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5" r:id="rId7"/>
    <p:sldId id="266" r:id="rId8"/>
    <p:sldId id="262" r:id="rId9"/>
    <p:sldId id="263" r:id="rId10"/>
    <p:sldId id="264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231DA-1778-409F-A943-2288FD83F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7F2F8-805C-4527-8109-DF5546914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F6E7B-1702-4E17-BA19-816B37CA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0762-09DB-40EC-8BA9-DBCEE660235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A9E8E-34FD-4BF2-B037-E766111C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3B5DA-E12B-409F-B2FA-E470C3BC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6CE7-3C8E-4EF4-B38B-993CF6A8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4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B992-D1F3-4979-8A42-75881E1F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0C28D-6F0D-4A48-9DB5-FE2789524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9C607-E789-4216-BC9C-E8CCB223B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0762-09DB-40EC-8BA9-DBCEE660235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7207B-46A8-46C8-81DC-BD9B985F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7B2B4-C6BC-4907-8CFA-EF0816FEA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6CE7-3C8E-4EF4-B38B-993CF6A8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EECA6-0A77-495E-B828-343B2F556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175D7-A3D3-420C-B78D-7FCECFD8B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590DB-D5EB-4AAE-AC9A-C1D5F309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0762-09DB-40EC-8BA9-DBCEE660235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8B79A-D055-43CA-8A76-C6FEB506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50EFF-C4B3-4FE8-AF21-89D8968E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6CE7-3C8E-4EF4-B38B-993CF6A8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2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3640A-4563-406F-8BC1-61308E7D0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55C83-9364-44CF-86A4-26AE951AE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77B13-2257-4DC7-A183-4C5562F7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0762-09DB-40EC-8BA9-DBCEE660235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7D314-1B84-4942-B17C-3018FA16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F69C-5ABA-4BF6-AA31-575C4DC5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6CE7-3C8E-4EF4-B38B-993CF6A8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8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4C0E0-58A3-4EDB-8FED-AAB0D48A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E3CA2-875B-4EFC-991E-0CFEE80FF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E143C-A786-419F-A749-6BD8708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0762-09DB-40EC-8BA9-DBCEE660235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D237F-A145-4EC2-B117-22FB0AAC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823DF-C24C-4217-AB4C-9FE0E371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6CE7-3C8E-4EF4-B38B-993CF6A8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1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8E99-1DB1-44CA-83EC-02D8A35E7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1CB00-B8EB-40FC-99B8-91C351760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88335-935B-4F47-8E21-DE8F088BB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95DC4-34ED-4719-8479-181BD35C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0762-09DB-40EC-8BA9-DBCEE660235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8430D-B926-43A6-B078-928A68AC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563CA-CD52-457B-9F3D-6AD7A0D6E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6CE7-3C8E-4EF4-B38B-993CF6A8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5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F776-7395-47CF-9D70-9973F3BB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44B83-01CA-4280-B7B6-1653CD1D3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4631C-927F-406F-A598-B414063ED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6F81C-125B-4273-993E-9F2C4BF59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356F94-364B-413F-9988-C63B9E072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79FEB-A494-4D42-A621-E3225F3D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0762-09DB-40EC-8BA9-DBCEE660235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9C3B85-D172-4B17-A4D1-FFE90AB0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440A6A-8ADC-444A-8337-089CD490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6CE7-3C8E-4EF4-B38B-993CF6A8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0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97088-7BFE-493B-8EC1-5B464A86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016A5-6A47-4093-AE57-F351166A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0762-09DB-40EC-8BA9-DBCEE660235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76063-3517-4343-B063-43C564CE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D6744-B26C-4BC8-8C8B-6C3757C9F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6CE7-3C8E-4EF4-B38B-993CF6A8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1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2A760-65E1-441E-BE0F-42EE7BF00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0762-09DB-40EC-8BA9-DBCEE660235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42E03F-069D-49F9-921E-0B02C9B66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A6B46-547F-419B-B365-540025E9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6CE7-3C8E-4EF4-B38B-993CF6A8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9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2B14-07D2-41C4-85DD-15C11BFAA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DB84E-42A0-439F-9A63-48D3F4F3F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B9363-715B-417C-A161-FD59814B5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CA9E9-6504-4189-94CD-067F66FB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0762-09DB-40EC-8BA9-DBCEE660235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A81CB-6376-4594-A2EB-ABDC81A6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D03CF-7A40-4C1B-96D9-79301553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6CE7-3C8E-4EF4-B38B-993CF6A8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2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E2E9-6268-4BF2-BE82-65364CE6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1FE1F-4C63-4DEC-9EFC-05DA21482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360C1-79C1-4D86-9330-8BB15FB7B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CAF8D-4C04-4760-A9ED-906894F31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0762-09DB-40EC-8BA9-DBCEE660235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1B75D-FD9E-4649-928F-FB572D88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64326-C1CB-4653-9A82-E1B31AB5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6CE7-3C8E-4EF4-B38B-993CF6A8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6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7FDC8-A7D5-4C37-9C3C-4A5380126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203D7-2914-4382-8F6A-971C0272B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9B9BB-B07B-4FE3-9E9E-4D4FBC87A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B0762-09DB-40EC-8BA9-DBCEE660235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DD2F4-3069-41DD-A1CA-B487885F7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AC1F2-594D-4539-BAA9-8AD46A74F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46CE7-3C8E-4EF4-B38B-993CF6A8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7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celrep.2017.10.00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CB2D-C364-47A1-9588-CFE7881AFC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Driven Regulator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8346E-CCA5-448A-AC71-5715FD498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12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DC25-50A5-4A60-AE26-B1E7CE6DE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47"/>
            <a:ext cx="10515600" cy="1325563"/>
          </a:xfrm>
        </p:spPr>
        <p:txBody>
          <a:bodyPr/>
          <a:lstStyle/>
          <a:p>
            <a:r>
              <a:rPr lang="en-US" dirty="0"/>
              <a:t>Direction of expression (artery specific)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2237AA-3B07-4AC1-937C-1FEF2AA890C5}"/>
              </a:ext>
            </a:extLst>
          </p:cNvPr>
          <p:cNvGrpSpPr/>
          <p:nvPr/>
        </p:nvGrpSpPr>
        <p:grpSpPr>
          <a:xfrm>
            <a:off x="3398724" y="1482212"/>
            <a:ext cx="6384439" cy="5375788"/>
            <a:chOff x="3118805" y="1482212"/>
            <a:chExt cx="6384439" cy="537578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A2CBA51-3D0E-43C8-9A77-3B9A6B4044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719" t="12824" r="32739" b="10354"/>
            <a:stretch/>
          </p:blipFill>
          <p:spPr>
            <a:xfrm rot="5400000">
              <a:off x="3601508" y="1085818"/>
              <a:ext cx="5289479" cy="625488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DE3E098-A7C3-47D6-B0FD-CD889D1F0B25}"/>
                </a:ext>
              </a:extLst>
            </p:cNvPr>
            <p:cNvSpPr/>
            <p:nvPr/>
          </p:nvSpPr>
          <p:spPr>
            <a:xfrm>
              <a:off x="7782243" y="1482212"/>
              <a:ext cx="1721001" cy="15369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AFB5947-D77F-42D5-B08D-384F4C465A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95" t="11020" r="59133" b="71020"/>
          <a:stretch/>
        </p:blipFill>
        <p:spPr>
          <a:xfrm>
            <a:off x="426345" y="1989319"/>
            <a:ext cx="2505750" cy="25640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DD3302-CE9E-48F4-90D6-9D33B0EC7AF1}"/>
              </a:ext>
            </a:extLst>
          </p:cNvPr>
          <p:cNvSpPr/>
          <p:nvPr/>
        </p:nvSpPr>
        <p:spPr>
          <a:xfrm>
            <a:off x="426345" y="4553339"/>
            <a:ext cx="2505750" cy="38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Spearman Correlation</a:t>
            </a:r>
          </a:p>
        </p:txBody>
      </p:sp>
    </p:spTree>
    <p:extLst>
      <p:ext uri="{BB962C8B-B14F-4D97-AF65-F5344CB8AC3E}">
        <p14:creationId xmlns:p14="http://schemas.microsoft.com/office/powerpoint/2010/main" val="3529822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DC25-50A5-4A60-AE26-B1E7CE6DE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47"/>
            <a:ext cx="10515600" cy="1325563"/>
          </a:xfrm>
        </p:spPr>
        <p:txBody>
          <a:bodyPr/>
          <a:lstStyle/>
          <a:p>
            <a:r>
              <a:rPr lang="en-US" dirty="0"/>
              <a:t>Direction of expression (all tissues)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FB5947-D77F-42D5-B08D-384F4C465A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95" t="11020" r="59133" b="71020"/>
          <a:stretch/>
        </p:blipFill>
        <p:spPr>
          <a:xfrm>
            <a:off x="426345" y="1989319"/>
            <a:ext cx="2505750" cy="25640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DD3302-CE9E-48F4-90D6-9D33B0EC7AF1}"/>
              </a:ext>
            </a:extLst>
          </p:cNvPr>
          <p:cNvSpPr/>
          <p:nvPr/>
        </p:nvSpPr>
        <p:spPr>
          <a:xfrm>
            <a:off x="426345" y="4553339"/>
            <a:ext cx="2505750" cy="38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Spearman Correlation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B0F717-07D2-4307-B96C-EBE22BBBEC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65" t="11157" r="32577" b="11700"/>
          <a:stretch/>
        </p:blipFill>
        <p:spPr>
          <a:xfrm rot="5400000">
            <a:off x="3860076" y="767908"/>
            <a:ext cx="5454672" cy="645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54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ED59-FA30-4F45-B5C7-05F22D8A2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2DE65-3B6B-48FC-AE50-21F447517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Concerns</a:t>
            </a:r>
          </a:p>
          <a:p>
            <a:pPr lvl="1"/>
            <a:r>
              <a:rPr lang="en-US" dirty="0"/>
              <a:t>Not sufficiently innovative, just querying an existing dataset</a:t>
            </a:r>
          </a:p>
          <a:p>
            <a:r>
              <a:rPr lang="en-US" dirty="0"/>
              <a:t>Opportunities</a:t>
            </a:r>
          </a:p>
          <a:p>
            <a:pPr lvl="1"/>
            <a:r>
              <a:rPr lang="en-US" dirty="0"/>
              <a:t>Regression Models: Predicting Transcription Given TF Abundance (this would be innovative)</a:t>
            </a:r>
          </a:p>
          <a:p>
            <a:pPr lvl="1"/>
            <a:r>
              <a:rPr lang="en-US" dirty="0"/>
              <a:t>Make a website that is the public portal for this dataset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8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121A-7334-46DE-8DFA-DE7A5AA2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eQTL</a:t>
            </a:r>
            <a:r>
              <a:rPr lang="en-US" dirty="0"/>
              <a:t>: GWAS for Gene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DE98-F249-49C9-A32E-BF40A333F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GWAS</a:t>
            </a:r>
          </a:p>
          <a:p>
            <a:pPr marL="0" indent="0">
              <a:buNone/>
            </a:pPr>
            <a:r>
              <a:rPr lang="en-US" dirty="0"/>
              <a:t>Predict changes in phenotype from SNP</a:t>
            </a:r>
          </a:p>
          <a:p>
            <a:r>
              <a:rPr lang="en-US" dirty="0" err="1"/>
              <a:t>eQTL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Predict changes in expression from SNP, aggregate SNPs to genes</a:t>
            </a:r>
          </a:p>
        </p:txBody>
      </p:sp>
    </p:spTree>
    <p:extLst>
      <p:ext uri="{BB962C8B-B14F-4D97-AF65-F5344CB8AC3E}">
        <p14:creationId xmlns:p14="http://schemas.microsoft.com/office/powerpoint/2010/main" val="356765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63F0-4244-41F4-9C62-378FD4FF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GTEx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42702-55EA-4095-B584-537AC11F7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GTEx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version 6.0 database of Genotypes and Phenotypes 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p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hs000424.v6.p1, 2015-10-05 released</a:t>
            </a:r>
          </a:p>
          <a:p>
            <a:pPr lvl="1"/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dbGaP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; approved protocol 9112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RNA-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seq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and 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genotype</a:t>
            </a:r>
          </a:p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Samples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551 donors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Matched 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phenotypic information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9,590 RNA-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seq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assays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600A9-7F9D-4B34-BE77-8A398E6C006F}"/>
              </a:ext>
            </a:extLst>
          </p:cNvPr>
          <p:cNvSpPr/>
          <p:nvPr/>
        </p:nvSpPr>
        <p:spPr>
          <a:xfrm>
            <a:off x="6518988" y="5576798"/>
            <a:ext cx="5592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Human genomics. The Genotype-Tissue Expression 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GTEx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 pilot analysis: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multitissue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gene regulation in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humans.Consortium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G.T. and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GTEx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Consortium.Science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 2015; 348: 648–660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8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A2D5-5DE0-4D8E-B7B3-DE6BA1604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87" y="475860"/>
            <a:ext cx="7987005" cy="1763487"/>
          </a:xfrm>
        </p:spPr>
        <p:txBody>
          <a:bodyPr>
            <a:normAutofit/>
          </a:bodyPr>
          <a:lstStyle/>
          <a:p>
            <a:r>
              <a:rPr lang="en-US" dirty="0"/>
              <a:t>Tissue-specific TF-network Reconstruction: </a:t>
            </a:r>
            <a:br>
              <a:rPr lang="en-US" dirty="0"/>
            </a:br>
            <a:r>
              <a:rPr lang="en-US" sz="3300" dirty="0"/>
              <a:t>inferring trans-</a:t>
            </a:r>
            <a:r>
              <a:rPr lang="en-US" sz="3300" dirty="0" err="1"/>
              <a:t>eQTL</a:t>
            </a:r>
            <a:r>
              <a:rPr lang="en-US" sz="3300" dirty="0"/>
              <a:t> from cis-</a:t>
            </a:r>
            <a:r>
              <a:rPr lang="en-US" sz="3300" dirty="0" err="1"/>
              <a:t>eQTL</a:t>
            </a:r>
            <a:r>
              <a:rPr lang="en-US" sz="3300" dirty="0"/>
              <a:t> and </a:t>
            </a:r>
          </a:p>
        </p:txBody>
      </p:sp>
      <p:pic>
        <p:nvPicPr>
          <p:cNvPr id="1026" name="Picture 2" descr=" Opens large image">
            <a:extLst>
              <a:ext uri="{FF2B5EF4-FFF2-40B4-BE49-F238E27FC236}">
                <a16:creationId xmlns:a16="http://schemas.microsoft.com/office/drawing/2014/main" id="{C763AA66-FA6B-4F82-998F-B69AC7996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153" y="262960"/>
            <a:ext cx="3534129" cy="562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DABCC4-A7C7-44C4-907D-390F8FE643CF}"/>
              </a:ext>
            </a:extLst>
          </p:cNvPr>
          <p:cNvSpPr/>
          <p:nvPr/>
        </p:nvSpPr>
        <p:spPr>
          <a:xfrm>
            <a:off x="6598397" y="6222326"/>
            <a:ext cx="5593603" cy="6356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Paper: </a:t>
            </a:r>
            <a:r>
              <a:rPr lang="en-US" dirty="0">
                <a:hlinkClick r:id="rId3"/>
              </a:rPr>
              <a:t>https://doi.org/10.1016/j.celrep.2017.10.001</a:t>
            </a:r>
            <a:endParaRPr lang="en-US" dirty="0"/>
          </a:p>
          <a:p>
            <a:pPr algn="ctr"/>
            <a:r>
              <a:rPr lang="en-US" dirty="0"/>
              <a:t>Data: https://doi.org/10.5281/zenodo.838733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D0B88B5-9AF9-4688-BD17-AA86ED5F5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588" y="2416629"/>
            <a:ext cx="8098971" cy="3760334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Cis</a:t>
            </a:r>
            <a:r>
              <a:rPr lang="en-US" dirty="0"/>
              <a:t>-</a:t>
            </a:r>
            <a:r>
              <a:rPr lang="en-US" dirty="0" err="1"/>
              <a:t>eQTL</a:t>
            </a:r>
            <a:r>
              <a:rPr lang="en-US" dirty="0"/>
              <a:t> [</a:t>
            </a:r>
            <a:r>
              <a:rPr lang="en-US" dirty="0" err="1"/>
              <a:t>Fagny</a:t>
            </a:r>
            <a:r>
              <a:rPr lang="en-US" dirty="0"/>
              <a:t> et al. (2017)]</a:t>
            </a:r>
          </a:p>
          <a:p>
            <a:pPr lvl="1"/>
            <a:r>
              <a:rPr lang="en-US" dirty="0"/>
              <a:t>Identify relevant regions of the promotor (&lt;1Mb)</a:t>
            </a:r>
          </a:p>
          <a:p>
            <a:r>
              <a:rPr lang="en-US" dirty="0"/>
              <a:t>TF motif analysis </a:t>
            </a:r>
          </a:p>
          <a:p>
            <a:pPr lvl="1"/>
            <a:r>
              <a:rPr lang="en-US" dirty="0"/>
              <a:t>Extract direct/inferred TF binding motifs (CIS-BP)</a:t>
            </a:r>
          </a:p>
          <a:p>
            <a:pPr lvl="1"/>
            <a:r>
              <a:rPr lang="en-US" dirty="0"/>
              <a:t>Find motifs in promoter regions [Grant et al., 2011]</a:t>
            </a:r>
          </a:p>
          <a:p>
            <a:pPr lvl="1"/>
            <a:r>
              <a:rPr lang="en-US" dirty="0"/>
              <a:t>Filtered TF-motif-gene associations by </a:t>
            </a:r>
            <a:r>
              <a:rPr lang="en-US" dirty="0" err="1"/>
              <a:t>GTEx</a:t>
            </a:r>
            <a:r>
              <a:rPr lang="en-US" dirty="0"/>
              <a:t> expression data</a:t>
            </a:r>
          </a:p>
          <a:p>
            <a:r>
              <a:rPr lang="en-US" dirty="0"/>
              <a:t>Prior protein-protein interaction</a:t>
            </a:r>
          </a:p>
          <a:p>
            <a:pPr lvl="1"/>
            <a:r>
              <a:rPr lang="en-US" dirty="0"/>
              <a:t>Infer TF-TF interactions from </a:t>
            </a:r>
            <a:r>
              <a:rPr lang="en-US" dirty="0" err="1"/>
              <a:t>StringDB</a:t>
            </a:r>
            <a:endParaRPr lang="en-US" dirty="0"/>
          </a:p>
          <a:p>
            <a:r>
              <a:rPr lang="en-US" dirty="0"/>
              <a:t>PANDA – “pathway message carrying capacity”</a:t>
            </a:r>
          </a:p>
          <a:p>
            <a:pPr lvl="1"/>
            <a:r>
              <a:rPr lang="en-US" dirty="0"/>
              <a:t>Used to integrate cis-</a:t>
            </a:r>
            <a:r>
              <a:rPr lang="en-US" dirty="0" err="1"/>
              <a:t>eQTL</a:t>
            </a:r>
            <a:r>
              <a:rPr lang="en-US" dirty="0"/>
              <a:t>, motif and PPI data to predict trans-</a:t>
            </a:r>
            <a:r>
              <a:rPr lang="en-US" dirty="0" err="1"/>
              <a:t>eQTL</a:t>
            </a:r>
            <a:r>
              <a:rPr lang="en-US" dirty="0"/>
              <a:t> [Glass et al., 2013]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>
            <a:extLst>
              <a:ext uri="{FF2B5EF4-FFF2-40B4-BE49-F238E27FC236}">
                <a16:creationId xmlns:a16="http://schemas.microsoft.com/office/drawing/2014/main" id="{99A9E842-090A-469F-AC24-56AE121B964B}"/>
              </a:ext>
            </a:extLst>
          </p:cNvPr>
          <p:cNvSpPr/>
          <p:nvPr/>
        </p:nvSpPr>
        <p:spPr>
          <a:xfrm>
            <a:off x="7074604" y="6003583"/>
            <a:ext cx="1119675" cy="308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7E8779F-5113-478C-AE56-97C289CB6555}"/>
              </a:ext>
            </a:extLst>
          </p:cNvPr>
          <p:cNvSpPr/>
          <p:nvPr/>
        </p:nvSpPr>
        <p:spPr>
          <a:xfrm>
            <a:off x="10069734" y="6061876"/>
            <a:ext cx="1889536" cy="308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6688E-866A-46DD-B79B-6CE09078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in predicted trans-</a:t>
            </a:r>
            <a:r>
              <a:rPr lang="en-US" dirty="0" err="1"/>
              <a:t>eQTLs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97D76-D054-4348-ABB9-79EB8D184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617"/>
            <a:ext cx="4766963" cy="5068258"/>
          </a:xfrm>
        </p:spPr>
        <p:txBody>
          <a:bodyPr/>
          <a:lstStyle/>
          <a:p>
            <a:r>
              <a:rPr lang="en-US" dirty="0"/>
              <a:t>Common regulators of gene list</a:t>
            </a:r>
          </a:p>
          <a:p>
            <a:pPr lvl="1"/>
            <a:r>
              <a:rPr lang="en-US" dirty="0" err="1"/>
              <a:t>Cdf</a:t>
            </a:r>
            <a:r>
              <a:rPr lang="en-US" dirty="0"/>
              <a:t>-all: </a:t>
            </a:r>
          </a:p>
          <a:p>
            <a:pPr lvl="2"/>
            <a:r>
              <a:rPr lang="en-US" dirty="0"/>
              <a:t>Likelihood that the regulator is a TF for </a:t>
            </a:r>
            <a:r>
              <a:rPr lang="en-US" b="1" dirty="0"/>
              <a:t>the whole list</a:t>
            </a:r>
          </a:p>
          <a:p>
            <a:pPr lvl="2"/>
            <a:r>
              <a:rPr lang="en-US" dirty="0"/>
              <a:t>Percentile(# of targets hit by a TF) relative to (# of targets hit by </a:t>
            </a:r>
            <a:r>
              <a:rPr lang="en-US" u="sng" dirty="0"/>
              <a:t>any TF</a:t>
            </a:r>
            <a:r>
              <a:rPr lang="en-US" dirty="0"/>
              <a:t> in a random list</a:t>
            </a:r>
          </a:p>
          <a:p>
            <a:pPr lvl="1"/>
            <a:r>
              <a:rPr lang="en-US" dirty="0" err="1"/>
              <a:t>Cdf</a:t>
            </a:r>
            <a:r>
              <a:rPr lang="en-US" dirty="0"/>
              <a:t>-spec: </a:t>
            </a:r>
          </a:p>
          <a:p>
            <a:pPr lvl="2"/>
            <a:r>
              <a:rPr lang="en-US" dirty="0"/>
              <a:t>Likelihood that the regulator is a TF for </a:t>
            </a:r>
            <a:r>
              <a:rPr lang="en-US" b="1" dirty="0"/>
              <a:t>a </a:t>
            </a:r>
            <a:r>
              <a:rPr lang="en-US" b="1" dirty="0" err="1"/>
              <a:t>sublist</a:t>
            </a:r>
            <a:endParaRPr lang="en-US" b="1" dirty="0"/>
          </a:p>
          <a:p>
            <a:pPr lvl="2"/>
            <a:r>
              <a:rPr lang="en-US" dirty="0"/>
              <a:t>Percentile(# of targets hit by a TF) relative to (# of targets hit by </a:t>
            </a:r>
            <a:r>
              <a:rPr lang="en-US" i="1" u="sng" dirty="0"/>
              <a:t>this TF</a:t>
            </a:r>
            <a:r>
              <a:rPr lang="en-US" i="1" dirty="0"/>
              <a:t> </a:t>
            </a:r>
            <a:r>
              <a:rPr lang="en-US" dirty="0"/>
              <a:t>in a random list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C44289-61A9-4E1E-AB52-E72FC373BDB4}"/>
              </a:ext>
            </a:extLst>
          </p:cNvPr>
          <p:cNvGrpSpPr/>
          <p:nvPr/>
        </p:nvGrpSpPr>
        <p:grpSpPr>
          <a:xfrm>
            <a:off x="6280424" y="1814804"/>
            <a:ext cx="1735494" cy="1614196"/>
            <a:chOff x="2034073" y="3797560"/>
            <a:chExt cx="1614196" cy="16141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D618B5-9951-42F2-B249-2AFFF07A9733}"/>
                </a:ext>
              </a:extLst>
            </p:cNvPr>
            <p:cNvSpPr/>
            <p:nvPr/>
          </p:nvSpPr>
          <p:spPr>
            <a:xfrm>
              <a:off x="2034073" y="3797560"/>
              <a:ext cx="1614196" cy="1614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Gene List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105CC85-0DCA-48AB-89C5-EFF22BAA3134}"/>
                </a:ext>
              </a:extLst>
            </p:cNvPr>
            <p:cNvSpPr/>
            <p:nvPr/>
          </p:nvSpPr>
          <p:spPr>
            <a:xfrm>
              <a:off x="3013788" y="4133461"/>
              <a:ext cx="298579" cy="27058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BAA3A1-7F1B-48BE-972D-A85428282832}"/>
                </a:ext>
              </a:extLst>
            </p:cNvPr>
            <p:cNvSpPr/>
            <p:nvPr/>
          </p:nvSpPr>
          <p:spPr>
            <a:xfrm>
              <a:off x="2379307" y="4150567"/>
              <a:ext cx="298579" cy="27058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6D66D6-FEAF-491E-B867-AC75563F8209}"/>
                </a:ext>
              </a:extLst>
            </p:cNvPr>
            <p:cNvSpPr/>
            <p:nvPr/>
          </p:nvSpPr>
          <p:spPr>
            <a:xfrm>
              <a:off x="3013788" y="4568354"/>
              <a:ext cx="298579" cy="27058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75B6184-AF92-4DE5-9B2F-0F71A6F723EB}"/>
                </a:ext>
              </a:extLst>
            </p:cNvPr>
            <p:cNvSpPr/>
            <p:nvPr/>
          </p:nvSpPr>
          <p:spPr>
            <a:xfrm>
              <a:off x="3163077" y="4867112"/>
              <a:ext cx="298579" cy="27058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1C3AB53-21BB-41E1-B464-A5A5211B9AB7}"/>
                </a:ext>
              </a:extLst>
            </p:cNvPr>
            <p:cNvSpPr/>
            <p:nvPr/>
          </p:nvSpPr>
          <p:spPr>
            <a:xfrm>
              <a:off x="2248679" y="4606212"/>
              <a:ext cx="298579" cy="27058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1237C9-FE6B-48C5-B05B-F5BD38D1E94E}"/>
                </a:ext>
              </a:extLst>
            </p:cNvPr>
            <p:cNvSpPr/>
            <p:nvPr/>
          </p:nvSpPr>
          <p:spPr>
            <a:xfrm>
              <a:off x="2509935" y="5002406"/>
              <a:ext cx="298579" cy="27058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6BD3B09-5B3A-466E-A294-75C672E1A654}"/>
                </a:ext>
              </a:extLst>
            </p:cNvPr>
            <p:cNvSpPr/>
            <p:nvPr/>
          </p:nvSpPr>
          <p:spPr>
            <a:xfrm>
              <a:off x="2836506" y="4933625"/>
              <a:ext cx="298579" cy="27058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554FBB2-F122-49F5-8383-6D3C40805EE4}"/>
                </a:ext>
              </a:extLst>
            </p:cNvPr>
            <p:cNvSpPr/>
            <p:nvPr/>
          </p:nvSpPr>
          <p:spPr>
            <a:xfrm>
              <a:off x="2715209" y="4447145"/>
              <a:ext cx="298579" cy="27058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FC905F-44F8-4C9C-AC6A-29DFACDBCA89}"/>
              </a:ext>
            </a:extLst>
          </p:cNvPr>
          <p:cNvGrpSpPr/>
          <p:nvPr/>
        </p:nvGrpSpPr>
        <p:grpSpPr>
          <a:xfrm>
            <a:off x="10069733" y="1814804"/>
            <a:ext cx="1735494" cy="1614196"/>
            <a:chOff x="1912775" y="3797560"/>
            <a:chExt cx="1735494" cy="161419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940F4C-B9E0-41A2-9607-21ECF54923BF}"/>
                </a:ext>
              </a:extLst>
            </p:cNvPr>
            <p:cNvSpPr/>
            <p:nvPr/>
          </p:nvSpPr>
          <p:spPr>
            <a:xfrm>
              <a:off x="1912775" y="3797560"/>
              <a:ext cx="1735494" cy="1614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Random Gene List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0CABB29-549E-44C8-9980-B5F077DD86F2}"/>
                </a:ext>
              </a:extLst>
            </p:cNvPr>
            <p:cNvSpPr/>
            <p:nvPr/>
          </p:nvSpPr>
          <p:spPr>
            <a:xfrm>
              <a:off x="3013788" y="4133461"/>
              <a:ext cx="298579" cy="2705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CF9E41-006B-4E92-93BA-DAD3D0991D29}"/>
                </a:ext>
              </a:extLst>
            </p:cNvPr>
            <p:cNvSpPr/>
            <p:nvPr/>
          </p:nvSpPr>
          <p:spPr>
            <a:xfrm>
              <a:off x="2379307" y="4150567"/>
              <a:ext cx="298579" cy="27058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0B5C239-7915-40ED-A2C8-2A80D4AA0147}"/>
                </a:ext>
              </a:extLst>
            </p:cNvPr>
            <p:cNvSpPr/>
            <p:nvPr/>
          </p:nvSpPr>
          <p:spPr>
            <a:xfrm>
              <a:off x="3013788" y="4568354"/>
              <a:ext cx="298579" cy="27058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9EDC855-D33F-45CC-9344-9345B701118C}"/>
                </a:ext>
              </a:extLst>
            </p:cNvPr>
            <p:cNvSpPr/>
            <p:nvPr/>
          </p:nvSpPr>
          <p:spPr>
            <a:xfrm>
              <a:off x="3163077" y="4867112"/>
              <a:ext cx="298579" cy="27058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E04C250-34BD-4AAE-B6F5-F8D2ED7220EF}"/>
                </a:ext>
              </a:extLst>
            </p:cNvPr>
            <p:cNvSpPr/>
            <p:nvPr/>
          </p:nvSpPr>
          <p:spPr>
            <a:xfrm>
              <a:off x="2248679" y="4606212"/>
              <a:ext cx="298579" cy="27058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E948FBF-289A-4C6A-B117-507BF9C4161A}"/>
                </a:ext>
              </a:extLst>
            </p:cNvPr>
            <p:cNvSpPr/>
            <p:nvPr/>
          </p:nvSpPr>
          <p:spPr>
            <a:xfrm>
              <a:off x="2509935" y="5002406"/>
              <a:ext cx="298579" cy="2705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868D481-CCA3-4CCF-BC1C-1B80AF1CBA39}"/>
                </a:ext>
              </a:extLst>
            </p:cNvPr>
            <p:cNvSpPr/>
            <p:nvPr/>
          </p:nvSpPr>
          <p:spPr>
            <a:xfrm>
              <a:off x="2836506" y="4933625"/>
              <a:ext cx="298579" cy="2705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0C45A34-899D-4679-8734-C3CC98706514}"/>
                </a:ext>
              </a:extLst>
            </p:cNvPr>
            <p:cNvSpPr/>
            <p:nvPr/>
          </p:nvSpPr>
          <p:spPr>
            <a:xfrm>
              <a:off x="2715209" y="4447145"/>
              <a:ext cx="298579" cy="27058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987C203-7601-45B2-AF0C-EDE95E1EA12D}"/>
              </a:ext>
            </a:extLst>
          </p:cNvPr>
          <p:cNvSpPr/>
          <p:nvPr/>
        </p:nvSpPr>
        <p:spPr>
          <a:xfrm>
            <a:off x="8515133" y="2546899"/>
            <a:ext cx="1119674" cy="472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TF 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07BA60-28C1-40F9-9B64-0E53E1AB6515}"/>
              </a:ext>
            </a:extLst>
          </p:cNvPr>
          <p:cNvCxnSpPr>
            <a:cxnSpLocks/>
            <a:stCxn id="5" idx="6"/>
            <a:endCxn id="24" idx="1"/>
          </p:cNvCxnSpPr>
          <p:nvPr/>
        </p:nvCxnSpPr>
        <p:spPr>
          <a:xfrm>
            <a:off x="7654775" y="2285999"/>
            <a:ext cx="860358" cy="497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49B40D-D9C9-410A-B768-80E5709AEB43}"/>
              </a:ext>
            </a:extLst>
          </p:cNvPr>
          <p:cNvCxnSpPr>
            <a:cxnSpLocks/>
            <a:stCxn id="6" idx="6"/>
            <a:endCxn id="24" idx="1"/>
          </p:cNvCxnSpPr>
          <p:nvPr/>
        </p:nvCxnSpPr>
        <p:spPr>
          <a:xfrm>
            <a:off x="6972616" y="2303105"/>
            <a:ext cx="1542517" cy="48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54E995-AF24-4EA0-9B11-AFA9B7C9161B}"/>
              </a:ext>
            </a:extLst>
          </p:cNvPr>
          <p:cNvCxnSpPr>
            <a:cxnSpLocks/>
            <a:stCxn id="12" idx="6"/>
            <a:endCxn id="24" idx="1"/>
          </p:cNvCxnSpPr>
          <p:nvPr/>
        </p:nvCxnSpPr>
        <p:spPr>
          <a:xfrm>
            <a:off x="7333760" y="2599683"/>
            <a:ext cx="1181373" cy="183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EB94DE-235F-44EE-9444-280CB4986F24}"/>
              </a:ext>
            </a:extLst>
          </p:cNvPr>
          <p:cNvCxnSpPr>
            <a:cxnSpLocks/>
            <a:stCxn id="7" idx="6"/>
            <a:endCxn id="24" idx="1"/>
          </p:cNvCxnSpPr>
          <p:nvPr/>
        </p:nvCxnSpPr>
        <p:spPr>
          <a:xfrm>
            <a:off x="7654775" y="2720892"/>
            <a:ext cx="860358" cy="62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002B3A-43CC-48F5-8131-167989111B36}"/>
              </a:ext>
            </a:extLst>
          </p:cNvPr>
          <p:cNvCxnSpPr>
            <a:cxnSpLocks/>
            <a:stCxn id="9" idx="6"/>
            <a:endCxn id="24" idx="1"/>
          </p:cNvCxnSpPr>
          <p:nvPr/>
        </p:nvCxnSpPr>
        <p:spPr>
          <a:xfrm>
            <a:off x="6832172" y="2758750"/>
            <a:ext cx="1682961" cy="24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E575EE-D3CD-4D50-87FF-888C01CAFD1F}"/>
              </a:ext>
            </a:extLst>
          </p:cNvPr>
          <p:cNvCxnSpPr>
            <a:cxnSpLocks/>
            <a:stCxn id="8" idx="6"/>
            <a:endCxn id="24" idx="1"/>
          </p:cNvCxnSpPr>
          <p:nvPr/>
        </p:nvCxnSpPr>
        <p:spPr>
          <a:xfrm flipV="1">
            <a:off x="7815282" y="2783275"/>
            <a:ext cx="699851" cy="236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928151-7339-4640-97CE-642E1103D79E}"/>
              </a:ext>
            </a:extLst>
          </p:cNvPr>
          <p:cNvCxnSpPr>
            <a:cxnSpLocks/>
            <a:stCxn id="11" idx="6"/>
            <a:endCxn id="24" idx="1"/>
          </p:cNvCxnSpPr>
          <p:nvPr/>
        </p:nvCxnSpPr>
        <p:spPr>
          <a:xfrm flipV="1">
            <a:off x="7464171" y="2783275"/>
            <a:ext cx="1050962" cy="30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F280C4-DF0A-4CE3-A44A-E262434459BE}"/>
              </a:ext>
            </a:extLst>
          </p:cNvPr>
          <p:cNvCxnSpPr>
            <a:cxnSpLocks/>
            <a:stCxn id="10" idx="6"/>
            <a:endCxn id="24" idx="1"/>
          </p:cNvCxnSpPr>
          <p:nvPr/>
        </p:nvCxnSpPr>
        <p:spPr>
          <a:xfrm flipV="1">
            <a:off x="7113060" y="2783275"/>
            <a:ext cx="1402073" cy="371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C9AFA0B-8E1D-40C8-BC96-633F09FF2824}"/>
              </a:ext>
            </a:extLst>
          </p:cNvPr>
          <p:cNvCxnSpPr>
            <a:cxnSpLocks/>
            <a:stCxn id="17" idx="3"/>
            <a:endCxn id="24" idx="3"/>
          </p:cNvCxnSpPr>
          <p:nvPr/>
        </p:nvCxnSpPr>
        <p:spPr>
          <a:xfrm flipH="1">
            <a:off x="9634807" y="2398772"/>
            <a:ext cx="945184" cy="384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B5F1B07-EC94-438A-9CFB-1166643EB427}"/>
              </a:ext>
            </a:extLst>
          </p:cNvPr>
          <p:cNvSpPr/>
          <p:nvPr/>
        </p:nvSpPr>
        <p:spPr>
          <a:xfrm>
            <a:off x="8515133" y="3120658"/>
            <a:ext cx="1119674" cy="472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TF 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EEEB8F6-4651-488B-9E60-73C3ED2617A4}"/>
              </a:ext>
            </a:extLst>
          </p:cNvPr>
          <p:cNvCxnSpPr>
            <a:cxnSpLocks/>
            <a:stCxn id="21" idx="2"/>
            <a:endCxn id="67" idx="3"/>
          </p:cNvCxnSpPr>
          <p:nvPr/>
        </p:nvCxnSpPr>
        <p:spPr>
          <a:xfrm flipH="1">
            <a:off x="9634807" y="3154944"/>
            <a:ext cx="1032086" cy="202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F2C2-F812-4A1A-A618-A993B2B6993A}"/>
              </a:ext>
            </a:extLst>
          </p:cNvPr>
          <p:cNvSpPr/>
          <p:nvPr/>
        </p:nvSpPr>
        <p:spPr>
          <a:xfrm>
            <a:off x="8515133" y="3716939"/>
            <a:ext cx="1119674" cy="472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TF 3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00333DB-9932-4870-860C-55749C57336E}"/>
              </a:ext>
            </a:extLst>
          </p:cNvPr>
          <p:cNvCxnSpPr>
            <a:cxnSpLocks/>
            <a:stCxn id="19" idx="1"/>
            <a:endCxn id="24" idx="3"/>
          </p:cNvCxnSpPr>
          <p:nvPr/>
        </p:nvCxnSpPr>
        <p:spPr>
          <a:xfrm flipH="1" flipV="1">
            <a:off x="9634807" y="2783275"/>
            <a:ext cx="1728954" cy="140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Table 103">
            <a:extLst>
              <a:ext uri="{FF2B5EF4-FFF2-40B4-BE49-F238E27FC236}">
                <a16:creationId xmlns:a16="http://schemas.microsoft.com/office/drawing/2014/main" id="{B251819C-B9A5-4321-AE63-BBB0DCD73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17961"/>
              </p:ext>
            </p:extLst>
          </p:nvPr>
        </p:nvGraphicFramePr>
        <p:xfrm>
          <a:off x="5840965" y="4498553"/>
          <a:ext cx="6118305" cy="1755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480">
                  <a:extLst>
                    <a:ext uri="{9D8B030D-6E8A-4147-A177-3AD203B41FA5}">
                      <a16:colId xmlns:a16="http://schemas.microsoft.com/office/drawing/2014/main" val="963033124"/>
                    </a:ext>
                  </a:extLst>
                </a:gridCol>
                <a:gridCol w="615820">
                  <a:extLst>
                    <a:ext uri="{9D8B030D-6E8A-4147-A177-3AD203B41FA5}">
                      <a16:colId xmlns:a16="http://schemas.microsoft.com/office/drawing/2014/main" val="46907736"/>
                    </a:ext>
                  </a:extLst>
                </a:gridCol>
                <a:gridCol w="1091682">
                  <a:extLst>
                    <a:ext uri="{9D8B030D-6E8A-4147-A177-3AD203B41FA5}">
                      <a16:colId xmlns:a16="http://schemas.microsoft.com/office/drawing/2014/main" val="1836446158"/>
                    </a:ext>
                  </a:extLst>
                </a:gridCol>
                <a:gridCol w="1894114">
                  <a:extLst>
                    <a:ext uri="{9D8B030D-6E8A-4147-A177-3AD203B41FA5}">
                      <a16:colId xmlns:a16="http://schemas.microsoft.com/office/drawing/2014/main" val="344363403"/>
                    </a:ext>
                  </a:extLst>
                </a:gridCol>
                <a:gridCol w="1882209">
                  <a:extLst>
                    <a:ext uri="{9D8B030D-6E8A-4147-A177-3AD203B41FA5}">
                      <a16:colId xmlns:a16="http://schemas.microsoft.com/office/drawing/2014/main" val="4063820482"/>
                    </a:ext>
                  </a:extLst>
                </a:gridCol>
              </a:tblGrid>
              <a:tr h="658318">
                <a:tc>
                  <a:txBody>
                    <a:bodyPr/>
                    <a:lstStyle/>
                    <a:p>
                      <a:r>
                        <a:rPr lang="en-US" sz="1500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Rand Hits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Hits % </a:t>
                      </a:r>
                    </a:p>
                    <a:p>
                      <a:r>
                        <a:rPr lang="en-US" sz="1500" dirty="0"/>
                        <a:t>(any TF)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Hits % </a:t>
                      </a:r>
                    </a:p>
                    <a:p>
                      <a:r>
                        <a:rPr lang="en-US" sz="1500" dirty="0"/>
                        <a:t>(this TF)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39503"/>
                  </a:ext>
                </a:extLst>
              </a:tr>
              <a:tr h="336636">
                <a:tc>
                  <a:txBody>
                    <a:bodyPr/>
                    <a:lstStyle/>
                    <a:p>
                      <a:r>
                        <a:rPr lang="en-US" dirty="0"/>
                        <a:t>TF1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</a:t>
                      </a:r>
                      <a:r>
                        <a:rPr lang="en-US" b="1" dirty="0"/>
                        <a:t>8</a:t>
                      </a:r>
                      <a:r>
                        <a:rPr lang="en-US" dirty="0"/>
                        <a:t>,</a:t>
                      </a:r>
                      <a:r>
                        <a:rPr lang="el-GR" i="1" dirty="0"/>
                        <a:t>μ</a:t>
                      </a:r>
                      <a:r>
                        <a:rPr lang="en-US" i="1" dirty="0"/>
                        <a:t>=3</a:t>
                      </a:r>
                      <a:r>
                        <a:rPr lang="en-US" dirty="0"/>
                        <a:t>) ~ 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P(</a:t>
                      </a:r>
                      <a:r>
                        <a:rPr lang="en-US" b="1" dirty="0"/>
                        <a:t>8</a:t>
                      </a:r>
                      <a:r>
                        <a:rPr lang="en-US" dirty="0"/>
                        <a:t>,</a:t>
                      </a:r>
                      <a:r>
                        <a:rPr lang="el-GR" i="1" dirty="0"/>
                        <a:t>μ</a:t>
                      </a:r>
                      <a:r>
                        <a:rPr lang="en-US" i="1" dirty="0"/>
                        <a:t>=6</a:t>
                      </a:r>
                      <a:r>
                        <a:rPr lang="en-US" dirty="0"/>
                        <a:t>) ~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211474"/>
                  </a:ext>
                </a:extLst>
              </a:tr>
              <a:tr h="336636">
                <a:tc>
                  <a:txBody>
                    <a:bodyPr/>
                    <a:lstStyle/>
                    <a:p>
                      <a:r>
                        <a:rPr lang="en-US" dirty="0"/>
                        <a:t>TF2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P(</a:t>
                      </a:r>
                      <a:r>
                        <a:rPr lang="en-US" b="1" dirty="0"/>
                        <a:t>0</a:t>
                      </a:r>
                      <a:r>
                        <a:rPr lang="en-US" dirty="0"/>
                        <a:t>,</a:t>
                      </a:r>
                      <a:r>
                        <a:rPr lang="el-GR" i="1" dirty="0"/>
                        <a:t>μ</a:t>
                      </a:r>
                      <a:r>
                        <a:rPr lang="en-US" i="1" dirty="0"/>
                        <a:t>=3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P(</a:t>
                      </a:r>
                      <a:r>
                        <a:rPr lang="en-US" b="1" dirty="0"/>
                        <a:t>0</a:t>
                      </a:r>
                      <a:r>
                        <a:rPr lang="en-US" dirty="0"/>
                        <a:t>,</a:t>
                      </a:r>
                      <a:r>
                        <a:rPr lang="el-GR" i="1" dirty="0"/>
                        <a:t>μ</a:t>
                      </a:r>
                      <a:r>
                        <a:rPr lang="en-US" i="1" dirty="0"/>
                        <a:t>=2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005004"/>
                  </a:ext>
                </a:extLst>
              </a:tr>
              <a:tr h="336636">
                <a:tc>
                  <a:txBody>
                    <a:bodyPr/>
                    <a:lstStyle/>
                    <a:p>
                      <a:r>
                        <a:rPr lang="en-US" dirty="0"/>
                        <a:t>TF3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P(</a:t>
                      </a:r>
                      <a:r>
                        <a:rPr lang="en-US" b="1" dirty="0"/>
                        <a:t>0</a:t>
                      </a:r>
                      <a:r>
                        <a:rPr lang="en-US" dirty="0"/>
                        <a:t>,</a:t>
                      </a:r>
                      <a:r>
                        <a:rPr lang="el-GR" i="1" dirty="0"/>
                        <a:t>μ</a:t>
                      </a:r>
                      <a:r>
                        <a:rPr lang="en-US" i="1" dirty="0"/>
                        <a:t>=3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P(</a:t>
                      </a:r>
                      <a:r>
                        <a:rPr lang="en-US" b="1" dirty="0"/>
                        <a:t>0</a:t>
                      </a:r>
                      <a:r>
                        <a:rPr lang="en-US" dirty="0"/>
                        <a:t>,</a:t>
                      </a:r>
                      <a:r>
                        <a:rPr lang="el-GR" i="1" dirty="0"/>
                        <a:t>μ</a:t>
                      </a:r>
                      <a:r>
                        <a:rPr lang="en-US" i="1" dirty="0"/>
                        <a:t>=1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371786"/>
                  </a:ext>
                </a:extLst>
              </a:tr>
            </a:tbl>
          </a:graphicData>
        </a:graphic>
      </p:graphicFrame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D0168EA-46A2-422D-9AEB-412278445A0D}"/>
              </a:ext>
            </a:extLst>
          </p:cNvPr>
          <p:cNvCxnSpPr>
            <a:cxnSpLocks/>
            <a:stCxn id="22" idx="3"/>
            <a:endCxn id="76" idx="3"/>
          </p:cNvCxnSpPr>
          <p:nvPr/>
        </p:nvCxnSpPr>
        <p:spPr>
          <a:xfrm flipH="1">
            <a:off x="9634807" y="3181830"/>
            <a:ext cx="1402383" cy="771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3E135DA2-E2F1-43CA-964D-6D289F96F8A2}"/>
              </a:ext>
            </a:extLst>
          </p:cNvPr>
          <p:cNvCxnSpPr>
            <a:endCxn id="24" idx="3"/>
          </p:cNvCxnSpPr>
          <p:nvPr/>
        </p:nvCxnSpPr>
        <p:spPr>
          <a:xfrm flipH="1">
            <a:off x="9634807" y="2771012"/>
            <a:ext cx="758639" cy="12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927CD0EA-CC18-4374-A308-46521703679D}"/>
              </a:ext>
            </a:extLst>
          </p:cNvPr>
          <p:cNvCxnSpPr>
            <a:cxnSpLocks/>
            <a:stCxn id="23" idx="2"/>
            <a:endCxn id="24" idx="3"/>
          </p:cNvCxnSpPr>
          <p:nvPr/>
        </p:nvCxnSpPr>
        <p:spPr>
          <a:xfrm flipH="1">
            <a:off x="9634807" y="2599683"/>
            <a:ext cx="1237360" cy="183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FF5DD28D-ED89-4B3A-B7DF-AA89FC643535}"/>
              </a:ext>
            </a:extLst>
          </p:cNvPr>
          <p:cNvCxnSpPr>
            <a:cxnSpLocks/>
            <a:stCxn id="18" idx="2"/>
            <a:endCxn id="24" idx="3"/>
          </p:cNvCxnSpPr>
          <p:nvPr/>
        </p:nvCxnSpPr>
        <p:spPr>
          <a:xfrm flipH="1">
            <a:off x="9634807" y="2720892"/>
            <a:ext cx="1535939" cy="62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0A8DA7D0-ECFC-48EF-98AD-8DE0A7F756D9}"/>
              </a:ext>
            </a:extLst>
          </p:cNvPr>
          <p:cNvSpPr/>
          <p:nvPr/>
        </p:nvSpPr>
        <p:spPr>
          <a:xfrm>
            <a:off x="11441334" y="2372515"/>
            <a:ext cx="298579" cy="2705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D55B889-339B-4CB6-BDEF-297F44EF3E21}"/>
              </a:ext>
            </a:extLst>
          </p:cNvPr>
          <p:cNvCxnSpPr>
            <a:cxnSpLocks/>
            <a:stCxn id="157" idx="2"/>
            <a:endCxn id="24" idx="3"/>
          </p:cNvCxnSpPr>
          <p:nvPr/>
        </p:nvCxnSpPr>
        <p:spPr>
          <a:xfrm flipH="1">
            <a:off x="9634807" y="2507809"/>
            <a:ext cx="1806527" cy="275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B309E4A-62BB-4703-8495-86F69F6978D9}"/>
              </a:ext>
            </a:extLst>
          </p:cNvPr>
          <p:cNvSpPr/>
          <p:nvPr/>
        </p:nvSpPr>
        <p:spPr>
          <a:xfrm>
            <a:off x="7094937" y="6409550"/>
            <a:ext cx="1119674" cy="308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i="1" dirty="0"/>
              <a:t>μ</a:t>
            </a:r>
            <a:r>
              <a:rPr lang="en-US" i="1" dirty="0"/>
              <a:t>=3</a:t>
            </a:r>
            <a:endParaRPr lang="en-US" dirty="0"/>
          </a:p>
        </p:txBody>
      </p: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AF84CBFA-D88E-43B0-9222-04C4C0F76A51}"/>
              </a:ext>
            </a:extLst>
          </p:cNvPr>
          <p:cNvCxnSpPr>
            <a:cxnSpLocks/>
            <a:stCxn id="161" idx="3"/>
            <a:endCxn id="104" idx="2"/>
          </p:cNvCxnSpPr>
          <p:nvPr/>
        </p:nvCxnSpPr>
        <p:spPr>
          <a:xfrm flipV="1">
            <a:off x="8214611" y="6254151"/>
            <a:ext cx="685506" cy="3098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F8177BC4-FF50-45D4-B9C1-579A149C8139}"/>
              </a:ext>
            </a:extLst>
          </p:cNvPr>
          <p:cNvCxnSpPr>
            <a:cxnSpLocks/>
            <a:stCxn id="172" idx="2"/>
            <a:endCxn id="164" idx="2"/>
          </p:cNvCxnSpPr>
          <p:nvPr/>
        </p:nvCxnSpPr>
        <p:spPr>
          <a:xfrm rot="16200000" flipH="1">
            <a:off x="9295326" y="4651561"/>
            <a:ext cx="58293" cy="3380060"/>
          </a:xfrm>
          <a:prstGeom prst="bentConnector3">
            <a:avLst>
              <a:gd name="adj1" fmla="val 8442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978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7D1A-A265-4661-AC1D-980010CF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HS Regulators:</a:t>
            </a:r>
            <a:br>
              <a:rPr lang="en-US" dirty="0"/>
            </a:br>
            <a:r>
              <a:rPr lang="en-US" dirty="0" err="1"/>
              <a:t>cdf_all</a:t>
            </a:r>
            <a:r>
              <a:rPr lang="en-US" dirty="0"/>
              <a:t> sorted (best whole-list regulators)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869D35-EB35-42E6-AFC7-A115C54C1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43008"/>
              </p:ext>
            </p:extLst>
          </p:nvPr>
        </p:nvGraphicFramePr>
        <p:xfrm>
          <a:off x="838199" y="2025392"/>
          <a:ext cx="10515600" cy="48190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6038">
                  <a:extLst>
                    <a:ext uri="{9D8B030D-6E8A-4147-A177-3AD203B41FA5}">
                      <a16:colId xmlns:a16="http://schemas.microsoft.com/office/drawing/2014/main" val="335884817"/>
                    </a:ext>
                  </a:extLst>
                </a:gridCol>
                <a:gridCol w="849085">
                  <a:extLst>
                    <a:ext uri="{9D8B030D-6E8A-4147-A177-3AD203B41FA5}">
                      <a16:colId xmlns:a16="http://schemas.microsoft.com/office/drawing/2014/main" val="3785457301"/>
                    </a:ext>
                  </a:extLst>
                </a:gridCol>
                <a:gridCol w="867747">
                  <a:extLst>
                    <a:ext uri="{9D8B030D-6E8A-4147-A177-3AD203B41FA5}">
                      <a16:colId xmlns:a16="http://schemas.microsoft.com/office/drawing/2014/main" val="342605446"/>
                    </a:ext>
                  </a:extLst>
                </a:gridCol>
                <a:gridCol w="942392">
                  <a:extLst>
                    <a:ext uri="{9D8B030D-6E8A-4147-A177-3AD203B41FA5}">
                      <a16:colId xmlns:a16="http://schemas.microsoft.com/office/drawing/2014/main" val="3779871034"/>
                    </a:ext>
                  </a:extLst>
                </a:gridCol>
                <a:gridCol w="7220338">
                  <a:extLst>
                    <a:ext uri="{9D8B030D-6E8A-4147-A177-3AD203B41FA5}">
                      <a16:colId xmlns:a16="http://schemas.microsoft.com/office/drawing/2014/main" val="516351219"/>
                    </a:ext>
                  </a:extLst>
                </a:gridCol>
              </a:tblGrid>
              <a:tr h="387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names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occurance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cdf_all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cdf_spec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gene_assc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extLst>
                  <a:ext uri="{0D108BD9-81ED-4DB2-BD59-A6C34878D82A}">
                    <a16:rowId xmlns:a16="http://schemas.microsoft.com/office/drawing/2014/main" val="2283729910"/>
                  </a:ext>
                </a:extLst>
              </a:tr>
              <a:tr h="2531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0.999915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HS3ST6,EXTL3,NDST3,NDST4,HS3ST5,HS3ST4,HS3ST3A1,NDST1,HS3ST1,EXTL1,EXTL2,GLCE,HS2ST1,HS6ST3,HS6ST2,EXT1,EXT2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extLst>
                  <a:ext uri="{0D108BD9-81ED-4DB2-BD59-A6C34878D82A}">
                    <a16:rowId xmlns:a16="http://schemas.microsoft.com/office/drawing/2014/main" val="2177709127"/>
                  </a:ext>
                </a:extLst>
              </a:tr>
              <a:tr h="2531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SP3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0.999915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HS3ST6,EXTL3,NDST3,HS3ST5,HS3ST4,HS3ST3A1,NDST1,HS3ST1,EXTL1,EXTL2,GLCE,HS2ST1,HS6ST3,HS6ST2,HS6ST1,EXT1,EXT2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extLst>
                  <a:ext uri="{0D108BD9-81ED-4DB2-BD59-A6C34878D82A}">
                    <a16:rowId xmlns:a16="http://schemas.microsoft.com/office/drawing/2014/main" val="2091743207"/>
                  </a:ext>
                </a:extLst>
              </a:tr>
              <a:tr h="233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FOXP1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0.99978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EXTL3,NDST3,NDST4,HS3ST5,HS3ST4,HS3ST3A1,NDST1,HS3ST1,EXTL1,EXTL2,GLCE,HS2ST1,HS6ST2,HS6ST1,EXT1,EXT2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extLst>
                  <a:ext uri="{0D108BD9-81ED-4DB2-BD59-A6C34878D82A}">
                    <a16:rowId xmlns:a16="http://schemas.microsoft.com/office/drawing/2014/main" val="1328136482"/>
                  </a:ext>
                </a:extLst>
              </a:tr>
              <a:tr h="233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BPTF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0.999339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EXTL3,NDST3,NDST4,HS3ST5,HS3ST4,HS3ST3A1,NDST1,HS3ST1,EXTL1,EXTL2,GLCE,HS2ST1,HS6ST2,HS6ST1,EXT2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extLst>
                  <a:ext uri="{0D108BD9-81ED-4DB2-BD59-A6C34878D82A}">
                    <a16:rowId xmlns:a16="http://schemas.microsoft.com/office/drawing/2014/main" val="2341228082"/>
                  </a:ext>
                </a:extLst>
              </a:tr>
              <a:tr h="233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SP1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0.999339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HS3ST6,EXTL3,NDST3,HS3ST5,HS3ST4,HS3ST3A1,NDST1,HS3ST2,HS3ST1,EXTL1,EXTL2,GLCE,HS2ST1,HS6ST2,HS6ST1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extLst>
                  <a:ext uri="{0D108BD9-81ED-4DB2-BD59-A6C34878D82A}">
                    <a16:rowId xmlns:a16="http://schemas.microsoft.com/office/drawing/2014/main" val="1752953582"/>
                  </a:ext>
                </a:extLst>
              </a:tr>
              <a:tr h="2143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ZNF263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0.998322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HS3ST6,EXTL3,NDST3,HS3ST5,HS3ST4,HS3ST3A1,NDST1,HS3ST1,EXTL1,GLCE,HS6ST2,EXT1,EXT2,HS3ST3B1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extLst>
                  <a:ext uri="{0D108BD9-81ED-4DB2-BD59-A6C34878D82A}">
                    <a16:rowId xmlns:a16="http://schemas.microsoft.com/office/drawing/2014/main" val="368700564"/>
                  </a:ext>
                </a:extLst>
              </a:tr>
              <a:tr h="2143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ARID3A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0.998322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0.756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EXTL3,NDST3,NDST4,HS3ST5,HS3ST3A1,NDST1,HS3ST1,EXTL2,GLCE,HS2ST1,HS6ST2,HS6ST1,EXT1,EXT2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extLst>
                  <a:ext uri="{0D108BD9-81ED-4DB2-BD59-A6C34878D82A}">
                    <a16:rowId xmlns:a16="http://schemas.microsoft.com/office/drawing/2014/main" val="3627686313"/>
                  </a:ext>
                </a:extLst>
              </a:tr>
              <a:tr h="1949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PAX4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0.993814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EXTL3,NDST3,HS3ST5,HS3ST4,HS3ST3A1,HS3ST1,EXTL2,GLCE,HS2ST1,HS6ST2,HS6ST1,EXT2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extLst>
                  <a:ext uri="{0D108BD9-81ED-4DB2-BD59-A6C34878D82A}">
                    <a16:rowId xmlns:a16="http://schemas.microsoft.com/office/drawing/2014/main" val="4092122452"/>
                  </a:ext>
                </a:extLst>
              </a:tr>
              <a:tr h="1949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ZBTB7B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0.993814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HS3ST6,EXTL3,NDST3,HS3ST5,HS3ST4,NDST1,HS3ST2,HS3ST1,EXTL1,HS2ST1,HS6ST3,HS6ST1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extLst>
                  <a:ext uri="{0D108BD9-81ED-4DB2-BD59-A6C34878D82A}">
                    <a16:rowId xmlns:a16="http://schemas.microsoft.com/office/drawing/2014/main" val="4126190073"/>
                  </a:ext>
                </a:extLst>
              </a:tr>
              <a:tr h="1561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FOXA2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0.983087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EXTL3,NDST3,HS3ST5,HS3ST3A1,EXTL1,EXTL2,GLCE,HS2ST1,HS6ST1,EXT2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extLst>
                  <a:ext uri="{0D108BD9-81ED-4DB2-BD59-A6C34878D82A}">
                    <a16:rowId xmlns:a16="http://schemas.microsoft.com/office/drawing/2014/main" val="2927700330"/>
                  </a:ext>
                </a:extLst>
              </a:tr>
              <a:tr h="1561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FUBP1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0.983087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0.792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EXTL3,NDST3,HS3ST5,HS3ST3A1,NDST1,HS3ST1,EXTL2,HS6ST2,EXT1,EXT2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extLst>
                  <a:ext uri="{0D108BD9-81ED-4DB2-BD59-A6C34878D82A}">
                    <a16:rowId xmlns:a16="http://schemas.microsoft.com/office/drawing/2014/main" val="4216326015"/>
                  </a:ext>
                </a:extLst>
              </a:tr>
              <a:tr h="17556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ZNF281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0.983087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HS3ST6,HS3ST5,HS3ST4,NDST1,HS3ST2,HS3ST1,EXTL1,HS2ST1,HS6ST2,HS3ST3B1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extLst>
                  <a:ext uri="{0D108BD9-81ED-4DB2-BD59-A6C34878D82A}">
                    <a16:rowId xmlns:a16="http://schemas.microsoft.com/office/drawing/2014/main" val="3439102816"/>
                  </a:ext>
                </a:extLst>
              </a:tr>
              <a:tr h="1561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FOXP4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0.983087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EXTL3,HS3ST5,HS3ST4,NDST1,HS3ST1,EXTL1,GLCE,HS2ST1,HS6ST1,EXT2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extLst>
                  <a:ext uri="{0D108BD9-81ED-4DB2-BD59-A6C34878D82A}">
                    <a16:rowId xmlns:a16="http://schemas.microsoft.com/office/drawing/2014/main" val="654090975"/>
                  </a:ext>
                </a:extLst>
              </a:tr>
              <a:tr h="13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TBX2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0.974486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EXTL3,NDST3,HS3ST3A1,NDST1,EXTL1,HS6ST2,HS6ST1,EXT1,EXT2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extLst>
                  <a:ext uri="{0D108BD9-81ED-4DB2-BD59-A6C34878D82A}">
                    <a16:rowId xmlns:a16="http://schemas.microsoft.com/office/drawing/2014/main" val="679691250"/>
                  </a:ext>
                </a:extLst>
              </a:tr>
              <a:tr h="13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FOXD3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0.974486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EXTL3,NDST3,HS3ST5,HS3ST3A1,NDST1,EXTL2,HS6ST2,EXT1,EXT2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extLst>
                  <a:ext uri="{0D108BD9-81ED-4DB2-BD59-A6C34878D82A}">
                    <a16:rowId xmlns:a16="http://schemas.microsoft.com/office/drawing/2014/main" val="1743350663"/>
                  </a:ext>
                </a:extLst>
              </a:tr>
              <a:tr h="13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FOXL1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0.974486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0.816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EXTL3,NDST3,NDST4,HS3ST5,HS3ST3A1,GLCE,HS6ST1,EXT1,EXT2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extLst>
                  <a:ext uri="{0D108BD9-81ED-4DB2-BD59-A6C34878D82A}">
                    <a16:rowId xmlns:a16="http://schemas.microsoft.com/office/drawing/2014/main" val="1130411156"/>
                  </a:ext>
                </a:extLst>
              </a:tr>
              <a:tr h="13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FOXM1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0.974486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0.784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EXTL3,NDST3,NDST4,HS3ST5,HS3ST3A1,NDST1,EXTL2,HS2ST1,EXT2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extLst>
                  <a:ext uri="{0D108BD9-81ED-4DB2-BD59-A6C34878D82A}">
                    <a16:rowId xmlns:a16="http://schemas.microsoft.com/office/drawing/2014/main" val="588516879"/>
                  </a:ext>
                </a:extLst>
              </a:tr>
              <a:tr h="13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PITX2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0.974486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0.768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EXTL3,HS3ST5,HS3ST4,HS3ST3A1,NDST1,EXTL1,GLCE,HS2ST1,HS6ST1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extLst>
                  <a:ext uri="{0D108BD9-81ED-4DB2-BD59-A6C34878D82A}">
                    <a16:rowId xmlns:a16="http://schemas.microsoft.com/office/drawing/2014/main" val="2955679676"/>
                  </a:ext>
                </a:extLst>
              </a:tr>
              <a:tr h="1561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ZNF148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0.974486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HS3ST6,EXTL3,HS3ST4,NDST1,HS3ST1,EXTL1,HS2ST1,HS6ST2,HS3ST3B1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extLst>
                  <a:ext uri="{0D108BD9-81ED-4DB2-BD59-A6C34878D82A}">
                    <a16:rowId xmlns:a16="http://schemas.microsoft.com/office/drawing/2014/main" val="1583191676"/>
                  </a:ext>
                </a:extLst>
              </a:tr>
              <a:tr h="13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SP4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0.962166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HS3ST6,EXTL3,HS3ST3A1,NDST1,EXTL2,GLCE,HS2ST1,HS3ST3B1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extLst>
                  <a:ext uri="{0D108BD9-81ED-4DB2-BD59-A6C34878D82A}">
                    <a16:rowId xmlns:a16="http://schemas.microsoft.com/office/drawing/2014/main" val="4040042018"/>
                  </a:ext>
                </a:extLst>
              </a:tr>
              <a:tr h="13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WT1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0.962166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0.864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HS3ST6,EXTL3,HS3ST3A1,NDST1,HS3ST2,EXTL1,EXTL2,HS2ST1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extLst>
                  <a:ext uri="{0D108BD9-81ED-4DB2-BD59-A6C34878D82A}">
                    <a16:rowId xmlns:a16="http://schemas.microsoft.com/office/drawing/2014/main" val="1311694938"/>
                  </a:ext>
                </a:extLst>
              </a:tr>
              <a:tr h="1173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KLF15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0.962166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HS3ST6,EXTL3,HS3ST4,EXTL1,EXTL2,HS2ST1,HS6ST2,EXT1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extLst>
                  <a:ext uri="{0D108BD9-81ED-4DB2-BD59-A6C34878D82A}">
                    <a16:rowId xmlns:a16="http://schemas.microsoft.com/office/drawing/2014/main" val="3848465574"/>
                  </a:ext>
                </a:extLst>
              </a:tr>
              <a:tr h="13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FOXG1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0.962166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0.752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EXTL3,NDST3,HS3ST3A1,NDST1,EXTL2,HS2ST1,HS6ST2,HS6ST1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extLst>
                  <a:ext uri="{0D108BD9-81ED-4DB2-BD59-A6C34878D82A}">
                    <a16:rowId xmlns:a16="http://schemas.microsoft.com/office/drawing/2014/main" val="3082079719"/>
                  </a:ext>
                </a:extLst>
              </a:tr>
              <a:tr h="13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ONECUT2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0.962166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EXTL3,HS3ST5,HS3ST3A1,NDST1,EXTL1,EXTL2,GLCE,HS2ST1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extLst>
                  <a:ext uri="{0D108BD9-81ED-4DB2-BD59-A6C34878D82A}">
                    <a16:rowId xmlns:a16="http://schemas.microsoft.com/office/drawing/2014/main" val="3135754998"/>
                  </a:ext>
                </a:extLst>
              </a:tr>
              <a:tr h="1173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FOXJ2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0.962166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EXTL3,NDST4,HS3ST5,HS3ST3A1,NDST1,HS6ST2,EXT1,EXT2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extLst>
                  <a:ext uri="{0D108BD9-81ED-4DB2-BD59-A6C34878D82A}">
                    <a16:rowId xmlns:a16="http://schemas.microsoft.com/office/drawing/2014/main" val="4194003259"/>
                  </a:ext>
                </a:extLst>
              </a:tr>
              <a:tr h="13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FOXF1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0.962166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EXTL3,NDST3,HS3ST5,HS3ST3A1,HS3ST1,HS2ST1,HS6ST2,EXT1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" marR="863" marT="863" marB="0" anchor="b"/>
                </a:tc>
                <a:extLst>
                  <a:ext uri="{0D108BD9-81ED-4DB2-BD59-A6C34878D82A}">
                    <a16:rowId xmlns:a16="http://schemas.microsoft.com/office/drawing/2014/main" val="1950822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07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4481-6C2F-465E-ACCB-BBCEBBCB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Heatmap: Whole-list regulators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2CA3E9-167E-4F61-8E3A-457CC0983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88" t="11489" r="13910" b="5324"/>
          <a:stretch/>
        </p:blipFill>
        <p:spPr>
          <a:xfrm>
            <a:off x="3599233" y="1569468"/>
            <a:ext cx="8307422" cy="5210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A58F99-BAFF-49F6-AD5E-7CDDADFC14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86" t="13191" r="68165" b="48227"/>
          <a:stretch/>
        </p:blipFill>
        <p:spPr>
          <a:xfrm>
            <a:off x="603115" y="1690688"/>
            <a:ext cx="2334638" cy="26459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463360A-CB53-4CD3-B9AB-CCD80D9E1D5B}"/>
              </a:ext>
            </a:extLst>
          </p:cNvPr>
          <p:cNvSpPr/>
          <p:nvPr/>
        </p:nvSpPr>
        <p:spPr>
          <a:xfrm>
            <a:off x="369651" y="4542817"/>
            <a:ext cx="2704289" cy="42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-log10(1-percentile)</a:t>
            </a:r>
          </a:p>
        </p:txBody>
      </p:sp>
    </p:spTree>
    <p:extLst>
      <p:ext uri="{BB962C8B-B14F-4D97-AF65-F5344CB8AC3E}">
        <p14:creationId xmlns:p14="http://schemas.microsoft.com/office/powerpoint/2010/main" val="305090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7B79-18E0-40C3-8843-22762634C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HS Regulators:</a:t>
            </a:r>
            <a:br>
              <a:rPr lang="en-US" dirty="0"/>
            </a:br>
            <a:r>
              <a:rPr lang="en-US" dirty="0" err="1"/>
              <a:t>cdf_spec</a:t>
            </a:r>
            <a:r>
              <a:rPr lang="en-US" dirty="0"/>
              <a:t> sorted (best </a:t>
            </a:r>
            <a:r>
              <a:rPr lang="en-US" dirty="0" err="1"/>
              <a:t>sublist</a:t>
            </a:r>
            <a:r>
              <a:rPr lang="en-US" dirty="0"/>
              <a:t> regulators)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1CE9945-81A1-425D-9881-C112FA4F1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479379"/>
              </p:ext>
            </p:extLst>
          </p:nvPr>
        </p:nvGraphicFramePr>
        <p:xfrm>
          <a:off x="1091682" y="1690688"/>
          <a:ext cx="10450286" cy="44831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7170">
                  <a:extLst>
                    <a:ext uri="{9D8B030D-6E8A-4147-A177-3AD203B41FA5}">
                      <a16:colId xmlns:a16="http://schemas.microsoft.com/office/drawing/2014/main" val="3900701944"/>
                    </a:ext>
                  </a:extLst>
                </a:gridCol>
                <a:gridCol w="817849">
                  <a:extLst>
                    <a:ext uri="{9D8B030D-6E8A-4147-A177-3AD203B41FA5}">
                      <a16:colId xmlns:a16="http://schemas.microsoft.com/office/drawing/2014/main" val="2098720677"/>
                    </a:ext>
                  </a:extLst>
                </a:gridCol>
                <a:gridCol w="787557">
                  <a:extLst>
                    <a:ext uri="{9D8B030D-6E8A-4147-A177-3AD203B41FA5}">
                      <a16:colId xmlns:a16="http://schemas.microsoft.com/office/drawing/2014/main" val="300131366"/>
                    </a:ext>
                  </a:extLst>
                </a:gridCol>
                <a:gridCol w="959205">
                  <a:extLst>
                    <a:ext uri="{9D8B030D-6E8A-4147-A177-3AD203B41FA5}">
                      <a16:colId xmlns:a16="http://schemas.microsoft.com/office/drawing/2014/main" val="1130048928"/>
                    </a:ext>
                  </a:extLst>
                </a:gridCol>
                <a:gridCol w="7138505">
                  <a:extLst>
                    <a:ext uri="{9D8B030D-6E8A-4147-A177-3AD203B41FA5}">
                      <a16:colId xmlns:a16="http://schemas.microsoft.com/office/drawing/2014/main" val="2828591890"/>
                    </a:ext>
                  </a:extLst>
                </a:gridCol>
              </a:tblGrid>
              <a:tr h="1423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names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occurance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cdf_all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cdf_spec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gene_assc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extLst>
                  <a:ext uri="{0D108BD9-81ED-4DB2-BD59-A6C34878D82A}">
                    <a16:rowId xmlns:a16="http://schemas.microsoft.com/office/drawing/2014/main" val="2707824677"/>
                  </a:ext>
                </a:extLst>
              </a:tr>
              <a:tr h="1423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ATF1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0.739618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HS3ST3A1,HS3ST2,GLCE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extLst>
                  <a:ext uri="{0D108BD9-81ED-4DB2-BD59-A6C34878D82A}">
                    <a16:rowId xmlns:a16="http://schemas.microsoft.com/office/drawing/2014/main" val="1995725404"/>
                  </a:ext>
                </a:extLst>
              </a:tr>
              <a:tr h="1423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IRF4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0.88493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NDST3,HS3ST4,GLCE,HS6ST2,EXT2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extLst>
                  <a:ext uri="{0D108BD9-81ED-4DB2-BD59-A6C34878D82A}">
                    <a16:rowId xmlns:a16="http://schemas.microsoft.com/office/drawing/2014/main" val="2959827327"/>
                  </a:ext>
                </a:extLst>
              </a:tr>
              <a:tr h="301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0.999915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HS3ST6,EXTL3,NDST3,NDST4,HS3ST5,HS3ST4,HS3ST3A1,NDST1,HS3ST1,EXTL1,EXTL2,GLCE,HS2ST1,HS6ST3,HS6ST2,EXT1,EXT2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extLst>
                  <a:ext uri="{0D108BD9-81ED-4DB2-BD59-A6C34878D82A}">
                    <a16:rowId xmlns:a16="http://schemas.microsoft.com/office/drawing/2014/main" val="3974462411"/>
                  </a:ext>
                </a:extLst>
              </a:tr>
              <a:tr h="16305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TBX2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0.974486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EXTL3,NDST3,HS3ST3A1,NDST1,EXTL1,HS6ST2,HS6ST1,EXT1,EXT2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extLst>
                  <a:ext uri="{0D108BD9-81ED-4DB2-BD59-A6C34878D82A}">
                    <a16:rowId xmlns:a16="http://schemas.microsoft.com/office/drawing/2014/main" val="3111379011"/>
                  </a:ext>
                </a:extLst>
              </a:tr>
              <a:tr h="1423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JUND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0.88493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EXTL3,NDST3,NDST4,EXTL1,EXT2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extLst>
                  <a:ext uri="{0D108BD9-81ED-4DB2-BD59-A6C34878D82A}">
                    <a16:rowId xmlns:a16="http://schemas.microsoft.com/office/drawing/2014/main" val="283483426"/>
                  </a:ext>
                </a:extLst>
              </a:tr>
              <a:tr h="1423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SCRT1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0.829657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EXTL1,HS2ST1,HS6ST3,EXT2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extLst>
                  <a:ext uri="{0D108BD9-81ED-4DB2-BD59-A6C34878D82A}">
                    <a16:rowId xmlns:a16="http://schemas.microsoft.com/office/drawing/2014/main" val="1818693414"/>
                  </a:ext>
                </a:extLst>
              </a:tr>
              <a:tr h="1423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SMAD2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0.829657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EXTL3,EXTL1,EXTL2,HS6ST3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extLst>
                  <a:ext uri="{0D108BD9-81ED-4DB2-BD59-A6C34878D82A}">
                    <a16:rowId xmlns:a16="http://schemas.microsoft.com/office/drawing/2014/main" val="1966389316"/>
                  </a:ext>
                </a:extLst>
              </a:tr>
              <a:tr h="301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SP3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0.999915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HS3ST6,EXTL3,NDST3,HS3ST5,HS3ST4,HS3ST3A1,NDST1,HS3ST1,EXTL1,EXTL2,GLCE,HS2ST1,HS6ST3,HS6ST2,HS6ST1,EXT1,EXT2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extLst>
                  <a:ext uri="{0D108BD9-81ED-4DB2-BD59-A6C34878D82A}">
                    <a16:rowId xmlns:a16="http://schemas.microsoft.com/office/drawing/2014/main" val="2843718005"/>
                  </a:ext>
                </a:extLst>
              </a:tr>
              <a:tr h="1423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SREBF1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0.829657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HS3ST4,HS3ST2,EXTL1,EXTL2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extLst>
                  <a:ext uri="{0D108BD9-81ED-4DB2-BD59-A6C34878D82A}">
                    <a16:rowId xmlns:a16="http://schemas.microsoft.com/office/drawing/2014/main" val="1034513690"/>
                  </a:ext>
                </a:extLst>
              </a:tr>
              <a:tr h="1423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CENPB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0.343516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HS6ST2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extLst>
                  <a:ext uri="{0D108BD9-81ED-4DB2-BD59-A6C34878D82A}">
                    <a16:rowId xmlns:a16="http://schemas.microsoft.com/office/drawing/2014/main" val="2356824762"/>
                  </a:ext>
                </a:extLst>
              </a:tr>
              <a:tr h="16305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SP4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0.962166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HS3ST6,EXTL3,HS3ST3A1,NDST1,EXTL2,GLCE,HS2ST1,HS3ST3B1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extLst>
                  <a:ext uri="{0D108BD9-81ED-4DB2-BD59-A6C34878D82A}">
                    <a16:rowId xmlns:a16="http://schemas.microsoft.com/office/drawing/2014/main" val="710420967"/>
                  </a:ext>
                </a:extLst>
              </a:tr>
              <a:tr h="278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BPTF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0.999339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EXTL3,NDST3,NDST4,HS3ST5,HS3ST4,HS3ST3A1,NDST1,HS3ST1,EXTL1,EXTL2,GLCE,HS2ST1,HS6ST2,HS6ST1,EXT2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extLst>
                  <a:ext uri="{0D108BD9-81ED-4DB2-BD59-A6C34878D82A}">
                    <a16:rowId xmlns:a16="http://schemas.microsoft.com/office/drawing/2014/main" val="3544825358"/>
                  </a:ext>
                </a:extLst>
              </a:tr>
              <a:tr h="1423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JUN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0.88493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EXTL3,NDST3,HS3ST3A1,EXTL1,EXT1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extLst>
                  <a:ext uri="{0D108BD9-81ED-4DB2-BD59-A6C34878D82A}">
                    <a16:rowId xmlns:a16="http://schemas.microsoft.com/office/drawing/2014/main" val="2417499854"/>
                  </a:ext>
                </a:extLst>
              </a:tr>
              <a:tr h="1423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NFATC1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0.9451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HS3ST6,EXTL3,NDST4,HS3ST5,NDST1,HS2ST1,EXT1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extLst>
                  <a:ext uri="{0D108BD9-81ED-4DB2-BD59-A6C34878D82A}">
                    <a16:rowId xmlns:a16="http://schemas.microsoft.com/office/drawing/2014/main" val="4143303781"/>
                  </a:ext>
                </a:extLst>
              </a:tr>
              <a:tr h="1423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NR2C1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0.829657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HS3ST6,EXTL3,EXTL1,EXT2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extLst>
                  <a:ext uri="{0D108BD9-81ED-4DB2-BD59-A6C34878D82A}">
                    <a16:rowId xmlns:a16="http://schemas.microsoft.com/office/drawing/2014/main" val="764798482"/>
                  </a:ext>
                </a:extLst>
              </a:tr>
              <a:tr h="1423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SMARCC1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0.88493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EXTL3,HS3ST5,NDST1,HS3ST2,EXTL1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extLst>
                  <a:ext uri="{0D108BD9-81ED-4DB2-BD59-A6C34878D82A}">
                    <a16:rowId xmlns:a16="http://schemas.microsoft.com/office/drawing/2014/main" val="1838516330"/>
                  </a:ext>
                </a:extLst>
              </a:tr>
              <a:tr h="2556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ZNF263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0.998322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HS3ST6,EXTL3,NDST3,HS3ST5,HS3ST4,HS3ST3A1,NDST1,HS3ST1,EXTL1,GLCE,HS6ST2,EXT1,EXT2,HS3ST3B1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extLst>
                  <a:ext uri="{0D108BD9-81ED-4DB2-BD59-A6C34878D82A}">
                    <a16:rowId xmlns:a16="http://schemas.microsoft.com/office/drawing/2014/main" val="828874545"/>
                  </a:ext>
                </a:extLst>
              </a:tr>
              <a:tr h="1423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ZNF350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0.829657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EXTL3,NDST1,EXT1,EXT2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extLst>
                  <a:ext uri="{0D108BD9-81ED-4DB2-BD59-A6C34878D82A}">
                    <a16:rowId xmlns:a16="http://schemas.microsoft.com/office/drawing/2014/main" val="2957361638"/>
                  </a:ext>
                </a:extLst>
              </a:tr>
              <a:tr h="278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FOXP1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0.99978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EXTL3,NDST3,NDST4,HS3ST5,HS3ST4,HS3ST3A1,NDST1,HS3ST1,EXTL1,EXTL2,GLCE,HS2ST1,HS6ST2,HS6ST1,EXT1,EXT2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extLst>
                  <a:ext uri="{0D108BD9-81ED-4DB2-BD59-A6C34878D82A}">
                    <a16:rowId xmlns:a16="http://schemas.microsoft.com/office/drawing/2014/main" val="1677436306"/>
                  </a:ext>
                </a:extLst>
              </a:tr>
              <a:tr h="1423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MECOM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0.920908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EXTL3,NDST4,HS3ST4,HS6ST2,HS6ST1,EXT2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extLst>
                  <a:ext uri="{0D108BD9-81ED-4DB2-BD59-A6C34878D82A}">
                    <a16:rowId xmlns:a16="http://schemas.microsoft.com/office/drawing/2014/main" val="2609204901"/>
                  </a:ext>
                </a:extLst>
              </a:tr>
              <a:tr h="1423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PAX6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0.588129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EXTL3,GLCE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extLst>
                  <a:ext uri="{0D108BD9-81ED-4DB2-BD59-A6C34878D82A}">
                    <a16:rowId xmlns:a16="http://schemas.microsoft.com/office/drawing/2014/main" val="2142252682"/>
                  </a:ext>
                </a:extLst>
              </a:tr>
              <a:tr h="1423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PROX1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0.343516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EXT2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extLst>
                  <a:ext uri="{0D108BD9-81ED-4DB2-BD59-A6C34878D82A}">
                    <a16:rowId xmlns:a16="http://schemas.microsoft.com/office/drawing/2014/main" val="1106143766"/>
                  </a:ext>
                </a:extLst>
              </a:tr>
              <a:tr h="278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SP1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0.999339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HS3ST6,EXTL3,NDST3,HS3ST5,HS3ST4,HS3ST3A1,NDST1,HS3ST2,HS3ST1,EXTL1,EXTL2,GLCE,HS2ST1,HS6ST2,HS6ST1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1" marR="1431" marT="1431" marB="0" anchor="b"/>
                </a:tc>
                <a:extLst>
                  <a:ext uri="{0D108BD9-81ED-4DB2-BD59-A6C34878D82A}">
                    <a16:rowId xmlns:a16="http://schemas.microsoft.com/office/drawing/2014/main" val="1712442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61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E8123-5350-4BDD-B395-E00C2CFD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Heatmap: Sub-list regulators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56C24-0663-4B11-A21D-5CB578515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27" t="24653" r="67367" b="37589"/>
          <a:stretch/>
        </p:blipFill>
        <p:spPr>
          <a:xfrm>
            <a:off x="408561" y="1856058"/>
            <a:ext cx="2500009" cy="25894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275747-2005-4A72-8F57-076FDB142942}"/>
              </a:ext>
            </a:extLst>
          </p:cNvPr>
          <p:cNvSpPr/>
          <p:nvPr/>
        </p:nvSpPr>
        <p:spPr>
          <a:xfrm>
            <a:off x="369651" y="4542817"/>
            <a:ext cx="2704289" cy="42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-log10(1-percentile)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029BED-7534-4A0B-8480-B069774FEC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5" t="11915" r="10878" b="5324"/>
          <a:stretch/>
        </p:blipFill>
        <p:spPr>
          <a:xfrm>
            <a:off x="3073939" y="1793238"/>
            <a:ext cx="8675451" cy="491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44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3236</TotalTime>
  <Words>1451</Words>
  <Application>Microsoft Office PowerPoint</Application>
  <PresentationFormat>Widescreen</PresentationFormat>
  <Paragraphs>336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Office Theme</vt:lpstr>
      <vt:lpstr>Data Driven Regulator Prediction</vt:lpstr>
      <vt:lpstr>eQTL: GWAS for Gene Expression</vt:lpstr>
      <vt:lpstr>GTEx</vt:lpstr>
      <vt:lpstr>Tissue-specific TF-network Reconstruction:  inferring trans-eQTL from cis-eQTL and </vt:lpstr>
      <vt:lpstr>Search in predicted trans-eQTLs</vt:lpstr>
      <vt:lpstr>Top HS Regulators: cdf_all sorted (best whole-list regulators)</vt:lpstr>
      <vt:lpstr>Heatmap: Whole-list regulators</vt:lpstr>
      <vt:lpstr>Top HS Regulators: cdf_spec sorted (best sublist regulators)</vt:lpstr>
      <vt:lpstr>Heatmap: Sub-list regulators</vt:lpstr>
      <vt:lpstr>Direction of expression (artery specific)</vt:lpstr>
      <vt:lpstr>Direction of expression (all tissues)</vt:lpstr>
      <vt:lpstr>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Driven Regulator Prediction</dc:title>
  <dc:creator>benjamin.kellman@gmail.com</dc:creator>
  <cp:lastModifiedBy>benjamin.kellman@gmail.com</cp:lastModifiedBy>
  <cp:revision>17</cp:revision>
  <dcterms:created xsi:type="dcterms:W3CDTF">2018-03-27T20:20:06Z</dcterms:created>
  <dcterms:modified xsi:type="dcterms:W3CDTF">2018-03-30T02:16:22Z</dcterms:modified>
</cp:coreProperties>
</file>