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D0C1A-2B89-4FB9-B9AB-D618F1D31A4F}" type="datetimeFigureOut">
              <a:rPr lang="pt-BR" smtClean="0"/>
              <a:pPr/>
              <a:t>06/08/2020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0C27D-3B52-43D2-86D3-21DEBD12058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D0C1A-2B89-4FB9-B9AB-D618F1D31A4F}" type="datetimeFigureOut">
              <a:rPr lang="pt-BR" smtClean="0"/>
              <a:pPr/>
              <a:t>06/08/2020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0C27D-3B52-43D2-86D3-21DEBD12058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D0C1A-2B89-4FB9-B9AB-D618F1D31A4F}" type="datetimeFigureOut">
              <a:rPr lang="pt-BR" smtClean="0"/>
              <a:pPr/>
              <a:t>06/08/2020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0C27D-3B52-43D2-86D3-21DEBD12058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D0C1A-2B89-4FB9-B9AB-D618F1D31A4F}" type="datetimeFigureOut">
              <a:rPr lang="pt-BR" smtClean="0"/>
              <a:pPr/>
              <a:t>06/08/2020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0C27D-3B52-43D2-86D3-21DEBD12058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D0C1A-2B89-4FB9-B9AB-D618F1D31A4F}" type="datetimeFigureOut">
              <a:rPr lang="pt-BR" smtClean="0"/>
              <a:pPr/>
              <a:t>06/08/2020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0C27D-3B52-43D2-86D3-21DEBD12058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D0C1A-2B89-4FB9-B9AB-D618F1D31A4F}" type="datetimeFigureOut">
              <a:rPr lang="pt-BR" smtClean="0"/>
              <a:pPr/>
              <a:t>06/08/2020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0C27D-3B52-43D2-86D3-21DEBD12058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D0C1A-2B89-4FB9-B9AB-D618F1D31A4F}" type="datetimeFigureOut">
              <a:rPr lang="pt-BR" smtClean="0"/>
              <a:pPr/>
              <a:t>06/08/2020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0C27D-3B52-43D2-86D3-21DEBD12058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D0C1A-2B89-4FB9-B9AB-D618F1D31A4F}" type="datetimeFigureOut">
              <a:rPr lang="pt-BR" smtClean="0"/>
              <a:pPr/>
              <a:t>06/08/2020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0C27D-3B52-43D2-86D3-21DEBD12058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D0C1A-2B89-4FB9-B9AB-D618F1D31A4F}" type="datetimeFigureOut">
              <a:rPr lang="pt-BR" smtClean="0"/>
              <a:pPr/>
              <a:t>06/08/2020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0C27D-3B52-43D2-86D3-21DEBD12058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D0C1A-2B89-4FB9-B9AB-D618F1D31A4F}" type="datetimeFigureOut">
              <a:rPr lang="pt-BR" smtClean="0"/>
              <a:pPr/>
              <a:t>06/08/2020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0C27D-3B52-43D2-86D3-21DEBD12058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D0C1A-2B89-4FB9-B9AB-D618F1D31A4F}" type="datetimeFigureOut">
              <a:rPr lang="pt-BR" smtClean="0"/>
              <a:pPr/>
              <a:t>06/08/2020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0C27D-3B52-43D2-86D3-21DEBD12058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DD0C1A-2B89-4FB9-B9AB-D618F1D31A4F}" type="datetimeFigureOut">
              <a:rPr lang="pt-BR" smtClean="0"/>
              <a:pPr/>
              <a:t>06/08/2020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80C27D-3B52-43D2-86D3-21DEBD12058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gif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Retângulo 3"/>
          <p:cNvSpPr/>
          <p:nvPr/>
        </p:nvSpPr>
        <p:spPr>
          <a:xfrm>
            <a:off x="571473" y="3500438"/>
            <a:ext cx="642943" cy="3571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VJ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1571605" y="3500438"/>
            <a:ext cx="642943" cy="3571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>
                <a:solidFill>
                  <a:schemeClr val="tx1"/>
                </a:solidFill>
              </a:rPr>
              <a:t>resize</a:t>
            </a:r>
            <a:endParaRPr lang="pt-BR" sz="1400" dirty="0">
              <a:solidFill>
                <a:schemeClr val="tx1"/>
              </a:solidFill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2571737" y="3500438"/>
            <a:ext cx="642943" cy="3571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tx1"/>
                </a:solidFill>
              </a:rPr>
              <a:t>LBPH</a:t>
            </a:r>
            <a:endParaRPr lang="pt-BR" sz="1600" dirty="0">
              <a:solidFill>
                <a:schemeClr val="tx1"/>
              </a:solidFill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3571869" y="3500438"/>
            <a:ext cx="642943" cy="3571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tx1"/>
                </a:solidFill>
              </a:rPr>
              <a:t>norm</a:t>
            </a:r>
            <a:endParaRPr lang="pt-BR" sz="1600" dirty="0">
              <a:solidFill>
                <a:schemeClr val="tx1"/>
              </a:solidFill>
            </a:endParaRPr>
          </a:p>
        </p:txBody>
      </p:sp>
      <p:cxnSp>
        <p:nvCxnSpPr>
          <p:cNvPr id="9" name="Conector de seta reta 8"/>
          <p:cNvCxnSpPr>
            <a:stCxn id="4" idx="3"/>
            <a:endCxn id="5" idx="1"/>
          </p:cNvCxnSpPr>
          <p:nvPr/>
        </p:nvCxnSpPr>
        <p:spPr>
          <a:xfrm>
            <a:off x="1214414" y="3679034"/>
            <a:ext cx="357191" cy="158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/>
          <p:cNvCxnSpPr>
            <a:stCxn id="5" idx="3"/>
            <a:endCxn id="6" idx="1"/>
          </p:cNvCxnSpPr>
          <p:nvPr/>
        </p:nvCxnSpPr>
        <p:spPr>
          <a:xfrm>
            <a:off x="2214546" y="3679034"/>
            <a:ext cx="357191" cy="158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/>
          <p:cNvCxnSpPr>
            <a:stCxn id="6" idx="3"/>
            <a:endCxn id="7" idx="1"/>
          </p:cNvCxnSpPr>
          <p:nvPr/>
        </p:nvCxnSpPr>
        <p:spPr>
          <a:xfrm>
            <a:off x="3214678" y="3679034"/>
            <a:ext cx="357191" cy="158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tângulo 17"/>
          <p:cNvSpPr/>
          <p:nvPr/>
        </p:nvSpPr>
        <p:spPr>
          <a:xfrm>
            <a:off x="571473" y="3000372"/>
            <a:ext cx="642943" cy="3571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VJ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9" name="Retângulo 18"/>
          <p:cNvSpPr/>
          <p:nvPr/>
        </p:nvSpPr>
        <p:spPr>
          <a:xfrm>
            <a:off x="1571605" y="3000372"/>
            <a:ext cx="642943" cy="3571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>
                <a:solidFill>
                  <a:schemeClr val="tx1"/>
                </a:solidFill>
              </a:rPr>
              <a:t>resize</a:t>
            </a:r>
            <a:endParaRPr lang="pt-BR" sz="1400" dirty="0">
              <a:solidFill>
                <a:schemeClr val="tx1"/>
              </a:solidFill>
            </a:endParaRPr>
          </a:p>
        </p:txBody>
      </p:sp>
      <p:sp>
        <p:nvSpPr>
          <p:cNvPr id="20" name="Retângulo 19"/>
          <p:cNvSpPr/>
          <p:nvPr/>
        </p:nvSpPr>
        <p:spPr>
          <a:xfrm>
            <a:off x="2571737" y="3000372"/>
            <a:ext cx="642943" cy="3571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tx1"/>
                </a:solidFill>
              </a:rPr>
              <a:t>LBP</a:t>
            </a:r>
            <a:endParaRPr lang="pt-BR" sz="1600" dirty="0">
              <a:solidFill>
                <a:schemeClr val="tx1"/>
              </a:solidFill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3571869" y="3000372"/>
            <a:ext cx="642943" cy="3571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tx1"/>
                </a:solidFill>
              </a:rPr>
              <a:t>norm</a:t>
            </a:r>
            <a:endParaRPr lang="pt-BR" sz="1600" dirty="0">
              <a:solidFill>
                <a:schemeClr val="tx1"/>
              </a:solidFill>
            </a:endParaRPr>
          </a:p>
        </p:txBody>
      </p:sp>
      <p:cxnSp>
        <p:nvCxnSpPr>
          <p:cNvPr id="22" name="Conector de seta reta 21"/>
          <p:cNvCxnSpPr>
            <a:stCxn id="18" idx="3"/>
            <a:endCxn id="19" idx="1"/>
          </p:cNvCxnSpPr>
          <p:nvPr/>
        </p:nvCxnSpPr>
        <p:spPr>
          <a:xfrm>
            <a:off x="1214414" y="3178968"/>
            <a:ext cx="357191" cy="158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/>
          <p:cNvCxnSpPr>
            <a:stCxn id="19" idx="3"/>
            <a:endCxn id="20" idx="1"/>
          </p:cNvCxnSpPr>
          <p:nvPr/>
        </p:nvCxnSpPr>
        <p:spPr>
          <a:xfrm>
            <a:off x="2214546" y="3178968"/>
            <a:ext cx="357191" cy="158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3"/>
          <p:cNvCxnSpPr>
            <a:stCxn id="20" idx="3"/>
            <a:endCxn id="21" idx="1"/>
          </p:cNvCxnSpPr>
          <p:nvPr/>
        </p:nvCxnSpPr>
        <p:spPr>
          <a:xfrm>
            <a:off x="3214678" y="3178968"/>
            <a:ext cx="357191" cy="158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tângulo 24"/>
          <p:cNvSpPr/>
          <p:nvPr/>
        </p:nvSpPr>
        <p:spPr>
          <a:xfrm>
            <a:off x="571473" y="4000505"/>
            <a:ext cx="642943" cy="3571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VJ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6" name="Retângulo 25"/>
          <p:cNvSpPr/>
          <p:nvPr/>
        </p:nvSpPr>
        <p:spPr>
          <a:xfrm>
            <a:off x="1571605" y="4000505"/>
            <a:ext cx="642943" cy="3571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>
                <a:solidFill>
                  <a:schemeClr val="tx1"/>
                </a:solidFill>
              </a:rPr>
              <a:t>resize</a:t>
            </a:r>
            <a:endParaRPr lang="pt-BR" sz="1400" dirty="0">
              <a:solidFill>
                <a:schemeClr val="tx1"/>
              </a:solidFill>
            </a:endParaRPr>
          </a:p>
        </p:txBody>
      </p:sp>
      <p:sp>
        <p:nvSpPr>
          <p:cNvPr id="27" name="Retângulo 26"/>
          <p:cNvSpPr/>
          <p:nvPr/>
        </p:nvSpPr>
        <p:spPr>
          <a:xfrm>
            <a:off x="2571737" y="4000505"/>
            <a:ext cx="642943" cy="3571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tx1"/>
                </a:solidFill>
              </a:rPr>
              <a:t>LBPH</a:t>
            </a:r>
            <a:endParaRPr lang="pt-BR" sz="1600" dirty="0">
              <a:solidFill>
                <a:schemeClr val="tx1"/>
              </a:solidFill>
            </a:endParaRPr>
          </a:p>
        </p:txBody>
      </p:sp>
      <p:cxnSp>
        <p:nvCxnSpPr>
          <p:cNvPr id="29" name="Conector de seta reta 28"/>
          <p:cNvCxnSpPr>
            <a:stCxn id="25" idx="3"/>
            <a:endCxn id="26" idx="1"/>
          </p:cNvCxnSpPr>
          <p:nvPr/>
        </p:nvCxnSpPr>
        <p:spPr>
          <a:xfrm>
            <a:off x="1214414" y="4179099"/>
            <a:ext cx="357191" cy="158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de seta reta 29"/>
          <p:cNvCxnSpPr>
            <a:stCxn id="26" idx="3"/>
            <a:endCxn id="27" idx="1"/>
          </p:cNvCxnSpPr>
          <p:nvPr/>
        </p:nvCxnSpPr>
        <p:spPr>
          <a:xfrm>
            <a:off x="2214546" y="4179099"/>
            <a:ext cx="357191" cy="158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tângulo 31"/>
          <p:cNvSpPr/>
          <p:nvPr/>
        </p:nvSpPr>
        <p:spPr>
          <a:xfrm>
            <a:off x="571473" y="4500570"/>
            <a:ext cx="642943" cy="3571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VJ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3" name="Retângulo 32"/>
          <p:cNvSpPr/>
          <p:nvPr/>
        </p:nvSpPr>
        <p:spPr>
          <a:xfrm>
            <a:off x="1571605" y="4500570"/>
            <a:ext cx="642943" cy="3571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>
                <a:solidFill>
                  <a:schemeClr val="tx1"/>
                </a:solidFill>
              </a:rPr>
              <a:t>resize</a:t>
            </a:r>
            <a:endParaRPr lang="pt-BR" sz="1400" dirty="0">
              <a:solidFill>
                <a:schemeClr val="tx1"/>
              </a:solidFill>
            </a:endParaRPr>
          </a:p>
        </p:txBody>
      </p:sp>
      <p:sp>
        <p:nvSpPr>
          <p:cNvPr id="34" name="Retângulo 33"/>
          <p:cNvSpPr/>
          <p:nvPr/>
        </p:nvSpPr>
        <p:spPr>
          <a:xfrm>
            <a:off x="2571737" y="4500570"/>
            <a:ext cx="642943" cy="3571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tx1"/>
                </a:solidFill>
              </a:rPr>
              <a:t>LBP</a:t>
            </a:r>
            <a:endParaRPr lang="pt-BR" sz="1600" dirty="0">
              <a:solidFill>
                <a:schemeClr val="tx1"/>
              </a:solidFill>
            </a:endParaRPr>
          </a:p>
        </p:txBody>
      </p:sp>
      <p:cxnSp>
        <p:nvCxnSpPr>
          <p:cNvPr id="35" name="Conector de seta reta 34"/>
          <p:cNvCxnSpPr>
            <a:stCxn id="32" idx="3"/>
            <a:endCxn id="33" idx="1"/>
          </p:cNvCxnSpPr>
          <p:nvPr/>
        </p:nvCxnSpPr>
        <p:spPr>
          <a:xfrm>
            <a:off x="1214414" y="4679166"/>
            <a:ext cx="357191" cy="158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de seta reta 35"/>
          <p:cNvCxnSpPr>
            <a:stCxn id="33" idx="3"/>
            <a:endCxn id="34" idx="1"/>
          </p:cNvCxnSpPr>
          <p:nvPr/>
        </p:nvCxnSpPr>
        <p:spPr>
          <a:xfrm>
            <a:off x="2214546" y="4679166"/>
            <a:ext cx="357191" cy="158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tângulo 36"/>
          <p:cNvSpPr/>
          <p:nvPr/>
        </p:nvSpPr>
        <p:spPr>
          <a:xfrm>
            <a:off x="571473" y="5000637"/>
            <a:ext cx="642943" cy="3571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VJ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8" name="Retângulo 37"/>
          <p:cNvSpPr/>
          <p:nvPr/>
        </p:nvSpPr>
        <p:spPr>
          <a:xfrm>
            <a:off x="1571605" y="5000637"/>
            <a:ext cx="642943" cy="3571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>
                <a:solidFill>
                  <a:schemeClr val="tx1"/>
                </a:solidFill>
              </a:rPr>
              <a:t>resize</a:t>
            </a:r>
            <a:endParaRPr lang="pt-BR" sz="1400" dirty="0">
              <a:solidFill>
                <a:schemeClr val="tx1"/>
              </a:solidFill>
            </a:endParaRPr>
          </a:p>
        </p:txBody>
      </p:sp>
      <p:sp>
        <p:nvSpPr>
          <p:cNvPr id="39" name="Retângulo 38"/>
          <p:cNvSpPr/>
          <p:nvPr/>
        </p:nvSpPr>
        <p:spPr>
          <a:xfrm>
            <a:off x="2571737" y="5000637"/>
            <a:ext cx="642943" cy="3571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tx1"/>
                </a:solidFill>
              </a:rPr>
              <a:t>HOG</a:t>
            </a:r>
            <a:endParaRPr lang="pt-BR" sz="1600" dirty="0">
              <a:solidFill>
                <a:schemeClr val="tx1"/>
              </a:solidFill>
            </a:endParaRPr>
          </a:p>
        </p:txBody>
      </p:sp>
      <p:sp>
        <p:nvSpPr>
          <p:cNvPr id="40" name="Retângulo 39"/>
          <p:cNvSpPr/>
          <p:nvPr/>
        </p:nvSpPr>
        <p:spPr>
          <a:xfrm>
            <a:off x="3571869" y="5000637"/>
            <a:ext cx="642943" cy="3571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tx1"/>
                </a:solidFill>
              </a:rPr>
              <a:t>conc</a:t>
            </a:r>
            <a:endParaRPr lang="pt-BR" sz="1600" dirty="0">
              <a:solidFill>
                <a:schemeClr val="tx1"/>
              </a:solidFill>
            </a:endParaRPr>
          </a:p>
        </p:txBody>
      </p:sp>
      <p:cxnSp>
        <p:nvCxnSpPr>
          <p:cNvPr id="41" name="Conector de seta reta 40"/>
          <p:cNvCxnSpPr>
            <a:stCxn id="37" idx="3"/>
            <a:endCxn id="38" idx="1"/>
          </p:cNvCxnSpPr>
          <p:nvPr/>
        </p:nvCxnSpPr>
        <p:spPr>
          <a:xfrm>
            <a:off x="1214414" y="5179232"/>
            <a:ext cx="357191" cy="158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de seta reta 41"/>
          <p:cNvCxnSpPr>
            <a:stCxn id="38" idx="3"/>
            <a:endCxn id="39" idx="1"/>
          </p:cNvCxnSpPr>
          <p:nvPr/>
        </p:nvCxnSpPr>
        <p:spPr>
          <a:xfrm>
            <a:off x="2214546" y="5179232"/>
            <a:ext cx="357191" cy="158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de seta reta 42"/>
          <p:cNvCxnSpPr>
            <a:stCxn id="39" idx="3"/>
            <a:endCxn id="40" idx="1"/>
          </p:cNvCxnSpPr>
          <p:nvPr/>
        </p:nvCxnSpPr>
        <p:spPr>
          <a:xfrm>
            <a:off x="3214678" y="5179232"/>
            <a:ext cx="357191" cy="158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tângulo 43"/>
          <p:cNvSpPr/>
          <p:nvPr/>
        </p:nvSpPr>
        <p:spPr>
          <a:xfrm>
            <a:off x="4572001" y="5000637"/>
            <a:ext cx="642943" cy="3571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tx1"/>
                </a:solidFill>
              </a:rPr>
              <a:t>PCA</a:t>
            </a:r>
            <a:endParaRPr lang="pt-BR" sz="1600" dirty="0">
              <a:solidFill>
                <a:schemeClr val="tx1"/>
              </a:solidFill>
            </a:endParaRPr>
          </a:p>
        </p:txBody>
      </p:sp>
      <p:sp>
        <p:nvSpPr>
          <p:cNvPr id="45" name="Retângulo 44"/>
          <p:cNvSpPr/>
          <p:nvPr/>
        </p:nvSpPr>
        <p:spPr>
          <a:xfrm>
            <a:off x="5572133" y="5000637"/>
            <a:ext cx="642943" cy="3571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tx1"/>
                </a:solidFill>
              </a:rPr>
              <a:t>norm</a:t>
            </a:r>
            <a:endParaRPr lang="pt-BR" sz="1600" dirty="0">
              <a:solidFill>
                <a:schemeClr val="tx1"/>
              </a:solidFill>
            </a:endParaRPr>
          </a:p>
        </p:txBody>
      </p:sp>
      <p:cxnSp>
        <p:nvCxnSpPr>
          <p:cNvPr id="46" name="Conector de seta reta 45"/>
          <p:cNvCxnSpPr>
            <a:stCxn id="40" idx="3"/>
            <a:endCxn id="44" idx="1"/>
          </p:cNvCxnSpPr>
          <p:nvPr/>
        </p:nvCxnSpPr>
        <p:spPr>
          <a:xfrm>
            <a:off x="4214810" y="5179232"/>
            <a:ext cx="357191" cy="158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de seta reta 46"/>
          <p:cNvCxnSpPr>
            <a:stCxn id="44" idx="3"/>
            <a:endCxn id="45" idx="1"/>
          </p:cNvCxnSpPr>
          <p:nvPr/>
        </p:nvCxnSpPr>
        <p:spPr>
          <a:xfrm>
            <a:off x="5214942" y="5179232"/>
            <a:ext cx="357191" cy="158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tângulo 48"/>
          <p:cNvSpPr/>
          <p:nvPr/>
        </p:nvSpPr>
        <p:spPr>
          <a:xfrm>
            <a:off x="571473" y="5500703"/>
            <a:ext cx="642943" cy="3571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VJ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0" name="Retângulo 49"/>
          <p:cNvSpPr/>
          <p:nvPr/>
        </p:nvSpPr>
        <p:spPr>
          <a:xfrm>
            <a:off x="1571605" y="5500703"/>
            <a:ext cx="642943" cy="3571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>
                <a:solidFill>
                  <a:schemeClr val="tx1"/>
                </a:solidFill>
              </a:rPr>
              <a:t>resize</a:t>
            </a:r>
            <a:endParaRPr lang="pt-BR" sz="1400" dirty="0">
              <a:solidFill>
                <a:schemeClr val="tx1"/>
              </a:solidFill>
            </a:endParaRPr>
          </a:p>
        </p:txBody>
      </p:sp>
      <p:sp>
        <p:nvSpPr>
          <p:cNvPr id="51" name="Retângulo 50"/>
          <p:cNvSpPr/>
          <p:nvPr/>
        </p:nvSpPr>
        <p:spPr>
          <a:xfrm>
            <a:off x="2571737" y="5500703"/>
            <a:ext cx="642943" cy="3571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tx1"/>
                </a:solidFill>
              </a:rPr>
              <a:t>HOG</a:t>
            </a:r>
            <a:endParaRPr lang="pt-BR" sz="1600" dirty="0">
              <a:solidFill>
                <a:schemeClr val="tx1"/>
              </a:solidFill>
            </a:endParaRPr>
          </a:p>
        </p:txBody>
      </p:sp>
      <p:sp>
        <p:nvSpPr>
          <p:cNvPr id="52" name="Retângulo 51"/>
          <p:cNvSpPr/>
          <p:nvPr/>
        </p:nvSpPr>
        <p:spPr>
          <a:xfrm>
            <a:off x="3571869" y="5500703"/>
            <a:ext cx="642943" cy="3571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tx1"/>
                </a:solidFill>
              </a:rPr>
              <a:t>conc</a:t>
            </a:r>
            <a:endParaRPr lang="pt-BR" sz="1600" dirty="0">
              <a:solidFill>
                <a:schemeClr val="tx1"/>
              </a:solidFill>
            </a:endParaRPr>
          </a:p>
        </p:txBody>
      </p:sp>
      <p:cxnSp>
        <p:nvCxnSpPr>
          <p:cNvPr id="53" name="Conector de seta reta 52"/>
          <p:cNvCxnSpPr>
            <a:stCxn id="49" idx="3"/>
            <a:endCxn id="50" idx="1"/>
          </p:cNvCxnSpPr>
          <p:nvPr/>
        </p:nvCxnSpPr>
        <p:spPr>
          <a:xfrm>
            <a:off x="1214414" y="5679297"/>
            <a:ext cx="357191" cy="158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de seta reta 53"/>
          <p:cNvCxnSpPr>
            <a:stCxn id="50" idx="3"/>
            <a:endCxn id="51" idx="1"/>
          </p:cNvCxnSpPr>
          <p:nvPr/>
        </p:nvCxnSpPr>
        <p:spPr>
          <a:xfrm>
            <a:off x="2214546" y="5679297"/>
            <a:ext cx="357191" cy="158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de seta reta 54"/>
          <p:cNvCxnSpPr>
            <a:stCxn id="51" idx="3"/>
            <a:endCxn id="52" idx="1"/>
          </p:cNvCxnSpPr>
          <p:nvPr/>
        </p:nvCxnSpPr>
        <p:spPr>
          <a:xfrm>
            <a:off x="3214678" y="5679297"/>
            <a:ext cx="357191" cy="158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tângulo 55"/>
          <p:cNvSpPr/>
          <p:nvPr/>
        </p:nvSpPr>
        <p:spPr>
          <a:xfrm>
            <a:off x="4572001" y="5500703"/>
            <a:ext cx="642943" cy="3571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tx1"/>
                </a:solidFill>
              </a:rPr>
              <a:t>norm</a:t>
            </a:r>
            <a:endParaRPr lang="pt-BR" sz="1600" dirty="0">
              <a:solidFill>
                <a:schemeClr val="tx1"/>
              </a:solidFill>
            </a:endParaRPr>
          </a:p>
        </p:txBody>
      </p:sp>
      <p:cxnSp>
        <p:nvCxnSpPr>
          <p:cNvPr id="58" name="Conector de seta reta 57"/>
          <p:cNvCxnSpPr>
            <a:stCxn id="52" idx="3"/>
            <a:endCxn id="56" idx="1"/>
          </p:cNvCxnSpPr>
          <p:nvPr/>
        </p:nvCxnSpPr>
        <p:spPr>
          <a:xfrm>
            <a:off x="4214810" y="5679297"/>
            <a:ext cx="357191" cy="158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tângulo 59"/>
          <p:cNvSpPr/>
          <p:nvPr/>
        </p:nvSpPr>
        <p:spPr>
          <a:xfrm>
            <a:off x="571473" y="6000768"/>
            <a:ext cx="642943" cy="3571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VJ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61" name="Retângulo 60"/>
          <p:cNvSpPr/>
          <p:nvPr/>
        </p:nvSpPr>
        <p:spPr>
          <a:xfrm>
            <a:off x="1571605" y="6000768"/>
            <a:ext cx="642943" cy="3571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>
                <a:solidFill>
                  <a:schemeClr val="tx1"/>
                </a:solidFill>
              </a:rPr>
              <a:t>resize</a:t>
            </a:r>
            <a:endParaRPr lang="pt-BR" sz="1400" dirty="0">
              <a:solidFill>
                <a:schemeClr val="tx1"/>
              </a:solidFill>
            </a:endParaRPr>
          </a:p>
        </p:txBody>
      </p:sp>
      <p:sp>
        <p:nvSpPr>
          <p:cNvPr id="62" name="Retângulo 61"/>
          <p:cNvSpPr/>
          <p:nvPr/>
        </p:nvSpPr>
        <p:spPr>
          <a:xfrm>
            <a:off x="2571737" y="6000768"/>
            <a:ext cx="642943" cy="3571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tx1"/>
                </a:solidFill>
              </a:rPr>
              <a:t>HOG</a:t>
            </a:r>
            <a:endParaRPr lang="pt-BR" sz="1600" dirty="0">
              <a:solidFill>
                <a:schemeClr val="tx1"/>
              </a:solidFill>
            </a:endParaRPr>
          </a:p>
        </p:txBody>
      </p:sp>
      <p:sp>
        <p:nvSpPr>
          <p:cNvPr id="63" name="Retângulo 62"/>
          <p:cNvSpPr/>
          <p:nvPr/>
        </p:nvSpPr>
        <p:spPr>
          <a:xfrm>
            <a:off x="3571869" y="6000768"/>
            <a:ext cx="642943" cy="3571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tx1"/>
                </a:solidFill>
              </a:rPr>
              <a:t>conc</a:t>
            </a:r>
            <a:endParaRPr lang="pt-BR" sz="1600" dirty="0">
              <a:solidFill>
                <a:schemeClr val="tx1"/>
              </a:solidFill>
            </a:endParaRPr>
          </a:p>
        </p:txBody>
      </p:sp>
      <p:cxnSp>
        <p:nvCxnSpPr>
          <p:cNvPr id="64" name="Conector de seta reta 63"/>
          <p:cNvCxnSpPr>
            <a:stCxn id="60" idx="3"/>
            <a:endCxn id="61" idx="1"/>
          </p:cNvCxnSpPr>
          <p:nvPr/>
        </p:nvCxnSpPr>
        <p:spPr>
          <a:xfrm>
            <a:off x="1214414" y="6179364"/>
            <a:ext cx="357191" cy="158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de seta reta 64"/>
          <p:cNvCxnSpPr>
            <a:stCxn id="61" idx="3"/>
            <a:endCxn id="62" idx="1"/>
          </p:cNvCxnSpPr>
          <p:nvPr/>
        </p:nvCxnSpPr>
        <p:spPr>
          <a:xfrm>
            <a:off x="2214546" y="6179364"/>
            <a:ext cx="357191" cy="158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de seta reta 65"/>
          <p:cNvCxnSpPr>
            <a:stCxn id="62" idx="3"/>
            <a:endCxn id="63" idx="1"/>
          </p:cNvCxnSpPr>
          <p:nvPr/>
        </p:nvCxnSpPr>
        <p:spPr>
          <a:xfrm>
            <a:off x="3214678" y="6179364"/>
            <a:ext cx="357191" cy="158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tângulo 66"/>
          <p:cNvSpPr/>
          <p:nvPr/>
        </p:nvSpPr>
        <p:spPr>
          <a:xfrm>
            <a:off x="1785918" y="2214555"/>
            <a:ext cx="642943" cy="3571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VJ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68" name="Retângulo 67"/>
          <p:cNvSpPr/>
          <p:nvPr/>
        </p:nvSpPr>
        <p:spPr>
          <a:xfrm>
            <a:off x="2786050" y="2214555"/>
            <a:ext cx="642943" cy="3571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>
                <a:solidFill>
                  <a:schemeClr val="tx1"/>
                </a:solidFill>
              </a:rPr>
              <a:t>resize</a:t>
            </a:r>
            <a:endParaRPr lang="pt-BR" sz="1400" dirty="0">
              <a:solidFill>
                <a:schemeClr val="tx1"/>
              </a:solidFill>
            </a:endParaRPr>
          </a:p>
        </p:txBody>
      </p:sp>
      <p:cxnSp>
        <p:nvCxnSpPr>
          <p:cNvPr id="69" name="Conector de seta reta 68"/>
          <p:cNvCxnSpPr>
            <a:stCxn id="67" idx="3"/>
            <a:endCxn id="68" idx="1"/>
          </p:cNvCxnSpPr>
          <p:nvPr/>
        </p:nvCxnSpPr>
        <p:spPr>
          <a:xfrm>
            <a:off x="2428861" y="2393150"/>
            <a:ext cx="357191" cy="158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tângulo 69"/>
          <p:cNvSpPr/>
          <p:nvPr/>
        </p:nvSpPr>
        <p:spPr>
          <a:xfrm>
            <a:off x="785786" y="2214555"/>
            <a:ext cx="642943" cy="3571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smtClean="0">
                <a:solidFill>
                  <a:schemeClr val="tx1"/>
                </a:solidFill>
              </a:rPr>
              <a:t>Original</a:t>
            </a:r>
            <a:endParaRPr lang="pt-BR" sz="1100" dirty="0">
              <a:solidFill>
                <a:schemeClr val="tx1"/>
              </a:solidFill>
            </a:endParaRPr>
          </a:p>
        </p:txBody>
      </p:sp>
      <p:cxnSp>
        <p:nvCxnSpPr>
          <p:cNvPr id="71" name="Conector de seta reta 70"/>
          <p:cNvCxnSpPr>
            <a:stCxn id="70" idx="3"/>
          </p:cNvCxnSpPr>
          <p:nvPr/>
        </p:nvCxnSpPr>
        <p:spPr>
          <a:xfrm>
            <a:off x="1428728" y="2393150"/>
            <a:ext cx="357191" cy="158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tângulo 71"/>
          <p:cNvSpPr/>
          <p:nvPr/>
        </p:nvSpPr>
        <p:spPr>
          <a:xfrm>
            <a:off x="3571869" y="4500570"/>
            <a:ext cx="642943" cy="3571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tx1"/>
                </a:solidFill>
              </a:rPr>
              <a:t>conc</a:t>
            </a:r>
            <a:endParaRPr lang="pt-BR" sz="1600" dirty="0">
              <a:solidFill>
                <a:schemeClr val="tx1"/>
              </a:solidFill>
            </a:endParaRPr>
          </a:p>
        </p:txBody>
      </p:sp>
      <p:cxnSp>
        <p:nvCxnSpPr>
          <p:cNvPr id="73" name="Conector de seta reta 72"/>
          <p:cNvCxnSpPr>
            <a:stCxn id="34" idx="3"/>
            <a:endCxn id="72" idx="1"/>
          </p:cNvCxnSpPr>
          <p:nvPr/>
        </p:nvCxnSpPr>
        <p:spPr>
          <a:xfrm>
            <a:off x="3214678" y="4679166"/>
            <a:ext cx="357191" cy="158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tângulo 77"/>
          <p:cNvSpPr/>
          <p:nvPr/>
        </p:nvSpPr>
        <p:spPr>
          <a:xfrm>
            <a:off x="3571869" y="4000505"/>
            <a:ext cx="642943" cy="3571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tx1"/>
                </a:solidFill>
              </a:rPr>
              <a:t>conc</a:t>
            </a:r>
            <a:endParaRPr lang="pt-BR" sz="1600" dirty="0">
              <a:solidFill>
                <a:schemeClr val="tx1"/>
              </a:solidFill>
            </a:endParaRPr>
          </a:p>
        </p:txBody>
      </p:sp>
      <p:cxnSp>
        <p:nvCxnSpPr>
          <p:cNvPr id="79" name="Conector de seta reta 78"/>
          <p:cNvCxnSpPr>
            <a:stCxn id="27" idx="3"/>
            <a:endCxn id="78" idx="1"/>
          </p:cNvCxnSpPr>
          <p:nvPr/>
        </p:nvCxnSpPr>
        <p:spPr>
          <a:xfrm>
            <a:off x="3214678" y="4179099"/>
            <a:ext cx="357191" cy="158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Retângulo 3"/>
          <p:cNvSpPr/>
          <p:nvPr/>
        </p:nvSpPr>
        <p:spPr>
          <a:xfrm>
            <a:off x="714348" y="5715016"/>
            <a:ext cx="642943" cy="3571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VJ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1714480" y="5715016"/>
            <a:ext cx="642943" cy="3571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>
                <a:solidFill>
                  <a:schemeClr val="tx1"/>
                </a:solidFill>
              </a:rPr>
              <a:t>resize</a:t>
            </a:r>
            <a:endParaRPr lang="pt-BR" sz="1400" dirty="0">
              <a:solidFill>
                <a:schemeClr val="tx1"/>
              </a:solidFill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2714612" y="5715016"/>
            <a:ext cx="642943" cy="3571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tx1"/>
                </a:solidFill>
              </a:rPr>
              <a:t>LBPH</a:t>
            </a:r>
            <a:endParaRPr lang="pt-BR" sz="1600" dirty="0">
              <a:solidFill>
                <a:schemeClr val="tx1"/>
              </a:solidFill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3714744" y="5715016"/>
            <a:ext cx="642943" cy="3571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tx1"/>
                </a:solidFill>
              </a:rPr>
              <a:t>norm</a:t>
            </a:r>
            <a:endParaRPr lang="pt-BR" sz="1600" dirty="0">
              <a:solidFill>
                <a:schemeClr val="tx1"/>
              </a:solidFill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714348" y="5214950"/>
            <a:ext cx="642943" cy="3571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VJ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9" name="Retângulo 18"/>
          <p:cNvSpPr/>
          <p:nvPr/>
        </p:nvSpPr>
        <p:spPr>
          <a:xfrm>
            <a:off x="1714480" y="5214950"/>
            <a:ext cx="642943" cy="3571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>
                <a:solidFill>
                  <a:schemeClr val="tx1"/>
                </a:solidFill>
              </a:rPr>
              <a:t>resize</a:t>
            </a:r>
            <a:endParaRPr lang="pt-BR" sz="1400" dirty="0">
              <a:solidFill>
                <a:schemeClr val="tx1"/>
              </a:solidFill>
            </a:endParaRPr>
          </a:p>
        </p:txBody>
      </p:sp>
      <p:sp>
        <p:nvSpPr>
          <p:cNvPr id="20" name="Retângulo 19"/>
          <p:cNvSpPr/>
          <p:nvPr/>
        </p:nvSpPr>
        <p:spPr>
          <a:xfrm>
            <a:off x="2714612" y="5214950"/>
            <a:ext cx="642943" cy="3571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tx1"/>
                </a:solidFill>
              </a:rPr>
              <a:t>LBP</a:t>
            </a:r>
            <a:endParaRPr lang="pt-BR" sz="1600" dirty="0">
              <a:solidFill>
                <a:schemeClr val="tx1"/>
              </a:solidFill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3714744" y="5214950"/>
            <a:ext cx="642943" cy="3571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tx1"/>
                </a:solidFill>
              </a:rPr>
              <a:t>norm</a:t>
            </a:r>
            <a:endParaRPr lang="pt-BR" sz="1600" dirty="0">
              <a:solidFill>
                <a:schemeClr val="tx1"/>
              </a:solidFill>
            </a:endParaRPr>
          </a:p>
        </p:txBody>
      </p:sp>
      <p:cxnSp>
        <p:nvCxnSpPr>
          <p:cNvPr id="22" name="Conector de seta reta 21"/>
          <p:cNvCxnSpPr>
            <a:stCxn id="18" idx="3"/>
            <a:endCxn id="19" idx="1"/>
          </p:cNvCxnSpPr>
          <p:nvPr/>
        </p:nvCxnSpPr>
        <p:spPr>
          <a:xfrm>
            <a:off x="1357289" y="5393546"/>
            <a:ext cx="357191" cy="158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/>
          <p:cNvCxnSpPr>
            <a:stCxn id="19" idx="3"/>
            <a:endCxn id="20" idx="1"/>
          </p:cNvCxnSpPr>
          <p:nvPr/>
        </p:nvCxnSpPr>
        <p:spPr>
          <a:xfrm>
            <a:off x="2357421" y="5393546"/>
            <a:ext cx="357191" cy="158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3"/>
          <p:cNvCxnSpPr>
            <a:stCxn id="20" idx="3"/>
            <a:endCxn id="21" idx="1"/>
          </p:cNvCxnSpPr>
          <p:nvPr/>
        </p:nvCxnSpPr>
        <p:spPr>
          <a:xfrm>
            <a:off x="3357553" y="5393546"/>
            <a:ext cx="357191" cy="158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tângulo 66"/>
          <p:cNvSpPr/>
          <p:nvPr/>
        </p:nvSpPr>
        <p:spPr>
          <a:xfrm>
            <a:off x="1714480" y="2214555"/>
            <a:ext cx="642943" cy="3571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>
                <a:solidFill>
                  <a:schemeClr val="tx1"/>
                </a:solidFill>
              </a:rPr>
              <a:t>VJ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68" name="Retângulo 67"/>
          <p:cNvSpPr/>
          <p:nvPr/>
        </p:nvSpPr>
        <p:spPr>
          <a:xfrm>
            <a:off x="2786050" y="2214555"/>
            <a:ext cx="642943" cy="3571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>
                <a:solidFill>
                  <a:schemeClr val="tx1"/>
                </a:solidFill>
              </a:rPr>
              <a:t>resize</a:t>
            </a:r>
            <a:endParaRPr lang="pt-BR" sz="1400" b="1" dirty="0">
              <a:solidFill>
                <a:schemeClr val="tx1"/>
              </a:solidFill>
            </a:endParaRPr>
          </a:p>
        </p:txBody>
      </p:sp>
      <p:cxnSp>
        <p:nvCxnSpPr>
          <p:cNvPr id="69" name="Conector de seta reta 68"/>
          <p:cNvCxnSpPr>
            <a:stCxn id="67" idx="3"/>
            <a:endCxn id="68" idx="1"/>
          </p:cNvCxnSpPr>
          <p:nvPr/>
        </p:nvCxnSpPr>
        <p:spPr>
          <a:xfrm>
            <a:off x="2357423" y="2393150"/>
            <a:ext cx="428627" cy="158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tângulo 69"/>
          <p:cNvSpPr/>
          <p:nvPr/>
        </p:nvSpPr>
        <p:spPr>
          <a:xfrm>
            <a:off x="428596" y="2214555"/>
            <a:ext cx="857257" cy="3571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>
                <a:solidFill>
                  <a:schemeClr val="tx1"/>
                </a:solidFill>
              </a:rPr>
              <a:t>Original</a:t>
            </a:r>
            <a:endParaRPr lang="pt-BR" sz="1100" b="1" dirty="0">
              <a:solidFill>
                <a:schemeClr val="tx1"/>
              </a:solidFill>
            </a:endParaRPr>
          </a:p>
        </p:txBody>
      </p:sp>
      <p:cxnSp>
        <p:nvCxnSpPr>
          <p:cNvPr id="71" name="Conector de seta reta 70"/>
          <p:cNvCxnSpPr>
            <a:stCxn id="70" idx="3"/>
            <a:endCxn id="67" idx="1"/>
          </p:cNvCxnSpPr>
          <p:nvPr/>
        </p:nvCxnSpPr>
        <p:spPr>
          <a:xfrm>
            <a:off x="1285853" y="2393150"/>
            <a:ext cx="428627" cy="158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Chave esquerda 73"/>
          <p:cNvSpPr/>
          <p:nvPr/>
        </p:nvSpPr>
        <p:spPr>
          <a:xfrm rot="16200000">
            <a:off x="2482440" y="1910943"/>
            <a:ext cx="178593" cy="1714513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5" name="CaixaDeTexto 74"/>
          <p:cNvSpPr txBox="1"/>
          <p:nvPr/>
        </p:nvSpPr>
        <p:spPr>
          <a:xfrm>
            <a:off x="1731340" y="2786058"/>
            <a:ext cx="16262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 smtClean="0"/>
              <a:t>Pré-processamento</a:t>
            </a:r>
            <a:endParaRPr lang="pt-BR" sz="1400" b="1" dirty="0"/>
          </a:p>
        </p:txBody>
      </p:sp>
      <p:sp>
        <p:nvSpPr>
          <p:cNvPr id="76" name="Retângulo 75"/>
          <p:cNvSpPr/>
          <p:nvPr/>
        </p:nvSpPr>
        <p:spPr>
          <a:xfrm>
            <a:off x="3857620" y="2214554"/>
            <a:ext cx="1071570" cy="3571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>
                <a:solidFill>
                  <a:schemeClr val="tx1"/>
                </a:solidFill>
              </a:rPr>
              <a:t>featurizer</a:t>
            </a:r>
            <a:endParaRPr lang="pt-BR" sz="1400" b="1" dirty="0">
              <a:solidFill>
                <a:schemeClr val="tx1"/>
              </a:solidFill>
            </a:endParaRPr>
          </a:p>
        </p:txBody>
      </p:sp>
      <p:cxnSp>
        <p:nvCxnSpPr>
          <p:cNvPr id="77" name="Conector de seta reta 76"/>
          <p:cNvCxnSpPr>
            <a:stCxn id="68" idx="3"/>
            <a:endCxn id="76" idx="1"/>
          </p:cNvCxnSpPr>
          <p:nvPr/>
        </p:nvCxnSpPr>
        <p:spPr>
          <a:xfrm flipV="1">
            <a:off x="3428993" y="2393149"/>
            <a:ext cx="428627" cy="1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tângulo 89"/>
          <p:cNvSpPr/>
          <p:nvPr/>
        </p:nvSpPr>
        <p:spPr>
          <a:xfrm>
            <a:off x="5286380" y="2214554"/>
            <a:ext cx="1071570" cy="3571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>
                <a:solidFill>
                  <a:schemeClr val="tx1"/>
                </a:solidFill>
              </a:rPr>
              <a:t>classifiers</a:t>
            </a:r>
            <a:endParaRPr lang="pt-BR" sz="1400" b="1" dirty="0">
              <a:solidFill>
                <a:schemeClr val="tx1"/>
              </a:solidFill>
            </a:endParaRPr>
          </a:p>
        </p:txBody>
      </p:sp>
      <p:cxnSp>
        <p:nvCxnSpPr>
          <p:cNvPr id="91" name="Conector de seta reta 90"/>
          <p:cNvCxnSpPr>
            <a:stCxn id="76" idx="3"/>
            <a:endCxn id="90" idx="1"/>
          </p:cNvCxnSpPr>
          <p:nvPr/>
        </p:nvCxnSpPr>
        <p:spPr>
          <a:xfrm>
            <a:off x="4929190" y="2393149"/>
            <a:ext cx="357190" cy="158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CaixaDeTexto 98"/>
          <p:cNvSpPr txBox="1"/>
          <p:nvPr/>
        </p:nvSpPr>
        <p:spPr>
          <a:xfrm>
            <a:off x="3857620" y="2643182"/>
            <a:ext cx="1164101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pt-BR" sz="1400" b="1" dirty="0" smtClean="0"/>
              <a:t>HOG</a:t>
            </a:r>
          </a:p>
          <a:p>
            <a:pPr>
              <a:buFont typeface="Wingdings" pitchFamily="2" charset="2"/>
              <a:buChar char="q"/>
            </a:pPr>
            <a:r>
              <a:rPr lang="pt-BR" sz="1400" b="1" dirty="0" smtClean="0"/>
              <a:t>HOG + PCA</a:t>
            </a:r>
          </a:p>
          <a:p>
            <a:pPr>
              <a:buFont typeface="Wingdings" pitchFamily="2" charset="2"/>
              <a:buChar char="q"/>
            </a:pPr>
            <a:r>
              <a:rPr lang="pt-BR" sz="1400" b="1" dirty="0" smtClean="0"/>
              <a:t>LBP</a:t>
            </a:r>
          </a:p>
          <a:p>
            <a:pPr>
              <a:buFont typeface="Wingdings" pitchFamily="2" charset="2"/>
              <a:buChar char="q"/>
            </a:pPr>
            <a:r>
              <a:rPr lang="pt-BR" sz="1400" b="1" dirty="0" smtClean="0"/>
              <a:t>LBPH</a:t>
            </a:r>
          </a:p>
          <a:p>
            <a:pPr>
              <a:buFont typeface="Wingdings" pitchFamily="2" charset="2"/>
              <a:buChar char="q"/>
            </a:pPr>
            <a:r>
              <a:rPr lang="pt-BR" sz="1400" b="1" dirty="0" smtClean="0"/>
              <a:t>ICA</a:t>
            </a:r>
            <a:endParaRPr lang="pt-BR" sz="1400" b="1" dirty="0"/>
          </a:p>
        </p:txBody>
      </p:sp>
      <p:sp>
        <p:nvSpPr>
          <p:cNvPr id="100" name="CaixaDeTexto 99"/>
          <p:cNvSpPr txBox="1"/>
          <p:nvPr/>
        </p:nvSpPr>
        <p:spPr>
          <a:xfrm>
            <a:off x="5357818" y="2714620"/>
            <a:ext cx="106792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pt-BR" sz="1400" b="1" dirty="0" smtClean="0"/>
              <a:t>SVM</a:t>
            </a:r>
          </a:p>
          <a:p>
            <a:pPr>
              <a:buFont typeface="Wingdings" pitchFamily="2" charset="2"/>
              <a:buChar char="q"/>
            </a:pPr>
            <a:r>
              <a:rPr lang="pt-BR" sz="1400" b="1" dirty="0" smtClean="0"/>
              <a:t>MLP</a:t>
            </a:r>
          </a:p>
          <a:p>
            <a:pPr>
              <a:buFont typeface="Wingdings" pitchFamily="2" charset="2"/>
              <a:buChar char="q"/>
            </a:pPr>
            <a:r>
              <a:rPr lang="pt-BR" sz="1400" b="1" dirty="0" smtClean="0"/>
              <a:t>Ensemble</a:t>
            </a:r>
          </a:p>
          <a:p>
            <a:pPr>
              <a:buFont typeface="Wingdings" pitchFamily="2" charset="2"/>
              <a:buChar char="q"/>
            </a:pPr>
            <a:r>
              <a:rPr lang="pt-BR" sz="1400" b="1" dirty="0" smtClean="0"/>
              <a:t>CNN*</a:t>
            </a:r>
            <a:endParaRPr lang="pt-BR" sz="1400" b="1" dirty="0"/>
          </a:p>
        </p:txBody>
      </p:sp>
      <p:sp>
        <p:nvSpPr>
          <p:cNvPr id="101" name="CaixaDeTexto 100"/>
          <p:cNvSpPr txBox="1"/>
          <p:nvPr/>
        </p:nvSpPr>
        <p:spPr>
          <a:xfrm>
            <a:off x="1785918" y="3071810"/>
            <a:ext cx="939681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pt-BR" sz="1400" b="1" dirty="0" smtClean="0"/>
              <a:t>28,28</a:t>
            </a:r>
          </a:p>
          <a:p>
            <a:pPr>
              <a:buFont typeface="Wingdings" pitchFamily="2" charset="2"/>
              <a:buChar char="q"/>
            </a:pPr>
            <a:r>
              <a:rPr lang="pt-BR" sz="1400" b="1" dirty="0" smtClean="0"/>
              <a:t>64,32</a:t>
            </a:r>
          </a:p>
          <a:p>
            <a:pPr>
              <a:buFont typeface="Wingdings" pitchFamily="2" charset="2"/>
              <a:buChar char="q"/>
            </a:pPr>
            <a:r>
              <a:rPr lang="pt-BR" sz="1400" b="1" dirty="0" smtClean="0"/>
              <a:t>64,64</a:t>
            </a:r>
          </a:p>
          <a:p>
            <a:pPr>
              <a:buFont typeface="Wingdings" pitchFamily="2" charset="2"/>
              <a:buChar char="q"/>
            </a:pPr>
            <a:r>
              <a:rPr lang="pt-BR" sz="1400" b="1" dirty="0" smtClean="0"/>
              <a:t>128,64</a:t>
            </a:r>
          </a:p>
          <a:p>
            <a:pPr>
              <a:buFont typeface="Wingdings" pitchFamily="2" charset="2"/>
              <a:buChar char="q"/>
            </a:pPr>
            <a:r>
              <a:rPr lang="pt-BR" sz="1400" b="1" dirty="0" smtClean="0"/>
              <a:t>100,100</a:t>
            </a:r>
            <a:endParaRPr lang="pt-BR" sz="1400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469" y="964389"/>
            <a:ext cx="2000264" cy="5925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66988" y="321447"/>
            <a:ext cx="6193393" cy="1984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4" name="Picture 10" descr="https://www.learnopencv.com/wp-content/uploads/2016/12/hog-histogram-1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85721" y="2946794"/>
            <a:ext cx="4192759" cy="1669249"/>
          </a:xfrm>
          <a:prstGeom prst="rect">
            <a:avLst/>
          </a:prstGeom>
          <a:noFill/>
        </p:spPr>
      </p:pic>
      <p:pic>
        <p:nvPicPr>
          <p:cNvPr id="1036" name="Picture 12" descr="https://www.learnopencv.com/wp-content/uploads/2016/12/histogram-8x8-cell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857752" y="3107529"/>
            <a:ext cx="3881989" cy="1260216"/>
          </a:xfrm>
          <a:prstGeom prst="rect">
            <a:avLst/>
          </a:prstGeom>
          <a:noFill/>
        </p:spPr>
      </p:pic>
      <p:pic>
        <p:nvPicPr>
          <p:cNvPr id="1038" name="Picture 14" descr="HOG 16x16 Block Normalization"/>
          <p:cNvPicPr>
            <a:picLocks noChangeAspect="1" noChangeArrowheads="1" noCrop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714745" y="4768463"/>
            <a:ext cx="1725265" cy="1899038"/>
          </a:xfrm>
          <a:prstGeom prst="rect">
            <a:avLst/>
          </a:prstGeom>
          <a:noFill/>
        </p:spPr>
      </p:pic>
      <p:sp>
        <p:nvSpPr>
          <p:cNvPr id="13" name="CaixaDeTexto 12"/>
          <p:cNvSpPr txBox="1"/>
          <p:nvPr/>
        </p:nvSpPr>
        <p:spPr>
          <a:xfrm>
            <a:off x="380971" y="2571744"/>
            <a:ext cx="9702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smtClean="0"/>
              <a:t>Etapa 3</a:t>
            </a:r>
            <a:endParaRPr lang="pt-BR" sz="2000" b="1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380971" y="321447"/>
            <a:ext cx="9702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smtClean="0"/>
              <a:t>Etapa 2</a:t>
            </a:r>
            <a:endParaRPr lang="pt-BR" sz="2000" b="1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380971" y="4682694"/>
            <a:ext cx="9702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smtClean="0"/>
              <a:t>Etapa 4</a:t>
            </a:r>
            <a:endParaRPr lang="pt-BR" sz="2000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1409</TotalTime>
  <Words>71</Words>
  <Application>Microsoft Office PowerPoint</Application>
  <PresentationFormat>Apresentação na tela (4:3)</PresentationFormat>
  <Paragraphs>65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5" baseType="lpstr">
      <vt:lpstr>Tema do Office</vt:lpstr>
      <vt:lpstr>Slide 1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Rodolfo</dc:creator>
  <cp:lastModifiedBy>Rodolfo</cp:lastModifiedBy>
  <cp:revision>32</cp:revision>
  <dcterms:created xsi:type="dcterms:W3CDTF">2020-08-06T01:24:19Z</dcterms:created>
  <dcterms:modified xsi:type="dcterms:W3CDTF">2020-08-07T02:32:25Z</dcterms:modified>
</cp:coreProperties>
</file>