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9.png" ContentType="image/png"/>
  <Override PartName="/ppt/media/image7.png" ContentType="image/png"/>
  <Override PartName="/ppt/media/image2.jpeg" ContentType="image/jpe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3.xml" ContentType="application/vnd.openxmlformats-officedocument.customXmlProperties+xml"/>
  <Override PartName="/customXml/_rels/item3.xml.rels" ContentType="application/vnd.openxmlformats-package.relationship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88825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latin typeface="Palatino Linotype"/>
              </a:rPr>
              <a:t>Clic</a:t>
            </a:r>
            <a:r>
              <a:rPr b="0" lang="pt-BR" sz="1800" spc="-1" strike="noStrike">
                <a:solidFill>
                  <a:srgbClr val="000000"/>
                </a:solidFill>
                <a:latin typeface="Palatino Linotype"/>
              </a:rPr>
              <a:t>k to </a:t>
            </a:r>
            <a:r>
              <a:rPr b="0" lang="pt-BR" sz="1800" spc="-1" strike="noStrike">
                <a:solidFill>
                  <a:srgbClr val="000000"/>
                </a:solidFill>
                <a:latin typeface="Palatino Linotype"/>
              </a:rPr>
              <a:t>mov</a:t>
            </a:r>
            <a:r>
              <a:rPr b="0" lang="pt-BR" sz="1800" spc="-1" strike="noStrike">
                <a:solidFill>
                  <a:srgbClr val="000000"/>
                </a:solidFill>
                <a:latin typeface="Palatino Linotype"/>
              </a:rPr>
              <a:t>e </a:t>
            </a:r>
            <a:r>
              <a:rPr b="0" lang="pt-BR" sz="1800" spc="-1" strike="noStrike">
                <a:solidFill>
                  <a:srgbClr val="000000"/>
                </a:solidFill>
                <a:latin typeface="Palatino Linotype"/>
              </a:rPr>
              <a:t>the </a:t>
            </a:r>
            <a:r>
              <a:rPr b="0" lang="pt-BR" sz="1800" spc="-1" strike="noStrike">
                <a:solidFill>
                  <a:srgbClr val="000000"/>
                </a:solidFill>
                <a:latin typeface="Palatino Linotype"/>
              </a:rPr>
              <a:t>slid</a:t>
            </a:r>
            <a:r>
              <a:rPr b="0" lang="pt-BR" sz="1800" spc="-1" strike="noStrike">
                <a:solidFill>
                  <a:srgbClr val="000000"/>
                </a:solidFill>
                <a:latin typeface="Palatino Linotype"/>
              </a:rPr>
              <a:t>e</a:t>
            </a:r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Clic</a:t>
            </a:r>
            <a:r>
              <a:rPr b="0" lang="pt-BR" sz="2000" spc="-1" strike="noStrike">
                <a:latin typeface="Arial"/>
              </a:rPr>
              <a:t>k </a:t>
            </a:r>
            <a:r>
              <a:rPr b="0" lang="pt-BR" sz="2000" spc="-1" strike="noStrike">
                <a:latin typeface="Arial"/>
              </a:rPr>
              <a:t>to 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di</a:t>
            </a:r>
            <a:r>
              <a:rPr b="0" lang="pt-BR" sz="2000" spc="-1" strike="noStrike">
                <a:latin typeface="Arial"/>
              </a:rPr>
              <a:t>t </a:t>
            </a:r>
            <a:r>
              <a:rPr b="0" lang="pt-BR" sz="2000" spc="-1" strike="noStrike">
                <a:latin typeface="Arial"/>
              </a:rPr>
              <a:t>th</a:t>
            </a:r>
            <a:r>
              <a:rPr b="0" lang="pt-BR" sz="2000" spc="-1" strike="noStrike">
                <a:latin typeface="Arial"/>
              </a:rPr>
              <a:t>e 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ot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s </a:t>
            </a:r>
            <a:r>
              <a:rPr b="0" lang="pt-BR" sz="2000" spc="-1" strike="noStrike">
                <a:latin typeface="Arial"/>
              </a:rPr>
              <a:t>fo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0006B0F-4F40-447E-A186-FDFDB1BB0B3E}" type="slidenum">
              <a:rPr b="0" lang="pt-BR" sz="1400" spc="-1" strike="noStrike">
                <a:latin typeface="Times New Roman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14EF346-1353-45D4-94BC-C0AC154047AD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B02112E-84BF-49EF-B4ED-72260546B568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8983E20-4F18-4659-8350-22892C45E6E3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2B653AF-FC27-403D-A7E5-EC07BB8D2071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BE95483-1B78-478F-A091-58AA27463F3B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</p:spPr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1156DFE-BA55-46FB-B767-429CC337BEF4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194CBE4-5CAA-4EB8-9B8A-E29CF5D6989C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0D4AB58-31E8-4E72-9DF3-783AC5B020B1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</p:spPr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A2ED1F3-B5DB-4F3A-A67E-917C8E7CB722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C0D0ED5-E18A-4A9B-A176-390B3EDB3167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29EB73C-A779-40C3-ADDE-6C272D7E3B25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4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65240" y="1828800"/>
            <a:ext cx="86864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065240" y="4017960"/>
            <a:ext cx="86864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4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65240" y="1828800"/>
            <a:ext cx="42386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516280" y="1828800"/>
            <a:ext cx="42386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065240" y="4017960"/>
            <a:ext cx="42386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516280" y="4017960"/>
            <a:ext cx="42386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4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065240" y="1828800"/>
            <a:ext cx="27968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002480" y="1828800"/>
            <a:ext cx="27968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939360" y="1828800"/>
            <a:ext cx="27968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065240" y="4017960"/>
            <a:ext cx="27968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002480" y="4017960"/>
            <a:ext cx="27968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939360" y="4017960"/>
            <a:ext cx="27968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4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1065240" y="1828800"/>
            <a:ext cx="8686440" cy="4190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4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065240" y="1828800"/>
            <a:ext cx="8686440" cy="419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4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065240" y="1828800"/>
            <a:ext cx="4238640" cy="419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516280" y="1828800"/>
            <a:ext cx="4238640" cy="419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4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065240" y="533520"/>
            <a:ext cx="8686440" cy="494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4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065240" y="1828800"/>
            <a:ext cx="42386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516280" y="1828800"/>
            <a:ext cx="4238640" cy="419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1065240" y="4017960"/>
            <a:ext cx="42386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4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065240" y="1828800"/>
            <a:ext cx="8686440" cy="4190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4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65240" y="1828800"/>
            <a:ext cx="4238640" cy="419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516280" y="1828800"/>
            <a:ext cx="42386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516280" y="4017960"/>
            <a:ext cx="42386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4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065240" y="1828800"/>
            <a:ext cx="42386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516280" y="1828800"/>
            <a:ext cx="42386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065240" y="4017960"/>
            <a:ext cx="86864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4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065240" y="1828800"/>
            <a:ext cx="86864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065240" y="4017960"/>
            <a:ext cx="86864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4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065240" y="1828800"/>
            <a:ext cx="42386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516280" y="1828800"/>
            <a:ext cx="42386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065240" y="4017960"/>
            <a:ext cx="42386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516280" y="4017960"/>
            <a:ext cx="42386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4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065240" y="1828800"/>
            <a:ext cx="27968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002480" y="1828800"/>
            <a:ext cx="27968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939360" y="1828800"/>
            <a:ext cx="27968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1065240" y="4017960"/>
            <a:ext cx="27968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002480" y="4017960"/>
            <a:ext cx="27968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939360" y="4017960"/>
            <a:ext cx="27968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4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065240" y="1828800"/>
            <a:ext cx="8686440" cy="419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4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065240" y="1828800"/>
            <a:ext cx="4238640" cy="419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516280" y="1828800"/>
            <a:ext cx="4238640" cy="419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4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065240" y="533520"/>
            <a:ext cx="8686440" cy="494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4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65240" y="1828800"/>
            <a:ext cx="42386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516280" y="1828800"/>
            <a:ext cx="4238640" cy="419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065240" y="4017960"/>
            <a:ext cx="42386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4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65240" y="1828800"/>
            <a:ext cx="4238640" cy="419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516280" y="1828800"/>
            <a:ext cx="42386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516280" y="4017960"/>
            <a:ext cx="42386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4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65240" y="1828800"/>
            <a:ext cx="42386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516280" y="1828800"/>
            <a:ext cx="42386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065240" y="4017960"/>
            <a:ext cx="8686440" cy="199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5028840" cy="251424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pt-BR" sz="4000" spc="-1" strike="noStrike">
                <a:solidFill>
                  <a:srgbClr val="4a66ac"/>
                </a:solidFill>
                <a:latin typeface="Century Gothic"/>
              </a:rPr>
              <a:t>C</a:t>
            </a:r>
            <a:r>
              <a:rPr b="1" lang="pt-BR" sz="4000" spc="-1" strike="noStrike">
                <a:solidFill>
                  <a:srgbClr val="4a66ac"/>
                </a:solidFill>
                <a:latin typeface="Century Gothic"/>
              </a:rPr>
              <a:t>li</a:t>
            </a:r>
            <a:r>
              <a:rPr b="1" lang="pt-BR" sz="4000" spc="-1" strike="noStrike">
                <a:solidFill>
                  <a:srgbClr val="4a66ac"/>
                </a:solidFill>
                <a:latin typeface="Century Gothic"/>
              </a:rPr>
              <a:t>q</a:t>
            </a:r>
            <a:r>
              <a:rPr b="1" lang="pt-BR" sz="4000" spc="-1" strike="noStrike">
                <a:solidFill>
                  <a:srgbClr val="4a66ac"/>
                </a:solidFill>
                <a:latin typeface="Century Gothic"/>
              </a:rPr>
              <a:t>u</a:t>
            </a:r>
            <a:r>
              <a:rPr b="1" lang="pt-BR" sz="4000" spc="-1" strike="noStrike">
                <a:solidFill>
                  <a:srgbClr val="4a66ac"/>
                </a:solidFill>
                <a:latin typeface="Century Gothic"/>
              </a:rPr>
              <a:t>e </a:t>
            </a:r>
            <a:r>
              <a:rPr b="1" lang="pt-BR" sz="4000" spc="-1" strike="noStrike">
                <a:solidFill>
                  <a:srgbClr val="4a66ac"/>
                </a:solidFill>
                <a:latin typeface="Century Gothic"/>
              </a:rPr>
              <a:t>p</a:t>
            </a:r>
            <a:r>
              <a:rPr b="1" lang="pt-BR" sz="4000" spc="-1" strike="noStrike">
                <a:solidFill>
                  <a:srgbClr val="4a66ac"/>
                </a:solidFill>
                <a:latin typeface="Century Gothic"/>
              </a:rPr>
              <a:t>a</a:t>
            </a:r>
            <a:r>
              <a:rPr b="1" lang="pt-BR" sz="4000" spc="-1" strike="noStrike">
                <a:solidFill>
                  <a:srgbClr val="4a66ac"/>
                </a:solidFill>
                <a:latin typeface="Century Gothic"/>
              </a:rPr>
              <a:t>r</a:t>
            </a:r>
            <a:r>
              <a:rPr b="1" lang="pt-BR" sz="4000" spc="-1" strike="noStrike">
                <a:solidFill>
                  <a:srgbClr val="4a66ac"/>
                </a:solidFill>
                <a:latin typeface="Century Gothic"/>
              </a:rPr>
              <a:t>a </a:t>
            </a:r>
            <a:r>
              <a:rPr b="1" lang="pt-BR" sz="4000" spc="-1" strike="noStrike">
                <a:solidFill>
                  <a:srgbClr val="4a66ac"/>
                </a:solidFill>
                <a:latin typeface="Century Gothic"/>
              </a:rPr>
              <a:t>e</a:t>
            </a:r>
            <a:r>
              <a:rPr b="1" lang="pt-BR" sz="4000" spc="-1" strike="noStrike">
                <a:solidFill>
                  <a:srgbClr val="4a66ac"/>
                </a:solidFill>
                <a:latin typeface="Century Gothic"/>
              </a:rPr>
              <a:t>d</a:t>
            </a:r>
            <a:r>
              <a:rPr b="1" lang="pt-BR" sz="4000" spc="-1" strike="noStrike">
                <a:solidFill>
                  <a:srgbClr val="4a66ac"/>
                </a:solidFill>
                <a:latin typeface="Century Gothic"/>
              </a:rPr>
              <a:t>it</a:t>
            </a:r>
            <a:r>
              <a:rPr b="1" lang="pt-BR" sz="4000" spc="-1" strike="noStrike">
                <a:solidFill>
                  <a:srgbClr val="4a66ac"/>
                </a:solidFill>
                <a:latin typeface="Century Gothic"/>
              </a:rPr>
              <a:t>a</a:t>
            </a:r>
            <a:r>
              <a:rPr b="1" lang="pt-BR" sz="4000" spc="-1" strike="noStrike">
                <a:solidFill>
                  <a:srgbClr val="4a66ac"/>
                </a:solidFill>
                <a:latin typeface="Century Gothic"/>
              </a:rPr>
              <a:t>r </a:t>
            </a:r>
            <a:r>
              <a:rPr b="1" lang="pt-BR" sz="4000" spc="-1" strike="noStrike">
                <a:solidFill>
                  <a:srgbClr val="4a66ac"/>
                </a:solidFill>
                <a:latin typeface="Century Gothic"/>
              </a:rPr>
              <a:t>o </a:t>
            </a:r>
            <a:r>
              <a:rPr b="1" lang="pt-BR" sz="4000" spc="-1" strike="noStrike">
                <a:solidFill>
                  <a:srgbClr val="4a66ac"/>
                </a:solidFill>
                <a:latin typeface="Century Gothic"/>
              </a:rPr>
              <a:t>tí</a:t>
            </a:r>
            <a:r>
              <a:rPr b="1" lang="pt-BR" sz="4000" spc="-1" strike="noStrike">
                <a:solidFill>
                  <a:srgbClr val="4a66ac"/>
                </a:solidFill>
                <a:latin typeface="Century Gothic"/>
              </a:rPr>
              <a:t>t</a:t>
            </a:r>
            <a:r>
              <a:rPr b="1" lang="pt-BR" sz="4000" spc="-1" strike="noStrike">
                <a:solidFill>
                  <a:srgbClr val="4a66ac"/>
                </a:solidFill>
                <a:latin typeface="Century Gothic"/>
              </a:rPr>
              <a:t>u</a:t>
            </a:r>
            <a:r>
              <a:rPr b="1" lang="pt-BR" sz="4000" spc="-1" strike="noStrike">
                <a:solidFill>
                  <a:srgbClr val="4a66ac"/>
                </a:solidFill>
                <a:latin typeface="Century Gothic"/>
              </a:rPr>
              <a:t>l</a:t>
            </a:r>
            <a:r>
              <a:rPr b="1" lang="pt-BR" sz="4000" spc="-1" strike="noStrike">
                <a:solidFill>
                  <a:srgbClr val="4a66ac"/>
                </a:solidFill>
                <a:latin typeface="Century Gothic"/>
              </a:rPr>
              <a:t>o </a:t>
            </a:r>
            <a:r>
              <a:rPr b="1" lang="pt-BR" sz="4000" spc="-1" strike="noStrike">
                <a:solidFill>
                  <a:srgbClr val="4a66ac"/>
                </a:solidFill>
                <a:latin typeface="Century Gothic"/>
              </a:rPr>
              <a:t>M</a:t>
            </a:r>
            <a:r>
              <a:rPr b="1" lang="pt-BR" sz="4000" spc="-1" strike="noStrike">
                <a:solidFill>
                  <a:srgbClr val="4a66ac"/>
                </a:solidFill>
                <a:latin typeface="Century Gothic"/>
              </a:rPr>
              <a:t>e</a:t>
            </a:r>
            <a:r>
              <a:rPr b="1" lang="pt-BR" sz="4000" spc="-1" strike="noStrike">
                <a:solidFill>
                  <a:srgbClr val="4a66ac"/>
                </a:solidFill>
                <a:latin typeface="Century Gothic"/>
              </a:rPr>
              <a:t>s</a:t>
            </a:r>
            <a:r>
              <a:rPr b="1" lang="pt-BR" sz="4000" spc="-1" strike="noStrike">
                <a:solidFill>
                  <a:srgbClr val="4a66ac"/>
                </a:solidFill>
                <a:latin typeface="Century Gothic"/>
              </a:rPr>
              <a:t>tr</a:t>
            </a:r>
            <a:r>
              <a:rPr b="1" lang="pt-BR" sz="4000" spc="-1" strike="noStrike">
                <a:solidFill>
                  <a:srgbClr val="4a66ac"/>
                </a:solidFill>
                <a:latin typeface="Century Gothic"/>
              </a:rPr>
              <a:t>e</a:t>
            </a:r>
            <a:endParaRPr b="0" lang="pt-BR" sz="4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1065240" y="6432480"/>
            <a:ext cx="5652720" cy="272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Palatino Linotype"/>
              </a:rPr>
              <a:t>Adicio</a:t>
            </a:r>
            <a:r>
              <a:rPr b="0" lang="pt-BR" sz="1100" spc="-1" strike="noStrike">
                <a:solidFill>
                  <a:srgbClr val="000000"/>
                </a:solidFill>
                <a:latin typeface="Palatino Linotype"/>
              </a:rPr>
              <a:t>nar </a:t>
            </a:r>
            <a:r>
              <a:rPr b="0" lang="pt-BR" sz="1100" spc="-1" strike="noStrike">
                <a:solidFill>
                  <a:srgbClr val="000000"/>
                </a:solidFill>
                <a:latin typeface="Palatino Linotype"/>
              </a:rPr>
              <a:t>um </a:t>
            </a:r>
            <a:r>
              <a:rPr b="0" lang="pt-BR" sz="1100" spc="-1" strike="noStrike">
                <a:solidFill>
                  <a:srgbClr val="000000"/>
                </a:solidFill>
                <a:latin typeface="Palatino Linotype"/>
              </a:rPr>
              <a:t>rodap</a:t>
            </a:r>
            <a:r>
              <a:rPr b="0" lang="pt-BR" sz="1100" spc="-1" strike="noStrike">
                <a:solidFill>
                  <a:srgbClr val="000000"/>
                </a:solidFill>
                <a:latin typeface="Palatino Linotype"/>
              </a:rPr>
              <a:t>é</a:t>
            </a:r>
            <a:endParaRPr b="0" lang="pt-BR" sz="11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932520" y="6432480"/>
            <a:ext cx="1371240" cy="2725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0408741-869A-43F3-A8E3-3653BE4CF1F5}" type="datetime1">
              <a:rPr b="0" lang="pt-BR" sz="1100" spc="-1" strike="noStrike">
                <a:solidFill>
                  <a:srgbClr val="000000"/>
                </a:solidFill>
                <a:latin typeface="Palatino Linotype"/>
              </a:rPr>
              <a:t>25/10/2018</a:t>
            </a:fld>
            <a:endParaRPr b="0" lang="pt-BR" sz="11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532720" y="6432480"/>
            <a:ext cx="1218960" cy="2725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B34F3FA-2051-48F2-8729-9834054868B0}" type="slidenum">
              <a:rPr b="0" lang="pt-BR" sz="1100" spc="-1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pt-BR" sz="11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Palatino Linotype"/>
              </a:rPr>
              <a:t>Click to edit the outline text format</a:t>
            </a:r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600" spc="-1" strike="noStrike">
                <a:solidFill>
                  <a:srgbClr val="000000"/>
                </a:solidFill>
                <a:latin typeface="Palatino Linotype"/>
              </a:rPr>
              <a:t>Second Outline Level</a:t>
            </a:r>
            <a:endParaRPr b="0" lang="pt-BR" sz="1600" spc="-1" strike="noStrike">
              <a:solidFill>
                <a:srgbClr val="000000"/>
              </a:solidFill>
              <a:latin typeface="Palatino Linotyp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Palatino Linotype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Palatino Linotyp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Palatino Linotype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Palatino Linotyp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Palatino Linotype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Palatino Linotype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Palatino Linotype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440" cy="106632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Cl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iq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u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e 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p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a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r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a 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e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di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t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a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r 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o 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tí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t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ul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o 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M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e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s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tr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e</a:t>
            </a:r>
            <a:endParaRPr b="0" lang="pt-BR" sz="36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065240" y="1828800"/>
            <a:ext cx="8686440" cy="4190760"/>
          </a:xfrm>
          <a:prstGeom prst="rect">
            <a:avLst/>
          </a:prstGeom>
        </p:spPr>
        <p:txBody>
          <a:bodyPr/>
          <a:p>
            <a:pPr marL="274320" indent="-22824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Palatino Linotype"/>
              </a:rPr>
              <a:t>Editar estilos de texto Mestre</a:t>
            </a:r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  <a:p>
            <a:pPr lvl="1" marL="594360" indent="-22824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SzPct val="80000"/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Palatino Linotype"/>
              </a:rPr>
              <a:t>Segundo nível</a:t>
            </a:r>
            <a:endParaRPr b="0" lang="pt-BR" sz="1800" spc="-1" strike="noStrike">
              <a:solidFill>
                <a:srgbClr val="000000"/>
              </a:solidFill>
              <a:latin typeface="Palatino Linotype"/>
            </a:endParaRPr>
          </a:p>
          <a:p>
            <a:pPr lvl="2" marL="777240" indent="-182520">
              <a:lnSpc>
                <a:spcPct val="90000"/>
              </a:lnSpc>
              <a:spcBef>
                <a:spcPts val="601"/>
              </a:spcBef>
              <a:buClr>
                <a:srgbClr val="595959"/>
              </a:buClr>
              <a:buSzPct val="80000"/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Palatino Linotype"/>
              </a:rPr>
              <a:t>Terceiro nível</a:t>
            </a:r>
            <a:endParaRPr b="0" lang="pt-BR" sz="1600" spc="-1" strike="noStrike">
              <a:solidFill>
                <a:srgbClr val="000000"/>
              </a:solidFill>
              <a:latin typeface="Palatino Linotype"/>
            </a:endParaRPr>
          </a:p>
          <a:p>
            <a:pPr lvl="3" marL="960120" indent="-182520">
              <a:lnSpc>
                <a:spcPct val="90000"/>
              </a:lnSpc>
              <a:spcBef>
                <a:spcPts val="601"/>
              </a:spcBef>
              <a:buClr>
                <a:srgbClr val="595959"/>
              </a:buClr>
              <a:buSzPct val="80000"/>
              <a:buFont typeface="Arial"/>
              <a:buChar char="•"/>
            </a:pPr>
            <a:r>
              <a:rPr b="0" lang="pt-BR" sz="1400" spc="-1" strike="noStrike">
                <a:solidFill>
                  <a:srgbClr val="000000"/>
                </a:solidFill>
                <a:latin typeface="Palatino Linotype"/>
              </a:rPr>
              <a:t>Quarto nível</a:t>
            </a:r>
            <a:endParaRPr b="0" lang="pt-BR" sz="1400" spc="-1" strike="noStrike">
              <a:solidFill>
                <a:srgbClr val="000000"/>
              </a:solidFill>
              <a:latin typeface="Palatino Linotype"/>
            </a:endParaRPr>
          </a:p>
          <a:p>
            <a:pPr lvl="4" marL="1097280" indent="-136800">
              <a:lnSpc>
                <a:spcPct val="90000"/>
              </a:lnSpc>
              <a:spcBef>
                <a:spcPts val="601"/>
              </a:spcBef>
              <a:buClr>
                <a:srgbClr val="595959"/>
              </a:buClr>
              <a:buSzPct val="80000"/>
              <a:buFont typeface="Arial"/>
              <a:buChar char="•"/>
            </a:pPr>
            <a:r>
              <a:rPr b="0" lang="pt-BR" sz="1400" spc="-1" strike="noStrike">
                <a:solidFill>
                  <a:srgbClr val="000000"/>
                </a:solidFill>
                <a:latin typeface="Palatino Linotype"/>
              </a:rPr>
              <a:t>Quinto nível</a:t>
            </a:r>
            <a:endParaRPr b="0" lang="pt-BR" sz="14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1065240" y="6155280"/>
            <a:ext cx="5652720" cy="272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Palatino Linotype"/>
              </a:rPr>
              <a:t>Adicionar um rodapé</a:t>
            </a:r>
            <a:endParaRPr b="0" lang="pt-BR" sz="11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6932520" y="6155280"/>
            <a:ext cx="1371240" cy="2725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A254D0A-03F8-46F8-8BEC-44791DD6DBBA}" type="datetime1">
              <a:rPr b="0" lang="pt-BR" sz="1100" spc="-1" strike="noStrike">
                <a:solidFill>
                  <a:srgbClr val="000000"/>
                </a:solidFill>
                <a:latin typeface="Palatino Linotype"/>
              </a:rPr>
              <a:t>25/10/2018</a:t>
            </a:fld>
            <a:endParaRPr b="0" lang="pt-BR" sz="11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532720" y="6155280"/>
            <a:ext cx="1218960" cy="2725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757D4C9-9CFA-477A-8513-32C9BAF332C8}" type="slidenum">
              <a:rPr b="0" lang="pt-BR" sz="1100" spc="-1" strike="noStrike">
                <a:solidFill>
                  <a:srgbClr val="000000"/>
                </a:solidFill>
                <a:latin typeface="Palatino Linotype"/>
              </a:rPr>
              <a:t>1</a:t>
            </a:fld>
            <a:endParaRPr b="0" lang="pt-BR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065240" y="533520"/>
            <a:ext cx="5028840" cy="2514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1" lang="pt-BR" sz="4000" spc="-1" strike="noStrike">
                <a:solidFill>
                  <a:srgbClr val="4a66ac"/>
                </a:solidFill>
                <a:latin typeface="Century Gothic"/>
              </a:rPr>
              <a:t>R</a:t>
            </a:r>
            <a:r>
              <a:rPr b="1" lang="pt-BR" sz="4000" spc="-1" strike="noStrike">
                <a:solidFill>
                  <a:srgbClr val="4a66ac"/>
                </a:solidFill>
                <a:latin typeface="Century Gothic"/>
              </a:rPr>
              <a:t>e</a:t>
            </a:r>
            <a:r>
              <a:rPr b="1" lang="pt-BR" sz="4000" spc="-1" strike="noStrike">
                <a:solidFill>
                  <a:srgbClr val="4a66ac"/>
                </a:solidFill>
                <a:latin typeface="Century Gothic"/>
              </a:rPr>
              <a:t>c</a:t>
            </a:r>
            <a:r>
              <a:rPr b="1" lang="pt-BR" sz="4000" spc="-1" strike="noStrike">
                <a:solidFill>
                  <a:srgbClr val="4a66ac"/>
                </a:solidFill>
                <a:latin typeface="Century Gothic"/>
              </a:rPr>
              <a:t>o</a:t>
            </a:r>
            <a:r>
              <a:rPr b="1" lang="pt-BR" sz="4000" spc="-1" strike="noStrike">
                <a:solidFill>
                  <a:srgbClr val="4a66ac"/>
                </a:solidFill>
                <a:latin typeface="Century Gothic"/>
              </a:rPr>
              <a:t>n</a:t>
            </a:r>
            <a:r>
              <a:rPr b="1" lang="pt-BR" sz="4000" spc="-1" strike="noStrike">
                <a:solidFill>
                  <a:srgbClr val="4a66ac"/>
                </a:solidFill>
                <a:latin typeface="Century Gothic"/>
              </a:rPr>
              <a:t>h</a:t>
            </a:r>
            <a:r>
              <a:rPr b="1" lang="pt-BR" sz="4000" spc="-1" strike="noStrike">
                <a:solidFill>
                  <a:srgbClr val="4a66ac"/>
                </a:solidFill>
                <a:latin typeface="Century Gothic"/>
              </a:rPr>
              <a:t>e</a:t>
            </a:r>
            <a:r>
              <a:rPr b="1" lang="pt-BR" sz="4000" spc="-1" strike="noStrike">
                <a:solidFill>
                  <a:srgbClr val="4a66ac"/>
                </a:solidFill>
                <a:latin typeface="Century Gothic"/>
              </a:rPr>
              <a:t>ci</a:t>
            </a:r>
            <a:r>
              <a:rPr b="1" lang="pt-BR" sz="4000" spc="-1" strike="noStrike">
                <a:solidFill>
                  <a:srgbClr val="4a66ac"/>
                </a:solidFill>
                <a:latin typeface="Century Gothic"/>
              </a:rPr>
              <a:t>m</a:t>
            </a:r>
            <a:r>
              <a:rPr b="1" lang="pt-BR" sz="4000" spc="-1" strike="noStrike">
                <a:solidFill>
                  <a:srgbClr val="4a66ac"/>
                </a:solidFill>
                <a:latin typeface="Century Gothic"/>
              </a:rPr>
              <a:t>e</a:t>
            </a:r>
            <a:r>
              <a:rPr b="1" lang="pt-BR" sz="4000" spc="-1" strike="noStrike">
                <a:solidFill>
                  <a:srgbClr val="4a66ac"/>
                </a:solidFill>
                <a:latin typeface="Century Gothic"/>
              </a:rPr>
              <a:t>n</a:t>
            </a:r>
            <a:r>
              <a:rPr b="1" lang="pt-BR" sz="4000" spc="-1" strike="noStrike">
                <a:solidFill>
                  <a:srgbClr val="4a66ac"/>
                </a:solidFill>
                <a:latin typeface="Century Gothic"/>
              </a:rPr>
              <a:t>t</a:t>
            </a:r>
            <a:r>
              <a:rPr b="1" lang="pt-BR" sz="4000" spc="-1" strike="noStrike">
                <a:solidFill>
                  <a:srgbClr val="4a66ac"/>
                </a:solidFill>
                <a:latin typeface="Century Gothic"/>
              </a:rPr>
              <a:t>o </a:t>
            </a:r>
            <a:r>
              <a:rPr b="1" lang="pt-BR" sz="4000" spc="-1" strike="noStrike">
                <a:solidFill>
                  <a:srgbClr val="4a66ac"/>
                </a:solidFill>
                <a:latin typeface="Century Gothic"/>
              </a:rPr>
              <a:t>d</a:t>
            </a:r>
            <a:r>
              <a:rPr b="1" lang="pt-BR" sz="4000" spc="-1" strike="noStrike">
                <a:solidFill>
                  <a:srgbClr val="4a66ac"/>
                </a:solidFill>
                <a:latin typeface="Century Gothic"/>
              </a:rPr>
              <a:t>e </a:t>
            </a:r>
            <a:r>
              <a:rPr b="1" lang="pt-BR" sz="4000" spc="-1" strike="noStrike">
                <a:solidFill>
                  <a:srgbClr val="4a66ac"/>
                </a:solidFill>
                <a:latin typeface="Century Gothic"/>
              </a:rPr>
              <a:t>P</a:t>
            </a:r>
            <a:r>
              <a:rPr b="1" lang="pt-BR" sz="4000" spc="-1" strike="noStrike">
                <a:solidFill>
                  <a:srgbClr val="4a66ac"/>
                </a:solidFill>
                <a:latin typeface="Century Gothic"/>
              </a:rPr>
              <a:t>a</a:t>
            </a:r>
            <a:r>
              <a:rPr b="1" lang="pt-BR" sz="4000" spc="-1" strike="noStrike">
                <a:solidFill>
                  <a:srgbClr val="4a66ac"/>
                </a:solidFill>
                <a:latin typeface="Century Gothic"/>
              </a:rPr>
              <a:t>d</a:t>
            </a:r>
            <a:r>
              <a:rPr b="1" lang="pt-BR" sz="4000" spc="-1" strike="noStrike">
                <a:solidFill>
                  <a:srgbClr val="4a66ac"/>
                </a:solidFill>
                <a:latin typeface="Century Gothic"/>
              </a:rPr>
              <a:t>r</a:t>
            </a:r>
            <a:r>
              <a:rPr b="1" lang="pt-BR" sz="4000" spc="-1" strike="noStrike">
                <a:solidFill>
                  <a:srgbClr val="4a66ac"/>
                </a:solidFill>
                <a:latin typeface="Century Gothic"/>
              </a:rPr>
              <a:t>õ</a:t>
            </a:r>
            <a:r>
              <a:rPr b="1" lang="pt-BR" sz="4000" spc="-1" strike="noStrike">
                <a:solidFill>
                  <a:srgbClr val="4a66ac"/>
                </a:solidFill>
                <a:latin typeface="Century Gothic"/>
              </a:rPr>
              <a:t>e</a:t>
            </a:r>
            <a:r>
              <a:rPr b="1" lang="pt-BR" sz="4000" spc="-1" strike="noStrike">
                <a:solidFill>
                  <a:srgbClr val="4a66ac"/>
                </a:solidFill>
                <a:latin typeface="Century Gothic"/>
              </a:rPr>
              <a:t>s</a:t>
            </a:r>
            <a:endParaRPr b="0" lang="pt-BR" sz="4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065240" y="3403440"/>
            <a:ext cx="5028840" cy="1396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Palatino Linotype"/>
              </a:rPr>
              <a:t>Br</a:t>
            </a:r>
            <a:r>
              <a:rPr b="0" lang="pt-BR" sz="2400" spc="-1" strike="noStrike">
                <a:solidFill>
                  <a:srgbClr val="000000"/>
                </a:solidFill>
                <a:latin typeface="Palatino Linotype"/>
              </a:rPr>
              <a:t>un</a:t>
            </a:r>
            <a:r>
              <a:rPr b="0" lang="pt-BR" sz="2400" spc="-1" strike="noStrike">
                <a:solidFill>
                  <a:srgbClr val="000000"/>
                </a:solidFill>
                <a:latin typeface="Palatino Linotype"/>
              </a:rPr>
              <a:t>o </a:t>
            </a:r>
            <a:r>
              <a:rPr b="0" lang="pt-BR" sz="2400" spc="-1" strike="noStrike">
                <a:solidFill>
                  <a:srgbClr val="000000"/>
                </a:solidFill>
                <a:latin typeface="Palatino Linotype"/>
              </a:rPr>
              <a:t>Ke</a:t>
            </a:r>
            <a:r>
              <a:rPr b="0" lang="pt-BR" sz="2400" spc="-1" strike="noStrike">
                <a:solidFill>
                  <a:srgbClr val="000000"/>
                </a:solidFill>
                <a:latin typeface="Palatino Linotype"/>
              </a:rPr>
              <a:t>m</a:t>
            </a:r>
            <a:r>
              <a:rPr b="0" lang="pt-BR" sz="2400" spc="-1" strike="noStrike">
                <a:solidFill>
                  <a:srgbClr val="000000"/>
                </a:solidFill>
                <a:latin typeface="Palatino Linotype"/>
              </a:rPr>
              <a:t>me</a:t>
            </a:r>
            <a:r>
              <a:rPr b="0" lang="pt-BR" sz="2400" spc="-1" strike="noStrike">
                <a:solidFill>
                  <a:srgbClr val="000000"/>
                </a:solidFill>
                <a:latin typeface="Palatino Linotype"/>
              </a:rPr>
              <a:t>r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Palatino Linotype"/>
              </a:rPr>
              <a:t>All</a:t>
            </a:r>
            <a:r>
              <a:rPr b="0" lang="pt-BR" sz="2400" spc="-1" strike="noStrike">
                <a:solidFill>
                  <a:srgbClr val="000000"/>
                </a:solidFill>
                <a:latin typeface="Palatino Linotype"/>
              </a:rPr>
              <a:t>an </a:t>
            </a:r>
            <a:r>
              <a:rPr b="0" lang="pt-BR" sz="2400" spc="-1" strike="noStrike">
                <a:solidFill>
                  <a:srgbClr val="000000"/>
                </a:solidFill>
                <a:latin typeface="Palatino Linotype"/>
              </a:rPr>
              <a:t>Ro</a:t>
            </a:r>
            <a:r>
              <a:rPr b="0" lang="pt-BR" sz="2400" spc="-1" strike="noStrike">
                <a:solidFill>
                  <a:srgbClr val="000000"/>
                </a:solidFill>
                <a:latin typeface="Palatino Linotype"/>
              </a:rPr>
              <a:t>dri</a:t>
            </a:r>
            <a:r>
              <a:rPr b="0" lang="pt-BR" sz="2400" spc="-1" strike="noStrike">
                <a:solidFill>
                  <a:srgbClr val="000000"/>
                </a:solidFill>
                <a:latin typeface="Palatino Linotype"/>
              </a:rPr>
              <a:t>gu</a:t>
            </a:r>
            <a:r>
              <a:rPr b="0" lang="pt-BR" sz="2400" spc="-1" strike="noStrike">
                <a:solidFill>
                  <a:srgbClr val="000000"/>
                </a:solidFill>
                <a:latin typeface="Palatino Linotype"/>
              </a:rPr>
              <a:t>es </a:t>
            </a:r>
            <a:r>
              <a:rPr b="0" lang="pt-BR" sz="2400" spc="-1" strike="noStrike">
                <a:solidFill>
                  <a:srgbClr val="000000"/>
                </a:solidFill>
                <a:latin typeface="Palatino Linotype"/>
              </a:rPr>
              <a:t>Re</a:t>
            </a:r>
            <a:r>
              <a:rPr b="0" lang="pt-BR" sz="2400" spc="-1" strike="noStrike">
                <a:solidFill>
                  <a:srgbClr val="000000"/>
                </a:solidFill>
                <a:latin typeface="Palatino Linotype"/>
              </a:rPr>
              <a:t>bel</a:t>
            </a:r>
            <a:r>
              <a:rPr b="0" lang="pt-BR" sz="2400" spc="-1" strike="noStrike">
                <a:solidFill>
                  <a:srgbClr val="000000"/>
                </a:solidFill>
                <a:latin typeface="Palatino Linotype"/>
              </a:rPr>
              <a:t>o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Palatino Linotype"/>
              </a:rPr>
              <a:t>Lu</a:t>
            </a:r>
            <a:r>
              <a:rPr b="0" lang="pt-BR" sz="2400" spc="-1" strike="noStrike">
                <a:solidFill>
                  <a:srgbClr val="000000"/>
                </a:solidFill>
                <a:latin typeface="Palatino Linotype"/>
              </a:rPr>
              <a:t>cia</a:t>
            </a:r>
            <a:r>
              <a:rPr b="0" lang="pt-BR" sz="2400" spc="-1" strike="noStrike">
                <a:solidFill>
                  <a:srgbClr val="000000"/>
                </a:solidFill>
                <a:latin typeface="Palatino Linotype"/>
              </a:rPr>
              <a:t>na </a:t>
            </a:r>
            <a:r>
              <a:rPr b="0" lang="pt-BR" sz="2400" spc="-1" strike="noStrike">
                <a:solidFill>
                  <a:srgbClr val="000000"/>
                </a:solidFill>
                <a:latin typeface="Palatino Linotype"/>
              </a:rPr>
              <a:t>Sil</a:t>
            </a:r>
            <a:r>
              <a:rPr b="0" lang="pt-BR" sz="2400" spc="-1" strike="noStrike">
                <a:solidFill>
                  <a:srgbClr val="000000"/>
                </a:solidFill>
                <a:latin typeface="Palatino Linotype"/>
              </a:rPr>
              <a:t>va </a:t>
            </a:r>
            <a:r>
              <a:rPr b="0" lang="pt-BR" sz="2400" spc="-1" strike="noStrike">
                <a:solidFill>
                  <a:srgbClr val="000000"/>
                </a:solidFill>
                <a:latin typeface="Palatino Linotype"/>
              </a:rPr>
              <a:t>So</a:t>
            </a:r>
            <a:r>
              <a:rPr b="0" lang="pt-BR" sz="2400" spc="-1" strike="noStrike">
                <a:solidFill>
                  <a:srgbClr val="000000"/>
                </a:solidFill>
                <a:latin typeface="Palatino Linotype"/>
              </a:rPr>
              <a:t>uz</a:t>
            </a:r>
            <a:r>
              <a:rPr b="0" lang="pt-BR" sz="2400" spc="-1" strike="noStrike">
                <a:solidFill>
                  <a:srgbClr val="000000"/>
                </a:solidFill>
                <a:latin typeface="Palatino Linotype"/>
              </a:rPr>
              <a:t>a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65240" y="-99360"/>
            <a:ext cx="8686440" cy="1066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R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e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s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ul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t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a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d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o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s 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O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b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ti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d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o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s</a:t>
            </a:r>
            <a:endParaRPr b="0" lang="pt-BR" sz="3600" spc="-1" strike="noStrike">
              <a:solidFill>
                <a:srgbClr val="000000"/>
              </a:solidFill>
              <a:latin typeface="Palatino Linotype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144000" y="1381680"/>
            <a:ext cx="11756880" cy="3658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065240" y="-99360"/>
            <a:ext cx="8686440" cy="1066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R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e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s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ul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t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a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d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o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s 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O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b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ti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d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o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s</a:t>
            </a:r>
            <a:endParaRPr b="0" lang="pt-BR" sz="3600" spc="-1" strike="noStrike">
              <a:solidFill>
                <a:srgbClr val="000000"/>
              </a:solidFill>
              <a:latin typeface="Palatino Linotype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288000" y="2160000"/>
            <a:ext cx="11304000" cy="2019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065240" y="533520"/>
            <a:ext cx="8686440" cy="1066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I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n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f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o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r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m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a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ç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õ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e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s 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d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o 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D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a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t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a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s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e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t 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W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in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e</a:t>
            </a:r>
            <a:endParaRPr b="0" lang="pt-BR" sz="36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065240" y="1828800"/>
            <a:ext cx="8686440" cy="4190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2000"/>
          </a:bodyPr>
          <a:p>
            <a:pPr>
              <a:lnSpc>
                <a:spcPct val="90000"/>
              </a:lnSpc>
              <a:spcBef>
                <a:spcPts val="1800"/>
              </a:spcBef>
            </a:pPr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  <a:p>
            <a:pPr marL="45720">
              <a:lnSpc>
                <a:spcPct val="90000"/>
              </a:lnSpc>
              <a:spcBef>
                <a:spcPts val="1800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Palatino Linotype"/>
              </a:rPr>
              <a:t>A etapa de pré-processamento dos dados, já foi feita nesse dataset,  diferente do  dataset anterior (Crunchdatabase), que ãinda não estava pronto.</a:t>
            </a:r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  <a:p>
            <a:pPr marL="45720">
              <a:lnSpc>
                <a:spcPct val="90000"/>
              </a:lnSpc>
              <a:spcBef>
                <a:spcPts val="1800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Palatino Linotype"/>
              </a:rPr>
              <a:t>O dataset Wine consiste no resultado de análises químicas de vinhas da mesma região da Itália mas derivadas de três cultivos diferentes.</a:t>
            </a:r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  <a:p>
            <a:pPr marL="45720">
              <a:lnSpc>
                <a:spcPct val="90000"/>
              </a:lnSpc>
              <a:spcBef>
                <a:spcPts val="1800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Palatino Linotype"/>
              </a:rPr>
              <a:t> </a:t>
            </a:r>
            <a:r>
              <a:rPr b="0" lang="pt-BR" sz="2000" spc="-1" strike="noStrike">
                <a:solidFill>
                  <a:srgbClr val="000000"/>
                </a:solidFill>
                <a:latin typeface="Palatino Linotype"/>
              </a:rPr>
              <a:t>A análise determinou as quantidades de 13 características  encontradas em cada um dos três tipos de vinhos. Sendo o primeiro atributo usado como rótulo das classes</a:t>
            </a:r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  <a:p>
            <a:pPr marL="45720">
              <a:lnSpc>
                <a:spcPct val="90000"/>
              </a:lnSpc>
              <a:spcBef>
                <a:spcPts val="1800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Palatino Linotype"/>
              </a:rPr>
              <a:t>Temos 13 dimensões, todos os atributos são numéricos – Contínuos.</a:t>
            </a:r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  <a:p>
            <a:pPr marL="45720">
              <a:lnSpc>
                <a:spcPct val="90000"/>
              </a:lnSpc>
              <a:spcBef>
                <a:spcPts val="1800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Palatino Linotype"/>
              </a:rPr>
              <a:t>Não há elementos faltantes</a:t>
            </a:r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065240" y="-89640"/>
            <a:ext cx="8686440" cy="1066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Li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s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t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a 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d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o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s 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A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tr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ib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u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t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o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s</a:t>
            </a:r>
            <a:endParaRPr b="0" lang="pt-BR" sz="3600" spc="-1" strike="noStrike">
              <a:solidFill>
                <a:srgbClr val="000000"/>
              </a:solidFill>
              <a:latin typeface="Palatino Linotype"/>
            </a:endParaRPr>
          </a:p>
        </p:txBody>
      </p:sp>
      <p:graphicFrame>
        <p:nvGraphicFramePr>
          <p:cNvPr id="93" name="Table 2"/>
          <p:cNvGraphicFramePr/>
          <p:nvPr/>
        </p:nvGraphicFramePr>
        <p:xfrm>
          <a:off x="1376280" y="1124640"/>
          <a:ext cx="8064360" cy="4107960"/>
        </p:xfrm>
        <a:graphic>
          <a:graphicData uri="http://schemas.openxmlformats.org/drawingml/2006/table">
            <a:tbl>
              <a:tblPr/>
              <a:tblGrid>
                <a:gridCol w="3785400"/>
                <a:gridCol w="4279320"/>
              </a:tblGrid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Palatino Linotype"/>
                        </a:rPr>
                        <a:t>Atributos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a66a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Palatino Linotype"/>
                        </a:rPr>
                        <a:t>Tipo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a66ac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1) Alcohol 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	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e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Numérico - Contínuo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e2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2) Malic acid 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	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Numérico – Contínuo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1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3) Ash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	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e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Numérico – Contínuo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e2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4) Alcalinity of ash   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	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Numérico - Contínuo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1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5) Magnesium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	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e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Numérico – Contínuo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e2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6) Total phenols 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	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Numérico – Contínuo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1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7) Flavanoids 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	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e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Numérico – Contínuo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e2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8) Nonflavanoid phenols 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	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Numérico – Contínuo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1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9) Proanthocyanins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	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e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Numérico – Contínuo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e2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10)Color intensity 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	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Numérico – Contínuo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1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11)Hue 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	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e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Numérico – Contínuo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e2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12)OD280/OD315 of diluted wines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Numérico – Contínuo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1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13)Proline 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e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Palatino Linotype"/>
                        </a:rPr>
                        <a:t>Numérico - Contínuo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e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065240" y="116640"/>
            <a:ext cx="8686440" cy="1066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F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e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rr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a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m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e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n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t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a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s 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U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ti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li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z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a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d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a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s</a:t>
            </a:r>
            <a:endParaRPr b="0" lang="pt-BR" sz="36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065240" y="2061000"/>
            <a:ext cx="8686440" cy="4190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lvl="1" marL="594360" indent="-22824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SzPct val="80000"/>
              <a:buFont typeface="Wingdings" charset="2"/>
              <a:buChar char=""/>
            </a:pPr>
            <a:r>
              <a:rPr b="0" lang="pt-BR" sz="2400" spc="-1" strike="noStrike">
                <a:solidFill>
                  <a:srgbClr val="000000"/>
                </a:solidFill>
                <a:latin typeface="Palatino Linotype"/>
              </a:rPr>
              <a:t>Ficou acordado com o grupo de utilizar a ferramenta de versionamento:</a:t>
            </a:r>
            <a:endParaRPr b="0" lang="pt-BR" sz="2400" spc="-1" strike="noStrike">
              <a:solidFill>
                <a:srgbClr val="000000"/>
              </a:solidFill>
              <a:latin typeface="Palatino Linotype"/>
            </a:endParaRPr>
          </a:p>
          <a:p>
            <a:pPr lvl="2" marL="777240" indent="-182520">
              <a:lnSpc>
                <a:spcPct val="90000"/>
              </a:lnSpc>
              <a:spcBef>
                <a:spcPts val="601"/>
              </a:spcBef>
              <a:buClr>
                <a:srgbClr val="595959"/>
              </a:buClr>
              <a:buSzPct val="80000"/>
              <a:buFont typeface="Wingdings" charset="2"/>
              <a:buChar char=""/>
            </a:pPr>
            <a:r>
              <a:rPr b="0" lang="pt-BR" sz="20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Palatino Linotype"/>
              </a:rPr>
              <a:t>GIT;</a:t>
            </a:r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  <a:p>
            <a:pPr lvl="2" marL="777240" indent="-182520">
              <a:lnSpc>
                <a:spcPct val="90000"/>
              </a:lnSpc>
              <a:spcBef>
                <a:spcPts val="601"/>
              </a:spcBef>
              <a:buClr>
                <a:srgbClr val="595959"/>
              </a:buClr>
              <a:buSzPct val="80000"/>
              <a:buFont typeface="Wingdings" charset="2"/>
              <a:buChar char=""/>
            </a:pPr>
            <a:r>
              <a:rPr b="0" lang="pt-BR" sz="2000" spc="-1" strike="noStrike">
                <a:solidFill>
                  <a:srgbClr val="000000"/>
                </a:solidFill>
                <a:latin typeface="Palatino Linotype"/>
              </a:rPr>
              <a:t>Gitlab como centralizador. </a:t>
            </a:r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  <a:p>
            <a:pPr lvl="1" marL="594360" indent="-22824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SzPct val="80000"/>
              <a:buFont typeface="Wingdings" charset="2"/>
              <a:buChar char=""/>
            </a:pPr>
            <a:r>
              <a:rPr b="0" lang="pt-BR" sz="2400" spc="-1" strike="noStrike">
                <a:solidFill>
                  <a:srgbClr val="000000"/>
                </a:solidFill>
                <a:latin typeface="Palatino Linotype"/>
              </a:rPr>
              <a:t>Utilizamos python tanto no pré-processamento e nas análises;</a:t>
            </a:r>
            <a:endParaRPr b="0" lang="pt-BR" sz="2400" spc="-1" strike="noStrike">
              <a:solidFill>
                <a:srgbClr val="000000"/>
              </a:solidFill>
              <a:latin typeface="Palatino Linotype"/>
            </a:endParaRPr>
          </a:p>
          <a:p>
            <a:pPr lvl="1" marL="594360" indent="-22824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SzPct val="80000"/>
              <a:buFont typeface="Wingdings" charset="2"/>
              <a:buChar char=""/>
            </a:pPr>
            <a:r>
              <a:rPr b="0" lang="pt-BR" sz="2400" spc="-1" strike="noStrike">
                <a:solidFill>
                  <a:srgbClr val="000000"/>
                </a:solidFill>
                <a:latin typeface="Palatino Linotype"/>
              </a:rPr>
              <a:t>Jupyters notebooks.</a:t>
            </a:r>
            <a:endParaRPr b="0" lang="pt-BR" sz="2400" spc="-1" strike="noStrike">
              <a:solidFill>
                <a:srgbClr val="000000"/>
              </a:solidFill>
              <a:latin typeface="Palatino Linotype"/>
            </a:endParaRPr>
          </a:p>
        </p:txBody>
      </p:sp>
      <p:pic>
        <p:nvPicPr>
          <p:cNvPr id="96" name="Imagem 4" descr=""/>
          <p:cNvPicPr/>
          <p:nvPr/>
        </p:nvPicPr>
        <p:blipFill>
          <a:blip r:embed="rId1"/>
          <a:stretch/>
        </p:blipFill>
        <p:spPr>
          <a:xfrm>
            <a:off x="7678440" y="4005000"/>
            <a:ext cx="2448000" cy="244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065240" y="533520"/>
            <a:ext cx="8686440" cy="1066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I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n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f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o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r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m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a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ç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õ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e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s 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R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el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e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v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a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n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t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e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s 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d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o 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D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a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t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a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s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e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t</a:t>
            </a:r>
            <a:endParaRPr b="0" lang="pt-BR" sz="36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065240" y="1828800"/>
            <a:ext cx="8686440" cy="4190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4320" indent="-22824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Palatino Linotype"/>
              </a:rPr>
              <a:t>Os dados tem as classes bem separáveis, tendo RDA como a classe que alcançou 100% da classificação correta. Portanto temos:</a:t>
            </a:r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  <a:p>
            <a:pPr marL="274320" indent="-22824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Palatino Linotype"/>
              </a:rPr>
              <a:t>RDA: 100%,</a:t>
            </a:r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  <a:p>
            <a:pPr marL="274320" indent="-22824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Palatino Linotype"/>
              </a:rPr>
              <a:t>QDA 99,4%, </a:t>
            </a:r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  <a:p>
            <a:pPr marL="274320" indent="-22824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Palatino Linotype"/>
              </a:rPr>
              <a:t>LDA 98,9%, </a:t>
            </a:r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  <a:p>
            <a:pPr marL="274320" indent="-22824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Palatino Linotype"/>
              </a:rPr>
              <a:t>1NN 96,1% </a:t>
            </a:r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065240" y="533520"/>
            <a:ext cx="8686440" cy="10663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D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is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tr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ib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ui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ç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ã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o 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d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a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s 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in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s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t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â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n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ci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a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s 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p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o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r 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cl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a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s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s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e</a:t>
            </a:r>
            <a:endParaRPr b="0" lang="pt-BR" sz="36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065240" y="1828800"/>
            <a:ext cx="8686440" cy="4190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4320" indent="-22824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Palatino Linotype"/>
              </a:rPr>
              <a:t>Na classe 1 temos 59 instâncias</a:t>
            </a:r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  <a:p>
            <a:pPr marL="274320" indent="-22824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Palatino Linotype"/>
              </a:rPr>
              <a:t>Na classe 2  temos 71 instâncias</a:t>
            </a:r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  <a:p>
            <a:pPr marL="274320" indent="-22824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Palatino Linotype"/>
              </a:rPr>
              <a:t>Na classe 3 temos 48 instâncias</a:t>
            </a:r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  <a:p>
            <a:pPr marL="274320" indent="-22824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Palatino Linotype"/>
              </a:rPr>
              <a:t>Totalizando 178 instâncias</a:t>
            </a:r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pt-BR" sz="2000" spc="-1" strike="noStrike">
              <a:solidFill>
                <a:srgbClr val="000000"/>
              </a:solidFill>
              <a:latin typeface="Palatino Linotype"/>
            </a:endParaRPr>
          </a:p>
        </p:txBody>
      </p:sp>
      <p:graphicFrame>
        <p:nvGraphicFramePr>
          <p:cNvPr id="101" name="Table 3"/>
          <p:cNvGraphicFramePr/>
          <p:nvPr/>
        </p:nvGraphicFramePr>
        <p:xfrm>
          <a:off x="621720" y="3947040"/>
          <a:ext cx="10008720" cy="2095200"/>
        </p:xfrm>
        <a:graphic>
          <a:graphicData uri="http://schemas.openxmlformats.org/drawingml/2006/table">
            <a:tbl>
              <a:tblPr/>
              <a:tblGrid>
                <a:gridCol w="714600"/>
                <a:gridCol w="714600"/>
                <a:gridCol w="714600"/>
                <a:gridCol w="714600"/>
                <a:gridCol w="714600"/>
                <a:gridCol w="714600"/>
                <a:gridCol w="714600"/>
                <a:gridCol w="714600"/>
                <a:gridCol w="714600"/>
                <a:gridCol w="714600"/>
                <a:gridCol w="714600"/>
                <a:gridCol w="714600"/>
                <a:gridCol w="714600"/>
                <a:gridCol w="718920"/>
              </a:tblGrid>
              <a:tr h="190440"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12.45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3.03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2.64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97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1.9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.58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.63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1.14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7.5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.67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1.73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880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</a:tr>
              <a:tr h="190440"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14.34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1.68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2.7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98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2.8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1.31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.53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2.7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.57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1.96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660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</a:tr>
              <a:tr h="190440"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13.48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1.67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2.64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22.5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89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2.6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1.1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.52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2.29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11.75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.57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1.78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620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</a:tr>
              <a:tr h="190440"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12.36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3.83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2.38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2.3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.92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.5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1.04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7.65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.56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1.58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520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</a:tr>
              <a:tr h="190440"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13.69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3.26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2.54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107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1.83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.56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.5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.8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5.88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.96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1.82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680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</a:tr>
              <a:tr h="190440"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12.85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3.27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2.58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106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1.65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.6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.6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.96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5.58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.87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2.11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570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</a:tr>
              <a:tr h="190440"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12.96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3.45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2.35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18.5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106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1.39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.7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.4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.94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5.28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.68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1.75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675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</a:tr>
              <a:tr h="190440"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13.78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2.76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2.3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90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1.35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.68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.41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1.03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9.58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.7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1.68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615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</a:tr>
              <a:tr h="190440"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13.73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4.36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2.26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22.5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1.28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.47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.52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1.15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6.62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.78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1.75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520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</a:tr>
              <a:tr h="190440"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13.45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3.7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2.6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111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1.7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.92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.43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1.46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10.68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.85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1.56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695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</a:tr>
              <a:tr h="190800"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12.82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3.37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2.3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19.5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1.48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.66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.4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.97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10.26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.72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1.75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685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091160" y="23760"/>
            <a:ext cx="10115280" cy="812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V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ej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a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m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o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s 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o 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c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ó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di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g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o 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:</a:t>
            </a:r>
            <a:endParaRPr b="0" lang="pt-BR" sz="3600" spc="-1" strike="noStrike">
              <a:solidFill>
                <a:srgbClr val="000000"/>
              </a:solidFill>
              <a:latin typeface="Palatino Linotype"/>
            </a:endParaRPr>
          </a:p>
        </p:txBody>
      </p:sp>
      <p:pic>
        <p:nvPicPr>
          <p:cNvPr id="103" name="Imagem 2" descr=""/>
          <p:cNvPicPr/>
          <p:nvPr/>
        </p:nvPicPr>
        <p:blipFill>
          <a:blip r:embed="rId1"/>
          <a:stretch/>
        </p:blipFill>
        <p:spPr>
          <a:xfrm>
            <a:off x="333720" y="834840"/>
            <a:ext cx="11363400" cy="547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065240" y="-99360"/>
            <a:ext cx="8686440" cy="1066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R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e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s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ul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t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a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d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o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s 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O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b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ti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d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o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s</a:t>
            </a:r>
            <a:endParaRPr b="0" lang="pt-BR" sz="3600" spc="-1" strike="noStrike">
              <a:solidFill>
                <a:srgbClr val="000000"/>
              </a:solidFill>
              <a:latin typeface="Palatino Linotype"/>
            </a:endParaRPr>
          </a:p>
        </p:txBody>
      </p:sp>
      <p:pic>
        <p:nvPicPr>
          <p:cNvPr id="105" name="Imagem 2" descr=""/>
          <p:cNvPicPr/>
          <p:nvPr/>
        </p:nvPicPr>
        <p:blipFill>
          <a:blip r:embed="rId1"/>
          <a:stretch/>
        </p:blipFill>
        <p:spPr>
          <a:xfrm>
            <a:off x="499680" y="1556640"/>
            <a:ext cx="5423040" cy="4040640"/>
          </a:xfrm>
          <a:prstGeom prst="rect">
            <a:avLst/>
          </a:prstGeom>
          <a:ln>
            <a:noFill/>
          </a:ln>
        </p:spPr>
      </p:pic>
      <p:pic>
        <p:nvPicPr>
          <p:cNvPr id="106" name="Imagem 3" descr=""/>
          <p:cNvPicPr/>
          <p:nvPr/>
        </p:nvPicPr>
        <p:blipFill>
          <a:blip r:embed="rId2"/>
          <a:stretch/>
        </p:blipFill>
        <p:spPr>
          <a:xfrm>
            <a:off x="5923080" y="1556640"/>
            <a:ext cx="5605920" cy="439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065240" y="-99360"/>
            <a:ext cx="8686440" cy="1066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R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e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s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ul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t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a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d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o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s 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O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b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ti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d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o</a:t>
            </a:r>
            <a:r>
              <a:rPr b="1" lang="pt-BR" sz="3600" spc="-1" strike="noStrike">
                <a:solidFill>
                  <a:srgbClr val="4a66ac"/>
                </a:solidFill>
                <a:latin typeface="Century Gothic"/>
              </a:rPr>
              <a:t>s</a:t>
            </a:r>
            <a:endParaRPr b="0" lang="pt-BR" sz="3600" spc="-1" strike="noStrike">
              <a:solidFill>
                <a:srgbClr val="000000"/>
              </a:solidFill>
              <a:latin typeface="Palatino Linotype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304000" y="936000"/>
            <a:ext cx="6817320" cy="568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FF1070-8794-47AC-90B7-1F2E078096FF}">
  <ds:schemaRefs>
    <ds:schemaRef ds:uri="http://schemas.microsoft.com/office/2006/documentManagement/types"/>
    <ds:schemaRef ds:uri="a4f35948-e619-41b3-aa29-22878b09cfd2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40262f94-9f35-4ac3-9a90-690165a166b7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estratégia de negócios</Template>
  <TotalTime>45</TotalTime>
  <Application>LibreOffice/6.1.2.1$Linux_X86_64 LibreOffice_project/10$Build-1</Application>
  <Words>501</Words>
  <Paragraphs>238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2018-10-09T21:32:49Z</dcterms:created>
  <dc:creator>Luciana souza</dc:creator>
  <dc:description/>
  <dc:language>pt-BR</dc:language>
  <cp:lastModifiedBy/>
  <dcterms:modified xsi:type="dcterms:W3CDTF">2018-10-25T00:37:47Z</dcterms:modified>
  <cp:revision>45</cp:revision>
  <dc:subject/>
  <dc:title>Recomendando uma estratégia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Applications">
    <vt:lpwstr/>
  </property>
  <property fmtid="{D5CDD505-2E9C-101B-9397-08002B2CF9AE}" pid="4" name="CampaignTags">
    <vt:lpwstr/>
  </property>
  <property fmtid="{D5CDD505-2E9C-101B-9397-08002B2CF9AE}" pid="5" name="CategoryTags">
    <vt:lpwstr/>
  </property>
  <property fmtid="{D5CDD505-2E9C-101B-9397-08002B2CF9AE}" pid="6" name="ContentTypeId">
    <vt:lpwstr>0x010100AA3F7D94069FF64A86F7DFF56D60E3BE</vt:lpwstr>
  </property>
  <property fmtid="{D5CDD505-2E9C-101B-9397-08002B2CF9AE}" pid="7" name="FeatureTags">
    <vt:lpwstr/>
  </property>
  <property fmtid="{D5CDD505-2E9C-101B-9397-08002B2CF9AE}" pid="8" name="HiddenCategoryTags">
    <vt:lpwstr/>
  </property>
  <property fmtid="{D5CDD505-2E9C-101B-9397-08002B2CF9AE}" pid="9" name="HiddenSlides">
    <vt:i4>0</vt:i4>
  </property>
  <property fmtid="{D5CDD505-2E9C-101B-9397-08002B2CF9AE}" pid="10" name="HyperlinksChanged">
    <vt:bool>0</vt:bool>
  </property>
  <property fmtid="{D5CDD505-2E9C-101B-9397-08002B2CF9AE}" pid="11" name="InternalTags">
    <vt:lpwstr/>
  </property>
  <property fmtid="{D5CDD505-2E9C-101B-9397-08002B2CF9AE}" pid="12" name="LinksUpToDate">
    <vt:bool>0</vt:bool>
  </property>
  <property fmtid="{D5CDD505-2E9C-101B-9397-08002B2CF9AE}" pid="13" name="LocalizationTags">
    <vt:lpwstr/>
  </property>
  <property fmtid="{D5CDD505-2E9C-101B-9397-08002B2CF9AE}" pid="14" name="MMClips">
    <vt:i4>0</vt:i4>
  </property>
  <property fmtid="{D5CDD505-2E9C-101B-9397-08002B2CF9AE}" pid="15" name="Notes">
    <vt:i4>8</vt:i4>
  </property>
  <property fmtid="{D5CDD505-2E9C-101B-9397-08002B2CF9AE}" pid="16" name="Order">
    <vt:i4>74069400</vt:i4>
  </property>
  <property fmtid="{D5CDD505-2E9C-101B-9397-08002B2CF9AE}" pid="17" name="PresentationFormat">
    <vt:lpwstr>Personalizar</vt:lpwstr>
  </property>
  <property fmtid="{D5CDD505-2E9C-101B-9397-08002B2CF9AE}" pid="18" name="ScaleCrop">
    <vt:bool>0</vt:bool>
  </property>
  <property fmtid="{D5CDD505-2E9C-101B-9397-08002B2CF9AE}" pid="19" name="ScenarioTags">
    <vt:lpwstr/>
  </property>
  <property fmtid="{D5CDD505-2E9C-101B-9397-08002B2CF9AE}" pid="20" name="ShareDoc">
    <vt:bool>0</vt:bool>
  </property>
  <property fmtid="{D5CDD505-2E9C-101B-9397-08002B2CF9AE}" pid="21" name="Slides">
    <vt:i4>9</vt:i4>
  </property>
</Properties>
</file>