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68" r:id="rId4"/>
    <p:sldId id="257" r:id="rId5"/>
    <p:sldId id="258" r:id="rId6"/>
    <p:sldId id="259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70" r:id="rId16"/>
  </p:sldIdLst>
  <p:sldSz cx="1218882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Palatino Linotype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0006B0F-4F40-447E-A186-FDFDB1BB0B3E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14EF346-1353-45D4-94BC-C0AC154047A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D4AB58-31E8-4E72-9DF3-783AC5B020B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2894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D4AB58-31E8-4E72-9DF3-783AC5B020B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4369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D4AB58-31E8-4E72-9DF3-783AC5B020B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860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14EF346-1353-45D4-94BC-C0AC154047A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358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2B653AF-FC27-403D-A7E5-EC07BB8D207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BE95483-1B78-478F-A091-58AA27463F3B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1156DFE-BA55-46FB-B767-429CC337BEF4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D4AB58-31E8-4E72-9DF3-783AC5B020B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D4AB58-31E8-4E72-9DF3-783AC5B020B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911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D4AB58-31E8-4E72-9DF3-783AC5B020B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2244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D4AB58-31E8-4E72-9DF3-783AC5B020B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268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86864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65240" y="4017960"/>
            <a:ext cx="86864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65240" y="401796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516280" y="401796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27968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002480" y="1828800"/>
            <a:ext cx="27968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939360" y="1828800"/>
            <a:ext cx="27968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65240" y="4017960"/>
            <a:ext cx="27968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002480" y="4017960"/>
            <a:ext cx="27968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939360" y="4017960"/>
            <a:ext cx="27968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065240" y="1828800"/>
            <a:ext cx="8686440" cy="4190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8686440" cy="419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419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419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065240" y="533520"/>
            <a:ext cx="868644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419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065240" y="401796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65240" y="1828800"/>
            <a:ext cx="8686440" cy="4190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419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516280" y="401796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065240" y="4017960"/>
            <a:ext cx="86864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86864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065240" y="4017960"/>
            <a:ext cx="86864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65240" y="401796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516280" y="401796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27968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002480" y="1828800"/>
            <a:ext cx="27968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939360" y="1828800"/>
            <a:ext cx="27968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065240" y="4017960"/>
            <a:ext cx="27968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002480" y="4017960"/>
            <a:ext cx="27968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939360" y="4017960"/>
            <a:ext cx="27968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8686440" cy="419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419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419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65240" y="533520"/>
            <a:ext cx="868644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419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65240" y="401796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419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516280" y="401796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516280" y="1828800"/>
            <a:ext cx="42386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65240" y="4017960"/>
            <a:ext cx="8686440" cy="1998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5028840" cy="25142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b="1" strike="noStrike" spc="-1">
                <a:solidFill>
                  <a:srgbClr val="4A66AC"/>
                </a:solidFill>
                <a:latin typeface="Century Gothic"/>
              </a:rPr>
              <a:t>Clique para editar o título Mestre</a:t>
            </a:r>
            <a:endParaRPr lang="pt-BR" sz="4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1065240" y="6432480"/>
            <a:ext cx="5652720" cy="272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Palatino Linotype"/>
              </a:rPr>
              <a:t>Adicionar um rodapé</a:t>
            </a:r>
            <a:endParaRPr lang="pt-BR" sz="11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932520" y="6432480"/>
            <a:ext cx="1371240" cy="2725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0408741-869A-43F3-A8E3-3653BE4CF1F5}" type="datetime1">
              <a:rPr lang="pt-BR" sz="1100" b="0" strike="noStrike" spc="-1">
                <a:solidFill>
                  <a:srgbClr val="000000"/>
                </a:solidFill>
                <a:latin typeface="Palatino Linotype"/>
              </a:rPr>
              <a:t>31/10/2018</a:t>
            </a:fld>
            <a:endParaRPr lang="pt-BR" sz="11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32720" y="6432480"/>
            <a:ext cx="1218960" cy="2725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B34F3FA-2051-48F2-8729-9834054868B0}" type="slidenum">
              <a:rPr lang="pt-BR" sz="1100" b="0" strike="noStrike" spc="-1">
                <a:solidFill>
                  <a:srgbClr val="000000"/>
                </a:solidFill>
                <a:latin typeface="Palatino Linotype"/>
              </a:rPr>
              <a:t>‹nº›</a:t>
            </a:fld>
            <a:endParaRPr lang="pt-BR" sz="11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Palatino Linotyp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600" b="0" strike="noStrike" spc="-1">
                <a:solidFill>
                  <a:srgbClr val="000000"/>
                </a:solidFill>
                <a:latin typeface="Palatino Linotyp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Palatino Linotyp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Palatino Linotyp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Palatino Linotyp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Palatino Linotyp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Palatino Linotyp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65240" y="533520"/>
            <a:ext cx="8686440" cy="10663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3600" b="1" strike="noStrike" spc="-1">
                <a:solidFill>
                  <a:srgbClr val="4A66AC"/>
                </a:solidFill>
                <a:latin typeface="Century Gothic"/>
              </a:rPr>
              <a:t>Clique para editar o título Mestre</a:t>
            </a:r>
            <a:endParaRPr lang="pt-BR" sz="36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65240" y="1828800"/>
            <a:ext cx="8686440" cy="4190760"/>
          </a:xfrm>
          <a:prstGeom prst="rect">
            <a:avLst/>
          </a:prstGeom>
        </p:spPr>
        <p:txBody>
          <a:bodyPr/>
          <a:lstStyle/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Palatino Linotype"/>
              </a:rPr>
              <a:t>Editar estilos de texto Mestre</a:t>
            </a:r>
          </a:p>
          <a:p>
            <a:pPr marL="594360" lvl="1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Palatino Linotype"/>
              </a:rPr>
              <a:t>Segundo nível</a:t>
            </a:r>
          </a:p>
          <a:p>
            <a:pPr marL="777240" lvl="2" indent="-182520">
              <a:lnSpc>
                <a:spcPct val="9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pt-BR" sz="1600" b="0" strike="noStrike" spc="-1">
                <a:solidFill>
                  <a:srgbClr val="000000"/>
                </a:solidFill>
                <a:latin typeface="Palatino Linotype"/>
              </a:rPr>
              <a:t>Terceiro nível</a:t>
            </a:r>
          </a:p>
          <a:p>
            <a:pPr marL="960120" lvl="3" indent="-182520">
              <a:lnSpc>
                <a:spcPct val="9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Palatino Linotype"/>
              </a:rPr>
              <a:t>Quarto nível</a:t>
            </a:r>
          </a:p>
          <a:p>
            <a:pPr marL="1097280" lvl="4" indent="-136800">
              <a:lnSpc>
                <a:spcPct val="9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pt-BR" sz="1400" b="0" strike="noStrike" spc="-1">
                <a:solidFill>
                  <a:srgbClr val="000000"/>
                </a:solidFill>
                <a:latin typeface="Palatino Linotype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1065240" y="6155280"/>
            <a:ext cx="5652720" cy="272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Palatino Linotype"/>
              </a:rPr>
              <a:t>Adicionar um rodapé</a:t>
            </a:r>
            <a:endParaRPr lang="pt-BR" sz="11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932520" y="6155280"/>
            <a:ext cx="1371240" cy="2725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A254D0A-03F8-46F8-8BEC-44791DD6DBBA}" type="datetime1">
              <a:rPr lang="pt-BR" sz="1100" b="0" strike="noStrike" spc="-1">
                <a:solidFill>
                  <a:srgbClr val="000000"/>
                </a:solidFill>
                <a:latin typeface="Palatino Linotype"/>
              </a:rPr>
              <a:t>31/10/2018</a:t>
            </a:fld>
            <a:endParaRPr lang="pt-BR" sz="11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532720" y="6155280"/>
            <a:ext cx="1218960" cy="2725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57D4C9-9CFA-477A-8513-32C9BAF332C8}" type="slidenum">
              <a:rPr lang="pt-BR" sz="1100" b="0" strike="noStrike" spc="-1">
                <a:solidFill>
                  <a:srgbClr val="000000"/>
                </a:solidFill>
                <a:latin typeface="Palatino Linotype"/>
              </a:rPr>
              <a:t>‹nº›</a:t>
            </a:fld>
            <a:endParaRPr lang="pt-BR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65240" y="533520"/>
            <a:ext cx="5028840" cy="2514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pt-BR" sz="4000" b="1" strike="noStrike" spc="-1">
                <a:solidFill>
                  <a:srgbClr val="4A66AC"/>
                </a:solidFill>
                <a:latin typeface="Century Gothic"/>
              </a:rPr>
              <a:t>Reconhecimento de Padrões</a:t>
            </a:r>
            <a:endParaRPr lang="pt-BR" sz="40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065240" y="3403440"/>
            <a:ext cx="5028840" cy="139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1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Palatino Linotype"/>
              </a:rPr>
              <a:t>Bruno Kemmer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Palatino Linotype"/>
              </a:rPr>
              <a:t>Allan Rodrigues Rebelo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Palatino Linotype"/>
              </a:rPr>
              <a:t>Luciana Silva Souza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22773" y="0"/>
            <a:ext cx="8686440" cy="636676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1" spc="-1" dirty="0">
                <a:solidFill>
                  <a:srgbClr val="4A66AC"/>
                </a:solidFill>
                <a:latin typeface="Century Gothic"/>
              </a:rPr>
              <a:t>Resultados</a:t>
            </a:r>
            <a:endParaRPr lang="pt-BR" sz="3600" b="0" strike="noStrike" spc="-1" dirty="0">
              <a:solidFill>
                <a:srgbClr val="000000"/>
              </a:solidFill>
              <a:latin typeface="Palatino Linotype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E04D07E-ADA1-43DB-871B-9122475F0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92381"/>
              </p:ext>
            </p:extLst>
          </p:nvPr>
        </p:nvGraphicFramePr>
        <p:xfrm>
          <a:off x="168810" y="831686"/>
          <a:ext cx="3967092" cy="191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54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929145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858129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322364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16222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2 camadas ocultas e 5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0.916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0.916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0.916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086E495-A7DB-4885-A67B-96E2D35D4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513840"/>
              </p:ext>
            </p:extLst>
          </p:nvPr>
        </p:nvGraphicFramePr>
        <p:xfrm>
          <a:off x="168810" y="3234890"/>
          <a:ext cx="3967092" cy="247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54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756992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836638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516008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50571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2 camadas ocultas e 10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337145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1.0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0.483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0.515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1.0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0.483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0.515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1.0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0.483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0.515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7C38F710-C52C-4998-A111-B334ABABF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16273"/>
              </p:ext>
            </p:extLst>
          </p:nvPr>
        </p:nvGraphicFramePr>
        <p:xfrm>
          <a:off x="4260164" y="802458"/>
          <a:ext cx="3617743" cy="191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944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1021067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026941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16222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2 camadas ocultas e 5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0.546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0.546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0.546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4504AC2A-6D98-4EDE-9863-4018F6BE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98978"/>
              </p:ext>
            </p:extLst>
          </p:nvPr>
        </p:nvGraphicFramePr>
        <p:xfrm>
          <a:off x="4260164" y="3205662"/>
          <a:ext cx="3617743" cy="247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944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1105474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759655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970670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50571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2 camadas ocultas e 10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337145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1.0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0.784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0.869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1.0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0.784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0.869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1.0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0.784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0.869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sp>
        <p:nvSpPr>
          <p:cNvPr id="15" name="TextShape 1">
            <a:extLst>
              <a:ext uri="{FF2B5EF4-FFF2-40B4-BE49-F238E27FC236}">
                <a16:creationId xmlns:a16="http://schemas.microsoft.com/office/drawing/2014/main" id="{CD8D2ADF-208B-4FEC-82D5-40C0546F0485}"/>
              </a:ext>
            </a:extLst>
          </p:cNvPr>
          <p:cNvSpPr txBox="1"/>
          <p:nvPr/>
        </p:nvSpPr>
        <p:spPr>
          <a:xfrm>
            <a:off x="4639993" y="350103"/>
            <a:ext cx="2506395" cy="452355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b="1" strike="noStrike" spc="-1" dirty="0">
                <a:solidFill>
                  <a:srgbClr val="4A66AC"/>
                </a:solidFill>
                <a:latin typeface="Century Gothic"/>
              </a:rPr>
              <a:t>PC</a:t>
            </a:r>
            <a:r>
              <a:rPr lang="pt-BR" sz="1400" b="1" spc="-1" dirty="0">
                <a:solidFill>
                  <a:srgbClr val="4A66AC"/>
                </a:solidFill>
                <a:latin typeface="Century Gothic"/>
              </a:rPr>
              <a:t>A</a:t>
            </a:r>
            <a:endParaRPr lang="pt-BR" sz="1400" b="0" strike="noStrike" spc="-1" dirty="0">
              <a:solidFill>
                <a:srgbClr val="000000"/>
              </a:solidFill>
              <a:latin typeface="Palatino Linotype"/>
            </a:endParaRP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7E07CD04-0A6C-4803-8AD4-01D18B971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26985"/>
              </p:ext>
            </p:extLst>
          </p:nvPr>
        </p:nvGraphicFramePr>
        <p:xfrm>
          <a:off x="8052923" y="802458"/>
          <a:ext cx="3967092" cy="191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53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1049550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801859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258230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16222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2 camadas oculta e 5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0.838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0.838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0.838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4BF23288-91E6-4442-A8C4-3BBC05E71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27440"/>
              </p:ext>
            </p:extLst>
          </p:nvPr>
        </p:nvGraphicFramePr>
        <p:xfrm>
          <a:off x="8052923" y="3205662"/>
          <a:ext cx="3967092" cy="247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53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922941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398907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50571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2 camadas oculta e 10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337145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0.070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0.333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0.562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0.070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0.333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0.562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0.070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0.333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0.562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sp>
        <p:nvSpPr>
          <p:cNvPr id="19" name="TextShape 1">
            <a:extLst>
              <a:ext uri="{FF2B5EF4-FFF2-40B4-BE49-F238E27FC236}">
                <a16:creationId xmlns:a16="http://schemas.microsoft.com/office/drawing/2014/main" id="{6F903C46-DED7-431B-B05C-1FAF75042BE7}"/>
              </a:ext>
            </a:extLst>
          </p:cNvPr>
          <p:cNvSpPr txBox="1"/>
          <p:nvPr/>
        </p:nvSpPr>
        <p:spPr>
          <a:xfrm>
            <a:off x="8257736" y="361329"/>
            <a:ext cx="2908316" cy="452355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b="1" spc="-1" dirty="0">
                <a:solidFill>
                  <a:srgbClr val="4A66AC"/>
                </a:solidFill>
                <a:latin typeface="Century Gothic"/>
              </a:rPr>
              <a:t>7  Características Selecionadas</a:t>
            </a:r>
            <a:endParaRPr lang="pt-BR" sz="1400" b="0" strike="noStrike" spc="-1" dirty="0">
              <a:solidFill>
                <a:srgbClr val="000000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85325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22773" y="0"/>
            <a:ext cx="8686440" cy="636676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1" spc="-1" dirty="0">
                <a:solidFill>
                  <a:srgbClr val="4A66AC"/>
                </a:solidFill>
                <a:latin typeface="Century Gothic"/>
              </a:rPr>
              <a:t>Resultados</a:t>
            </a:r>
            <a:endParaRPr lang="pt-BR" sz="3600" b="0" strike="noStrike" spc="-1" dirty="0">
              <a:solidFill>
                <a:srgbClr val="000000"/>
              </a:solidFill>
              <a:latin typeface="Palatino Linotype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E04D07E-ADA1-43DB-871B-9122475F0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600284"/>
              </p:ext>
            </p:extLst>
          </p:nvPr>
        </p:nvGraphicFramePr>
        <p:xfrm>
          <a:off x="168810" y="831686"/>
          <a:ext cx="3967092" cy="191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54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1055754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745588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308296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16222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3 camadas ocultas e 2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0.855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0.855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0.855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086E495-A7DB-4885-A67B-96E2D35D4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86537"/>
              </p:ext>
            </p:extLst>
          </p:nvPr>
        </p:nvGraphicFramePr>
        <p:xfrm>
          <a:off x="168810" y="3234890"/>
          <a:ext cx="3967092" cy="247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54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999484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970670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139484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50571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3 camadas ocultas e 5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337145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0.933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0.922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0.930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0.933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0.922</a:t>
                      </a:r>
                      <a:endParaRPr lang="pt-BR" sz="1100" dirty="0"/>
                    </a:p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 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0.930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0.933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0.922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0.930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7C38F710-C52C-4998-A111-B334ABABF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25530"/>
              </p:ext>
            </p:extLst>
          </p:nvPr>
        </p:nvGraphicFramePr>
        <p:xfrm>
          <a:off x="4260164" y="802458"/>
          <a:ext cx="3617743" cy="191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944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1021067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026941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16222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3 camadas ocultas e 2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0.453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1.0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4504AC2A-6D98-4EDE-9863-4018F6BE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19464"/>
              </p:ext>
            </p:extLst>
          </p:nvPr>
        </p:nvGraphicFramePr>
        <p:xfrm>
          <a:off x="4260164" y="3205662"/>
          <a:ext cx="3617743" cy="247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944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1105474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759655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970670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50571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3 camadas ocultas e 5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337145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1.0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0.808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0.884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1.0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0.808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0.884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1.0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0.808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0.884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sp>
        <p:nvSpPr>
          <p:cNvPr id="15" name="TextShape 1">
            <a:extLst>
              <a:ext uri="{FF2B5EF4-FFF2-40B4-BE49-F238E27FC236}">
                <a16:creationId xmlns:a16="http://schemas.microsoft.com/office/drawing/2014/main" id="{CD8D2ADF-208B-4FEC-82D5-40C0546F0485}"/>
              </a:ext>
            </a:extLst>
          </p:cNvPr>
          <p:cNvSpPr txBox="1"/>
          <p:nvPr/>
        </p:nvSpPr>
        <p:spPr>
          <a:xfrm>
            <a:off x="4639993" y="350103"/>
            <a:ext cx="2506395" cy="452355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b="1" strike="noStrike" spc="-1" dirty="0">
                <a:solidFill>
                  <a:srgbClr val="4A66AC"/>
                </a:solidFill>
                <a:latin typeface="Century Gothic"/>
              </a:rPr>
              <a:t>PC</a:t>
            </a:r>
            <a:r>
              <a:rPr lang="pt-BR" sz="1400" b="1" spc="-1" dirty="0">
                <a:solidFill>
                  <a:srgbClr val="4A66AC"/>
                </a:solidFill>
                <a:latin typeface="Century Gothic"/>
              </a:rPr>
              <a:t>A</a:t>
            </a:r>
            <a:endParaRPr lang="pt-BR" sz="1400" b="0" strike="noStrike" spc="-1" dirty="0">
              <a:solidFill>
                <a:srgbClr val="000000"/>
              </a:solidFill>
              <a:latin typeface="Palatino Linotype"/>
            </a:endParaRP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7E07CD04-0A6C-4803-8AD4-01D18B971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85039"/>
              </p:ext>
            </p:extLst>
          </p:nvPr>
        </p:nvGraphicFramePr>
        <p:xfrm>
          <a:off x="8052923" y="802458"/>
          <a:ext cx="3967092" cy="191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53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1007347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872197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230095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16222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3 camadas ocultas e 2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0.947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0.947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0.947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4BF23288-91E6-4442-A8C4-3BBC05E71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09178"/>
              </p:ext>
            </p:extLst>
          </p:nvPr>
        </p:nvGraphicFramePr>
        <p:xfrm>
          <a:off x="8052923" y="3205662"/>
          <a:ext cx="3967092" cy="247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53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922941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815926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370772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50571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3 camadas ocultas e 5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337145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0.492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0.492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0.492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sp>
        <p:nvSpPr>
          <p:cNvPr id="19" name="TextShape 1">
            <a:extLst>
              <a:ext uri="{FF2B5EF4-FFF2-40B4-BE49-F238E27FC236}">
                <a16:creationId xmlns:a16="http://schemas.microsoft.com/office/drawing/2014/main" id="{6F903C46-DED7-431B-B05C-1FAF75042BE7}"/>
              </a:ext>
            </a:extLst>
          </p:cNvPr>
          <p:cNvSpPr txBox="1"/>
          <p:nvPr/>
        </p:nvSpPr>
        <p:spPr>
          <a:xfrm>
            <a:off x="8257736" y="361329"/>
            <a:ext cx="2908316" cy="452355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b="1" spc="-1" dirty="0">
                <a:solidFill>
                  <a:srgbClr val="4A66AC"/>
                </a:solidFill>
                <a:latin typeface="Century Gothic"/>
              </a:rPr>
              <a:t>7  Características Selecionadas</a:t>
            </a:r>
            <a:endParaRPr lang="pt-BR" sz="1400" b="0" strike="noStrike" spc="-1" dirty="0">
              <a:solidFill>
                <a:srgbClr val="000000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3172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96773" y="530452"/>
            <a:ext cx="8686440" cy="636676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1" spc="-1" dirty="0">
                <a:solidFill>
                  <a:srgbClr val="4A66AC"/>
                </a:solidFill>
                <a:latin typeface="Century Gothic"/>
              </a:rPr>
              <a:t>Resultados</a:t>
            </a:r>
            <a:endParaRPr lang="pt-BR" sz="3600" b="0" strike="noStrike" spc="-1" dirty="0">
              <a:solidFill>
                <a:srgbClr val="000000"/>
              </a:solidFill>
              <a:latin typeface="Palatino Linotype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E04D07E-ADA1-43DB-871B-9122475F0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11486"/>
              </p:ext>
            </p:extLst>
          </p:nvPr>
        </p:nvGraphicFramePr>
        <p:xfrm>
          <a:off x="168810" y="1422534"/>
          <a:ext cx="3967092" cy="191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54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957281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223890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16222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3 camadas ocultas e 10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0.546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0.546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0.546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7C38F710-C52C-4998-A111-B334ABABF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4229"/>
              </p:ext>
            </p:extLst>
          </p:nvPr>
        </p:nvGraphicFramePr>
        <p:xfrm>
          <a:off x="4260164" y="1393306"/>
          <a:ext cx="3617743" cy="191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944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1021067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026941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16222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3 camadas ocultas e 10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0.916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1.0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sp>
        <p:nvSpPr>
          <p:cNvPr id="15" name="TextShape 1">
            <a:extLst>
              <a:ext uri="{FF2B5EF4-FFF2-40B4-BE49-F238E27FC236}">
                <a16:creationId xmlns:a16="http://schemas.microsoft.com/office/drawing/2014/main" id="{CD8D2ADF-208B-4FEC-82D5-40C0546F0485}"/>
              </a:ext>
            </a:extLst>
          </p:cNvPr>
          <p:cNvSpPr txBox="1"/>
          <p:nvPr/>
        </p:nvSpPr>
        <p:spPr>
          <a:xfrm>
            <a:off x="4639993" y="940951"/>
            <a:ext cx="2506395" cy="452355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b="1" strike="noStrike" spc="-1" dirty="0">
                <a:solidFill>
                  <a:srgbClr val="4A66AC"/>
                </a:solidFill>
                <a:latin typeface="Century Gothic"/>
              </a:rPr>
              <a:t>PC</a:t>
            </a:r>
            <a:r>
              <a:rPr lang="pt-BR" sz="1400" b="1" spc="-1" dirty="0">
                <a:solidFill>
                  <a:srgbClr val="4A66AC"/>
                </a:solidFill>
                <a:latin typeface="Century Gothic"/>
              </a:rPr>
              <a:t>A</a:t>
            </a:r>
            <a:endParaRPr lang="pt-BR" sz="1400" b="0" strike="noStrike" spc="-1" dirty="0">
              <a:solidFill>
                <a:srgbClr val="000000"/>
              </a:solidFill>
              <a:latin typeface="Palatino Linotype"/>
            </a:endParaRP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7E07CD04-0A6C-4803-8AD4-01D18B971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1612"/>
              </p:ext>
            </p:extLst>
          </p:nvPr>
        </p:nvGraphicFramePr>
        <p:xfrm>
          <a:off x="8052923" y="1393306"/>
          <a:ext cx="3967092" cy="189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53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756992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836638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516009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16222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3 camadas ocultas e 10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0.939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0.940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163324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0.939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sp>
        <p:nvSpPr>
          <p:cNvPr id="19" name="TextShape 1">
            <a:extLst>
              <a:ext uri="{FF2B5EF4-FFF2-40B4-BE49-F238E27FC236}">
                <a16:creationId xmlns:a16="http://schemas.microsoft.com/office/drawing/2014/main" id="{6F903C46-DED7-431B-B05C-1FAF75042BE7}"/>
              </a:ext>
            </a:extLst>
          </p:cNvPr>
          <p:cNvSpPr txBox="1"/>
          <p:nvPr/>
        </p:nvSpPr>
        <p:spPr>
          <a:xfrm>
            <a:off x="8257736" y="952177"/>
            <a:ext cx="2908316" cy="452355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b="1" spc="-1" dirty="0">
                <a:solidFill>
                  <a:srgbClr val="4A66AC"/>
                </a:solidFill>
                <a:latin typeface="Century Gothic"/>
              </a:rPr>
              <a:t>7  Características Selecionadas</a:t>
            </a:r>
            <a:endParaRPr lang="pt-BR" sz="1400" b="0" strike="noStrike" spc="-1" dirty="0">
              <a:solidFill>
                <a:srgbClr val="000000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128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600" y="1183005"/>
            <a:ext cx="10969625" cy="5080635"/>
          </a:xfrm>
        </p:spPr>
        <p:txBody>
          <a:bodyPr>
            <a:normAutofit fontScale="52500" lnSpcReduction="20000"/>
          </a:bodyPr>
          <a:lstStyle/>
          <a:p>
            <a:pPr algn="ctr"/>
            <a:r>
              <a:rPr lang="" altLang="en-US" b="1" dirty="0"/>
              <a:t>TODAS AS CARACTERÍSTICAS</a:t>
            </a:r>
            <a:endParaRPr lang="" alt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" altLang="en-US" dirty="0"/>
              <a:t>Poucos neurônios parecem não conseguir capturar a complexidade do dataset, resultados razoaveis somente a partir de 5 por camada.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" altLang="en-US" dirty="0"/>
              <a:t>Com apenas uma camada, nem mesmo 10 neurônios tiveram resultados bons.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" altLang="en-US" dirty="0"/>
              <a:t>Melhor resultado testado foi (5,2): 5 neurônios em 2 camadas.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 dirty="0"/>
          </a:p>
          <a:p>
            <a:pPr algn="ctr"/>
            <a:r>
              <a:rPr lang="" altLang="en-US" b="1" dirty="0">
                <a:sym typeface="+mn-ea"/>
              </a:rPr>
              <a:t>PCA (1 componente principal responsável por &gt; 95% da variância)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" altLang="en-US" dirty="0">
                <a:sym typeface="+mn-ea"/>
              </a:rPr>
              <a:t>Resultados satisfatórios com (10,2), (5,3), (10,3)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en-US" dirty="0">
                <a:sym typeface="+mn-ea"/>
              </a:rPr>
              <a:t>Melhor resultado </a:t>
            </a:r>
            <a:r>
              <a:rPr lang="en-US" altLang="en-US" dirty="0" err="1">
                <a:sym typeface="+mn-ea"/>
              </a:rPr>
              <a:t>testado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foi</a:t>
            </a:r>
            <a:r>
              <a:rPr lang="en-US" altLang="en-US" dirty="0">
                <a:sym typeface="+mn-ea"/>
              </a:rPr>
              <a:t> (10,3</a:t>
            </a:r>
            <a:r>
              <a:rPr lang="" altLang="en-US" dirty="0">
                <a:sym typeface="+mn-ea"/>
              </a:rPr>
              <a:t>)</a:t>
            </a:r>
          </a:p>
          <a:p>
            <a:pPr algn="ctr"/>
            <a:endParaRPr lang="" altLang="en-US" b="1" dirty="0">
              <a:sym typeface="+mn-ea"/>
            </a:endParaRPr>
          </a:p>
          <a:p>
            <a:pPr algn="ctr"/>
            <a:r>
              <a:rPr lang="" altLang="en-US" b="1" dirty="0">
                <a:sym typeface="+mn-ea"/>
              </a:rPr>
              <a:t>Seleção de características utilizando SlectKbest e usando como score o teste chi2, assim selecionando as 7 características mais relevantes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en-US" dirty="0" err="1">
                <a:sym typeface="+mn-ea"/>
              </a:rPr>
              <a:t>Resultados</a:t>
            </a:r>
            <a:r>
              <a:rPr lang="en-US" altLang="en-US" dirty="0">
                <a:sym typeface="+mn-ea"/>
              </a:rPr>
              <a:t> </a:t>
            </a:r>
            <a:r>
              <a:rPr lang="" altLang="en-US" dirty="0">
                <a:sym typeface="+mn-ea"/>
              </a:rPr>
              <a:t>bons</a:t>
            </a:r>
            <a:r>
              <a:rPr lang="en-US" altLang="en-US" dirty="0">
                <a:sym typeface="+mn-ea"/>
              </a:rPr>
              <a:t> com (</a:t>
            </a:r>
            <a:r>
              <a:rPr lang="" altLang="en-US" dirty="0">
                <a:sym typeface="+mn-ea"/>
              </a:rPr>
              <a:t>5</a:t>
            </a:r>
            <a:r>
              <a:rPr lang="en-US" altLang="en-US" dirty="0">
                <a:sym typeface="+mn-ea"/>
              </a:rPr>
              <a:t>,</a:t>
            </a:r>
            <a:r>
              <a:rPr lang="" altLang="en-US" dirty="0">
                <a:sym typeface="+mn-ea"/>
              </a:rPr>
              <a:t>1</a:t>
            </a:r>
            <a:r>
              <a:rPr lang="en-US" altLang="en-US" dirty="0">
                <a:sym typeface="+mn-ea"/>
              </a:rPr>
              <a:t>)</a:t>
            </a:r>
            <a:r>
              <a:rPr lang="" altLang="en-US" dirty="0">
                <a:sym typeface="+mn-ea"/>
              </a:rPr>
              <a:t>, (2, 3) e </a:t>
            </a:r>
            <a:r>
              <a:rPr lang="en-US" altLang="en-US" dirty="0">
                <a:sym typeface="+mn-ea"/>
              </a:rPr>
              <a:t>(10,3)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" altLang="en-US" dirty="0">
                <a:sym typeface="+mn-ea"/>
              </a:rPr>
              <a:t>Razoáveis com </a:t>
            </a:r>
            <a:r>
              <a:rPr lang="en-US" altLang="en-US" dirty="0">
                <a:sym typeface="+mn-ea"/>
              </a:rPr>
              <a:t>(</a:t>
            </a:r>
            <a:r>
              <a:rPr lang="" altLang="en-US" dirty="0">
                <a:sym typeface="+mn-ea"/>
              </a:rPr>
              <a:t>2</a:t>
            </a:r>
            <a:r>
              <a:rPr lang="en-US" altLang="en-US" dirty="0">
                <a:sym typeface="+mn-ea"/>
              </a:rPr>
              <a:t>,</a:t>
            </a:r>
            <a:r>
              <a:rPr lang="" altLang="en-US" dirty="0">
                <a:sym typeface="+mn-ea"/>
              </a:rPr>
              <a:t>2</a:t>
            </a:r>
            <a:r>
              <a:rPr lang="en-US" altLang="en-US" dirty="0">
                <a:sym typeface="+mn-ea"/>
              </a:rPr>
              <a:t>) </a:t>
            </a:r>
            <a:r>
              <a:rPr lang="" altLang="en-US" dirty="0">
                <a:sym typeface="+mn-ea"/>
              </a:rPr>
              <a:t>e (5,2)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en-US" dirty="0">
                <a:sym typeface="+mn-ea"/>
              </a:rPr>
              <a:t>Melhor resultado </a:t>
            </a:r>
            <a:r>
              <a:rPr lang="en-US" altLang="en-US" dirty="0" err="1">
                <a:sym typeface="+mn-ea"/>
              </a:rPr>
              <a:t>testado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foi</a:t>
            </a:r>
            <a:r>
              <a:rPr lang="en-US" altLang="en-US" dirty="0">
                <a:sym typeface="+mn-ea"/>
              </a:rPr>
              <a:t> (</a:t>
            </a:r>
            <a:r>
              <a:rPr lang="" altLang="en-US" dirty="0">
                <a:sym typeface="+mn-ea"/>
              </a:rPr>
              <a:t>2</a:t>
            </a:r>
            <a:r>
              <a:rPr lang="en-US" altLang="en-US" dirty="0">
                <a:sym typeface="+mn-ea"/>
              </a:rPr>
              <a:t>,3)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b="1" dirty="0">
              <a:sym typeface="+mn-ea"/>
            </a:endParaRPr>
          </a:p>
          <a:p>
            <a:r>
              <a:rPr lang="" altLang="en-US" b="1" dirty="0">
                <a:sym typeface="+mn-ea"/>
              </a:rPr>
              <a:t>Não houve mudança nos resultados utilizando as taxas de aprendizados de 0,01; 0,05 e 0,1. Acredito que devido ao número de instâncias ser reduzido (130), não teve mínimos locais.</a:t>
            </a:r>
          </a:p>
        </p:txBody>
      </p:sp>
      <p:sp>
        <p:nvSpPr>
          <p:cNvPr id="88" name="CustomShape 1"/>
          <p:cNvSpPr/>
          <p:nvPr/>
        </p:nvSpPr>
        <p:spPr>
          <a:xfrm>
            <a:off x="1065240" y="116640"/>
            <a:ext cx="868608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" sz="3600" b="1" spc="-1" dirty="0">
                <a:solidFill>
                  <a:srgbClr val="4A66AC"/>
                </a:solidFill>
                <a:latin typeface="Century Gothic"/>
              </a:rPr>
              <a:t>Discursões, </a:t>
            </a:r>
            <a:r>
              <a:rPr lang="" sz="3600" b="1" strike="noStrike" spc="-1" dirty="0">
                <a:solidFill>
                  <a:srgbClr val="4A66AC"/>
                </a:solidFill>
                <a:latin typeface="Century Gothic"/>
              </a:rPr>
              <a:t>Análise</a:t>
            </a:r>
            <a:r>
              <a:rPr lang="pt-BR" sz="3600" b="1" strike="noStrike" spc="-1" dirty="0">
                <a:solidFill>
                  <a:srgbClr val="4A66AC"/>
                </a:solidFill>
                <a:latin typeface="Century Gothic"/>
              </a:rPr>
              <a:t>s</a:t>
            </a:r>
            <a:r>
              <a:rPr lang="" sz="3600" b="1" spc="-1" dirty="0">
                <a:solidFill>
                  <a:srgbClr val="4A66AC"/>
                </a:solidFill>
                <a:latin typeface="Century Gothic"/>
              </a:rPr>
              <a:t> e conclusões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2052" name="Picture 4" descr="Imagem relacionada">
            <a:extLst>
              <a:ext uri="{FF2B5EF4-FFF2-40B4-BE49-F238E27FC236}">
                <a16:creationId xmlns:a16="http://schemas.microsoft.com/office/drawing/2014/main" id="{9331B187-0630-47E9-ACD5-E2764B481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170" y="116640"/>
            <a:ext cx="2726489" cy="153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m relacionada">
            <a:extLst>
              <a:ext uri="{FF2B5EF4-FFF2-40B4-BE49-F238E27FC236}">
                <a16:creationId xmlns:a16="http://schemas.microsoft.com/office/drawing/2014/main" id="{B152EEE4-CA42-44DC-BF8A-D2A285D01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38" y="325095"/>
            <a:ext cx="2766665" cy="2604721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</p:spPr>
      </p:pic>
      <p:pic>
        <p:nvPicPr>
          <p:cNvPr id="9220" name="Picture 4" descr="Resultado de imagem para imagem fale mais sobre isso">
            <a:extLst>
              <a:ext uri="{FF2B5EF4-FFF2-40B4-BE49-F238E27FC236}">
                <a16:creationId xmlns:a16="http://schemas.microsoft.com/office/drawing/2014/main" id="{FEE1A73A-476F-4AE9-BF74-72A688380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49" y="3138635"/>
            <a:ext cx="83915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0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52580" y="657922"/>
            <a:ext cx="4804932" cy="428191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spc="-1" dirty="0" err="1">
                <a:latin typeface="+mj-lt"/>
                <a:ea typeface="+mj-ea"/>
                <a:cs typeface="+mj-cs"/>
              </a:rPr>
              <a:t>Atividade</a:t>
            </a:r>
            <a:r>
              <a:rPr lang="en-US" sz="5000" b="1" spc="-1" dirty="0">
                <a:latin typeface="+mj-lt"/>
                <a:ea typeface="+mj-ea"/>
                <a:cs typeface="+mj-cs"/>
              </a:rPr>
              <a:t> 6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strike="noStrike" spc="-1" dirty="0">
                <a:latin typeface="+mj-lt"/>
                <a:ea typeface="+mj-ea"/>
                <a:cs typeface="+mj-cs"/>
              </a:rPr>
              <a:t>Redes </a:t>
            </a:r>
            <a:r>
              <a:rPr lang="en-US" sz="5000" b="1" strike="noStrike" spc="-1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5000" b="1" strike="noStrike" spc="-1" dirty="0">
                <a:latin typeface="+mj-lt"/>
                <a:ea typeface="+mj-ea"/>
                <a:cs typeface="+mj-cs"/>
              </a:rPr>
              <a:t> MLP</a:t>
            </a:r>
            <a:endParaRPr lang="en-US" sz="5000" b="0" strike="noStrike" spc="-1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B6F441-79E3-4DFB-BFF2-B82118501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77"/>
          <a:stretch/>
        </p:blipFill>
        <p:spPr>
          <a:xfrm>
            <a:off x="6094411" y="10"/>
            <a:ext cx="610406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8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65240" y="53352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pt-BR" sz="3600" b="1" strike="noStrike" spc="-1">
                <a:solidFill>
                  <a:srgbClr val="4A66AC"/>
                </a:solidFill>
                <a:latin typeface="Century Gothic"/>
              </a:rPr>
              <a:t>Informações do Dataset Wine</a:t>
            </a:r>
            <a:endParaRPr lang="pt-BR" sz="36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10249" y="1601811"/>
            <a:ext cx="7605260" cy="429907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 lnSpcReduction="10000"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endParaRPr lang="pt-BR" sz="2000" b="0" strike="noStrike" spc="-1" dirty="0">
              <a:solidFill>
                <a:srgbClr val="000000"/>
              </a:solidFill>
              <a:latin typeface="Palatino Linotype"/>
            </a:endParaRPr>
          </a:p>
          <a:p>
            <a:pPr marL="388620" indent="-3429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pt-BR" sz="2000" b="0" strike="noStrike" spc="-1" dirty="0">
                <a:solidFill>
                  <a:srgbClr val="000000"/>
                </a:solidFill>
                <a:latin typeface="Palatino Linotype"/>
              </a:rPr>
              <a:t>A etapa de pré-processamento dos dados, já foi feita nesse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Palatino Linotype"/>
              </a:rPr>
              <a:t>dataset</a:t>
            </a:r>
            <a:r>
              <a:rPr lang="pt-BR" sz="2000" b="0" strike="noStrike" spc="-1" dirty="0">
                <a:solidFill>
                  <a:srgbClr val="000000"/>
                </a:solidFill>
                <a:latin typeface="Palatino Linotype"/>
              </a:rPr>
              <a:t>,  diferente do 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Palatino Linotype"/>
              </a:rPr>
              <a:t>dataset</a:t>
            </a:r>
            <a:r>
              <a:rPr lang="pt-BR" sz="2000" b="0" strike="noStrike" spc="-1" dirty="0">
                <a:solidFill>
                  <a:srgbClr val="000000"/>
                </a:solidFill>
                <a:latin typeface="Palatino Linotype"/>
              </a:rPr>
              <a:t> anterior (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Palatino Linotype"/>
              </a:rPr>
              <a:t>Crunchdatabase</a:t>
            </a:r>
            <a:r>
              <a:rPr lang="pt-BR" sz="2000" b="0" strike="noStrike" spc="-1" dirty="0">
                <a:solidFill>
                  <a:srgbClr val="000000"/>
                </a:solidFill>
                <a:latin typeface="Palatino Linotype"/>
              </a:rPr>
              <a:t>), que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Palatino Linotype"/>
              </a:rPr>
              <a:t>ãinda</a:t>
            </a:r>
            <a:r>
              <a:rPr lang="pt-BR" sz="2000" b="0" strike="noStrike" spc="-1" dirty="0">
                <a:solidFill>
                  <a:srgbClr val="000000"/>
                </a:solidFill>
                <a:latin typeface="Palatino Linotype"/>
              </a:rPr>
              <a:t> não estava pronto.</a:t>
            </a:r>
          </a:p>
          <a:p>
            <a:pPr marL="388620" indent="-3429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pt-BR" sz="2000" b="0" strike="noStrike" spc="-1" dirty="0">
                <a:solidFill>
                  <a:srgbClr val="000000"/>
                </a:solidFill>
                <a:latin typeface="Palatino Linotype"/>
              </a:rPr>
              <a:t>O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Palatino Linotype"/>
              </a:rPr>
              <a:t>dataset</a:t>
            </a:r>
            <a:r>
              <a:rPr lang="pt-BR" sz="2000" b="0" strike="noStrike" spc="-1" dirty="0">
                <a:solidFill>
                  <a:srgbClr val="000000"/>
                </a:solidFill>
                <a:latin typeface="Palatino Linotype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Palatino Linotype"/>
              </a:rPr>
              <a:t>Wine</a:t>
            </a:r>
            <a:r>
              <a:rPr lang="pt-BR" sz="2000" b="0" strike="noStrike" spc="-1" dirty="0">
                <a:solidFill>
                  <a:srgbClr val="000000"/>
                </a:solidFill>
                <a:latin typeface="Palatino Linotype"/>
              </a:rPr>
              <a:t> consiste no resultado de análises químicas de vinhas da mesma região da Itália mas derivadas de três cultivos diferentes.</a:t>
            </a:r>
          </a:p>
          <a:p>
            <a:pPr marL="388620" indent="-3429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pt-BR" sz="2000" b="0" strike="noStrike" spc="-1" dirty="0">
                <a:solidFill>
                  <a:srgbClr val="000000"/>
                </a:solidFill>
                <a:latin typeface="Palatino Linotype"/>
              </a:rPr>
              <a:t> A análise determinou as quantidades de 13 características  encontradas em cada um dos três tipos de vinhos. Sendo o primeiro atributo usado como rótulo das classes</a:t>
            </a:r>
          </a:p>
          <a:p>
            <a:pPr marL="388620" indent="-3429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pt-BR" sz="2000" b="0" strike="noStrike" spc="-1" dirty="0">
                <a:solidFill>
                  <a:srgbClr val="000000"/>
                </a:solidFill>
                <a:latin typeface="Palatino Linotype"/>
              </a:rPr>
              <a:t>Temos 13 dimensões, todos os atributos são numéricos – Contínuos.</a:t>
            </a:r>
          </a:p>
          <a:p>
            <a:pPr marL="388620" indent="-3429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pt-BR" sz="2000" b="0" strike="noStrike" spc="-1" dirty="0">
                <a:solidFill>
                  <a:srgbClr val="000000"/>
                </a:solidFill>
                <a:latin typeface="Palatino Linotype"/>
              </a:rPr>
              <a:t>Não há elementos faltantes</a:t>
            </a:r>
          </a:p>
        </p:txBody>
      </p:sp>
      <p:pic>
        <p:nvPicPr>
          <p:cNvPr id="7170" name="Picture 2" descr="Afinal, o que sÃ£o os vinhos vulcÃ¢nicos?">
            <a:extLst>
              <a:ext uri="{FF2B5EF4-FFF2-40B4-BE49-F238E27FC236}">
                <a16:creationId xmlns:a16="http://schemas.microsoft.com/office/drawing/2014/main" id="{7BC572E9-C0CB-439D-AF95-D2F5B1CD1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0655">
            <a:off x="8253848" y="2353005"/>
            <a:ext cx="3321455" cy="2796691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65240" y="-8964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3600" b="1" strike="noStrike" spc="-1">
                <a:solidFill>
                  <a:srgbClr val="4A66AC"/>
                </a:solidFill>
                <a:latin typeface="Century Gothic"/>
              </a:rPr>
              <a:t>Lista dos Atributos</a:t>
            </a:r>
            <a:endParaRPr lang="pt-BR" sz="3600" b="0" strike="noStrike" spc="-1">
              <a:solidFill>
                <a:srgbClr val="000000"/>
              </a:solidFill>
              <a:latin typeface="Palatino Linotype"/>
            </a:endParaRPr>
          </a:p>
        </p:txBody>
      </p:sp>
      <p:graphicFrame>
        <p:nvGraphicFramePr>
          <p:cNvPr id="93" name="Table 2"/>
          <p:cNvGraphicFramePr/>
          <p:nvPr/>
        </p:nvGraphicFramePr>
        <p:xfrm>
          <a:off x="1376280" y="1124640"/>
          <a:ext cx="8064720" cy="5377320"/>
        </p:xfrm>
        <a:graphic>
          <a:graphicData uri="http://schemas.openxmlformats.org/drawingml/2006/table">
            <a:tbl>
              <a:tblPr/>
              <a:tblGrid>
                <a:gridCol w="378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Palatino Linotype"/>
                        </a:rPr>
                        <a:t>Atributos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A66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Palatino Linotype"/>
                        </a:rPr>
                        <a:t>Tipo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A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1) Alcohol 	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Numérico - Contínuo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2) Malic acid 	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3) Ash	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4) Alcalinity of ash   	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Numérico - Contínuo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5) Magnesium	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6) Total phenols 	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7) Flavanoids 	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8) Nonflavanoid phenols 	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9) Proanthocyanins	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10)Color intensity 	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11)Hue 	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12)OD280/OD315 of diluted wines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Numérico – Contínuo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13)Proline 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Palatino Linotype"/>
                        </a:rPr>
                        <a:t>Numérico - Contínuo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3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065240" y="11664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3600" b="1" strike="noStrike" spc="-1">
                <a:solidFill>
                  <a:srgbClr val="4A66AC"/>
                </a:solidFill>
                <a:latin typeface="Century Gothic"/>
              </a:rPr>
              <a:t>Ferramentas Utilizadas</a:t>
            </a:r>
            <a:endParaRPr lang="pt-BR" sz="3600" b="0" strike="noStrike" spc="-1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065240" y="2061000"/>
            <a:ext cx="8686440" cy="4190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594360" lvl="1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SzPct val="80000"/>
              <a:buFont typeface="Wingdings" charset="2"/>
              <a:buChar char=""/>
            </a:pPr>
            <a:r>
              <a:rPr lang="pt-BR" sz="2400" b="0" strike="noStrike" spc="-1">
                <a:solidFill>
                  <a:srgbClr val="000000"/>
                </a:solidFill>
                <a:latin typeface="Palatino Linotype"/>
              </a:rPr>
              <a:t>Ficou acordado com o grupo de utilizar a ferramenta de versionamento:</a:t>
            </a:r>
          </a:p>
          <a:p>
            <a:pPr marL="777240" lvl="2" indent="-182520">
              <a:lnSpc>
                <a:spcPct val="9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Wingdings" charset="2"/>
              <a:buChar char=""/>
            </a:pPr>
            <a:r>
              <a:rPr lang="pt-BR" sz="2000" b="0" strike="noStrike" spc="-1">
                <a:solidFill>
                  <a:srgbClr val="000000"/>
                </a:solidFill>
                <a:latin typeface="Palatino Linotype"/>
              </a:rPr>
              <a:t> GIT;</a:t>
            </a:r>
          </a:p>
          <a:p>
            <a:pPr marL="777240" lvl="2" indent="-182520">
              <a:lnSpc>
                <a:spcPct val="90000"/>
              </a:lnSpc>
              <a:spcBef>
                <a:spcPts val="601"/>
              </a:spcBef>
              <a:buClr>
                <a:srgbClr val="595959"/>
              </a:buClr>
              <a:buSzPct val="80000"/>
              <a:buFont typeface="Wingdings" charset="2"/>
              <a:buChar char=""/>
            </a:pPr>
            <a:r>
              <a:rPr lang="pt-BR" sz="2000" b="0" strike="noStrike" spc="-1">
                <a:solidFill>
                  <a:srgbClr val="000000"/>
                </a:solidFill>
                <a:latin typeface="Palatino Linotype"/>
              </a:rPr>
              <a:t>Gitlab como centralizador. </a:t>
            </a:r>
          </a:p>
          <a:p>
            <a:pPr marL="594360" lvl="1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SzPct val="80000"/>
              <a:buFont typeface="Wingdings" charset="2"/>
              <a:buChar char=""/>
            </a:pPr>
            <a:r>
              <a:rPr lang="pt-BR" sz="2400" b="0" strike="noStrike" spc="-1">
                <a:solidFill>
                  <a:srgbClr val="000000"/>
                </a:solidFill>
                <a:latin typeface="Palatino Linotype"/>
              </a:rPr>
              <a:t>Utilizamos python tanto no pré-processamento e nas análises;</a:t>
            </a:r>
          </a:p>
          <a:p>
            <a:pPr marL="594360" lvl="1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SzPct val="80000"/>
              <a:buFont typeface="Wingdings" charset="2"/>
              <a:buChar char=""/>
            </a:pPr>
            <a:r>
              <a:rPr lang="pt-BR" sz="2400" b="0" strike="noStrike" spc="-1">
                <a:solidFill>
                  <a:srgbClr val="000000"/>
                </a:solidFill>
                <a:latin typeface="Palatino Linotype"/>
              </a:rPr>
              <a:t>Jupyters notebooks.</a:t>
            </a:r>
          </a:p>
        </p:txBody>
      </p:sp>
      <p:pic>
        <p:nvPicPr>
          <p:cNvPr id="96" name="Imagem 4"/>
          <p:cNvPicPr/>
          <p:nvPr/>
        </p:nvPicPr>
        <p:blipFill>
          <a:blip r:embed="rId3"/>
          <a:stretch/>
        </p:blipFill>
        <p:spPr>
          <a:xfrm>
            <a:off x="7678440" y="4005000"/>
            <a:ext cx="2448000" cy="244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65240" y="30528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1" strike="noStrike" spc="-1" dirty="0">
                <a:solidFill>
                  <a:srgbClr val="4A66AC"/>
                </a:solidFill>
                <a:latin typeface="Century Gothic"/>
              </a:rPr>
              <a:t>Distribuição das instâncias por classe</a:t>
            </a:r>
            <a:endParaRPr lang="pt-BR" sz="3600" b="0" strike="noStrike" spc="-1" dirty="0">
              <a:solidFill>
                <a:srgbClr val="000000"/>
              </a:solidFill>
              <a:latin typeface="Palatino Linotype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71444" y="1371600"/>
            <a:ext cx="8686440" cy="4190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latin typeface="Palatino Linotype"/>
              </a:rPr>
              <a:t>Na classe 1 temos 59 instâncias</a:t>
            </a: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latin typeface="Palatino Linotype"/>
              </a:rPr>
              <a:t>Na classe 2  temos 71 instâncias</a:t>
            </a: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latin typeface="Palatino Linotype"/>
              </a:rPr>
              <a:t>Na classe 3 temos 48 instâncias &gt;&gt;&gt;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Palatino Linotype"/>
              </a:rPr>
              <a:t>obs</a:t>
            </a:r>
            <a:r>
              <a:rPr lang="pt-BR" sz="2000" b="0" strike="noStrike" spc="-1" dirty="0">
                <a:solidFill>
                  <a:srgbClr val="000000"/>
                </a:solidFill>
                <a:latin typeface="Palatino Linotype"/>
              </a:rPr>
              <a:t>: Desconsideramos esta classe</a:t>
            </a: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SzPct val="80000"/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latin typeface="Palatino Linotype"/>
              </a:rPr>
              <a:t>Totalizando 130 instâncias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pt-BR" sz="2000" b="0" strike="noStrike" spc="-1" dirty="0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D6E7C48-694A-483B-92A1-308D8978E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40" y="3329116"/>
            <a:ext cx="8993160" cy="29492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46360" y="-154744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1" strike="noStrike" spc="-1" dirty="0">
                <a:solidFill>
                  <a:srgbClr val="4A66AC"/>
                </a:solidFill>
                <a:latin typeface="Century Gothic"/>
              </a:rPr>
              <a:t>Algoritmo</a:t>
            </a:r>
            <a:endParaRPr lang="pt-BR" sz="3600" b="0" strike="noStrike" spc="-1" dirty="0">
              <a:solidFill>
                <a:srgbClr val="000000"/>
              </a:solidFill>
              <a:latin typeface="Palatino Linotyp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91631E-24BA-4DEE-829C-F0D9261FE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74" y="1139484"/>
            <a:ext cx="8947052" cy="540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1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96773" y="254721"/>
            <a:ext cx="8686440" cy="636676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1" spc="-1" dirty="0">
                <a:solidFill>
                  <a:srgbClr val="4A66AC"/>
                </a:solidFill>
                <a:latin typeface="Century Gothic"/>
              </a:rPr>
              <a:t>Resultados</a:t>
            </a:r>
            <a:endParaRPr lang="pt-BR" sz="3600" b="0" strike="noStrike" spc="-1" dirty="0">
              <a:solidFill>
                <a:srgbClr val="000000"/>
              </a:solidFill>
              <a:latin typeface="Palatino Linotype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E04D07E-ADA1-43DB-871B-9122475F0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80016"/>
              </p:ext>
            </p:extLst>
          </p:nvPr>
        </p:nvGraphicFramePr>
        <p:xfrm>
          <a:off x="168810" y="1225586"/>
          <a:ext cx="3967092" cy="191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54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756992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836638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516008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16222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1 camada oculta e 2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0.546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0.546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0.546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086E495-A7DB-4885-A67B-96E2D35D4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57104"/>
              </p:ext>
            </p:extLst>
          </p:nvPr>
        </p:nvGraphicFramePr>
        <p:xfrm>
          <a:off x="168810" y="3628790"/>
          <a:ext cx="3967092" cy="247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54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999484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900332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209822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50571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1 camada oculta e 5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337145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0.948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0.509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0.561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0.948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0.509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0.561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0.948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0.509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0.561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7C38F710-C52C-4998-A111-B334ABABF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72652"/>
              </p:ext>
            </p:extLst>
          </p:nvPr>
        </p:nvGraphicFramePr>
        <p:xfrm>
          <a:off x="4260164" y="1196358"/>
          <a:ext cx="3617743" cy="1971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944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1105474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801858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16222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1 camada oculta e 2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0.453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336826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1.0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4504AC2A-6D98-4EDE-9863-4018F6BE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23674"/>
              </p:ext>
            </p:extLst>
          </p:nvPr>
        </p:nvGraphicFramePr>
        <p:xfrm>
          <a:off x="4260164" y="3599562"/>
          <a:ext cx="3617743" cy="247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944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964797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858129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012873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50571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1 camada oculta e 5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337145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0.067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0.75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0.576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0.067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0.75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0.576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0.067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0.75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0.576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sp>
        <p:nvSpPr>
          <p:cNvPr id="15" name="TextShape 1">
            <a:extLst>
              <a:ext uri="{FF2B5EF4-FFF2-40B4-BE49-F238E27FC236}">
                <a16:creationId xmlns:a16="http://schemas.microsoft.com/office/drawing/2014/main" id="{CD8D2ADF-208B-4FEC-82D5-40C0546F0485}"/>
              </a:ext>
            </a:extLst>
          </p:cNvPr>
          <p:cNvSpPr txBox="1"/>
          <p:nvPr/>
        </p:nvSpPr>
        <p:spPr>
          <a:xfrm>
            <a:off x="4639993" y="744003"/>
            <a:ext cx="2506395" cy="452355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b="1" strike="noStrike" spc="-1" dirty="0">
                <a:solidFill>
                  <a:srgbClr val="4A66AC"/>
                </a:solidFill>
                <a:latin typeface="Century Gothic"/>
              </a:rPr>
              <a:t>PC</a:t>
            </a:r>
            <a:r>
              <a:rPr lang="pt-BR" sz="1400" b="1" spc="-1" dirty="0">
                <a:solidFill>
                  <a:srgbClr val="4A66AC"/>
                </a:solidFill>
                <a:latin typeface="Century Gothic"/>
              </a:rPr>
              <a:t>A</a:t>
            </a:r>
            <a:endParaRPr lang="pt-BR" sz="1400" b="0" strike="noStrike" spc="-1" dirty="0">
              <a:solidFill>
                <a:srgbClr val="000000"/>
              </a:solidFill>
              <a:latin typeface="Palatino Linotype"/>
            </a:endParaRP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7E07CD04-0A6C-4803-8AD4-01D18B971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00643"/>
              </p:ext>
            </p:extLst>
          </p:nvPr>
        </p:nvGraphicFramePr>
        <p:xfrm>
          <a:off x="8052923" y="1196358"/>
          <a:ext cx="3967092" cy="206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53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993279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328569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16222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1 camada oculta e 2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0.454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0.454</a:t>
                      </a:r>
                    </a:p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1.0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4BF23288-91E6-4442-A8C4-3BBC05E71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469807"/>
              </p:ext>
            </p:extLst>
          </p:nvPr>
        </p:nvGraphicFramePr>
        <p:xfrm>
          <a:off x="8052923" y="3599562"/>
          <a:ext cx="3967092" cy="247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53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894806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300433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50571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1 camada oculta e 5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337145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0.933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0.934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0.939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0.933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0.934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0.940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0.933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0.934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0.940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sp>
        <p:nvSpPr>
          <p:cNvPr id="19" name="TextShape 1">
            <a:extLst>
              <a:ext uri="{FF2B5EF4-FFF2-40B4-BE49-F238E27FC236}">
                <a16:creationId xmlns:a16="http://schemas.microsoft.com/office/drawing/2014/main" id="{6F903C46-DED7-431B-B05C-1FAF75042BE7}"/>
              </a:ext>
            </a:extLst>
          </p:cNvPr>
          <p:cNvSpPr txBox="1"/>
          <p:nvPr/>
        </p:nvSpPr>
        <p:spPr>
          <a:xfrm>
            <a:off x="8257736" y="755229"/>
            <a:ext cx="2908316" cy="452355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b="1" spc="-1" dirty="0">
                <a:solidFill>
                  <a:srgbClr val="4A66AC"/>
                </a:solidFill>
                <a:latin typeface="Century Gothic"/>
              </a:rPr>
              <a:t>7  Características Selecionadas</a:t>
            </a:r>
            <a:endParaRPr lang="pt-BR" sz="1400" b="0" strike="noStrike" spc="-1" dirty="0">
              <a:solidFill>
                <a:srgbClr val="000000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29750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96773" y="347576"/>
            <a:ext cx="8686440" cy="636676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1" spc="-1" dirty="0">
                <a:solidFill>
                  <a:srgbClr val="4A66AC"/>
                </a:solidFill>
                <a:latin typeface="Century Gothic"/>
              </a:rPr>
              <a:t>Resultados</a:t>
            </a:r>
            <a:endParaRPr lang="pt-BR" sz="3600" b="0" strike="noStrike" spc="-1" dirty="0">
              <a:solidFill>
                <a:srgbClr val="000000"/>
              </a:solidFill>
              <a:latin typeface="Palatino Linotype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E04D07E-ADA1-43DB-871B-9122475F0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31440"/>
              </p:ext>
            </p:extLst>
          </p:nvPr>
        </p:nvGraphicFramePr>
        <p:xfrm>
          <a:off x="168810" y="1239658"/>
          <a:ext cx="3967092" cy="191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54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756992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836638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516008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16222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1 camada oculta e 10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0.546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0.546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0.546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086E495-A7DB-4885-A67B-96E2D35D4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353507"/>
              </p:ext>
            </p:extLst>
          </p:nvPr>
        </p:nvGraphicFramePr>
        <p:xfrm>
          <a:off x="168810" y="3642862"/>
          <a:ext cx="3967092" cy="247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54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1027619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872197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209822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50571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2 camadas ocultas e 2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337145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0.101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0.708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0.539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0.101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0.708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0.539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0.101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0.708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0.539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7C38F710-C52C-4998-A111-B334ABABF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67759"/>
              </p:ext>
            </p:extLst>
          </p:nvPr>
        </p:nvGraphicFramePr>
        <p:xfrm>
          <a:off x="4260164" y="1210430"/>
          <a:ext cx="3617743" cy="191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944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978864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474428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382507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16222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1 camada oculta e 10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0.614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0.614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0.614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4504AC2A-6D98-4EDE-9863-4018F6BE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68320"/>
              </p:ext>
            </p:extLst>
          </p:nvPr>
        </p:nvGraphicFramePr>
        <p:xfrm>
          <a:off x="4260164" y="3613634"/>
          <a:ext cx="3617743" cy="247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944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1049203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829994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956602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50571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2 camadas ocultas e 2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337145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1,.0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0.453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0.453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1,.0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0.453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0.453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1,.0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0.453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0.453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sp>
        <p:nvSpPr>
          <p:cNvPr id="15" name="TextShape 1">
            <a:extLst>
              <a:ext uri="{FF2B5EF4-FFF2-40B4-BE49-F238E27FC236}">
                <a16:creationId xmlns:a16="http://schemas.microsoft.com/office/drawing/2014/main" id="{CD8D2ADF-208B-4FEC-82D5-40C0546F0485}"/>
              </a:ext>
            </a:extLst>
          </p:cNvPr>
          <p:cNvSpPr txBox="1"/>
          <p:nvPr/>
        </p:nvSpPr>
        <p:spPr>
          <a:xfrm>
            <a:off x="4639993" y="758075"/>
            <a:ext cx="2506395" cy="452355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b="1" strike="noStrike" spc="-1" dirty="0">
                <a:solidFill>
                  <a:srgbClr val="4A66AC"/>
                </a:solidFill>
                <a:latin typeface="Century Gothic"/>
              </a:rPr>
              <a:t>PC</a:t>
            </a:r>
            <a:r>
              <a:rPr lang="pt-BR" sz="1400" b="1" spc="-1" dirty="0">
                <a:solidFill>
                  <a:srgbClr val="4A66AC"/>
                </a:solidFill>
                <a:latin typeface="Century Gothic"/>
              </a:rPr>
              <a:t>A</a:t>
            </a:r>
            <a:endParaRPr lang="pt-BR" sz="1400" b="0" strike="noStrike" spc="-1" dirty="0">
              <a:solidFill>
                <a:srgbClr val="000000"/>
              </a:solidFill>
              <a:latin typeface="Palatino Linotype"/>
            </a:endParaRP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7E07CD04-0A6C-4803-8AD4-01D18B971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81753"/>
              </p:ext>
            </p:extLst>
          </p:nvPr>
        </p:nvGraphicFramePr>
        <p:xfrm>
          <a:off x="8052923" y="1210430"/>
          <a:ext cx="3967092" cy="191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53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965144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801858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342637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16222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1 camada oculta e 10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0.546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0.546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283898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0.0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0.546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4BF23288-91E6-4442-A8C4-3BBC05E71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39763"/>
              </p:ext>
            </p:extLst>
          </p:nvPr>
        </p:nvGraphicFramePr>
        <p:xfrm>
          <a:off x="8052923" y="3613634"/>
          <a:ext cx="3967092" cy="2475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53">
                  <a:extLst>
                    <a:ext uri="{9D8B030D-6E8A-4147-A177-3AD203B41FA5}">
                      <a16:colId xmlns:a16="http://schemas.microsoft.com/office/drawing/2014/main" val="2977240592"/>
                    </a:ext>
                  </a:extLst>
                </a:gridCol>
                <a:gridCol w="1007347">
                  <a:extLst>
                    <a:ext uri="{9D8B030D-6E8A-4147-A177-3AD203B41FA5}">
                      <a16:colId xmlns:a16="http://schemas.microsoft.com/office/drawing/2014/main" val="555205581"/>
                    </a:ext>
                  </a:extLst>
                </a:gridCol>
                <a:gridCol w="801859">
                  <a:extLst>
                    <a:ext uri="{9D8B030D-6E8A-4147-A177-3AD203B41FA5}">
                      <a16:colId xmlns:a16="http://schemas.microsoft.com/office/drawing/2014/main" val="1319402302"/>
                    </a:ext>
                  </a:extLst>
                </a:gridCol>
                <a:gridCol w="1300433">
                  <a:extLst>
                    <a:ext uri="{9D8B030D-6E8A-4147-A177-3AD203B41FA5}">
                      <a16:colId xmlns:a16="http://schemas.microsoft.com/office/drawing/2014/main" val="1533356292"/>
                    </a:ext>
                  </a:extLst>
                </a:gridCol>
              </a:tblGrid>
              <a:tr h="505717">
                <a:tc gridSpan="4">
                  <a:txBody>
                    <a:bodyPr/>
                    <a:lstStyle/>
                    <a:p>
                      <a:pPr algn="ctr"/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/>
                        </a:rPr>
                        <a:t>MLP com 2 camadas ocultas e 2 por camada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8200"/>
                  </a:ext>
                </a:extLst>
              </a:tr>
              <a:tr h="337145">
                <a:tc>
                  <a:txBody>
                    <a:bodyPr/>
                    <a:lstStyle/>
                    <a:p>
                      <a:r>
                        <a:rPr lang="pt-BR" sz="11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 err="1"/>
                        <a:t>Revocação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Precisão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Acurácia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97303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0.983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0.684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0.785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37840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0.983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0.983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0.785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51924"/>
                  </a:ext>
                </a:extLst>
              </a:tr>
              <a:tr h="469594">
                <a:tc>
                  <a:txBody>
                    <a:bodyPr/>
                    <a:lstStyle/>
                    <a:p>
                      <a:r>
                        <a:rPr lang="pt-BR" sz="11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0.983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0.983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altLang="pt-B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latin typeface="Arial Unicode MS"/>
                        </a:rPr>
                        <a:t>0.785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59365"/>
                  </a:ext>
                </a:extLst>
              </a:tr>
            </a:tbl>
          </a:graphicData>
        </a:graphic>
      </p:graphicFrame>
      <p:sp>
        <p:nvSpPr>
          <p:cNvPr id="19" name="TextShape 1">
            <a:extLst>
              <a:ext uri="{FF2B5EF4-FFF2-40B4-BE49-F238E27FC236}">
                <a16:creationId xmlns:a16="http://schemas.microsoft.com/office/drawing/2014/main" id="{6F903C46-DED7-431B-B05C-1FAF75042BE7}"/>
              </a:ext>
            </a:extLst>
          </p:cNvPr>
          <p:cNvSpPr txBox="1"/>
          <p:nvPr/>
        </p:nvSpPr>
        <p:spPr>
          <a:xfrm>
            <a:off x="8257736" y="769301"/>
            <a:ext cx="2908316" cy="452355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b="1" spc="-1" dirty="0">
                <a:solidFill>
                  <a:srgbClr val="4A66AC"/>
                </a:solidFill>
                <a:latin typeface="Century Gothic"/>
              </a:rPr>
              <a:t>7  Características Selecionadas</a:t>
            </a:r>
            <a:endParaRPr lang="pt-BR" sz="1400" b="0" strike="noStrike" spc="-1" dirty="0">
              <a:solidFill>
                <a:srgbClr val="000000"/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872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Microsoft Office PowerPoint</Application>
  <PresentationFormat>Personalizar</PresentationFormat>
  <Paragraphs>557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Arial</vt:lpstr>
      <vt:lpstr>Arial Unicode MS</vt:lpstr>
      <vt:lpstr>Century Gothic</vt:lpstr>
      <vt:lpstr>DejaVu Sans</vt:lpstr>
      <vt:lpstr>Palatino Linotype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Luciana souza</dc:creator>
  <cp:lastModifiedBy>Luciana souza</cp:lastModifiedBy>
  <cp:revision>19</cp:revision>
  <dcterms:created xsi:type="dcterms:W3CDTF">2018-11-01T04:11:28Z</dcterms:created>
  <dcterms:modified xsi:type="dcterms:W3CDTF">2018-11-01T04:59:53Z</dcterms:modified>
</cp:coreProperties>
</file>