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</a:t>
            </a:r>
            <a:r>
              <a:rPr b="0" lang="pt-BR" sz="2000" spc="-1" strike="noStrike">
                <a:latin typeface="Arial"/>
              </a:rPr>
              <a:t>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6B3FD4-C7BE-469C-B421-29E868DCBF06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BB34D6-2236-43E2-859B-0885AAB6420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9A4015-FDE8-4A8A-AB2F-65B552EF5C8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3B26CD-D75B-4811-BCEA-9DF5145968D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EFDA29-0450-4C1A-9C5E-6A9DDFC0B3B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22344D-8DFB-4548-B121-9FD4D0F9884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012513-A541-4EC9-A1F0-431EB8E206B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BE3CD8-2A33-4DE5-BFEC-5A901005F33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92163B-0A2A-4232-AF25-5CB8A8909F4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993470-577E-4A3D-A60B-7F58E08476C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080" cy="1065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080" cy="1065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65240" y="533520"/>
            <a:ext cx="5028480" cy="25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4a66ac"/>
                </a:solidFill>
                <a:latin typeface="Century Gothic"/>
                <a:ea typeface="DejaVu Sans"/>
              </a:rPr>
              <a:t>Reconhecimento de Padrões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65240" y="3403440"/>
            <a:ext cx="50284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Bruno Kemmer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Allan Rodrigues Rebelo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Luciana Silva Souza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09480" y="1182960"/>
            <a:ext cx="10969200" cy="508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76000"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TODAS AS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2800" spc="-1" strike="noStrike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Mesmo sem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método teve uma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muito boa.</a:t>
            </a:r>
            <a:endParaRPr b="0" lang="pt-BR" sz="2800" spc="-1" strike="noStrike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PCA (1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principal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responsável por &gt;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95% da variância)</a:t>
            </a:r>
            <a:endParaRPr b="0" lang="pt-BR" sz="2800" spc="-1" strike="noStrike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Pouca perda de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precisão mesmo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utilizando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somente uma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característica.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Seleção de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utilizando Relief,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assim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selecionando as 5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mais relevantes</a:t>
            </a:r>
            <a:endParaRPr b="0" lang="pt-BR" sz="2800" spc="-1" strike="noStrike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Pouca perda de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precisão,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levemente melhor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 que o PCA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 1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65240" y="11664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Discursões, Análises e conclusões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1448280" y="325080"/>
            <a:ext cx="2766240" cy="2604240"/>
          </a:xfrm>
          <a:prstGeom prst="rect">
            <a:avLst/>
          </a:prstGeom>
          <a:ln>
            <a:noFill/>
          </a:ln>
          <a:scene3d>
            <a:camera prst="isometricOffAxis1Right"/>
            <a:lightRig dir="t" rig="threePt"/>
          </a:scene3d>
        </p:spPr>
      </p:pic>
      <p:pic>
        <p:nvPicPr>
          <p:cNvPr id="145" name="Picture 4" descr=""/>
          <p:cNvPicPr/>
          <p:nvPr/>
        </p:nvPicPr>
        <p:blipFill>
          <a:blip r:embed="rId2"/>
          <a:stretch/>
        </p:blipFill>
        <p:spPr>
          <a:xfrm>
            <a:off x="1898640" y="3138480"/>
            <a:ext cx="8391240" cy="299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52680" y="658080"/>
            <a:ext cx="4804560" cy="42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pt-BR" sz="5000" spc="-1" strike="noStrike">
                <a:solidFill>
                  <a:srgbClr val="ffffff"/>
                </a:solidFill>
                <a:latin typeface="Arial"/>
                <a:ea typeface="DejaVu Sans"/>
              </a:rPr>
              <a:t>Atividade 7</a:t>
            </a:r>
            <a:endParaRPr b="0" lang="pt-BR" sz="5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pt-BR" sz="5000" spc="-1" strike="noStrike">
                <a:solidFill>
                  <a:srgbClr val="ffffff"/>
                </a:solidFill>
                <a:latin typeface="Arial"/>
                <a:ea typeface="DejaVu Sans"/>
              </a:rPr>
              <a:t>Naive Bayes</a:t>
            </a:r>
            <a:endParaRPr b="0" lang="pt-BR" sz="5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448960" y="1008000"/>
            <a:ext cx="6431040" cy="475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65240" y="533520"/>
            <a:ext cx="8686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Informações do Dataset Wine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10400" y="1601640"/>
            <a:ext cx="7605000" cy="42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pt-BR" sz="1800" spc="-1" strike="noStrike">
              <a:latin typeface="Arial"/>
            </a:endParaRPr>
          </a:p>
          <a:p>
            <a:pPr marL="388800" indent="-3427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A etapa de pré-processamento dos dados, já foi feita nesse dataset,  diferente do  dataset anterior (Crunchdatabase), que ãinda não estava pronto.</a:t>
            </a:r>
            <a:endParaRPr b="0" lang="pt-BR" sz="2000" spc="-1" strike="noStrike">
              <a:latin typeface="Arial"/>
            </a:endParaRPr>
          </a:p>
          <a:p>
            <a:pPr marL="388800" indent="-3427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O dataset Wine consiste no resultado de análises químicas de vinhas da mesma região da Itália mas derivadas de três cultivos diferentes.</a:t>
            </a:r>
            <a:endParaRPr b="0" lang="pt-BR" sz="2000" spc="-1" strike="noStrike">
              <a:latin typeface="Arial"/>
            </a:endParaRPr>
          </a:p>
          <a:p>
            <a:pPr marL="388800" indent="-3427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 </a:t>
            </a: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A análise determinou as quantidades de 13 características  encontradas em cada um dos três tipos de vinhos. Sendo o primeiro atributo usado como rótulo das classes</a:t>
            </a:r>
            <a:endParaRPr b="0" lang="pt-BR" sz="2000" spc="-1" strike="noStrike">
              <a:latin typeface="Arial"/>
            </a:endParaRPr>
          </a:p>
          <a:p>
            <a:pPr marL="388800" indent="-3427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Temos 13 dimensões, todos os atributos são numéricos – Contínuos.</a:t>
            </a:r>
            <a:endParaRPr b="0" lang="pt-BR" sz="2000" spc="-1" strike="noStrike">
              <a:latin typeface="Arial"/>
            </a:endParaRPr>
          </a:p>
          <a:p>
            <a:pPr marL="388800" indent="-3427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Não há elementos faltantes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 rot="800400">
            <a:off x="8253720" y="2352600"/>
            <a:ext cx="3321000" cy="2796480"/>
          </a:xfrm>
          <a:prstGeom prst="rect">
            <a:avLst/>
          </a:prstGeom>
          <a:ln>
            <a:noFill/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  <a:scene3d>
            <a:camera prst="orthographicFront"/>
            <a:lightRig dir="t" rig="threePt"/>
          </a:scene3d>
          <a:sp3d/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65240" y="-89640"/>
            <a:ext cx="8686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Lista dos Atributos</a:t>
            </a:r>
            <a:endParaRPr b="0" lang="pt-BR" sz="3600" spc="-1" strike="noStrike"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1376280" y="1124640"/>
          <a:ext cx="8064360" cy="5267520"/>
        </p:xfrm>
        <a:graphic>
          <a:graphicData uri="http://schemas.openxmlformats.org/drawingml/2006/table">
            <a:tbl>
              <a:tblPr/>
              <a:tblGrid>
                <a:gridCol w="3785400"/>
                <a:gridCol w="42793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Palatino Linotype"/>
                          <a:ea typeface="DejaVu Sans"/>
                        </a:rPr>
                        <a:t>Atributos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6a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Palatino Linotype"/>
                          <a:ea typeface="DejaVu Sans"/>
                        </a:rPr>
                        <a:t>Tipo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6a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1) Alcohol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-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2) Malic acid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3) Ash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4) Alcalinity of ash  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-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5) Magnesium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6) Total phenols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7) Flavanoids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8) Nonflavanoid phenols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9) Proanthocyanins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10)Color intensity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11)Hue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12)OD280/OD315 of diluted wines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13)Proline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  <a:ea typeface="DejaVu Sans"/>
                        </a:rPr>
                        <a:t>Numérico -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65240" y="116640"/>
            <a:ext cx="8686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Ferramentas Utilizadas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65240" y="2061000"/>
            <a:ext cx="868608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9436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Ficou acordado com o grupo de utilizar a ferramenta de versionamento:</a:t>
            </a:r>
            <a:endParaRPr b="0" lang="pt-BR" sz="2400" spc="-1" strike="noStrike">
              <a:latin typeface="Arial"/>
            </a:endParaRPr>
          </a:p>
          <a:p>
            <a:pPr lvl="2" marL="777240" indent="-18216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GIT;</a:t>
            </a:r>
            <a:endParaRPr b="0" lang="pt-BR" sz="2000" spc="-1" strike="noStrike">
              <a:latin typeface="Arial"/>
            </a:endParaRPr>
          </a:p>
          <a:p>
            <a:pPr lvl="2" marL="777240" indent="-18216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Gitlab como centralizador. </a:t>
            </a:r>
            <a:endParaRPr b="0" lang="pt-BR" sz="2000" spc="-1" strike="noStrike">
              <a:latin typeface="Arial"/>
            </a:endParaRPr>
          </a:p>
          <a:p>
            <a:pPr lvl="1" marL="59436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Utilizamos python tanto no pré-processamento e nas análises;</a:t>
            </a:r>
            <a:endParaRPr b="0" lang="pt-BR" sz="2400" spc="-1" strike="noStrike">
              <a:latin typeface="Arial"/>
            </a:endParaRPr>
          </a:p>
          <a:p>
            <a:pPr lvl="1" marL="59436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Jupyters notebooks.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31" name="Imagem 4" descr=""/>
          <p:cNvPicPr/>
          <p:nvPr/>
        </p:nvPicPr>
        <p:blipFill>
          <a:blip r:embed="rId1"/>
          <a:stretch/>
        </p:blipFill>
        <p:spPr>
          <a:xfrm>
            <a:off x="7678440" y="4005000"/>
            <a:ext cx="2447640" cy="24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65240" y="305280"/>
            <a:ext cx="8686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Distribuição das instâncias por classe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71360" y="1371600"/>
            <a:ext cx="868608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Na classe 1 temos 59 instâncias</a:t>
            </a:r>
            <a:endParaRPr b="0" lang="pt-BR" sz="2000" spc="-1" strike="noStrike"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Na classe 2  temos 71 instâncias</a:t>
            </a:r>
            <a:endParaRPr b="0" lang="pt-BR" sz="2000" spc="-1" strike="noStrike"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Na classe 3 temos 48 instâncias &gt;&gt;&gt; obs: Desconsideramos esta classe</a:t>
            </a:r>
            <a:endParaRPr b="0" lang="pt-BR" sz="2000" spc="-1" strike="noStrike"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Totalizando 130 instâncias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4" name="Imagem 1" descr=""/>
          <p:cNvPicPr/>
          <p:nvPr/>
        </p:nvPicPr>
        <p:blipFill>
          <a:blip r:embed="rId1"/>
          <a:stretch/>
        </p:blipFill>
        <p:spPr>
          <a:xfrm>
            <a:off x="1065240" y="3329280"/>
            <a:ext cx="8992800" cy="294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6360" y="-154800"/>
            <a:ext cx="8686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Algoritmo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78600" y="1512000"/>
            <a:ext cx="10553400" cy="31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96640" y="254880"/>
            <a:ext cx="8686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Resultados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56120" y="924480"/>
            <a:ext cx="10343880" cy="21715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60000" y="2952000"/>
            <a:ext cx="10353240" cy="25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96640" y="254880"/>
            <a:ext cx="8686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  <a:ea typeface="DejaVu Sans"/>
              </a:rPr>
              <a:t>Resultados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610920" y="1142640"/>
            <a:ext cx="10477080" cy="425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LibreOffice/6.1.3.2$Linux_X86_64 LibreOffice_project/10$Build-2</Application>
  <Words>1154</Words>
  <Paragraphs>557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2018-11-01T04:11:28Z</dcterms:created>
  <dc:creator>Luciana souza</dc:creator>
  <dc:description/>
  <dc:language>pt-BR</dc:language>
  <cp:lastModifiedBy/>
  <dcterms:modified xsi:type="dcterms:W3CDTF">2018-11-15T20:58:15Z</dcterms:modified>
  <cp:revision>22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