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9" r:id="rId1"/>
    <p:sldMasterId id="2147483831" r:id="rId2"/>
  </p:sldMasterIdLst>
  <p:sldIdLst>
    <p:sldId id="256" r:id="rId3"/>
    <p:sldId id="259" r:id="rId4"/>
    <p:sldId id="260" r:id="rId5"/>
    <p:sldId id="257" r:id="rId6"/>
    <p:sldId id="258"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7" r:id="rId21"/>
    <p:sldId id="275" r:id="rId22"/>
    <p:sldId id="276"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31"/>
    <p:restoredTop sz="94703"/>
  </p:normalViewPr>
  <p:slideViewPr>
    <p:cSldViewPr snapToGrid="0" snapToObjects="1">
      <p:cViewPr>
        <p:scale>
          <a:sx n="75" d="100"/>
          <a:sy n="75" d="100"/>
        </p:scale>
        <p:origin x="216" y="4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4/14/20</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533823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4/14/20</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929240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4/14/20</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065938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4/14/20</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495739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3C04E684-10F4-4CC3-A0B9-F03AA7BE37CF}" type="datetimeFigureOut">
              <a:rPr lang="en-US" smtClean="0"/>
              <a:t>4/14/20</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820762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04E684-10F4-4CC3-A0B9-F03AA7BE37CF}" type="datetimeFigureOut">
              <a:rPr lang="en-US" smtClean="0"/>
              <a:t>4/14/20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457093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3C04E684-10F4-4CC3-A0B9-F03AA7BE37CF}" type="datetimeFigureOut">
              <a:rPr lang="en-US" smtClean="0"/>
              <a:t>4/14/20</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7626284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04E684-10F4-4CC3-A0B9-F03AA7BE37CF}" type="datetimeFigureOut">
              <a:rPr lang="en-US" smtClean="0"/>
              <a:t>4/14/20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822779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04E684-10F4-4CC3-A0B9-F03AA7BE37CF}" type="datetimeFigureOut">
              <a:rPr lang="en-US" smtClean="0"/>
              <a:t>4/14/20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252690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04E684-10F4-4CC3-A0B9-F03AA7BE37CF}" type="datetimeFigureOut">
              <a:rPr lang="en-US" smtClean="0"/>
              <a:t>4/14/20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3161976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04E684-10F4-4CC3-A0B9-F03AA7BE37CF}" type="datetimeFigureOut">
              <a:rPr lang="en-US" smtClean="0"/>
              <a:t>4/14/20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777193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4/14/20</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48154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04E684-10F4-4CC3-A0B9-F03AA7BE37CF}" type="datetimeFigureOut">
              <a:rPr lang="en-US" smtClean="0"/>
              <a:t>4/14/20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936990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04E684-10F4-4CC3-A0B9-F03AA7BE37CF}" type="datetimeFigureOut">
              <a:rPr lang="en-US" smtClean="0"/>
              <a:t>4/14/20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4203142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04E684-10F4-4CC3-A0B9-F03AA7BE37CF}" type="datetimeFigureOut">
              <a:rPr lang="en-US" smtClean="0"/>
              <a:t>4/14/20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8286913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C04E684-10F4-4CC3-A0B9-F03AA7BE37CF}" type="datetimeFigureOut">
              <a:rPr lang="en-US" smtClean="0"/>
              <a:t>4/14/20</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3854948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C04E684-10F4-4CC3-A0B9-F03AA7BE37CF}" type="datetimeFigureOut">
              <a:rPr lang="en-US" smtClean="0"/>
              <a:t>4/14/20</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51845F5A-061D-4825-9AE9-D7794091C6CF}"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0025954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3C04E684-10F4-4CC3-A0B9-F03AA7BE37CF}" type="datetimeFigureOut">
              <a:rPr lang="en-US" smtClean="0"/>
              <a:t>4/14/20</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971486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04E684-10F4-4CC3-A0B9-F03AA7BE37CF}" type="datetimeFigureOut">
              <a:rPr lang="en-US" smtClean="0"/>
              <a:t>4/14/20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6163082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04E684-10F4-4CC3-A0B9-F03AA7BE37CF}" type="datetimeFigureOut">
              <a:rPr lang="en-US" smtClean="0"/>
              <a:t>4/14/20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45304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04E684-10F4-4CC3-A0B9-F03AA7BE37CF}" type="datetimeFigureOut">
              <a:rPr lang="en-US" smtClean="0"/>
              <a:t>4/14/20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931427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3C04E684-10F4-4CC3-A0B9-F03AA7BE37CF}" type="datetimeFigureOut">
              <a:rPr lang="en-US" smtClean="0"/>
              <a:t>4/14/20</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59384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4/14/20</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47848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4/14/20</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09032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4/14/20</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755011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4/14/20</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59732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4/14/20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73199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4/14/20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421510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4/14/20</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62158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image" Target="../media/image1.png"/><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4/14/20</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452617971"/>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47" r:id="rId5"/>
    <p:sldLayoutId id="2147483748" r:id="rId6"/>
    <p:sldLayoutId id="2147483754" r:id="rId7"/>
    <p:sldLayoutId id="2147483749" r:id="rId8"/>
    <p:sldLayoutId id="2147483750" r:id="rId9"/>
    <p:sldLayoutId id="2147483751" r:id="rId10"/>
    <p:sldLayoutId id="2147483752" r:id="rId11"/>
    <p:sldLayoutId id="2147483753"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C04E684-10F4-4CC3-A0B9-F03AA7BE37CF}" type="datetimeFigureOut">
              <a:rPr lang="en-US" smtClean="0"/>
              <a:t>4/14/20</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3235733732"/>
      </p:ext>
    </p:extLst>
  </p:cSld>
  <p:clrMap bg1="dk1" tx1="lt1" bg2="dk2" tx2="lt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 id="2147483844" r:id="rId13"/>
    <p:sldLayoutId id="2147483845" r:id="rId14"/>
    <p:sldLayoutId id="2147483846" r:id="rId15"/>
    <p:sldLayoutId id="2147483847" r:id="rId16"/>
    <p:sldLayoutId id="2147483848"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4.xml"/><Relationship Id="rId4" Type="http://schemas.openxmlformats.org/officeDocument/2006/relationships/image" Target="https://lh3.googleusercontent.com/v2LKBMumKga0n2FKbbc08nqkYT_D8luxc5gHTu64I7Df5YgZ1dXqsIeEg48a46_GhMalovnwQP0Lkmeuf-cedJ4i5DUWKKcp_itc7q9S1E-1pRtEm9ouijnuTLg-ow"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D4F17-50FC-4D48-98FA-D999BB6D44E4}"/>
              </a:ext>
            </a:extLst>
          </p:cNvPr>
          <p:cNvSpPr>
            <a:spLocks noGrp="1"/>
          </p:cNvSpPr>
          <p:nvPr>
            <p:ph type="ctrTitle"/>
          </p:nvPr>
        </p:nvSpPr>
        <p:spPr>
          <a:xfrm>
            <a:off x="3325473" y="1637072"/>
            <a:ext cx="5541054" cy="2575474"/>
          </a:xfrm>
        </p:spPr>
        <p:txBody>
          <a:bodyPr>
            <a:normAutofit fontScale="90000"/>
          </a:bodyPr>
          <a:lstStyle/>
          <a:p>
            <a:pPr algn="ctr"/>
            <a:r>
              <a:rPr lang="en-CA" b="1" dirty="0"/>
              <a:t> </a:t>
            </a:r>
            <a:br>
              <a:rPr lang="en-CA" dirty="0"/>
            </a:br>
            <a:br>
              <a:rPr lang="en-CA" dirty="0"/>
            </a:br>
            <a:br>
              <a:rPr lang="en-CA" dirty="0"/>
            </a:br>
            <a:br>
              <a:rPr lang="en-CA" dirty="0"/>
            </a:br>
            <a:br>
              <a:rPr lang="en-CA" dirty="0"/>
            </a:br>
            <a:r>
              <a:rPr lang="en-CA" sz="2800" b="1" dirty="0"/>
              <a:t>DATABASE SYSTEMS </a:t>
            </a:r>
            <a:br>
              <a:rPr lang="en-CA" sz="2800" dirty="0"/>
            </a:br>
            <a:r>
              <a:rPr lang="en-CA" sz="2800" b="1" dirty="0"/>
              <a:t>SOEN 363 – WINTER 2020</a:t>
            </a:r>
            <a:br>
              <a:rPr lang="en-CA" sz="2800" dirty="0"/>
            </a:br>
            <a:r>
              <a:rPr lang="en-CA" sz="2800" b="1" dirty="0"/>
              <a:t>Project Phase 2:</a:t>
            </a:r>
            <a:br>
              <a:rPr lang="en-CA" sz="2800" b="1" dirty="0"/>
            </a:br>
            <a:r>
              <a:rPr lang="en-CA" sz="2800" b="1" dirty="0"/>
              <a:t>MongoDB</a:t>
            </a:r>
            <a:br>
              <a:rPr lang="en-CA" dirty="0"/>
            </a:br>
            <a:endParaRPr lang="en-US" dirty="0"/>
          </a:p>
        </p:txBody>
      </p:sp>
      <p:sp>
        <p:nvSpPr>
          <p:cNvPr id="3" name="Subtitle 2">
            <a:extLst>
              <a:ext uri="{FF2B5EF4-FFF2-40B4-BE49-F238E27FC236}">
                <a16:creationId xmlns:a16="http://schemas.microsoft.com/office/drawing/2014/main" id="{59D89E54-7EC3-8446-97C2-7583FD641623}"/>
              </a:ext>
            </a:extLst>
          </p:cNvPr>
          <p:cNvSpPr>
            <a:spLocks noGrp="1"/>
          </p:cNvSpPr>
          <p:nvPr>
            <p:ph type="subTitle" idx="1"/>
          </p:nvPr>
        </p:nvSpPr>
        <p:spPr>
          <a:xfrm>
            <a:off x="3477434" y="3976328"/>
            <a:ext cx="5234084" cy="1126573"/>
          </a:xfrm>
        </p:spPr>
        <p:txBody>
          <a:bodyPr>
            <a:normAutofit/>
          </a:bodyPr>
          <a:lstStyle/>
          <a:p>
            <a:pPr algn="ctr"/>
            <a:r>
              <a:rPr lang="en-CA" b="1" dirty="0"/>
              <a:t>Firas Sawan ID#26487815 </a:t>
            </a:r>
            <a:br>
              <a:rPr lang="en-CA" dirty="0"/>
            </a:br>
            <a:r>
              <a:rPr lang="en-CA" b="1" dirty="0" err="1"/>
              <a:t>Kenza</a:t>
            </a:r>
            <a:r>
              <a:rPr lang="en-CA" b="1" dirty="0"/>
              <a:t> </a:t>
            </a:r>
            <a:r>
              <a:rPr lang="en-CA" b="1" dirty="0" err="1"/>
              <a:t>Boulisfane</a:t>
            </a:r>
            <a:r>
              <a:rPr lang="en-CA" b="1" dirty="0"/>
              <a:t> ID# 40043521</a:t>
            </a:r>
            <a:endParaRPr lang="en-US" dirty="0"/>
          </a:p>
        </p:txBody>
      </p:sp>
    </p:spTree>
    <p:extLst>
      <p:ext uri="{BB962C8B-B14F-4D97-AF65-F5344CB8AC3E}">
        <p14:creationId xmlns:p14="http://schemas.microsoft.com/office/powerpoint/2010/main" val="82390779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EEEEA-CB6B-954D-8B9D-5B9E1EF06781}"/>
              </a:ext>
            </a:extLst>
          </p:cNvPr>
          <p:cNvSpPr>
            <a:spLocks noGrp="1"/>
          </p:cNvSpPr>
          <p:nvPr>
            <p:ph type="title"/>
          </p:nvPr>
        </p:nvSpPr>
        <p:spPr>
          <a:xfrm>
            <a:off x="342900" y="846922"/>
            <a:ext cx="8610600" cy="1293028"/>
          </a:xfrm>
        </p:spPr>
        <p:txBody>
          <a:bodyPr/>
          <a:lstStyle/>
          <a:p>
            <a:pPr algn="l"/>
            <a:r>
              <a:rPr lang="en-US" dirty="0"/>
              <a:t>Query 5</a:t>
            </a:r>
          </a:p>
        </p:txBody>
      </p:sp>
      <p:sp>
        <p:nvSpPr>
          <p:cNvPr id="3" name="Content Placeholder 2">
            <a:extLst>
              <a:ext uri="{FF2B5EF4-FFF2-40B4-BE49-F238E27FC236}">
                <a16:creationId xmlns:a16="http://schemas.microsoft.com/office/drawing/2014/main" id="{2DEE0E45-3898-1B44-A1C7-AD3EFC2EC4C0}"/>
              </a:ext>
            </a:extLst>
          </p:cNvPr>
          <p:cNvSpPr>
            <a:spLocks noGrp="1"/>
          </p:cNvSpPr>
          <p:nvPr>
            <p:ph idx="1"/>
          </p:nvPr>
        </p:nvSpPr>
        <p:spPr>
          <a:xfrm>
            <a:off x="211726" y="2139950"/>
            <a:ext cx="3886200" cy="4053840"/>
          </a:xfrm>
        </p:spPr>
        <p:txBody>
          <a:bodyPr>
            <a:normAutofit/>
          </a:bodyPr>
          <a:lstStyle/>
          <a:p>
            <a:r>
              <a:rPr lang="en-CA" dirty="0"/>
              <a:t>Find the geolocation with the highest value for income benefits in the year 2012 where the sex of the beneficiary is Males. </a:t>
            </a:r>
          </a:p>
          <a:p>
            <a:endParaRPr lang="en-CA" b="1" dirty="0"/>
          </a:p>
          <a:p>
            <a:r>
              <a:rPr lang="en-CA" b="1" dirty="0"/>
              <a:t>(Full output in black screenshot)</a:t>
            </a:r>
            <a:endParaRPr lang="en-CA" dirty="0"/>
          </a:p>
          <a:p>
            <a:pPr marL="0" indent="0">
              <a:buNone/>
            </a:pPr>
            <a:endParaRPr lang="en-US" dirty="0"/>
          </a:p>
        </p:txBody>
      </p:sp>
      <p:pic>
        <p:nvPicPr>
          <p:cNvPr id="5" name="Picture 4" descr="A screenshot of a cell phone&#10;&#10;Description automatically generated">
            <a:extLst>
              <a:ext uri="{FF2B5EF4-FFF2-40B4-BE49-F238E27FC236}">
                <a16:creationId xmlns:a16="http://schemas.microsoft.com/office/drawing/2014/main" id="{89E6D03A-70F2-0546-B19F-F89B41281F46}"/>
              </a:ext>
            </a:extLst>
          </p:cNvPr>
          <p:cNvPicPr>
            <a:picLocks noChangeAspect="1"/>
          </p:cNvPicPr>
          <p:nvPr/>
        </p:nvPicPr>
        <p:blipFill>
          <a:blip r:embed="rId2"/>
          <a:stretch>
            <a:fillRect/>
          </a:stretch>
        </p:blipFill>
        <p:spPr>
          <a:xfrm>
            <a:off x="4347576" y="1925320"/>
            <a:ext cx="7086600" cy="4483100"/>
          </a:xfrm>
          <a:prstGeom prst="rect">
            <a:avLst/>
          </a:prstGeom>
        </p:spPr>
      </p:pic>
    </p:spTree>
    <p:extLst>
      <p:ext uri="{BB962C8B-B14F-4D97-AF65-F5344CB8AC3E}">
        <p14:creationId xmlns:p14="http://schemas.microsoft.com/office/powerpoint/2010/main" val="1119384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EEEEA-CB6B-954D-8B9D-5B9E1EF06781}"/>
              </a:ext>
            </a:extLst>
          </p:cNvPr>
          <p:cNvSpPr>
            <a:spLocks noGrp="1"/>
          </p:cNvSpPr>
          <p:nvPr>
            <p:ph type="title"/>
          </p:nvPr>
        </p:nvSpPr>
        <p:spPr>
          <a:xfrm>
            <a:off x="342900" y="846922"/>
            <a:ext cx="8610600" cy="1293028"/>
          </a:xfrm>
        </p:spPr>
        <p:txBody>
          <a:bodyPr/>
          <a:lstStyle/>
          <a:p>
            <a:pPr algn="l"/>
            <a:r>
              <a:rPr lang="en-US" dirty="0"/>
              <a:t>Query 6</a:t>
            </a:r>
          </a:p>
        </p:txBody>
      </p:sp>
      <p:sp>
        <p:nvSpPr>
          <p:cNvPr id="3" name="Content Placeholder 2">
            <a:extLst>
              <a:ext uri="{FF2B5EF4-FFF2-40B4-BE49-F238E27FC236}">
                <a16:creationId xmlns:a16="http://schemas.microsoft.com/office/drawing/2014/main" id="{2DEE0E45-3898-1B44-A1C7-AD3EFC2EC4C0}"/>
              </a:ext>
            </a:extLst>
          </p:cNvPr>
          <p:cNvSpPr>
            <a:spLocks noGrp="1"/>
          </p:cNvSpPr>
          <p:nvPr>
            <p:ph idx="1"/>
          </p:nvPr>
        </p:nvSpPr>
        <p:spPr>
          <a:xfrm>
            <a:off x="211726" y="2139950"/>
            <a:ext cx="3886200" cy="4053840"/>
          </a:xfrm>
        </p:spPr>
        <p:txBody>
          <a:bodyPr>
            <a:normAutofit/>
          </a:bodyPr>
          <a:lstStyle/>
          <a:p>
            <a:r>
              <a:rPr lang="en-CA" dirty="0"/>
              <a:t>Find the total value of all benefits collected in Ontario the year 2010, we can do this using an </a:t>
            </a:r>
            <a:r>
              <a:rPr lang="en-CA" u="sng" dirty="0"/>
              <a:t>aggregate function.</a:t>
            </a:r>
          </a:p>
          <a:p>
            <a:endParaRPr lang="en-CA" b="1" dirty="0"/>
          </a:p>
          <a:p>
            <a:r>
              <a:rPr lang="en-CA" b="1" dirty="0"/>
              <a:t>(Full output in black screenshot)</a:t>
            </a:r>
            <a:endParaRPr lang="en-CA" dirty="0"/>
          </a:p>
          <a:p>
            <a:pPr marL="0" indent="0">
              <a:buNone/>
            </a:pPr>
            <a:endParaRPr lang="en-US" dirty="0"/>
          </a:p>
        </p:txBody>
      </p:sp>
      <p:pic>
        <p:nvPicPr>
          <p:cNvPr id="7" name="Picture 6" descr="A screenshot of a cell phone&#10;&#10;Description automatically generated">
            <a:extLst>
              <a:ext uri="{FF2B5EF4-FFF2-40B4-BE49-F238E27FC236}">
                <a16:creationId xmlns:a16="http://schemas.microsoft.com/office/drawing/2014/main" id="{B8B5A626-BF0B-FE49-BBF0-533415E979EE}"/>
              </a:ext>
            </a:extLst>
          </p:cNvPr>
          <p:cNvPicPr>
            <a:picLocks noChangeAspect="1"/>
          </p:cNvPicPr>
          <p:nvPr/>
        </p:nvPicPr>
        <p:blipFill>
          <a:blip r:embed="rId2"/>
          <a:stretch>
            <a:fillRect/>
          </a:stretch>
        </p:blipFill>
        <p:spPr>
          <a:xfrm>
            <a:off x="4538133" y="814528"/>
            <a:ext cx="7310967" cy="5379262"/>
          </a:xfrm>
          <a:prstGeom prst="rect">
            <a:avLst/>
          </a:prstGeom>
        </p:spPr>
      </p:pic>
    </p:spTree>
    <p:extLst>
      <p:ext uri="{BB962C8B-B14F-4D97-AF65-F5344CB8AC3E}">
        <p14:creationId xmlns:p14="http://schemas.microsoft.com/office/powerpoint/2010/main" val="3129326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EEEEA-CB6B-954D-8B9D-5B9E1EF06781}"/>
              </a:ext>
            </a:extLst>
          </p:cNvPr>
          <p:cNvSpPr>
            <a:spLocks noGrp="1"/>
          </p:cNvSpPr>
          <p:nvPr>
            <p:ph type="title"/>
          </p:nvPr>
        </p:nvSpPr>
        <p:spPr>
          <a:xfrm>
            <a:off x="342900" y="846922"/>
            <a:ext cx="8610600" cy="1293028"/>
          </a:xfrm>
        </p:spPr>
        <p:txBody>
          <a:bodyPr/>
          <a:lstStyle/>
          <a:p>
            <a:pPr algn="l"/>
            <a:r>
              <a:rPr lang="en-US" dirty="0"/>
              <a:t>Query 7</a:t>
            </a:r>
          </a:p>
        </p:txBody>
      </p:sp>
      <p:sp>
        <p:nvSpPr>
          <p:cNvPr id="3" name="Content Placeholder 2">
            <a:extLst>
              <a:ext uri="{FF2B5EF4-FFF2-40B4-BE49-F238E27FC236}">
                <a16:creationId xmlns:a16="http://schemas.microsoft.com/office/drawing/2014/main" id="{2DEE0E45-3898-1B44-A1C7-AD3EFC2EC4C0}"/>
              </a:ext>
            </a:extLst>
          </p:cNvPr>
          <p:cNvSpPr>
            <a:spLocks noGrp="1"/>
          </p:cNvSpPr>
          <p:nvPr>
            <p:ph idx="1"/>
          </p:nvPr>
        </p:nvSpPr>
        <p:spPr>
          <a:xfrm>
            <a:off x="211726" y="2139950"/>
            <a:ext cx="3886200" cy="4053840"/>
          </a:xfrm>
        </p:spPr>
        <p:txBody>
          <a:bodyPr>
            <a:normAutofit/>
          </a:bodyPr>
          <a:lstStyle/>
          <a:p>
            <a:r>
              <a:rPr lang="en-CA" dirty="0"/>
              <a:t>For the first 3 months in the year 2010, find the location with the highest value of collected benefits. Display the location and the value collected.  </a:t>
            </a:r>
          </a:p>
          <a:p>
            <a:endParaRPr lang="en-CA" b="1" dirty="0"/>
          </a:p>
          <a:p>
            <a:r>
              <a:rPr lang="en-CA" b="1" dirty="0"/>
              <a:t>(Full output in black screenshot)</a:t>
            </a:r>
            <a:endParaRPr lang="en-CA" dirty="0"/>
          </a:p>
          <a:p>
            <a:pPr marL="0" indent="0">
              <a:buNone/>
            </a:pPr>
            <a:endParaRPr lang="en-US" dirty="0"/>
          </a:p>
        </p:txBody>
      </p:sp>
      <p:pic>
        <p:nvPicPr>
          <p:cNvPr id="5" name="Picture 4" descr="A screenshot of a cell phone&#10;&#10;Description automatically generated">
            <a:extLst>
              <a:ext uri="{FF2B5EF4-FFF2-40B4-BE49-F238E27FC236}">
                <a16:creationId xmlns:a16="http://schemas.microsoft.com/office/drawing/2014/main" id="{872762CE-BD17-0440-A58B-FAA38FD230EA}"/>
              </a:ext>
            </a:extLst>
          </p:cNvPr>
          <p:cNvPicPr>
            <a:picLocks noChangeAspect="1"/>
          </p:cNvPicPr>
          <p:nvPr/>
        </p:nvPicPr>
        <p:blipFill>
          <a:blip r:embed="rId2"/>
          <a:stretch>
            <a:fillRect/>
          </a:stretch>
        </p:blipFill>
        <p:spPr>
          <a:xfrm>
            <a:off x="5374215" y="120650"/>
            <a:ext cx="6021917" cy="6661186"/>
          </a:xfrm>
          <a:prstGeom prst="rect">
            <a:avLst/>
          </a:prstGeom>
        </p:spPr>
      </p:pic>
    </p:spTree>
    <p:extLst>
      <p:ext uri="{BB962C8B-B14F-4D97-AF65-F5344CB8AC3E}">
        <p14:creationId xmlns:p14="http://schemas.microsoft.com/office/powerpoint/2010/main" val="1757049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EEEEA-CB6B-954D-8B9D-5B9E1EF06781}"/>
              </a:ext>
            </a:extLst>
          </p:cNvPr>
          <p:cNvSpPr>
            <a:spLocks noGrp="1"/>
          </p:cNvSpPr>
          <p:nvPr>
            <p:ph type="title"/>
          </p:nvPr>
        </p:nvSpPr>
        <p:spPr>
          <a:xfrm>
            <a:off x="342900" y="846922"/>
            <a:ext cx="8610600" cy="1293028"/>
          </a:xfrm>
        </p:spPr>
        <p:txBody>
          <a:bodyPr/>
          <a:lstStyle/>
          <a:p>
            <a:pPr algn="l"/>
            <a:r>
              <a:rPr lang="en-US" dirty="0"/>
              <a:t>Query 8</a:t>
            </a:r>
          </a:p>
        </p:txBody>
      </p:sp>
      <p:sp>
        <p:nvSpPr>
          <p:cNvPr id="3" name="Content Placeholder 2">
            <a:extLst>
              <a:ext uri="{FF2B5EF4-FFF2-40B4-BE49-F238E27FC236}">
                <a16:creationId xmlns:a16="http://schemas.microsoft.com/office/drawing/2014/main" id="{2DEE0E45-3898-1B44-A1C7-AD3EFC2EC4C0}"/>
              </a:ext>
            </a:extLst>
          </p:cNvPr>
          <p:cNvSpPr>
            <a:spLocks noGrp="1"/>
          </p:cNvSpPr>
          <p:nvPr>
            <p:ph idx="1"/>
          </p:nvPr>
        </p:nvSpPr>
        <p:spPr>
          <a:xfrm>
            <a:off x="211726" y="2139950"/>
            <a:ext cx="3886200" cy="4053840"/>
          </a:xfrm>
        </p:spPr>
        <p:txBody>
          <a:bodyPr>
            <a:normAutofit fontScale="92500" lnSpcReduction="10000"/>
          </a:bodyPr>
          <a:lstStyle/>
          <a:p>
            <a:r>
              <a:rPr lang="en-CA" dirty="0"/>
              <a:t>Find the total value of all beneficiaries that were received per geolocation,</a:t>
            </a:r>
          </a:p>
          <a:p>
            <a:endParaRPr lang="en-CA" dirty="0"/>
          </a:p>
          <a:p>
            <a:r>
              <a:rPr lang="en-CA" dirty="0"/>
              <a:t> This should cover all years available in the dataset and display the total value that each location has been granted. Sorted in ascending alphabetical order of Geolocation.</a:t>
            </a:r>
          </a:p>
          <a:p>
            <a:pPr marL="0" indent="0">
              <a:buNone/>
            </a:pPr>
            <a:r>
              <a:rPr lang="en-CA" dirty="0"/>
              <a:t> </a:t>
            </a:r>
            <a:endParaRPr lang="en-CA" b="1" dirty="0"/>
          </a:p>
          <a:p>
            <a:r>
              <a:rPr lang="en-CA" b="1" dirty="0"/>
              <a:t>(Sample output in black screenshot)</a:t>
            </a:r>
            <a:endParaRPr lang="en-CA" dirty="0"/>
          </a:p>
          <a:p>
            <a:pPr marL="0" indent="0">
              <a:buNone/>
            </a:pPr>
            <a:endParaRPr lang="en-US" dirty="0"/>
          </a:p>
          <a:p>
            <a:pPr marL="0" indent="0">
              <a:buNone/>
            </a:pPr>
            <a:endParaRPr lang="en-US" dirty="0"/>
          </a:p>
        </p:txBody>
      </p:sp>
      <p:pic>
        <p:nvPicPr>
          <p:cNvPr id="6" name="Picture 5" descr="A screenshot of a cell phone&#10;&#10;Description automatically generated">
            <a:extLst>
              <a:ext uri="{FF2B5EF4-FFF2-40B4-BE49-F238E27FC236}">
                <a16:creationId xmlns:a16="http://schemas.microsoft.com/office/drawing/2014/main" id="{E6BB6719-F5C1-CE4F-967A-0C8DDF71534A}"/>
              </a:ext>
            </a:extLst>
          </p:cNvPr>
          <p:cNvPicPr>
            <a:picLocks noChangeAspect="1"/>
          </p:cNvPicPr>
          <p:nvPr/>
        </p:nvPicPr>
        <p:blipFill>
          <a:blip r:embed="rId2"/>
          <a:stretch>
            <a:fillRect/>
          </a:stretch>
        </p:blipFill>
        <p:spPr>
          <a:xfrm>
            <a:off x="4218487" y="1936012"/>
            <a:ext cx="7751174" cy="4075066"/>
          </a:xfrm>
          <a:prstGeom prst="rect">
            <a:avLst/>
          </a:prstGeom>
        </p:spPr>
      </p:pic>
    </p:spTree>
    <p:extLst>
      <p:ext uri="{BB962C8B-B14F-4D97-AF65-F5344CB8AC3E}">
        <p14:creationId xmlns:p14="http://schemas.microsoft.com/office/powerpoint/2010/main" val="3221977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EEEEA-CB6B-954D-8B9D-5B9E1EF06781}"/>
              </a:ext>
            </a:extLst>
          </p:cNvPr>
          <p:cNvSpPr>
            <a:spLocks noGrp="1"/>
          </p:cNvSpPr>
          <p:nvPr>
            <p:ph type="title"/>
          </p:nvPr>
        </p:nvSpPr>
        <p:spPr>
          <a:xfrm>
            <a:off x="342900" y="846922"/>
            <a:ext cx="8610600" cy="1293028"/>
          </a:xfrm>
        </p:spPr>
        <p:txBody>
          <a:bodyPr/>
          <a:lstStyle/>
          <a:p>
            <a:pPr algn="l"/>
            <a:r>
              <a:rPr lang="en-US" dirty="0"/>
              <a:t>Query 9</a:t>
            </a:r>
          </a:p>
        </p:txBody>
      </p:sp>
      <p:sp>
        <p:nvSpPr>
          <p:cNvPr id="3" name="Content Placeholder 2">
            <a:extLst>
              <a:ext uri="{FF2B5EF4-FFF2-40B4-BE49-F238E27FC236}">
                <a16:creationId xmlns:a16="http://schemas.microsoft.com/office/drawing/2014/main" id="{2DEE0E45-3898-1B44-A1C7-AD3EFC2EC4C0}"/>
              </a:ext>
            </a:extLst>
          </p:cNvPr>
          <p:cNvSpPr>
            <a:spLocks noGrp="1"/>
          </p:cNvSpPr>
          <p:nvPr>
            <p:ph idx="1"/>
          </p:nvPr>
        </p:nvSpPr>
        <p:spPr>
          <a:xfrm>
            <a:off x="211726" y="2139950"/>
            <a:ext cx="3886200" cy="4053840"/>
          </a:xfrm>
        </p:spPr>
        <p:txBody>
          <a:bodyPr>
            <a:normAutofit/>
          </a:bodyPr>
          <a:lstStyle/>
          <a:p>
            <a:r>
              <a:rPr lang="en-CA" dirty="0"/>
              <a:t>For each year, find the total sum of benefits paid in British Columbia. Then sort the years in ascending order of that total. </a:t>
            </a:r>
            <a:endParaRPr lang="en-CA" b="1" dirty="0"/>
          </a:p>
          <a:p>
            <a:pPr marL="0" indent="0">
              <a:buNone/>
            </a:pPr>
            <a:r>
              <a:rPr lang="en-CA" dirty="0"/>
              <a:t> </a:t>
            </a:r>
            <a:endParaRPr lang="en-CA" b="1" dirty="0"/>
          </a:p>
          <a:p>
            <a:r>
              <a:rPr lang="en-CA" b="1" dirty="0"/>
              <a:t>(Full output in black screenshot)</a:t>
            </a:r>
            <a:endParaRPr lang="en-CA" dirty="0"/>
          </a:p>
          <a:p>
            <a:pPr marL="0" indent="0">
              <a:buNone/>
            </a:pPr>
            <a:endParaRPr lang="en-US" dirty="0"/>
          </a:p>
          <a:p>
            <a:pPr marL="0" indent="0">
              <a:buNone/>
            </a:pPr>
            <a:endParaRPr lang="en-US" dirty="0"/>
          </a:p>
        </p:txBody>
      </p:sp>
      <p:pic>
        <p:nvPicPr>
          <p:cNvPr id="7" name="Picture 6" descr="A screenshot of a cell phone&#10;&#10;Description automatically generated">
            <a:extLst>
              <a:ext uri="{FF2B5EF4-FFF2-40B4-BE49-F238E27FC236}">
                <a16:creationId xmlns:a16="http://schemas.microsoft.com/office/drawing/2014/main" id="{39743AED-3B6D-124C-ACAF-4569E9D3C589}"/>
              </a:ext>
            </a:extLst>
          </p:cNvPr>
          <p:cNvPicPr>
            <a:picLocks noChangeAspect="1"/>
          </p:cNvPicPr>
          <p:nvPr/>
        </p:nvPicPr>
        <p:blipFill>
          <a:blip r:embed="rId2"/>
          <a:stretch>
            <a:fillRect/>
          </a:stretch>
        </p:blipFill>
        <p:spPr>
          <a:xfrm>
            <a:off x="4097926" y="862162"/>
            <a:ext cx="7942032" cy="5331628"/>
          </a:xfrm>
          <a:prstGeom prst="rect">
            <a:avLst/>
          </a:prstGeom>
        </p:spPr>
      </p:pic>
    </p:spTree>
    <p:extLst>
      <p:ext uri="{BB962C8B-B14F-4D97-AF65-F5344CB8AC3E}">
        <p14:creationId xmlns:p14="http://schemas.microsoft.com/office/powerpoint/2010/main" val="3052306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EEEEA-CB6B-954D-8B9D-5B9E1EF06781}"/>
              </a:ext>
            </a:extLst>
          </p:cNvPr>
          <p:cNvSpPr>
            <a:spLocks noGrp="1"/>
          </p:cNvSpPr>
          <p:nvPr>
            <p:ph type="title"/>
          </p:nvPr>
        </p:nvSpPr>
        <p:spPr>
          <a:xfrm>
            <a:off x="342900" y="846922"/>
            <a:ext cx="8610600" cy="1293028"/>
          </a:xfrm>
        </p:spPr>
        <p:txBody>
          <a:bodyPr/>
          <a:lstStyle/>
          <a:p>
            <a:pPr algn="l"/>
            <a:r>
              <a:rPr lang="en-US" dirty="0"/>
              <a:t>Query 10</a:t>
            </a:r>
          </a:p>
        </p:txBody>
      </p:sp>
      <p:sp>
        <p:nvSpPr>
          <p:cNvPr id="3" name="Content Placeholder 2">
            <a:extLst>
              <a:ext uri="{FF2B5EF4-FFF2-40B4-BE49-F238E27FC236}">
                <a16:creationId xmlns:a16="http://schemas.microsoft.com/office/drawing/2014/main" id="{2DEE0E45-3898-1B44-A1C7-AD3EFC2EC4C0}"/>
              </a:ext>
            </a:extLst>
          </p:cNvPr>
          <p:cNvSpPr>
            <a:spLocks noGrp="1"/>
          </p:cNvSpPr>
          <p:nvPr>
            <p:ph idx="1"/>
          </p:nvPr>
        </p:nvSpPr>
        <p:spPr>
          <a:xfrm>
            <a:off x="211726" y="2139950"/>
            <a:ext cx="3886200" cy="4053840"/>
          </a:xfrm>
        </p:spPr>
        <p:txBody>
          <a:bodyPr>
            <a:normAutofit/>
          </a:bodyPr>
          <a:lstStyle/>
          <a:p>
            <a:r>
              <a:rPr lang="en-CA" dirty="0"/>
              <a:t>Find the total value of benefits that was paid to both people with declared income and those without declared income. </a:t>
            </a:r>
          </a:p>
          <a:p>
            <a:endParaRPr lang="en-CA" b="1" dirty="0"/>
          </a:p>
          <a:p>
            <a:r>
              <a:rPr lang="en-CA" b="1" dirty="0"/>
              <a:t>(Full output in black screenshot)</a:t>
            </a:r>
            <a:endParaRPr lang="en-CA" dirty="0"/>
          </a:p>
          <a:p>
            <a:pPr marL="0" indent="0">
              <a:buNone/>
            </a:pPr>
            <a:endParaRPr lang="en-US" dirty="0"/>
          </a:p>
          <a:p>
            <a:pPr marL="0" indent="0">
              <a:buNone/>
            </a:pPr>
            <a:endParaRPr lang="en-US" dirty="0"/>
          </a:p>
        </p:txBody>
      </p:sp>
      <p:pic>
        <p:nvPicPr>
          <p:cNvPr id="5" name="Picture 4" descr="A screenshot of a cell phone&#10;&#10;Description automatically generated">
            <a:extLst>
              <a:ext uri="{FF2B5EF4-FFF2-40B4-BE49-F238E27FC236}">
                <a16:creationId xmlns:a16="http://schemas.microsoft.com/office/drawing/2014/main" id="{1118FAB3-FB11-5943-8235-6F99C4244191}"/>
              </a:ext>
            </a:extLst>
          </p:cNvPr>
          <p:cNvPicPr>
            <a:picLocks noChangeAspect="1"/>
          </p:cNvPicPr>
          <p:nvPr/>
        </p:nvPicPr>
        <p:blipFill>
          <a:blip r:embed="rId2"/>
          <a:stretch>
            <a:fillRect/>
          </a:stretch>
        </p:blipFill>
        <p:spPr>
          <a:xfrm>
            <a:off x="4229100" y="994578"/>
            <a:ext cx="7480300" cy="5524500"/>
          </a:xfrm>
          <a:prstGeom prst="rect">
            <a:avLst/>
          </a:prstGeom>
        </p:spPr>
      </p:pic>
    </p:spTree>
    <p:extLst>
      <p:ext uri="{BB962C8B-B14F-4D97-AF65-F5344CB8AC3E}">
        <p14:creationId xmlns:p14="http://schemas.microsoft.com/office/powerpoint/2010/main" val="2072637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EEEEA-CB6B-954D-8B9D-5B9E1EF06781}"/>
              </a:ext>
            </a:extLst>
          </p:cNvPr>
          <p:cNvSpPr>
            <a:spLocks noGrp="1"/>
          </p:cNvSpPr>
          <p:nvPr>
            <p:ph type="title"/>
          </p:nvPr>
        </p:nvSpPr>
        <p:spPr>
          <a:xfrm>
            <a:off x="359833" y="508255"/>
            <a:ext cx="8610600" cy="1293028"/>
          </a:xfrm>
        </p:spPr>
        <p:txBody>
          <a:bodyPr/>
          <a:lstStyle/>
          <a:p>
            <a:pPr algn="l"/>
            <a:r>
              <a:rPr lang="en-US" dirty="0"/>
              <a:t>Consistency and Availability</a:t>
            </a:r>
          </a:p>
        </p:txBody>
      </p:sp>
      <p:sp>
        <p:nvSpPr>
          <p:cNvPr id="3" name="Content Placeholder 2">
            <a:extLst>
              <a:ext uri="{FF2B5EF4-FFF2-40B4-BE49-F238E27FC236}">
                <a16:creationId xmlns:a16="http://schemas.microsoft.com/office/drawing/2014/main" id="{2DEE0E45-3898-1B44-A1C7-AD3EFC2EC4C0}"/>
              </a:ext>
            </a:extLst>
          </p:cNvPr>
          <p:cNvSpPr>
            <a:spLocks noGrp="1"/>
          </p:cNvSpPr>
          <p:nvPr>
            <p:ph idx="1"/>
          </p:nvPr>
        </p:nvSpPr>
        <p:spPr>
          <a:xfrm>
            <a:off x="211726" y="2139950"/>
            <a:ext cx="11637374" cy="4053840"/>
          </a:xfrm>
        </p:spPr>
        <p:txBody>
          <a:bodyPr>
            <a:normAutofit/>
          </a:bodyPr>
          <a:lstStyle/>
          <a:p>
            <a:pPr marL="0" indent="0">
              <a:buNone/>
            </a:pPr>
            <a:endParaRPr lang="en-US" dirty="0"/>
          </a:p>
          <a:p>
            <a:pPr marL="0" indent="0">
              <a:buNone/>
            </a:pPr>
            <a:endParaRPr lang="en-US" dirty="0"/>
          </a:p>
        </p:txBody>
      </p:sp>
      <p:pic>
        <p:nvPicPr>
          <p:cNvPr id="6" name="Picture 5" descr="A picture containing screenshot&#10;&#10;Description automatically generated">
            <a:extLst>
              <a:ext uri="{FF2B5EF4-FFF2-40B4-BE49-F238E27FC236}">
                <a16:creationId xmlns:a16="http://schemas.microsoft.com/office/drawing/2014/main" id="{B271A951-860F-5748-AA0A-21810EA4A98D}"/>
              </a:ext>
            </a:extLst>
          </p:cNvPr>
          <p:cNvPicPr/>
          <p:nvPr/>
        </p:nvPicPr>
        <p:blipFill rotWithShape="1">
          <a:blip r:embed="rId2">
            <a:extLst>
              <a:ext uri="{28A0092B-C50C-407E-A947-70E740481C1C}">
                <a14:useLocalDpi xmlns:a14="http://schemas.microsoft.com/office/drawing/2010/main" val="0"/>
              </a:ext>
            </a:extLst>
          </a:blip>
          <a:srcRect l="2231" t="3214" r="1003" b="1995"/>
          <a:stretch/>
        </p:blipFill>
        <p:spPr bwMode="auto">
          <a:xfrm>
            <a:off x="5701030" y="1801283"/>
            <a:ext cx="6131137" cy="4146612"/>
          </a:xfrm>
          <a:prstGeom prst="rect">
            <a:avLst/>
          </a:prstGeom>
          <a:ln>
            <a:noFill/>
          </a:ln>
          <a:extLst>
            <a:ext uri="{53640926-AAD7-44D8-BBD7-CCE9431645EC}">
              <a14:shadowObscured xmlns:a14="http://schemas.microsoft.com/office/drawing/2010/main"/>
            </a:ext>
          </a:extLst>
        </p:spPr>
      </p:pic>
      <p:sp>
        <p:nvSpPr>
          <p:cNvPr id="4" name="TextBox 3">
            <a:extLst>
              <a:ext uri="{FF2B5EF4-FFF2-40B4-BE49-F238E27FC236}">
                <a16:creationId xmlns:a16="http://schemas.microsoft.com/office/drawing/2014/main" id="{AB16E2FA-3F00-AB45-B7AD-4C12495242DD}"/>
              </a:ext>
            </a:extLst>
          </p:cNvPr>
          <p:cNvSpPr txBox="1"/>
          <p:nvPr/>
        </p:nvSpPr>
        <p:spPr>
          <a:xfrm>
            <a:off x="359833" y="1995654"/>
            <a:ext cx="5109634" cy="3970318"/>
          </a:xfrm>
          <a:prstGeom prst="rect">
            <a:avLst/>
          </a:prstGeom>
          <a:noFill/>
        </p:spPr>
        <p:txBody>
          <a:bodyPr wrap="square" rtlCol="0">
            <a:spAutoFit/>
          </a:bodyPr>
          <a:lstStyle/>
          <a:p>
            <a:r>
              <a:rPr lang="en-US" dirty="0"/>
              <a:t>Default Behavior involves sending all read and writes to the leader node. Provides consistency but not availability. </a:t>
            </a:r>
          </a:p>
          <a:p>
            <a:endParaRPr lang="en-US" dirty="0"/>
          </a:p>
          <a:p>
            <a:r>
              <a:rPr lang="en-US" dirty="0"/>
              <a:t>This is because the leader node might die and there is a delay for the system to elect a new replica node to respond. </a:t>
            </a:r>
          </a:p>
          <a:p>
            <a:endParaRPr lang="en-US" dirty="0"/>
          </a:p>
          <a:p>
            <a:r>
              <a:rPr lang="en-US" dirty="0"/>
              <a:t>Other issues include network issues or when a node disconnects from a cluster due to a partitioned network = No 24/7 Availability. </a:t>
            </a:r>
          </a:p>
          <a:p>
            <a:endParaRPr lang="en-US" dirty="0"/>
          </a:p>
          <a:p>
            <a:endParaRPr lang="en-US" dirty="0"/>
          </a:p>
          <a:p>
            <a:endParaRPr lang="en-US" dirty="0"/>
          </a:p>
        </p:txBody>
      </p:sp>
    </p:spTree>
    <p:extLst>
      <p:ext uri="{BB962C8B-B14F-4D97-AF65-F5344CB8AC3E}">
        <p14:creationId xmlns:p14="http://schemas.microsoft.com/office/powerpoint/2010/main" val="3556980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EEEEA-CB6B-954D-8B9D-5B9E1EF06781}"/>
              </a:ext>
            </a:extLst>
          </p:cNvPr>
          <p:cNvSpPr>
            <a:spLocks noGrp="1"/>
          </p:cNvSpPr>
          <p:nvPr>
            <p:ph type="title"/>
          </p:nvPr>
        </p:nvSpPr>
        <p:spPr>
          <a:xfrm>
            <a:off x="359833" y="508255"/>
            <a:ext cx="8610600" cy="1293028"/>
          </a:xfrm>
        </p:spPr>
        <p:txBody>
          <a:bodyPr/>
          <a:lstStyle/>
          <a:p>
            <a:pPr algn="l"/>
            <a:r>
              <a:rPr lang="en-US" dirty="0"/>
              <a:t>Consistency and Availability SOLUTIONS !! </a:t>
            </a:r>
          </a:p>
        </p:txBody>
      </p:sp>
      <p:sp>
        <p:nvSpPr>
          <p:cNvPr id="3" name="Content Placeholder 2">
            <a:extLst>
              <a:ext uri="{FF2B5EF4-FFF2-40B4-BE49-F238E27FC236}">
                <a16:creationId xmlns:a16="http://schemas.microsoft.com/office/drawing/2014/main" id="{2DEE0E45-3898-1B44-A1C7-AD3EFC2EC4C0}"/>
              </a:ext>
            </a:extLst>
          </p:cNvPr>
          <p:cNvSpPr>
            <a:spLocks noGrp="1"/>
          </p:cNvSpPr>
          <p:nvPr>
            <p:ph idx="1"/>
          </p:nvPr>
        </p:nvSpPr>
        <p:spPr>
          <a:xfrm>
            <a:off x="211726" y="2139950"/>
            <a:ext cx="11637374" cy="4053840"/>
          </a:xfrm>
        </p:spPr>
        <p:txBody>
          <a:bodyPr>
            <a:normAutofit/>
          </a:bodyPr>
          <a:lstStyle/>
          <a:p>
            <a:pPr marL="0" indent="0">
              <a:buNone/>
            </a:pPr>
            <a:endParaRPr lang="en-US" dirty="0"/>
          </a:p>
          <a:p>
            <a:pPr marL="0" indent="0">
              <a:buNone/>
            </a:pPr>
            <a:endParaRPr lang="en-US" dirty="0"/>
          </a:p>
        </p:txBody>
      </p:sp>
      <p:pic>
        <p:nvPicPr>
          <p:cNvPr id="6" name="Picture 5" descr="A picture containing screenshot&#10;&#10;Description automatically generated">
            <a:extLst>
              <a:ext uri="{FF2B5EF4-FFF2-40B4-BE49-F238E27FC236}">
                <a16:creationId xmlns:a16="http://schemas.microsoft.com/office/drawing/2014/main" id="{B271A951-860F-5748-AA0A-21810EA4A98D}"/>
              </a:ext>
            </a:extLst>
          </p:cNvPr>
          <p:cNvPicPr/>
          <p:nvPr/>
        </p:nvPicPr>
        <p:blipFill rotWithShape="1">
          <a:blip r:embed="rId2">
            <a:extLst>
              <a:ext uri="{28A0092B-C50C-407E-A947-70E740481C1C}">
                <a14:useLocalDpi xmlns:a14="http://schemas.microsoft.com/office/drawing/2010/main" val="0"/>
              </a:ext>
            </a:extLst>
          </a:blip>
          <a:srcRect l="2231" t="3214" r="1003" b="1995"/>
          <a:stretch/>
        </p:blipFill>
        <p:spPr bwMode="auto">
          <a:xfrm>
            <a:off x="5701030" y="1801283"/>
            <a:ext cx="6131137" cy="4146612"/>
          </a:xfrm>
          <a:prstGeom prst="rect">
            <a:avLst/>
          </a:prstGeom>
          <a:ln>
            <a:noFill/>
          </a:ln>
          <a:extLst>
            <a:ext uri="{53640926-AAD7-44D8-BBD7-CCE9431645EC}">
              <a14:shadowObscured xmlns:a14="http://schemas.microsoft.com/office/drawing/2010/main"/>
            </a:ext>
          </a:extLst>
        </p:spPr>
      </p:pic>
      <p:sp>
        <p:nvSpPr>
          <p:cNvPr id="4" name="TextBox 3">
            <a:extLst>
              <a:ext uri="{FF2B5EF4-FFF2-40B4-BE49-F238E27FC236}">
                <a16:creationId xmlns:a16="http://schemas.microsoft.com/office/drawing/2014/main" id="{AB16E2FA-3F00-AB45-B7AD-4C12495242DD}"/>
              </a:ext>
            </a:extLst>
          </p:cNvPr>
          <p:cNvSpPr txBox="1"/>
          <p:nvPr/>
        </p:nvSpPr>
        <p:spPr>
          <a:xfrm>
            <a:off x="359833" y="1995654"/>
            <a:ext cx="5109634" cy="4247317"/>
          </a:xfrm>
          <a:prstGeom prst="rect">
            <a:avLst/>
          </a:prstGeom>
          <a:noFill/>
        </p:spPr>
        <p:txBody>
          <a:bodyPr wrap="square" rtlCol="0">
            <a:spAutoFit/>
          </a:bodyPr>
          <a:lstStyle/>
          <a:p>
            <a:r>
              <a:rPr lang="en-US" dirty="0"/>
              <a:t>Option 1: Make it possible for the MongoDB client to read from replica nodes = breaks consistency in a scenario where one of the replica nodes has not yet been updated. (Provides eventual consistency).</a:t>
            </a:r>
          </a:p>
          <a:p>
            <a:endParaRPr lang="en-US" dirty="0"/>
          </a:p>
          <a:p>
            <a:r>
              <a:rPr lang="en-US" dirty="0"/>
              <a:t>Option 2: </a:t>
            </a:r>
          </a:p>
          <a:p>
            <a:r>
              <a:rPr lang="en-US" dirty="0"/>
              <a:t>Employ MongoDB’s write concerns. Write concerns are a 	way for us to specify the number of nodes to which the data should be written in order to constitute a successful write operation</a:t>
            </a:r>
            <a:r>
              <a:rPr lang="en-CA" dirty="0"/>
              <a:t> = Same data across all nodes and we ensure consistency. </a:t>
            </a:r>
            <a:endParaRPr lang="en-US" dirty="0"/>
          </a:p>
          <a:p>
            <a:endParaRPr lang="en-US" dirty="0"/>
          </a:p>
          <a:p>
            <a:endParaRPr lang="en-US" dirty="0"/>
          </a:p>
        </p:txBody>
      </p:sp>
    </p:spTree>
    <p:extLst>
      <p:ext uri="{BB962C8B-B14F-4D97-AF65-F5344CB8AC3E}">
        <p14:creationId xmlns:p14="http://schemas.microsoft.com/office/powerpoint/2010/main" val="1780180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EEEEA-CB6B-954D-8B9D-5B9E1EF06781}"/>
              </a:ext>
            </a:extLst>
          </p:cNvPr>
          <p:cNvSpPr>
            <a:spLocks noGrp="1"/>
          </p:cNvSpPr>
          <p:nvPr>
            <p:ph type="title"/>
          </p:nvPr>
        </p:nvSpPr>
        <p:spPr>
          <a:xfrm>
            <a:off x="359832" y="508255"/>
            <a:ext cx="11637373" cy="1202012"/>
          </a:xfrm>
        </p:spPr>
        <p:txBody>
          <a:bodyPr/>
          <a:lstStyle/>
          <a:p>
            <a:pPr algn="ctr"/>
            <a:r>
              <a:rPr lang="en-US" dirty="0"/>
              <a:t>Consistency and Availability Conclusions</a:t>
            </a:r>
          </a:p>
        </p:txBody>
      </p:sp>
      <p:sp>
        <p:nvSpPr>
          <p:cNvPr id="3" name="Content Placeholder 2">
            <a:extLst>
              <a:ext uri="{FF2B5EF4-FFF2-40B4-BE49-F238E27FC236}">
                <a16:creationId xmlns:a16="http://schemas.microsoft.com/office/drawing/2014/main" id="{2DEE0E45-3898-1B44-A1C7-AD3EFC2EC4C0}"/>
              </a:ext>
            </a:extLst>
          </p:cNvPr>
          <p:cNvSpPr>
            <a:spLocks noGrp="1"/>
          </p:cNvSpPr>
          <p:nvPr>
            <p:ph idx="1"/>
          </p:nvPr>
        </p:nvSpPr>
        <p:spPr>
          <a:xfrm>
            <a:off x="211726" y="2139950"/>
            <a:ext cx="11637374" cy="4053840"/>
          </a:xfrm>
        </p:spPr>
        <p:txBody>
          <a:bodyPr>
            <a:normAutofit/>
          </a:bodyPr>
          <a:lstStyle/>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AB16E2FA-3F00-AB45-B7AD-4C12495242DD}"/>
              </a:ext>
            </a:extLst>
          </p:cNvPr>
          <p:cNvSpPr txBox="1"/>
          <p:nvPr/>
        </p:nvSpPr>
        <p:spPr>
          <a:xfrm>
            <a:off x="359833" y="1995654"/>
            <a:ext cx="5109634" cy="646331"/>
          </a:xfrm>
          <a:prstGeom prst="rect">
            <a:avLst/>
          </a:prstGeom>
          <a:noFill/>
        </p:spPr>
        <p:txBody>
          <a:bodyPr wrap="square" rtlCol="0">
            <a:spAutoFit/>
          </a:bodyPr>
          <a:lstStyle/>
          <a:p>
            <a:endParaRPr lang="en-US" dirty="0"/>
          </a:p>
          <a:p>
            <a:endParaRPr lang="en-US" dirty="0"/>
          </a:p>
        </p:txBody>
      </p:sp>
      <p:sp>
        <p:nvSpPr>
          <p:cNvPr id="5" name="TextBox 4">
            <a:extLst>
              <a:ext uri="{FF2B5EF4-FFF2-40B4-BE49-F238E27FC236}">
                <a16:creationId xmlns:a16="http://schemas.microsoft.com/office/drawing/2014/main" id="{85A9C197-2E98-DA4A-8712-37985E6D6863}"/>
              </a:ext>
            </a:extLst>
          </p:cNvPr>
          <p:cNvSpPr txBox="1"/>
          <p:nvPr/>
        </p:nvSpPr>
        <p:spPr>
          <a:xfrm>
            <a:off x="376763" y="2571772"/>
            <a:ext cx="11620442" cy="3139321"/>
          </a:xfrm>
          <a:prstGeom prst="rect">
            <a:avLst/>
          </a:prstGeom>
          <a:noFill/>
        </p:spPr>
        <p:txBody>
          <a:bodyPr wrap="square" rtlCol="0">
            <a:spAutoFit/>
          </a:bodyPr>
          <a:lstStyle/>
          <a:p>
            <a:r>
              <a:rPr lang="en-US" dirty="0"/>
              <a:t>Employing these 2 techniques ensures that we have a system that is fully consistent. </a:t>
            </a:r>
          </a:p>
          <a:p>
            <a:endParaRPr lang="en-US" dirty="0"/>
          </a:p>
          <a:p>
            <a:r>
              <a:rPr lang="en-US" dirty="0"/>
              <a:t>We still experience some unavailability when it comes to write operations. This is because although we can solve the availability issue for reads via a few configurations in the client, there is no solution for the availability of the writes. </a:t>
            </a:r>
          </a:p>
          <a:p>
            <a:endParaRPr lang="en-US" dirty="0"/>
          </a:p>
          <a:p>
            <a:r>
              <a:rPr lang="en-US" dirty="0"/>
              <a:t>					Therefore…… </a:t>
            </a:r>
          </a:p>
          <a:p>
            <a:endParaRPr lang="en-US" dirty="0"/>
          </a:p>
          <a:p>
            <a:endParaRPr lang="en-US" dirty="0"/>
          </a:p>
          <a:p>
            <a:r>
              <a:rPr lang="en-US" dirty="0"/>
              <a:t>MongoDB system is fully consistent (with some configuration). </a:t>
            </a:r>
          </a:p>
          <a:p>
            <a:r>
              <a:rPr lang="en-US" dirty="0"/>
              <a:t>MongoDB system is fully available for read operations, but </a:t>
            </a:r>
            <a:r>
              <a:rPr lang="en-US" b="1" dirty="0"/>
              <a:t>not always available </a:t>
            </a:r>
            <a:r>
              <a:rPr lang="en-US" dirty="0"/>
              <a:t>for write operations.</a:t>
            </a:r>
          </a:p>
        </p:txBody>
      </p:sp>
    </p:spTree>
    <p:extLst>
      <p:ext uri="{BB962C8B-B14F-4D97-AF65-F5344CB8AC3E}">
        <p14:creationId xmlns:p14="http://schemas.microsoft.com/office/powerpoint/2010/main" val="31057285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EEEEA-CB6B-954D-8B9D-5B9E1EF06781}"/>
              </a:ext>
            </a:extLst>
          </p:cNvPr>
          <p:cNvSpPr>
            <a:spLocks noGrp="1"/>
          </p:cNvSpPr>
          <p:nvPr>
            <p:ph type="title"/>
          </p:nvPr>
        </p:nvSpPr>
        <p:spPr>
          <a:xfrm>
            <a:off x="359832" y="508255"/>
            <a:ext cx="11637373" cy="1202012"/>
          </a:xfrm>
        </p:spPr>
        <p:txBody>
          <a:bodyPr/>
          <a:lstStyle/>
          <a:p>
            <a:pPr algn="ctr"/>
            <a:r>
              <a:rPr lang="en-US" dirty="0"/>
              <a:t>Indexing techniques</a:t>
            </a:r>
          </a:p>
        </p:txBody>
      </p:sp>
      <p:sp>
        <p:nvSpPr>
          <p:cNvPr id="3" name="Content Placeholder 2">
            <a:extLst>
              <a:ext uri="{FF2B5EF4-FFF2-40B4-BE49-F238E27FC236}">
                <a16:creationId xmlns:a16="http://schemas.microsoft.com/office/drawing/2014/main" id="{2DEE0E45-3898-1B44-A1C7-AD3EFC2EC4C0}"/>
              </a:ext>
            </a:extLst>
          </p:cNvPr>
          <p:cNvSpPr>
            <a:spLocks noGrp="1"/>
          </p:cNvSpPr>
          <p:nvPr>
            <p:ph idx="1"/>
          </p:nvPr>
        </p:nvSpPr>
        <p:spPr>
          <a:xfrm>
            <a:off x="211726" y="2641984"/>
            <a:ext cx="11637374" cy="3551805"/>
          </a:xfrm>
        </p:spPr>
        <p:txBody>
          <a:bodyPr>
            <a:normAutofit/>
          </a:bodyPr>
          <a:lstStyle/>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AB16E2FA-3F00-AB45-B7AD-4C12495242DD}"/>
              </a:ext>
            </a:extLst>
          </p:cNvPr>
          <p:cNvSpPr txBox="1"/>
          <p:nvPr/>
        </p:nvSpPr>
        <p:spPr>
          <a:xfrm>
            <a:off x="359833" y="1995654"/>
            <a:ext cx="5109634" cy="646331"/>
          </a:xfrm>
          <a:prstGeom prst="rect">
            <a:avLst/>
          </a:prstGeom>
          <a:noFill/>
        </p:spPr>
        <p:txBody>
          <a:bodyPr wrap="square" rtlCol="0">
            <a:spAutoFit/>
          </a:bodyPr>
          <a:lstStyle/>
          <a:p>
            <a:endParaRPr lang="en-US" dirty="0"/>
          </a:p>
          <a:p>
            <a:endParaRPr lang="en-US" dirty="0"/>
          </a:p>
        </p:txBody>
      </p:sp>
      <p:sp>
        <p:nvSpPr>
          <p:cNvPr id="6" name="TextBox 5">
            <a:extLst>
              <a:ext uri="{FF2B5EF4-FFF2-40B4-BE49-F238E27FC236}">
                <a16:creationId xmlns:a16="http://schemas.microsoft.com/office/drawing/2014/main" id="{24A50937-7C0D-FA4D-831F-D4751C40AE25}"/>
              </a:ext>
            </a:extLst>
          </p:cNvPr>
          <p:cNvSpPr txBox="1"/>
          <p:nvPr/>
        </p:nvSpPr>
        <p:spPr>
          <a:xfrm>
            <a:off x="571558" y="2699518"/>
            <a:ext cx="11620442" cy="2862322"/>
          </a:xfrm>
          <a:prstGeom prst="rect">
            <a:avLst/>
          </a:prstGeom>
          <a:noFill/>
        </p:spPr>
        <p:txBody>
          <a:bodyPr wrap="square" rtlCol="0">
            <a:spAutoFit/>
          </a:bodyPr>
          <a:lstStyle/>
          <a:p>
            <a:r>
              <a:rPr lang="en-CA" dirty="0"/>
              <a:t>Indexing facilitates query operations by reducing the latency over which data is retrieved. </a:t>
            </a:r>
          </a:p>
          <a:p>
            <a:endParaRPr lang="en-CA" dirty="0"/>
          </a:p>
          <a:p>
            <a:br>
              <a:rPr lang="en-CA" dirty="0"/>
            </a:br>
            <a:endParaRPr lang="en-CA" dirty="0"/>
          </a:p>
          <a:p>
            <a:r>
              <a:rPr lang="en-CA" dirty="0"/>
              <a:t>It does so by minimizing the number of documents that need to be scanned. </a:t>
            </a:r>
          </a:p>
          <a:p>
            <a:endParaRPr lang="en-CA" dirty="0"/>
          </a:p>
          <a:p>
            <a:endParaRPr lang="en-CA" dirty="0"/>
          </a:p>
          <a:p>
            <a:endParaRPr lang="en-CA" dirty="0"/>
          </a:p>
          <a:p>
            <a:r>
              <a:rPr lang="en-CA" dirty="0"/>
              <a:t>Collections with high read-to-write ratios are better at utilizing indexes than those with a high write-to-read ratio. </a:t>
            </a:r>
            <a:endParaRPr lang="en-US" dirty="0"/>
          </a:p>
        </p:txBody>
      </p:sp>
    </p:spTree>
    <p:extLst>
      <p:ext uri="{BB962C8B-B14F-4D97-AF65-F5344CB8AC3E}">
        <p14:creationId xmlns:p14="http://schemas.microsoft.com/office/powerpoint/2010/main" val="3831668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3F638-D892-F94F-94C1-867528416E26}"/>
              </a:ext>
            </a:extLst>
          </p:cNvPr>
          <p:cNvSpPr>
            <a:spLocks noGrp="1"/>
          </p:cNvSpPr>
          <p:nvPr>
            <p:ph type="title"/>
          </p:nvPr>
        </p:nvSpPr>
        <p:spPr/>
        <p:txBody>
          <a:bodyPr/>
          <a:lstStyle/>
          <a:p>
            <a:r>
              <a:rPr lang="en-US" dirty="0"/>
              <a:t>CHOESN SYSTEM</a:t>
            </a:r>
          </a:p>
        </p:txBody>
      </p:sp>
      <p:sp>
        <p:nvSpPr>
          <p:cNvPr id="3" name="Content Placeholder 2">
            <a:extLst>
              <a:ext uri="{FF2B5EF4-FFF2-40B4-BE49-F238E27FC236}">
                <a16:creationId xmlns:a16="http://schemas.microsoft.com/office/drawing/2014/main" id="{3B99FB2E-8B19-C74E-A378-0A1984130BD9}"/>
              </a:ext>
            </a:extLst>
          </p:cNvPr>
          <p:cNvSpPr>
            <a:spLocks noGrp="1"/>
          </p:cNvSpPr>
          <p:nvPr>
            <p:ph idx="1"/>
          </p:nvPr>
        </p:nvSpPr>
        <p:spPr>
          <a:xfrm>
            <a:off x="685800" y="2194560"/>
            <a:ext cx="10820400" cy="4409440"/>
          </a:xfrm>
        </p:spPr>
        <p:txBody>
          <a:bodyPr>
            <a:normAutofit lnSpcReduction="10000"/>
          </a:bodyPr>
          <a:lstStyle/>
          <a:p>
            <a:r>
              <a:rPr lang="en-US" dirty="0"/>
              <a:t>For the purposes of this project we chose to go with </a:t>
            </a:r>
            <a:r>
              <a:rPr lang="en-US" b="1" u="sng" dirty="0"/>
              <a:t>MongoDB</a:t>
            </a:r>
            <a:r>
              <a:rPr lang="en-US" dirty="0"/>
              <a:t>, a document- based NoSQL system. </a:t>
            </a:r>
          </a:p>
          <a:p>
            <a:endParaRPr lang="en-US" dirty="0"/>
          </a:p>
          <a:p>
            <a:r>
              <a:rPr lang="en-CA" dirty="0"/>
              <a:t>MongoDB provides high levels of scalability and flexibility as well relatively easy querying and indexing strategies.</a:t>
            </a:r>
          </a:p>
          <a:p>
            <a:endParaRPr lang="en-CA" dirty="0"/>
          </a:p>
          <a:p>
            <a:r>
              <a:rPr lang="en-CA" dirty="0"/>
              <a:t>The main reason we decided to go with MongoDB is because it is simple for developers to learn and use, while still providing all the capabilities needed to meet the most complex requirements.</a:t>
            </a:r>
          </a:p>
          <a:p>
            <a:endParaRPr lang="en-CA" dirty="0"/>
          </a:p>
          <a:p>
            <a:r>
              <a:rPr lang="en-CA" dirty="0"/>
              <a:t>We used MongoExpress, which is a lightweight web-based administrative interface deployed to manage the MongoDB databases interactively.</a:t>
            </a:r>
          </a:p>
          <a:p>
            <a:endParaRPr lang="en-CA" dirty="0"/>
          </a:p>
          <a:p>
            <a:pPr marL="0" indent="0">
              <a:buNone/>
            </a:pPr>
            <a:endParaRPr lang="en-US" dirty="0"/>
          </a:p>
          <a:p>
            <a:endParaRPr lang="en-US" dirty="0"/>
          </a:p>
        </p:txBody>
      </p:sp>
    </p:spTree>
    <p:extLst>
      <p:ext uri="{BB962C8B-B14F-4D97-AF65-F5344CB8AC3E}">
        <p14:creationId xmlns:p14="http://schemas.microsoft.com/office/powerpoint/2010/main" val="17106011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EEEEA-CB6B-954D-8B9D-5B9E1EF06781}"/>
              </a:ext>
            </a:extLst>
          </p:cNvPr>
          <p:cNvSpPr>
            <a:spLocks noGrp="1"/>
          </p:cNvSpPr>
          <p:nvPr>
            <p:ph type="title"/>
          </p:nvPr>
        </p:nvSpPr>
        <p:spPr>
          <a:xfrm>
            <a:off x="359832" y="508255"/>
            <a:ext cx="11637373" cy="1202012"/>
          </a:xfrm>
        </p:spPr>
        <p:txBody>
          <a:bodyPr/>
          <a:lstStyle/>
          <a:p>
            <a:pPr algn="ctr"/>
            <a:r>
              <a:rPr lang="en-US" dirty="0"/>
              <a:t>Indexing techniques</a:t>
            </a:r>
          </a:p>
        </p:txBody>
      </p:sp>
      <p:sp>
        <p:nvSpPr>
          <p:cNvPr id="3" name="Content Placeholder 2">
            <a:extLst>
              <a:ext uri="{FF2B5EF4-FFF2-40B4-BE49-F238E27FC236}">
                <a16:creationId xmlns:a16="http://schemas.microsoft.com/office/drawing/2014/main" id="{2DEE0E45-3898-1B44-A1C7-AD3EFC2EC4C0}"/>
              </a:ext>
            </a:extLst>
          </p:cNvPr>
          <p:cNvSpPr>
            <a:spLocks noGrp="1"/>
          </p:cNvSpPr>
          <p:nvPr>
            <p:ph idx="1"/>
          </p:nvPr>
        </p:nvSpPr>
        <p:spPr>
          <a:xfrm>
            <a:off x="211726" y="2139950"/>
            <a:ext cx="11637374" cy="4053840"/>
          </a:xfrm>
        </p:spPr>
        <p:txBody>
          <a:bodyPr>
            <a:normAutofit/>
          </a:bodyPr>
          <a:lstStyle/>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AB16E2FA-3F00-AB45-B7AD-4C12495242DD}"/>
              </a:ext>
            </a:extLst>
          </p:cNvPr>
          <p:cNvSpPr txBox="1"/>
          <p:nvPr/>
        </p:nvSpPr>
        <p:spPr>
          <a:xfrm>
            <a:off x="359833" y="1995654"/>
            <a:ext cx="5109634" cy="646331"/>
          </a:xfrm>
          <a:prstGeom prst="rect">
            <a:avLst/>
          </a:prstGeom>
          <a:noFill/>
        </p:spPr>
        <p:txBody>
          <a:bodyPr wrap="square" rtlCol="0">
            <a:spAutoFit/>
          </a:bodyPr>
          <a:lstStyle/>
          <a:p>
            <a:endParaRPr lang="en-US" dirty="0"/>
          </a:p>
          <a:p>
            <a:endParaRPr lang="en-US" dirty="0"/>
          </a:p>
        </p:txBody>
      </p:sp>
      <p:sp>
        <p:nvSpPr>
          <p:cNvPr id="5" name="TextBox 4">
            <a:extLst>
              <a:ext uri="{FF2B5EF4-FFF2-40B4-BE49-F238E27FC236}">
                <a16:creationId xmlns:a16="http://schemas.microsoft.com/office/drawing/2014/main" id="{85A9C197-2E98-DA4A-8712-37985E6D6863}"/>
              </a:ext>
            </a:extLst>
          </p:cNvPr>
          <p:cNvSpPr txBox="1"/>
          <p:nvPr/>
        </p:nvSpPr>
        <p:spPr>
          <a:xfrm>
            <a:off x="376763" y="2641985"/>
            <a:ext cx="11620442" cy="3416320"/>
          </a:xfrm>
          <a:prstGeom prst="rect">
            <a:avLst/>
          </a:prstGeom>
          <a:noFill/>
        </p:spPr>
        <p:txBody>
          <a:bodyPr wrap="square" rtlCol="0">
            <a:spAutoFit/>
          </a:bodyPr>
          <a:lstStyle/>
          <a:p>
            <a:pPr marL="285750" indent="-285750">
              <a:buFont typeface="Arial" panose="020B0604020202020204" pitchFamily="34" charset="0"/>
              <a:buChar char="•"/>
            </a:pPr>
            <a:r>
              <a:rPr lang="en-US" dirty="0"/>
              <a:t>Three of MongoDB’s indexing techniques are relevant to the database we chose, namely these techniques are: </a:t>
            </a:r>
          </a:p>
          <a:p>
            <a:endParaRPr lang="en-US" dirty="0"/>
          </a:p>
          <a:p>
            <a:pPr marL="1657350" lvl="3" indent="-285750">
              <a:buFont typeface="Arial" panose="020B0604020202020204" pitchFamily="34" charset="0"/>
              <a:buChar char="•"/>
            </a:pPr>
            <a:r>
              <a:rPr lang="en-US" b="1" dirty="0"/>
              <a:t>Single Field Indexes: </a:t>
            </a:r>
            <a:r>
              <a:rPr lang="en-US" dirty="0"/>
              <a:t>assign a single field of a document as an index (Value of 1 or -1)</a:t>
            </a:r>
          </a:p>
          <a:p>
            <a:pPr marL="1657350" lvl="3" indent="-285750">
              <a:buFont typeface="Arial" panose="020B0604020202020204" pitchFamily="34" charset="0"/>
              <a:buChar char="•"/>
            </a:pPr>
            <a:r>
              <a:rPr lang="en-US" b="1" dirty="0"/>
              <a:t>Compound Indexes: </a:t>
            </a:r>
            <a:r>
              <a:rPr lang="en-US" dirty="0"/>
              <a:t>assign more than one field of a document as an index (Value of 1 or -1) </a:t>
            </a:r>
            <a:endParaRPr lang="en-US" b="1" dirty="0"/>
          </a:p>
          <a:p>
            <a:pPr marL="1657350" lvl="3" indent="-285750">
              <a:buFont typeface="Arial" panose="020B0604020202020204" pitchFamily="34" charset="0"/>
              <a:buChar char="•"/>
            </a:pPr>
            <a:r>
              <a:rPr lang="en-US" b="1" dirty="0"/>
              <a:t>Text Indexes: </a:t>
            </a:r>
            <a:r>
              <a:rPr lang="en-US" dirty="0"/>
              <a:t>instead of numbered indexes we use a string of text as an index. </a:t>
            </a:r>
            <a:endParaRPr lang="en-US" b="1"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r>
              <a:rPr lang="en-US" b="1" dirty="0"/>
              <a:t>Multikey indexes and Hashed indexes are also discussed in the report.</a:t>
            </a:r>
            <a:endParaRPr lang="en-US" dirty="0"/>
          </a:p>
          <a:p>
            <a:endParaRPr lang="en-US" dirty="0"/>
          </a:p>
        </p:txBody>
      </p:sp>
    </p:spTree>
    <p:extLst>
      <p:ext uri="{BB962C8B-B14F-4D97-AF65-F5344CB8AC3E}">
        <p14:creationId xmlns:p14="http://schemas.microsoft.com/office/powerpoint/2010/main" val="20949761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EEEEA-CB6B-954D-8B9D-5B9E1EF06781}"/>
              </a:ext>
            </a:extLst>
          </p:cNvPr>
          <p:cNvSpPr>
            <a:spLocks noGrp="1"/>
          </p:cNvSpPr>
          <p:nvPr>
            <p:ph type="title"/>
          </p:nvPr>
        </p:nvSpPr>
        <p:spPr>
          <a:xfrm>
            <a:off x="359832" y="508255"/>
            <a:ext cx="11637373" cy="1202012"/>
          </a:xfrm>
        </p:spPr>
        <p:txBody>
          <a:bodyPr/>
          <a:lstStyle/>
          <a:p>
            <a:pPr algn="ctr"/>
            <a:r>
              <a:rPr lang="en-US" dirty="0"/>
              <a:t>Indexing techniques</a:t>
            </a:r>
            <a:br>
              <a:rPr lang="en-US" dirty="0"/>
            </a:br>
            <a:r>
              <a:rPr lang="en-US" dirty="0"/>
              <a:t>Example</a:t>
            </a:r>
          </a:p>
        </p:txBody>
      </p:sp>
      <p:sp>
        <p:nvSpPr>
          <p:cNvPr id="3" name="Content Placeholder 2">
            <a:extLst>
              <a:ext uri="{FF2B5EF4-FFF2-40B4-BE49-F238E27FC236}">
                <a16:creationId xmlns:a16="http://schemas.microsoft.com/office/drawing/2014/main" id="{2DEE0E45-3898-1B44-A1C7-AD3EFC2EC4C0}"/>
              </a:ext>
            </a:extLst>
          </p:cNvPr>
          <p:cNvSpPr>
            <a:spLocks noGrp="1"/>
          </p:cNvSpPr>
          <p:nvPr>
            <p:ph idx="1"/>
          </p:nvPr>
        </p:nvSpPr>
        <p:spPr>
          <a:xfrm>
            <a:off x="211726" y="2139950"/>
            <a:ext cx="11637374" cy="4053840"/>
          </a:xfrm>
        </p:spPr>
        <p:txBody>
          <a:bodyPr>
            <a:normAutofit/>
          </a:bodyPr>
          <a:lstStyle/>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AB16E2FA-3F00-AB45-B7AD-4C12495242DD}"/>
              </a:ext>
            </a:extLst>
          </p:cNvPr>
          <p:cNvSpPr txBox="1"/>
          <p:nvPr/>
        </p:nvSpPr>
        <p:spPr>
          <a:xfrm>
            <a:off x="359833" y="1995654"/>
            <a:ext cx="5109634" cy="646331"/>
          </a:xfrm>
          <a:prstGeom prst="rect">
            <a:avLst/>
          </a:prstGeom>
          <a:noFill/>
        </p:spPr>
        <p:txBody>
          <a:bodyPr wrap="square" rtlCol="0">
            <a:spAutoFit/>
          </a:bodyPr>
          <a:lstStyle/>
          <a:p>
            <a:endParaRPr lang="en-US" dirty="0"/>
          </a:p>
          <a:p>
            <a:endParaRPr lang="en-US" dirty="0"/>
          </a:p>
        </p:txBody>
      </p:sp>
      <p:pic>
        <p:nvPicPr>
          <p:cNvPr id="7" name="Picture 6" descr="A screenshot of a cell phone&#10;&#10;Description automatically generated">
            <a:extLst>
              <a:ext uri="{FF2B5EF4-FFF2-40B4-BE49-F238E27FC236}">
                <a16:creationId xmlns:a16="http://schemas.microsoft.com/office/drawing/2014/main" id="{EBB8D832-9483-CC4C-B49B-4924324DECF4}"/>
              </a:ext>
            </a:extLst>
          </p:cNvPr>
          <p:cNvPicPr>
            <a:picLocks noChangeAspect="1"/>
          </p:cNvPicPr>
          <p:nvPr/>
        </p:nvPicPr>
        <p:blipFill>
          <a:blip r:embed="rId2"/>
          <a:stretch>
            <a:fillRect/>
          </a:stretch>
        </p:blipFill>
        <p:spPr>
          <a:xfrm>
            <a:off x="4271374" y="2318819"/>
            <a:ext cx="7708900" cy="3517900"/>
          </a:xfrm>
          <a:prstGeom prst="rect">
            <a:avLst/>
          </a:prstGeom>
        </p:spPr>
      </p:pic>
      <p:sp>
        <p:nvSpPr>
          <p:cNvPr id="8" name="TextBox 7">
            <a:extLst>
              <a:ext uri="{FF2B5EF4-FFF2-40B4-BE49-F238E27FC236}">
                <a16:creationId xmlns:a16="http://schemas.microsoft.com/office/drawing/2014/main" id="{EF5CFCA9-A52F-FF46-B3CD-9ACC04643F20}"/>
              </a:ext>
            </a:extLst>
          </p:cNvPr>
          <p:cNvSpPr txBox="1"/>
          <p:nvPr/>
        </p:nvSpPr>
        <p:spPr>
          <a:xfrm>
            <a:off x="359832" y="2927372"/>
            <a:ext cx="3416300" cy="1754326"/>
          </a:xfrm>
          <a:prstGeom prst="rect">
            <a:avLst/>
          </a:prstGeom>
          <a:noFill/>
        </p:spPr>
        <p:txBody>
          <a:bodyPr wrap="square" rtlCol="0">
            <a:spAutoFit/>
          </a:bodyPr>
          <a:lstStyle/>
          <a:p>
            <a:r>
              <a:rPr lang="en-CA" dirty="0"/>
              <a:t>First, we begin by showing the execution time it takes to find a retrieve data from our database when there is no indexing at all. </a:t>
            </a:r>
            <a:endParaRPr lang="en-US" dirty="0"/>
          </a:p>
          <a:p>
            <a:endParaRPr lang="en-US" dirty="0"/>
          </a:p>
        </p:txBody>
      </p:sp>
    </p:spTree>
    <p:extLst>
      <p:ext uri="{BB962C8B-B14F-4D97-AF65-F5344CB8AC3E}">
        <p14:creationId xmlns:p14="http://schemas.microsoft.com/office/powerpoint/2010/main" val="14848265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EEEEA-CB6B-954D-8B9D-5B9E1EF06781}"/>
              </a:ext>
            </a:extLst>
          </p:cNvPr>
          <p:cNvSpPr>
            <a:spLocks noGrp="1"/>
          </p:cNvSpPr>
          <p:nvPr>
            <p:ph type="title"/>
          </p:nvPr>
        </p:nvSpPr>
        <p:spPr>
          <a:xfrm>
            <a:off x="359832" y="508255"/>
            <a:ext cx="11637373" cy="1202012"/>
          </a:xfrm>
        </p:spPr>
        <p:txBody>
          <a:bodyPr/>
          <a:lstStyle/>
          <a:p>
            <a:pPr algn="ctr"/>
            <a:r>
              <a:rPr lang="en-US" dirty="0"/>
              <a:t>Indexing techniques</a:t>
            </a:r>
            <a:br>
              <a:rPr lang="en-US" dirty="0"/>
            </a:br>
            <a:r>
              <a:rPr lang="en-US" dirty="0"/>
              <a:t>Example</a:t>
            </a:r>
          </a:p>
        </p:txBody>
      </p:sp>
      <p:sp>
        <p:nvSpPr>
          <p:cNvPr id="3" name="Content Placeholder 2">
            <a:extLst>
              <a:ext uri="{FF2B5EF4-FFF2-40B4-BE49-F238E27FC236}">
                <a16:creationId xmlns:a16="http://schemas.microsoft.com/office/drawing/2014/main" id="{2DEE0E45-3898-1B44-A1C7-AD3EFC2EC4C0}"/>
              </a:ext>
            </a:extLst>
          </p:cNvPr>
          <p:cNvSpPr>
            <a:spLocks noGrp="1"/>
          </p:cNvSpPr>
          <p:nvPr>
            <p:ph idx="1"/>
          </p:nvPr>
        </p:nvSpPr>
        <p:spPr>
          <a:xfrm>
            <a:off x="211726" y="2139950"/>
            <a:ext cx="11637374" cy="4053840"/>
          </a:xfrm>
        </p:spPr>
        <p:txBody>
          <a:bodyPr>
            <a:normAutofit/>
          </a:bodyPr>
          <a:lstStyle/>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AB16E2FA-3F00-AB45-B7AD-4C12495242DD}"/>
              </a:ext>
            </a:extLst>
          </p:cNvPr>
          <p:cNvSpPr txBox="1"/>
          <p:nvPr/>
        </p:nvSpPr>
        <p:spPr>
          <a:xfrm>
            <a:off x="359833" y="1995654"/>
            <a:ext cx="5109634" cy="646331"/>
          </a:xfrm>
          <a:prstGeom prst="rect">
            <a:avLst/>
          </a:prstGeom>
          <a:noFill/>
        </p:spPr>
        <p:txBody>
          <a:bodyPr wrap="square" rtlCol="0">
            <a:spAutoFit/>
          </a:bodyPr>
          <a:lstStyle/>
          <a:p>
            <a:endParaRPr lang="en-US" dirty="0"/>
          </a:p>
          <a:p>
            <a:endParaRPr lang="en-US" dirty="0"/>
          </a:p>
        </p:txBody>
      </p:sp>
      <p:sp>
        <p:nvSpPr>
          <p:cNvPr id="8" name="TextBox 7">
            <a:extLst>
              <a:ext uri="{FF2B5EF4-FFF2-40B4-BE49-F238E27FC236}">
                <a16:creationId xmlns:a16="http://schemas.microsoft.com/office/drawing/2014/main" id="{EF5CFCA9-A52F-FF46-B3CD-9ACC04643F20}"/>
              </a:ext>
            </a:extLst>
          </p:cNvPr>
          <p:cNvSpPr txBox="1"/>
          <p:nvPr/>
        </p:nvSpPr>
        <p:spPr>
          <a:xfrm>
            <a:off x="342900" y="3316022"/>
            <a:ext cx="3416300" cy="1200329"/>
          </a:xfrm>
          <a:prstGeom prst="rect">
            <a:avLst/>
          </a:prstGeom>
          <a:noFill/>
        </p:spPr>
        <p:txBody>
          <a:bodyPr wrap="square" rtlCol="0">
            <a:spAutoFit/>
          </a:bodyPr>
          <a:lstStyle/>
          <a:p>
            <a:r>
              <a:rPr lang="en-CA" dirty="0"/>
              <a:t>Then we will create an index for GEO field in our database using the following query:</a:t>
            </a:r>
            <a:endParaRPr lang="en-US" dirty="0"/>
          </a:p>
        </p:txBody>
      </p:sp>
      <p:pic>
        <p:nvPicPr>
          <p:cNvPr id="6" name="Picture 5" descr="A screenshot of a cell phone&#10;&#10;Description automatically generated">
            <a:extLst>
              <a:ext uri="{FF2B5EF4-FFF2-40B4-BE49-F238E27FC236}">
                <a16:creationId xmlns:a16="http://schemas.microsoft.com/office/drawing/2014/main" id="{45CB8376-8C78-6C44-AEF9-0876130588B3}"/>
              </a:ext>
            </a:extLst>
          </p:cNvPr>
          <p:cNvPicPr>
            <a:picLocks noChangeAspect="1"/>
          </p:cNvPicPr>
          <p:nvPr/>
        </p:nvPicPr>
        <p:blipFill>
          <a:blip r:embed="rId2"/>
          <a:stretch>
            <a:fillRect/>
          </a:stretch>
        </p:blipFill>
        <p:spPr>
          <a:xfrm>
            <a:off x="4220574" y="3316022"/>
            <a:ext cx="7759700" cy="1943100"/>
          </a:xfrm>
          <a:prstGeom prst="rect">
            <a:avLst/>
          </a:prstGeom>
        </p:spPr>
      </p:pic>
    </p:spTree>
    <p:extLst>
      <p:ext uri="{BB962C8B-B14F-4D97-AF65-F5344CB8AC3E}">
        <p14:creationId xmlns:p14="http://schemas.microsoft.com/office/powerpoint/2010/main" val="34095554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EEEEA-CB6B-954D-8B9D-5B9E1EF06781}"/>
              </a:ext>
            </a:extLst>
          </p:cNvPr>
          <p:cNvSpPr>
            <a:spLocks noGrp="1"/>
          </p:cNvSpPr>
          <p:nvPr>
            <p:ph type="title"/>
          </p:nvPr>
        </p:nvSpPr>
        <p:spPr>
          <a:xfrm>
            <a:off x="359832" y="508255"/>
            <a:ext cx="11637373" cy="1202012"/>
          </a:xfrm>
        </p:spPr>
        <p:txBody>
          <a:bodyPr/>
          <a:lstStyle/>
          <a:p>
            <a:pPr algn="ctr"/>
            <a:r>
              <a:rPr lang="en-US" dirty="0"/>
              <a:t>Indexing techniques</a:t>
            </a:r>
            <a:br>
              <a:rPr lang="en-US" dirty="0"/>
            </a:br>
            <a:r>
              <a:rPr lang="en-US" dirty="0"/>
              <a:t>Example</a:t>
            </a:r>
          </a:p>
        </p:txBody>
      </p:sp>
      <p:sp>
        <p:nvSpPr>
          <p:cNvPr id="3" name="Content Placeholder 2">
            <a:extLst>
              <a:ext uri="{FF2B5EF4-FFF2-40B4-BE49-F238E27FC236}">
                <a16:creationId xmlns:a16="http://schemas.microsoft.com/office/drawing/2014/main" id="{2DEE0E45-3898-1B44-A1C7-AD3EFC2EC4C0}"/>
              </a:ext>
            </a:extLst>
          </p:cNvPr>
          <p:cNvSpPr>
            <a:spLocks noGrp="1"/>
          </p:cNvSpPr>
          <p:nvPr>
            <p:ph idx="1"/>
          </p:nvPr>
        </p:nvSpPr>
        <p:spPr>
          <a:xfrm>
            <a:off x="211726" y="2139950"/>
            <a:ext cx="11637374" cy="4053840"/>
          </a:xfrm>
        </p:spPr>
        <p:txBody>
          <a:bodyPr>
            <a:normAutofit/>
          </a:bodyPr>
          <a:lstStyle/>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AB16E2FA-3F00-AB45-B7AD-4C12495242DD}"/>
              </a:ext>
            </a:extLst>
          </p:cNvPr>
          <p:cNvSpPr txBox="1"/>
          <p:nvPr/>
        </p:nvSpPr>
        <p:spPr>
          <a:xfrm>
            <a:off x="359833" y="1995654"/>
            <a:ext cx="5109634" cy="646331"/>
          </a:xfrm>
          <a:prstGeom prst="rect">
            <a:avLst/>
          </a:prstGeom>
          <a:noFill/>
        </p:spPr>
        <p:txBody>
          <a:bodyPr wrap="square" rtlCol="0">
            <a:spAutoFit/>
          </a:bodyPr>
          <a:lstStyle/>
          <a:p>
            <a:endParaRPr lang="en-US" dirty="0"/>
          </a:p>
          <a:p>
            <a:endParaRPr lang="en-US" dirty="0"/>
          </a:p>
        </p:txBody>
      </p:sp>
      <p:sp>
        <p:nvSpPr>
          <p:cNvPr id="8" name="TextBox 7">
            <a:extLst>
              <a:ext uri="{FF2B5EF4-FFF2-40B4-BE49-F238E27FC236}">
                <a16:creationId xmlns:a16="http://schemas.microsoft.com/office/drawing/2014/main" id="{EF5CFCA9-A52F-FF46-B3CD-9ACC04643F20}"/>
              </a:ext>
            </a:extLst>
          </p:cNvPr>
          <p:cNvSpPr txBox="1"/>
          <p:nvPr/>
        </p:nvSpPr>
        <p:spPr>
          <a:xfrm>
            <a:off x="342900" y="2127298"/>
            <a:ext cx="3416300" cy="4801314"/>
          </a:xfrm>
          <a:prstGeom prst="rect">
            <a:avLst/>
          </a:prstGeom>
          <a:noFill/>
        </p:spPr>
        <p:txBody>
          <a:bodyPr wrap="square" rtlCol="0">
            <a:spAutoFit/>
          </a:bodyPr>
          <a:lstStyle/>
          <a:p>
            <a:r>
              <a:rPr lang="en-CA" dirty="0"/>
              <a:t>Finally we will test again our query from above to check the execution stats and verify that the retrieval time has in fact decreased post indexing:</a:t>
            </a:r>
          </a:p>
          <a:p>
            <a:endParaRPr lang="en-CA" dirty="0"/>
          </a:p>
          <a:p>
            <a:endParaRPr lang="en-CA" dirty="0"/>
          </a:p>
          <a:p>
            <a:r>
              <a:rPr lang="en-CA" dirty="0"/>
              <a:t>Notice that adding the index has indeed resulted in a huge decrease in the amount time taken to search through our documents making it almost immediate and showing the benefits of indexing.</a:t>
            </a:r>
          </a:p>
          <a:p>
            <a:endParaRPr lang="en-US" dirty="0"/>
          </a:p>
        </p:txBody>
      </p:sp>
      <p:pic>
        <p:nvPicPr>
          <p:cNvPr id="7" name="Picture 6" descr="A screenshot of a cell phone&#10;&#10;Description automatically generated">
            <a:extLst>
              <a:ext uri="{FF2B5EF4-FFF2-40B4-BE49-F238E27FC236}">
                <a16:creationId xmlns:a16="http://schemas.microsoft.com/office/drawing/2014/main" id="{304A46BF-7DDA-BC46-9113-EF41664A6C69}"/>
              </a:ext>
            </a:extLst>
          </p:cNvPr>
          <p:cNvPicPr>
            <a:picLocks noChangeAspect="1"/>
          </p:cNvPicPr>
          <p:nvPr/>
        </p:nvPicPr>
        <p:blipFill>
          <a:blip r:embed="rId2"/>
          <a:stretch>
            <a:fillRect/>
          </a:stretch>
        </p:blipFill>
        <p:spPr>
          <a:xfrm>
            <a:off x="4317940" y="3119120"/>
            <a:ext cx="7696200" cy="2095500"/>
          </a:xfrm>
          <a:prstGeom prst="rect">
            <a:avLst/>
          </a:prstGeom>
        </p:spPr>
      </p:pic>
    </p:spTree>
    <p:extLst>
      <p:ext uri="{BB962C8B-B14F-4D97-AF65-F5344CB8AC3E}">
        <p14:creationId xmlns:p14="http://schemas.microsoft.com/office/powerpoint/2010/main" val="1207632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08ACC-1862-814F-A788-A6C7069E14B1}"/>
              </a:ext>
            </a:extLst>
          </p:cNvPr>
          <p:cNvSpPr>
            <a:spLocks noGrp="1"/>
          </p:cNvSpPr>
          <p:nvPr>
            <p:ph type="title"/>
          </p:nvPr>
        </p:nvSpPr>
        <p:spPr/>
        <p:txBody>
          <a:bodyPr/>
          <a:lstStyle/>
          <a:p>
            <a:r>
              <a:rPr lang="en-US" dirty="0"/>
              <a:t>Mongo Express</a:t>
            </a:r>
          </a:p>
        </p:txBody>
      </p:sp>
      <p:pic>
        <p:nvPicPr>
          <p:cNvPr id="4" name="Content Placeholder 3" descr="A screenshot of a cell phone&#10;&#10;Description automatically generated">
            <a:extLst>
              <a:ext uri="{FF2B5EF4-FFF2-40B4-BE49-F238E27FC236}">
                <a16:creationId xmlns:a16="http://schemas.microsoft.com/office/drawing/2014/main" id="{5B3AE079-0237-4043-BB20-F2E2A17D0504}"/>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745633" y="2346325"/>
            <a:ext cx="7035666" cy="4024313"/>
          </a:xfrm>
          <a:prstGeom prst="rect">
            <a:avLst/>
          </a:prstGeom>
        </p:spPr>
      </p:pic>
      <p:sp>
        <p:nvSpPr>
          <p:cNvPr id="5" name="TextBox 4">
            <a:extLst>
              <a:ext uri="{FF2B5EF4-FFF2-40B4-BE49-F238E27FC236}">
                <a16:creationId xmlns:a16="http://schemas.microsoft.com/office/drawing/2014/main" id="{9DFAE1B9-160C-8844-88FB-F335E392F637}"/>
              </a:ext>
            </a:extLst>
          </p:cNvPr>
          <p:cNvSpPr txBox="1"/>
          <p:nvPr/>
        </p:nvSpPr>
        <p:spPr>
          <a:xfrm>
            <a:off x="258301" y="3429000"/>
            <a:ext cx="4334932" cy="1631216"/>
          </a:xfrm>
          <a:prstGeom prst="rect">
            <a:avLst/>
          </a:prstGeom>
          <a:noFill/>
        </p:spPr>
        <p:txBody>
          <a:bodyPr wrap="square" rtlCol="0">
            <a:spAutoFit/>
          </a:bodyPr>
          <a:lstStyle/>
          <a:p>
            <a:r>
              <a:rPr lang="en-US" sz="2000" dirty="0"/>
              <a:t>Importing our data to MongoExpress was done with the help of Docker and a script that we could run in command line to facilitate the importation process</a:t>
            </a:r>
          </a:p>
        </p:txBody>
      </p:sp>
    </p:spTree>
    <p:extLst>
      <p:ext uri="{BB962C8B-B14F-4D97-AF65-F5344CB8AC3E}">
        <p14:creationId xmlns:p14="http://schemas.microsoft.com/office/powerpoint/2010/main" val="3447604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53397-C910-384D-B124-883E0AA134AC}"/>
              </a:ext>
            </a:extLst>
          </p:cNvPr>
          <p:cNvSpPr>
            <a:spLocks noGrp="1"/>
          </p:cNvSpPr>
          <p:nvPr>
            <p:ph type="title"/>
          </p:nvPr>
        </p:nvSpPr>
        <p:spPr>
          <a:xfrm>
            <a:off x="-4305300" y="509795"/>
            <a:ext cx="8610600" cy="1293028"/>
          </a:xfrm>
        </p:spPr>
        <p:txBody>
          <a:bodyPr/>
          <a:lstStyle/>
          <a:p>
            <a:r>
              <a:rPr lang="en-US" dirty="0"/>
              <a:t>    DATASET: </a:t>
            </a:r>
          </a:p>
        </p:txBody>
      </p:sp>
      <p:sp>
        <p:nvSpPr>
          <p:cNvPr id="3" name="Content Placeholder 2">
            <a:extLst>
              <a:ext uri="{FF2B5EF4-FFF2-40B4-BE49-F238E27FC236}">
                <a16:creationId xmlns:a16="http://schemas.microsoft.com/office/drawing/2014/main" id="{145AFD82-BB9F-1346-8982-47A0F152019B}"/>
              </a:ext>
            </a:extLst>
          </p:cNvPr>
          <p:cNvSpPr>
            <a:spLocks noGrp="1"/>
          </p:cNvSpPr>
          <p:nvPr>
            <p:ph idx="1"/>
          </p:nvPr>
        </p:nvSpPr>
        <p:spPr>
          <a:xfrm>
            <a:off x="5158165" y="785960"/>
            <a:ext cx="5676984" cy="2920353"/>
          </a:xfrm>
        </p:spPr>
        <p:txBody>
          <a:bodyPr>
            <a:normAutofit lnSpcReduction="10000"/>
          </a:bodyPr>
          <a:lstStyle/>
          <a:p>
            <a:r>
              <a:rPr lang="en-US" sz="2400" dirty="0">
                <a:latin typeface="Calibri" panose="020F0502020204030204" pitchFamily="34" charset="0"/>
                <a:cs typeface="Calibri" panose="020F0502020204030204" pitchFamily="34" charset="0"/>
              </a:rPr>
              <a:t>Our Dataset covers Employment Insurance Program Information (EI) for the years 1997-2014</a:t>
            </a:r>
          </a:p>
          <a:p>
            <a:r>
              <a:rPr lang="en-US" sz="2400" dirty="0">
                <a:latin typeface="Calibri" panose="020F0502020204030204" pitchFamily="34" charset="0"/>
                <a:cs typeface="Calibri" panose="020F0502020204030204" pitchFamily="34" charset="0"/>
              </a:rPr>
              <a:t>It contains data about income benefits presented by province, census division, total and regular income benefits, sex, age and the value of the benefits.</a:t>
            </a:r>
          </a:p>
          <a:p>
            <a:r>
              <a:rPr lang="en-US" sz="2400" dirty="0">
                <a:latin typeface="Calibri" panose="020F0502020204030204" pitchFamily="34" charset="0"/>
                <a:cs typeface="Calibri" panose="020F0502020204030204" pitchFamily="34" charset="0"/>
              </a:rPr>
              <a:t>Database size is 850 Megabytes</a:t>
            </a:r>
          </a:p>
        </p:txBody>
      </p:sp>
      <p:pic>
        <p:nvPicPr>
          <p:cNvPr id="5" name="Picture 4" descr="A screenshot of a cell phone&#10;&#10;Description automatically generated">
            <a:extLst>
              <a:ext uri="{FF2B5EF4-FFF2-40B4-BE49-F238E27FC236}">
                <a16:creationId xmlns:a16="http://schemas.microsoft.com/office/drawing/2014/main" id="{F3318326-C8A9-7547-AFFC-E877FAF4D5FB}"/>
              </a:ext>
            </a:extLst>
          </p:cNvPr>
          <p:cNvPicPr>
            <a:picLocks noChangeAspect="1"/>
          </p:cNvPicPr>
          <p:nvPr/>
        </p:nvPicPr>
        <p:blipFill>
          <a:blip r:embed="rId2"/>
          <a:stretch>
            <a:fillRect/>
          </a:stretch>
        </p:blipFill>
        <p:spPr>
          <a:xfrm>
            <a:off x="1356851" y="3706313"/>
            <a:ext cx="9213321" cy="3043211"/>
          </a:xfrm>
          <a:prstGeom prst="rect">
            <a:avLst/>
          </a:prstGeom>
        </p:spPr>
      </p:pic>
    </p:spTree>
    <p:extLst>
      <p:ext uri="{BB962C8B-B14F-4D97-AF65-F5344CB8AC3E}">
        <p14:creationId xmlns:p14="http://schemas.microsoft.com/office/powerpoint/2010/main" val="2941390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4CCDC-A96B-4B47-8021-93D905561B00}"/>
              </a:ext>
            </a:extLst>
          </p:cNvPr>
          <p:cNvSpPr>
            <a:spLocks noGrp="1"/>
          </p:cNvSpPr>
          <p:nvPr>
            <p:ph type="title"/>
          </p:nvPr>
        </p:nvSpPr>
        <p:spPr/>
        <p:txBody>
          <a:bodyPr/>
          <a:lstStyle/>
          <a:p>
            <a:r>
              <a:rPr lang="en-US" dirty="0"/>
              <a:t>DATA MODEL</a:t>
            </a:r>
          </a:p>
        </p:txBody>
      </p:sp>
      <p:pic>
        <p:nvPicPr>
          <p:cNvPr id="4" name="Content Placeholder 3" descr="A screenshot of a cell phone&#10;&#10;Description automatically generated">
            <a:extLst>
              <a:ext uri="{FF2B5EF4-FFF2-40B4-BE49-F238E27FC236}">
                <a16:creationId xmlns:a16="http://schemas.microsoft.com/office/drawing/2014/main" id="{0F023A4A-84B7-0E4B-82E9-832985D20892}"/>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7946" y="1873850"/>
            <a:ext cx="4394200" cy="4516341"/>
          </a:xfrm>
          <a:prstGeom prst="rect">
            <a:avLst/>
          </a:prstGeom>
          <a:noFill/>
          <a:ln>
            <a:noFill/>
          </a:ln>
        </p:spPr>
      </p:pic>
      <p:sp>
        <p:nvSpPr>
          <p:cNvPr id="7" name="Rectangle 4">
            <a:extLst>
              <a:ext uri="{FF2B5EF4-FFF2-40B4-BE49-F238E27FC236}">
                <a16:creationId xmlns:a16="http://schemas.microsoft.com/office/drawing/2014/main" id="{93A262EB-A684-6848-A480-D441F112F36B}"/>
              </a:ext>
            </a:extLst>
          </p:cNvPr>
          <p:cNvSpPr>
            <a:spLocks noChangeArrowheads="1"/>
          </p:cNvSpPr>
          <p:nvPr/>
        </p:nvSpPr>
        <p:spPr bwMode="auto">
          <a:xfrm>
            <a:off x="5349154" y="248179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7" name="Picture 5" descr="A screenshot of a cell phone&#10;&#10;Description automatically generated">
            <a:extLst>
              <a:ext uri="{FF2B5EF4-FFF2-40B4-BE49-F238E27FC236}">
                <a16:creationId xmlns:a16="http://schemas.microsoft.com/office/drawing/2014/main" id="{E99CB18E-2E5F-024F-8386-72D86D7834A1}"/>
              </a:ext>
            </a:extLst>
          </p:cNvPr>
          <p:cNvPicPr>
            <a:picLocks noChangeAspect="1" noChangeArrowheads="1"/>
          </p:cNvPicPr>
          <p:nvPr/>
        </p:nvPicPr>
        <p:blipFill rotWithShape="1">
          <a:blip r:embed="rId3" r:link="rId4">
            <a:extLst>
              <a:ext uri="{28A0092B-C50C-407E-A947-70E740481C1C}">
                <a14:useLocalDpi xmlns:a14="http://schemas.microsoft.com/office/drawing/2010/main" val="0"/>
              </a:ext>
            </a:extLst>
          </a:blip>
          <a:srcRect r="47361"/>
          <a:stretch>
            <a:fillRect/>
          </a:stretch>
        </p:blipFill>
        <p:spPr bwMode="auto">
          <a:xfrm>
            <a:off x="5080000" y="1873851"/>
            <a:ext cx="6694054" cy="4565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8250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EEEEA-CB6B-954D-8B9D-5B9E1EF06781}"/>
              </a:ext>
            </a:extLst>
          </p:cNvPr>
          <p:cNvSpPr>
            <a:spLocks noGrp="1"/>
          </p:cNvSpPr>
          <p:nvPr>
            <p:ph type="title"/>
          </p:nvPr>
        </p:nvSpPr>
        <p:spPr>
          <a:xfrm>
            <a:off x="495300" y="1356359"/>
            <a:ext cx="8610600" cy="1293028"/>
          </a:xfrm>
        </p:spPr>
        <p:txBody>
          <a:bodyPr/>
          <a:lstStyle/>
          <a:p>
            <a:pPr algn="l"/>
            <a:r>
              <a:rPr lang="en-US" dirty="0"/>
              <a:t>Query 1 </a:t>
            </a:r>
          </a:p>
        </p:txBody>
      </p:sp>
      <p:sp>
        <p:nvSpPr>
          <p:cNvPr id="3" name="Content Placeholder 2">
            <a:extLst>
              <a:ext uri="{FF2B5EF4-FFF2-40B4-BE49-F238E27FC236}">
                <a16:creationId xmlns:a16="http://schemas.microsoft.com/office/drawing/2014/main" id="{2DEE0E45-3898-1B44-A1C7-AD3EFC2EC4C0}"/>
              </a:ext>
            </a:extLst>
          </p:cNvPr>
          <p:cNvSpPr>
            <a:spLocks noGrp="1"/>
          </p:cNvSpPr>
          <p:nvPr>
            <p:ph idx="1"/>
          </p:nvPr>
        </p:nvSpPr>
        <p:spPr>
          <a:xfrm>
            <a:off x="287866" y="2649387"/>
            <a:ext cx="3886200" cy="4053840"/>
          </a:xfrm>
        </p:spPr>
        <p:txBody>
          <a:bodyPr>
            <a:normAutofit/>
          </a:bodyPr>
          <a:lstStyle/>
          <a:p>
            <a:r>
              <a:rPr lang="en-CA" dirty="0"/>
              <a:t>For each location in the province of Ontario, find the total, average, min, and max value of all benefits ever received.</a:t>
            </a:r>
          </a:p>
          <a:p>
            <a:endParaRPr lang="en-CA" dirty="0"/>
          </a:p>
          <a:p>
            <a:r>
              <a:rPr lang="en-CA" dirty="0"/>
              <a:t> </a:t>
            </a:r>
            <a:r>
              <a:rPr lang="en-CA" b="1" dirty="0"/>
              <a:t>(Sample output in black screenshot)</a:t>
            </a:r>
            <a:endParaRPr lang="en-CA" dirty="0"/>
          </a:p>
          <a:p>
            <a:pPr marL="0" indent="0">
              <a:buNone/>
            </a:pPr>
            <a:endParaRPr lang="en-US" dirty="0"/>
          </a:p>
        </p:txBody>
      </p:sp>
      <p:pic>
        <p:nvPicPr>
          <p:cNvPr id="5" name="Picture 4" descr="A screenshot of a cell phone&#10;&#10;Description automatically generated">
            <a:extLst>
              <a:ext uri="{FF2B5EF4-FFF2-40B4-BE49-F238E27FC236}">
                <a16:creationId xmlns:a16="http://schemas.microsoft.com/office/drawing/2014/main" id="{E9BDD09F-5EB8-4A48-B6AD-0071065502C2}"/>
              </a:ext>
            </a:extLst>
          </p:cNvPr>
          <p:cNvPicPr>
            <a:picLocks noChangeAspect="1"/>
          </p:cNvPicPr>
          <p:nvPr/>
        </p:nvPicPr>
        <p:blipFill>
          <a:blip r:embed="rId2"/>
          <a:stretch>
            <a:fillRect/>
          </a:stretch>
        </p:blipFill>
        <p:spPr>
          <a:xfrm>
            <a:off x="5427133" y="792820"/>
            <a:ext cx="5849902" cy="5226049"/>
          </a:xfrm>
          <a:prstGeom prst="rect">
            <a:avLst/>
          </a:prstGeom>
        </p:spPr>
      </p:pic>
    </p:spTree>
    <p:extLst>
      <p:ext uri="{BB962C8B-B14F-4D97-AF65-F5344CB8AC3E}">
        <p14:creationId xmlns:p14="http://schemas.microsoft.com/office/powerpoint/2010/main" val="4002949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EEEEA-CB6B-954D-8B9D-5B9E1EF06781}"/>
              </a:ext>
            </a:extLst>
          </p:cNvPr>
          <p:cNvSpPr>
            <a:spLocks noGrp="1"/>
          </p:cNvSpPr>
          <p:nvPr>
            <p:ph type="title"/>
          </p:nvPr>
        </p:nvSpPr>
        <p:spPr>
          <a:xfrm>
            <a:off x="495300" y="1356359"/>
            <a:ext cx="8610600" cy="1293028"/>
          </a:xfrm>
        </p:spPr>
        <p:txBody>
          <a:bodyPr/>
          <a:lstStyle/>
          <a:p>
            <a:pPr algn="l"/>
            <a:r>
              <a:rPr lang="en-US" dirty="0"/>
              <a:t>Query 2</a:t>
            </a:r>
          </a:p>
        </p:txBody>
      </p:sp>
      <p:sp>
        <p:nvSpPr>
          <p:cNvPr id="3" name="Content Placeholder 2">
            <a:extLst>
              <a:ext uri="{FF2B5EF4-FFF2-40B4-BE49-F238E27FC236}">
                <a16:creationId xmlns:a16="http://schemas.microsoft.com/office/drawing/2014/main" id="{2DEE0E45-3898-1B44-A1C7-AD3EFC2EC4C0}"/>
              </a:ext>
            </a:extLst>
          </p:cNvPr>
          <p:cNvSpPr>
            <a:spLocks noGrp="1"/>
          </p:cNvSpPr>
          <p:nvPr>
            <p:ph idx="1"/>
          </p:nvPr>
        </p:nvSpPr>
        <p:spPr>
          <a:xfrm>
            <a:off x="287866" y="2649387"/>
            <a:ext cx="3886200" cy="4053840"/>
          </a:xfrm>
        </p:spPr>
        <p:txBody>
          <a:bodyPr>
            <a:normAutofit/>
          </a:bodyPr>
          <a:lstStyle/>
          <a:p>
            <a:r>
              <a:rPr lang="en-CA" dirty="0"/>
              <a:t>Find out the coordinates of all areas in which males received benefits in January of 1997. </a:t>
            </a:r>
          </a:p>
          <a:p>
            <a:endParaRPr lang="en-CA" b="1" dirty="0"/>
          </a:p>
          <a:p>
            <a:r>
              <a:rPr lang="en-CA" b="1" dirty="0"/>
              <a:t>(Sample output in black screenshot)</a:t>
            </a:r>
            <a:endParaRPr lang="en-CA" dirty="0"/>
          </a:p>
          <a:p>
            <a:pPr marL="0" indent="0">
              <a:buNone/>
            </a:pPr>
            <a:endParaRPr lang="en-US" dirty="0"/>
          </a:p>
        </p:txBody>
      </p:sp>
      <p:pic>
        <p:nvPicPr>
          <p:cNvPr id="6" name="Picture 5" descr="A screenshot of a cell phone&#10;&#10;Description automatically generated">
            <a:extLst>
              <a:ext uri="{FF2B5EF4-FFF2-40B4-BE49-F238E27FC236}">
                <a16:creationId xmlns:a16="http://schemas.microsoft.com/office/drawing/2014/main" id="{9C60968E-1055-D646-943F-DBFA8CDADEFD}"/>
              </a:ext>
            </a:extLst>
          </p:cNvPr>
          <p:cNvPicPr>
            <a:picLocks noChangeAspect="1"/>
          </p:cNvPicPr>
          <p:nvPr/>
        </p:nvPicPr>
        <p:blipFill>
          <a:blip r:embed="rId2"/>
          <a:stretch>
            <a:fillRect/>
          </a:stretch>
        </p:blipFill>
        <p:spPr>
          <a:xfrm>
            <a:off x="4800600" y="2139950"/>
            <a:ext cx="7048500" cy="3086100"/>
          </a:xfrm>
          <a:prstGeom prst="rect">
            <a:avLst/>
          </a:prstGeom>
        </p:spPr>
      </p:pic>
    </p:spTree>
    <p:extLst>
      <p:ext uri="{BB962C8B-B14F-4D97-AF65-F5344CB8AC3E}">
        <p14:creationId xmlns:p14="http://schemas.microsoft.com/office/powerpoint/2010/main" val="1818799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EEEEA-CB6B-954D-8B9D-5B9E1EF06781}"/>
              </a:ext>
            </a:extLst>
          </p:cNvPr>
          <p:cNvSpPr>
            <a:spLocks noGrp="1"/>
          </p:cNvSpPr>
          <p:nvPr>
            <p:ph type="title"/>
          </p:nvPr>
        </p:nvSpPr>
        <p:spPr>
          <a:xfrm>
            <a:off x="342900" y="846922"/>
            <a:ext cx="8610600" cy="1293028"/>
          </a:xfrm>
        </p:spPr>
        <p:txBody>
          <a:bodyPr/>
          <a:lstStyle/>
          <a:p>
            <a:pPr algn="l"/>
            <a:r>
              <a:rPr lang="en-US" dirty="0"/>
              <a:t>Query 3</a:t>
            </a:r>
          </a:p>
        </p:txBody>
      </p:sp>
      <p:sp>
        <p:nvSpPr>
          <p:cNvPr id="3" name="Content Placeholder 2">
            <a:extLst>
              <a:ext uri="{FF2B5EF4-FFF2-40B4-BE49-F238E27FC236}">
                <a16:creationId xmlns:a16="http://schemas.microsoft.com/office/drawing/2014/main" id="{2DEE0E45-3898-1B44-A1C7-AD3EFC2EC4C0}"/>
              </a:ext>
            </a:extLst>
          </p:cNvPr>
          <p:cNvSpPr>
            <a:spLocks noGrp="1"/>
          </p:cNvSpPr>
          <p:nvPr>
            <p:ph idx="1"/>
          </p:nvPr>
        </p:nvSpPr>
        <p:spPr>
          <a:xfrm>
            <a:off x="342900" y="2139950"/>
            <a:ext cx="3886200" cy="4053840"/>
          </a:xfrm>
        </p:spPr>
        <p:txBody>
          <a:bodyPr>
            <a:normAutofit/>
          </a:bodyPr>
          <a:lstStyle/>
          <a:p>
            <a:r>
              <a:rPr lang="en-CA" dirty="0"/>
              <a:t>Find the geolocation of all females aged between 15-24 years old that received benefits in the year 2014. </a:t>
            </a:r>
          </a:p>
          <a:p>
            <a:endParaRPr lang="en-CA" b="1" dirty="0"/>
          </a:p>
          <a:p>
            <a:r>
              <a:rPr lang="en-CA" b="1" dirty="0"/>
              <a:t>(Sample output in black screenshot)</a:t>
            </a:r>
            <a:endParaRPr lang="en-CA" dirty="0"/>
          </a:p>
          <a:p>
            <a:pPr marL="0" indent="0">
              <a:buNone/>
            </a:pPr>
            <a:endParaRPr lang="en-US" dirty="0"/>
          </a:p>
        </p:txBody>
      </p:sp>
      <p:pic>
        <p:nvPicPr>
          <p:cNvPr id="5" name="Picture 4" descr="A screenshot of a cell phone&#10;&#10;Description automatically generated">
            <a:extLst>
              <a:ext uri="{FF2B5EF4-FFF2-40B4-BE49-F238E27FC236}">
                <a16:creationId xmlns:a16="http://schemas.microsoft.com/office/drawing/2014/main" id="{6639B0DD-CD19-DD43-BF85-D9E7F8049481}"/>
              </a:ext>
            </a:extLst>
          </p:cNvPr>
          <p:cNvPicPr>
            <a:picLocks noChangeAspect="1"/>
          </p:cNvPicPr>
          <p:nvPr/>
        </p:nvPicPr>
        <p:blipFill>
          <a:blip r:embed="rId2"/>
          <a:stretch>
            <a:fillRect/>
          </a:stretch>
        </p:blipFill>
        <p:spPr>
          <a:xfrm>
            <a:off x="4229100" y="1510369"/>
            <a:ext cx="7751174" cy="4348564"/>
          </a:xfrm>
          <a:prstGeom prst="rect">
            <a:avLst/>
          </a:prstGeom>
        </p:spPr>
      </p:pic>
    </p:spTree>
    <p:extLst>
      <p:ext uri="{BB962C8B-B14F-4D97-AF65-F5344CB8AC3E}">
        <p14:creationId xmlns:p14="http://schemas.microsoft.com/office/powerpoint/2010/main" val="1181117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EEEEA-CB6B-954D-8B9D-5B9E1EF06781}"/>
              </a:ext>
            </a:extLst>
          </p:cNvPr>
          <p:cNvSpPr>
            <a:spLocks noGrp="1"/>
          </p:cNvSpPr>
          <p:nvPr>
            <p:ph type="title"/>
          </p:nvPr>
        </p:nvSpPr>
        <p:spPr>
          <a:xfrm>
            <a:off x="342900" y="846922"/>
            <a:ext cx="8610600" cy="1293028"/>
          </a:xfrm>
        </p:spPr>
        <p:txBody>
          <a:bodyPr/>
          <a:lstStyle/>
          <a:p>
            <a:pPr algn="l"/>
            <a:r>
              <a:rPr lang="en-US" dirty="0"/>
              <a:t>Query 4</a:t>
            </a:r>
          </a:p>
        </p:txBody>
      </p:sp>
      <p:sp>
        <p:nvSpPr>
          <p:cNvPr id="3" name="Content Placeholder 2">
            <a:extLst>
              <a:ext uri="{FF2B5EF4-FFF2-40B4-BE49-F238E27FC236}">
                <a16:creationId xmlns:a16="http://schemas.microsoft.com/office/drawing/2014/main" id="{2DEE0E45-3898-1B44-A1C7-AD3EFC2EC4C0}"/>
              </a:ext>
            </a:extLst>
          </p:cNvPr>
          <p:cNvSpPr>
            <a:spLocks noGrp="1"/>
          </p:cNvSpPr>
          <p:nvPr>
            <p:ph idx="1"/>
          </p:nvPr>
        </p:nvSpPr>
        <p:spPr>
          <a:xfrm>
            <a:off x="211726" y="2139950"/>
            <a:ext cx="3886200" cy="4053840"/>
          </a:xfrm>
        </p:spPr>
        <p:txBody>
          <a:bodyPr>
            <a:normAutofit/>
          </a:bodyPr>
          <a:lstStyle/>
          <a:p>
            <a:r>
              <a:rPr lang="en-CA" dirty="0"/>
              <a:t>Find all income benefit values higher than 20,000 sorted in </a:t>
            </a:r>
            <a:r>
              <a:rPr lang="en-CA" b="1" dirty="0"/>
              <a:t>ascending order of value</a:t>
            </a:r>
            <a:r>
              <a:rPr lang="en-CA" dirty="0"/>
              <a:t> and exclusively in the geolocations of either Quebec and Ontario. Then sort the result in descending  order of the date.</a:t>
            </a:r>
          </a:p>
          <a:p>
            <a:endParaRPr lang="en-CA" b="1" dirty="0"/>
          </a:p>
          <a:p>
            <a:r>
              <a:rPr lang="en-CA" b="1" dirty="0"/>
              <a:t>(Sample output in black screenshot)</a:t>
            </a:r>
            <a:endParaRPr lang="en-CA" dirty="0"/>
          </a:p>
          <a:p>
            <a:pPr marL="0" indent="0">
              <a:buNone/>
            </a:pPr>
            <a:endParaRPr lang="en-US" dirty="0"/>
          </a:p>
        </p:txBody>
      </p:sp>
      <p:pic>
        <p:nvPicPr>
          <p:cNvPr id="6" name="Picture 5" descr="A screenshot of a cell phone&#10;&#10;Description automatically generated">
            <a:extLst>
              <a:ext uri="{FF2B5EF4-FFF2-40B4-BE49-F238E27FC236}">
                <a16:creationId xmlns:a16="http://schemas.microsoft.com/office/drawing/2014/main" id="{BDF9C24F-C228-A442-A72B-FE7585958117}"/>
              </a:ext>
            </a:extLst>
          </p:cNvPr>
          <p:cNvPicPr>
            <a:picLocks noChangeAspect="1"/>
          </p:cNvPicPr>
          <p:nvPr/>
        </p:nvPicPr>
        <p:blipFill>
          <a:blip r:embed="rId2"/>
          <a:stretch>
            <a:fillRect/>
          </a:stretch>
        </p:blipFill>
        <p:spPr>
          <a:xfrm>
            <a:off x="4635500" y="846922"/>
            <a:ext cx="7213600" cy="5448300"/>
          </a:xfrm>
          <a:prstGeom prst="rect">
            <a:avLst/>
          </a:prstGeom>
        </p:spPr>
      </p:pic>
    </p:spTree>
    <p:extLst>
      <p:ext uri="{BB962C8B-B14F-4D97-AF65-F5344CB8AC3E}">
        <p14:creationId xmlns:p14="http://schemas.microsoft.com/office/powerpoint/2010/main" val="2420007867"/>
      </p:ext>
    </p:extLst>
  </p:cSld>
  <p:clrMapOvr>
    <a:masterClrMapping/>
  </p:clrMapOvr>
</p:sld>
</file>

<file path=ppt/theme/theme1.xml><?xml version="1.0" encoding="utf-8"?>
<a:theme xmlns:a="http://schemas.openxmlformats.org/drawingml/2006/main" name="BrushVTI">
  <a:themeElements>
    <a:clrScheme name="Blue">
      <a:dk1>
        <a:srgbClr val="000000"/>
      </a:dk1>
      <a:lt1>
        <a:srgbClr val="FFFFFF"/>
      </a:lt1>
      <a:dk2>
        <a:srgbClr val="153A63"/>
      </a:dk2>
      <a:lt2>
        <a:srgbClr val="DBEFF9"/>
      </a:lt2>
      <a:accent1>
        <a:srgbClr val="0F6FC6"/>
      </a:accent1>
      <a:accent2>
        <a:srgbClr val="009DD9"/>
      </a:accent2>
      <a:accent3>
        <a:srgbClr val="09B8C0"/>
      </a:accent3>
      <a:accent4>
        <a:srgbClr val="0EBC8C"/>
      </a:accent4>
      <a:accent5>
        <a:srgbClr val="71B959"/>
      </a:accent5>
      <a:accent6>
        <a:srgbClr val="96B042"/>
      </a:accent6>
      <a:hlink>
        <a:srgbClr val="C37400"/>
      </a:hlink>
      <a:folHlink>
        <a:srgbClr val="4F9085"/>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otalTime>183</TotalTime>
  <Words>1079</Words>
  <Application>Microsoft Macintosh PowerPoint</Application>
  <PresentationFormat>Widescreen</PresentationFormat>
  <Paragraphs>110</Paragraphs>
  <Slides>23</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23</vt:i4>
      </vt:variant>
    </vt:vector>
  </HeadingPairs>
  <TitlesOfParts>
    <vt:vector size="29" baseType="lpstr">
      <vt:lpstr>Arial</vt:lpstr>
      <vt:lpstr>Calibri</vt:lpstr>
      <vt:lpstr>Century Gothic</vt:lpstr>
      <vt:lpstr>Elephant</vt:lpstr>
      <vt:lpstr>BrushVTI</vt:lpstr>
      <vt:lpstr>Vapor Trail</vt:lpstr>
      <vt:lpstr>      DATABASE SYSTEMS  SOEN 363 – WINTER 2020 Project Phase 2: MongoDB </vt:lpstr>
      <vt:lpstr>CHOESN SYSTEM</vt:lpstr>
      <vt:lpstr>Mongo Express</vt:lpstr>
      <vt:lpstr>    DATASET: </vt:lpstr>
      <vt:lpstr>DATA MODEL</vt:lpstr>
      <vt:lpstr>Query 1 </vt:lpstr>
      <vt:lpstr>Query 2</vt:lpstr>
      <vt:lpstr>Query 3</vt:lpstr>
      <vt:lpstr>Query 4</vt:lpstr>
      <vt:lpstr>Query 5</vt:lpstr>
      <vt:lpstr>Query 6</vt:lpstr>
      <vt:lpstr>Query 7</vt:lpstr>
      <vt:lpstr>Query 8</vt:lpstr>
      <vt:lpstr>Query 9</vt:lpstr>
      <vt:lpstr>Query 10</vt:lpstr>
      <vt:lpstr>Consistency and Availability</vt:lpstr>
      <vt:lpstr>Consistency and Availability SOLUTIONS !! </vt:lpstr>
      <vt:lpstr>Consistency and Availability Conclusions</vt:lpstr>
      <vt:lpstr>Indexing techniques</vt:lpstr>
      <vt:lpstr>Indexing techniques</vt:lpstr>
      <vt:lpstr>Indexing techniques Example</vt:lpstr>
      <vt:lpstr>Indexing techniques Example</vt:lpstr>
      <vt:lpstr>Indexing techniques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DATABASE SYSTEMS  SOEN 363 – WINTER 2020 Project Phase 2: MongoDB </dc:title>
  <dc:creator>Firas Sawan</dc:creator>
  <cp:lastModifiedBy>Firas Sawan</cp:lastModifiedBy>
  <cp:revision>8</cp:revision>
  <dcterms:created xsi:type="dcterms:W3CDTF">2020-04-15T02:30:42Z</dcterms:created>
  <dcterms:modified xsi:type="dcterms:W3CDTF">2020-04-15T05:33:49Z</dcterms:modified>
</cp:coreProperties>
</file>