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428" r:id="rId2"/>
    <p:sldId id="256" r:id="rId3"/>
    <p:sldId id="271" r:id="rId4"/>
    <p:sldId id="429" r:id="rId5"/>
    <p:sldId id="430" r:id="rId6"/>
    <p:sldId id="258" r:id="rId7"/>
    <p:sldId id="259" r:id="rId8"/>
    <p:sldId id="260" r:id="rId9"/>
    <p:sldId id="261" r:id="rId10"/>
    <p:sldId id="262" r:id="rId11"/>
    <p:sldId id="284" r:id="rId12"/>
    <p:sldId id="286" r:id="rId13"/>
    <p:sldId id="285" r:id="rId14"/>
    <p:sldId id="287" r:id="rId15"/>
    <p:sldId id="288" r:id="rId16"/>
    <p:sldId id="289" r:id="rId17"/>
    <p:sldId id="264" r:id="rId18"/>
    <p:sldId id="265" r:id="rId19"/>
    <p:sldId id="263" r:id="rId20"/>
    <p:sldId id="266" r:id="rId21"/>
    <p:sldId id="335" r:id="rId22"/>
    <p:sldId id="336" r:id="rId23"/>
    <p:sldId id="423" r:id="rId24"/>
    <p:sldId id="424" r:id="rId25"/>
    <p:sldId id="425" r:id="rId26"/>
    <p:sldId id="426" r:id="rId27"/>
    <p:sldId id="272" r:id="rId28"/>
    <p:sldId id="267" r:id="rId29"/>
    <p:sldId id="268" r:id="rId30"/>
    <p:sldId id="269" r:id="rId31"/>
    <p:sldId id="282" r:id="rId32"/>
    <p:sldId id="278" r:id="rId33"/>
    <p:sldId id="270" r:id="rId34"/>
    <p:sldId id="273" r:id="rId35"/>
    <p:sldId id="274" r:id="rId36"/>
    <p:sldId id="276" r:id="rId37"/>
    <p:sldId id="275" r:id="rId38"/>
    <p:sldId id="337" r:id="rId39"/>
    <p:sldId id="279" r:id="rId40"/>
    <p:sldId id="280" r:id="rId41"/>
    <p:sldId id="281" r:id="rId42"/>
    <p:sldId id="283" r:id="rId43"/>
    <p:sldId id="277" r:id="rId44"/>
    <p:sldId id="431" r:id="rId45"/>
    <p:sldId id="338" r:id="rId46"/>
    <p:sldId id="339" r:id="rId47"/>
    <p:sldId id="427" r:id="rId48"/>
    <p:sldId id="290" r:id="rId49"/>
    <p:sldId id="291" r:id="rId50"/>
    <p:sldId id="292" r:id="rId51"/>
    <p:sldId id="293" r:id="rId52"/>
    <p:sldId id="294" r:id="rId53"/>
    <p:sldId id="295" r:id="rId54"/>
    <p:sldId id="296" r:id="rId55"/>
    <p:sldId id="297" r:id="rId56"/>
    <p:sldId id="298" r:id="rId57"/>
    <p:sldId id="299" r:id="rId58"/>
    <p:sldId id="300" r:id="rId59"/>
    <p:sldId id="301" r:id="rId60"/>
    <p:sldId id="302" r:id="rId61"/>
    <p:sldId id="340" r:id="rId62"/>
    <p:sldId id="303" r:id="rId63"/>
    <p:sldId id="304" r:id="rId64"/>
    <p:sldId id="305" r:id="rId65"/>
    <p:sldId id="306" r:id="rId66"/>
    <p:sldId id="307" r:id="rId67"/>
    <p:sldId id="308" r:id="rId68"/>
    <p:sldId id="309" r:id="rId69"/>
    <p:sldId id="310" r:id="rId70"/>
    <p:sldId id="311" r:id="rId71"/>
    <p:sldId id="312" r:id="rId72"/>
    <p:sldId id="313" r:id="rId73"/>
    <p:sldId id="314" r:id="rId74"/>
    <p:sldId id="434" r:id="rId75"/>
    <p:sldId id="435" r:id="rId76"/>
    <p:sldId id="315" r:id="rId77"/>
    <p:sldId id="316" r:id="rId78"/>
    <p:sldId id="317" r:id="rId79"/>
    <p:sldId id="318" r:id="rId80"/>
    <p:sldId id="319" r:id="rId81"/>
    <p:sldId id="320" r:id="rId82"/>
    <p:sldId id="321" r:id="rId83"/>
    <p:sldId id="322" r:id="rId84"/>
    <p:sldId id="323" r:id="rId85"/>
    <p:sldId id="324" r:id="rId86"/>
    <p:sldId id="325" r:id="rId87"/>
    <p:sldId id="326" r:id="rId88"/>
    <p:sldId id="327" r:id="rId89"/>
    <p:sldId id="328" r:id="rId90"/>
    <p:sldId id="329" r:id="rId91"/>
    <p:sldId id="330" r:id="rId92"/>
    <p:sldId id="331" r:id="rId93"/>
    <p:sldId id="332" r:id="rId94"/>
    <p:sldId id="333" r:id="rId95"/>
    <p:sldId id="334" r:id="rId96"/>
    <p:sldId id="341" r:id="rId97"/>
    <p:sldId id="342" r:id="rId98"/>
    <p:sldId id="343" r:id="rId99"/>
    <p:sldId id="344" r:id="rId100"/>
    <p:sldId id="345" r:id="rId101"/>
    <p:sldId id="346" r:id="rId102"/>
    <p:sldId id="347" r:id="rId103"/>
    <p:sldId id="355" r:id="rId104"/>
    <p:sldId id="356" r:id="rId105"/>
    <p:sldId id="357" r:id="rId106"/>
    <p:sldId id="358" r:id="rId107"/>
    <p:sldId id="348" r:id="rId108"/>
    <p:sldId id="349" r:id="rId109"/>
    <p:sldId id="351" r:id="rId110"/>
    <p:sldId id="350" r:id="rId111"/>
    <p:sldId id="352" r:id="rId112"/>
    <p:sldId id="353" r:id="rId113"/>
    <p:sldId id="354" r:id="rId114"/>
    <p:sldId id="359" r:id="rId115"/>
    <p:sldId id="360" r:id="rId116"/>
    <p:sldId id="361" r:id="rId117"/>
    <p:sldId id="362" r:id="rId118"/>
    <p:sldId id="363" r:id="rId119"/>
    <p:sldId id="364" r:id="rId120"/>
    <p:sldId id="365" r:id="rId121"/>
    <p:sldId id="366" r:id="rId122"/>
    <p:sldId id="367" r:id="rId123"/>
    <p:sldId id="368" r:id="rId124"/>
    <p:sldId id="369" r:id="rId125"/>
    <p:sldId id="370" r:id="rId126"/>
    <p:sldId id="371" r:id="rId127"/>
    <p:sldId id="373" r:id="rId128"/>
    <p:sldId id="374" r:id="rId129"/>
    <p:sldId id="372" r:id="rId130"/>
    <p:sldId id="375" r:id="rId131"/>
    <p:sldId id="376" r:id="rId132"/>
    <p:sldId id="377" r:id="rId133"/>
    <p:sldId id="378" r:id="rId134"/>
    <p:sldId id="379" r:id="rId135"/>
    <p:sldId id="380" r:id="rId136"/>
    <p:sldId id="381" r:id="rId137"/>
    <p:sldId id="382" r:id="rId138"/>
    <p:sldId id="383" r:id="rId139"/>
    <p:sldId id="384" r:id="rId140"/>
    <p:sldId id="385" r:id="rId141"/>
    <p:sldId id="386" r:id="rId142"/>
    <p:sldId id="387" r:id="rId143"/>
    <p:sldId id="388" r:id="rId144"/>
    <p:sldId id="389" r:id="rId145"/>
    <p:sldId id="390" r:id="rId146"/>
    <p:sldId id="391" r:id="rId147"/>
    <p:sldId id="392" r:id="rId148"/>
    <p:sldId id="393" r:id="rId149"/>
    <p:sldId id="394" r:id="rId150"/>
    <p:sldId id="395" r:id="rId151"/>
    <p:sldId id="396" r:id="rId152"/>
    <p:sldId id="397" r:id="rId153"/>
    <p:sldId id="398" r:id="rId154"/>
    <p:sldId id="399" r:id="rId155"/>
    <p:sldId id="400" r:id="rId156"/>
    <p:sldId id="401" r:id="rId157"/>
    <p:sldId id="402" r:id="rId158"/>
    <p:sldId id="403" r:id="rId159"/>
    <p:sldId id="404" r:id="rId160"/>
    <p:sldId id="405" r:id="rId161"/>
    <p:sldId id="406" r:id="rId162"/>
    <p:sldId id="407" r:id="rId163"/>
    <p:sldId id="408" r:id="rId164"/>
    <p:sldId id="409" r:id="rId165"/>
    <p:sldId id="410" r:id="rId166"/>
    <p:sldId id="411" r:id="rId167"/>
    <p:sldId id="412" r:id="rId168"/>
    <p:sldId id="413" r:id="rId169"/>
    <p:sldId id="414" r:id="rId170"/>
    <p:sldId id="415" r:id="rId171"/>
    <p:sldId id="416" r:id="rId172"/>
    <p:sldId id="417" r:id="rId173"/>
    <p:sldId id="432" r:id="rId174"/>
    <p:sldId id="418" r:id="rId175"/>
    <p:sldId id="419" r:id="rId176"/>
    <p:sldId id="420" r:id="rId177"/>
    <p:sldId id="421" r:id="rId178"/>
    <p:sldId id="422" r:id="rId179"/>
    <p:sldId id="433" r:id="rId18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75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slide" Target="slides/slide179.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7/13/2016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7/13/2016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continuum.io/download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jetbrains.com/pycharm/" TargetMode="Externa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hyperlink" Target="http://pandas.pydata.org/pandas-docs/stable/groupby.html" TargetMode="Externa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hyperlink" Target="http://pandas.pydata.org/pandas-docs/stable/merging.html" TargetMode="Externa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hyperlink" Target="http://matplotlib.org/api/pyplot_api.html" TargetMode="Externa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hyperlink" Target="http://matplotlib.org/api/pyplot_api.html" TargetMode="Externa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5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hyperlink" Target="https://pypi.python.org/pypi/pip" TargetMode="External"/><Relationship Id="rId2" Type="http://schemas.openxmlformats.org/officeDocument/2006/relationships/hyperlink" Target="https://docs.continuum.io/anaconda/pkg-docs" TargetMode="Externa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hyperlink" Target="http://proquest.safaribooksonline.com/" TargetMode="Externa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legacy.python.org/dev/peps/pep-0008/"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continuum.io/downloads" TargetMode="External"/><Relationship Id="rId2" Type="http://schemas.openxmlformats.org/officeDocument/2006/relationships/hyperlink" Target="http://cogmech.ucmerced.edu/bkerster/workshop.zip"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tore.continuum.io/cshop/anaconda/"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pandas.pydata.org/pandas-docs/stable/"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http://pandas.pydata.org/pandas-docs/stable/indexing.html"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pandas.pydata.org/pandas-docs/stable/io.html"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Please download anaconda Now</a:t>
            </a:r>
            <a:endParaRPr lang="en-US" dirty="0"/>
          </a:p>
        </p:txBody>
      </p:sp>
      <p:sp>
        <p:nvSpPr>
          <p:cNvPr id="3" name="Subtitle 2"/>
          <p:cNvSpPr>
            <a:spLocks noGrp="1"/>
          </p:cNvSpPr>
          <p:nvPr>
            <p:ph type="subTitle" idx="1"/>
          </p:nvPr>
        </p:nvSpPr>
        <p:spPr>
          <a:xfrm>
            <a:off x="1876424" y="3602038"/>
            <a:ext cx="8791575" cy="2902934"/>
          </a:xfrm>
        </p:spPr>
        <p:txBody>
          <a:bodyPr>
            <a:normAutofit lnSpcReduction="10000"/>
          </a:bodyPr>
          <a:lstStyle/>
          <a:p>
            <a:r>
              <a:rPr lang="en-US" dirty="0">
                <a:hlinkClick r:id="rId2"/>
              </a:rPr>
              <a:t>https://</a:t>
            </a:r>
            <a:r>
              <a:rPr lang="en-US" dirty="0" smtClean="0">
                <a:hlinkClick r:id="rId2"/>
              </a:rPr>
              <a:t>www.continuum.io/downloads</a:t>
            </a:r>
            <a:endParaRPr lang="en-US" dirty="0" smtClean="0"/>
          </a:p>
          <a:p>
            <a:r>
              <a:rPr lang="en-US" dirty="0" smtClean="0"/>
              <a:t>or</a:t>
            </a:r>
          </a:p>
          <a:p>
            <a:r>
              <a:rPr lang="en-US" dirty="0" smtClean="0"/>
              <a:t>Google: Anaconda python</a:t>
            </a:r>
          </a:p>
          <a:p>
            <a:endParaRPr lang="en-US" dirty="0"/>
          </a:p>
          <a:p>
            <a:r>
              <a:rPr lang="en-US" dirty="0" smtClean="0"/>
              <a:t>Feel free to use your own computer</a:t>
            </a:r>
          </a:p>
          <a:p>
            <a:r>
              <a:rPr lang="en-US" dirty="0" smtClean="0"/>
              <a:t> </a:t>
            </a:r>
            <a:endParaRPr lang="en-US" dirty="0"/>
          </a:p>
        </p:txBody>
      </p:sp>
    </p:spTree>
    <p:extLst>
      <p:ext uri="{BB962C8B-B14F-4D97-AF65-F5344CB8AC3E}">
        <p14:creationId xmlns:p14="http://schemas.microsoft.com/office/powerpoint/2010/main" val="4988908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a:t>
            </a:r>
          </a:p>
        </p:txBody>
      </p:sp>
      <p:sp>
        <p:nvSpPr>
          <p:cNvPr id="3" name="Content Placeholder 2"/>
          <p:cNvSpPr>
            <a:spLocks noGrp="1"/>
          </p:cNvSpPr>
          <p:nvPr>
            <p:ph idx="1"/>
          </p:nvPr>
        </p:nvSpPr>
        <p:spPr/>
        <p:txBody>
          <a:bodyPr/>
          <a:lstStyle/>
          <a:p>
            <a:r>
              <a:rPr lang="en-US" dirty="0"/>
              <a:t>You can print to the command line in python with the command </a:t>
            </a:r>
            <a:r>
              <a:rPr lang="en-US" dirty="0">
                <a:latin typeface="Courier New" panose="02070309020205020404" pitchFamily="49" charset="0"/>
                <a:cs typeface="Courier New" panose="02070309020205020404" pitchFamily="49" charset="0"/>
              </a:rPr>
              <a:t>print</a:t>
            </a:r>
          </a:p>
          <a:p>
            <a:pPr lvl="1"/>
            <a:r>
              <a:rPr lang="en-US" dirty="0">
                <a:cs typeface="Courier New" panose="02070309020205020404" pitchFamily="49" charset="0"/>
              </a:rPr>
              <a:t>Try</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print( </a:t>
            </a:r>
            <a:r>
              <a:rPr lang="en-US" dirty="0">
                <a:latin typeface="Courier New" panose="02070309020205020404" pitchFamily="49" charset="0"/>
                <a:cs typeface="Courier New" panose="02070309020205020404" pitchFamily="49" charset="0"/>
              </a:rPr>
              <a:t>‘hello world</a:t>
            </a:r>
            <a:r>
              <a:rPr lang="en-US" dirty="0" smtClean="0">
                <a:latin typeface="Courier New" panose="02070309020205020404" pitchFamily="49" charset="0"/>
                <a:cs typeface="Courier New" panose="02070309020205020404" pitchFamily="49" charset="0"/>
              </a:rPr>
              <a:t>’ )</a:t>
            </a:r>
            <a:endParaRPr lang="en-US" dirty="0"/>
          </a:p>
        </p:txBody>
      </p:sp>
      <p:pic>
        <p:nvPicPr>
          <p:cNvPr id="5" name="Picture 4"/>
          <p:cNvPicPr>
            <a:picLocks noChangeAspect="1"/>
          </p:cNvPicPr>
          <p:nvPr/>
        </p:nvPicPr>
        <p:blipFill>
          <a:blip r:embed="rId2"/>
          <a:stretch>
            <a:fillRect/>
          </a:stretch>
        </p:blipFill>
        <p:spPr>
          <a:xfrm>
            <a:off x="1436686" y="3313671"/>
            <a:ext cx="9315450" cy="6324600"/>
          </a:xfrm>
          <a:prstGeom prst="rect">
            <a:avLst/>
          </a:prstGeom>
        </p:spPr>
      </p:pic>
    </p:spTree>
    <p:extLst>
      <p:ext uri="{BB962C8B-B14F-4D97-AF65-F5344CB8AC3E}">
        <p14:creationId xmlns:p14="http://schemas.microsoft.com/office/powerpoint/2010/main" val="123612842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Files</a:t>
            </a:r>
          </a:p>
        </p:txBody>
      </p:sp>
      <p:sp>
        <p:nvSpPr>
          <p:cNvPr id="3" name="Content Placeholder 2"/>
          <p:cNvSpPr>
            <a:spLocks noGrp="1"/>
          </p:cNvSpPr>
          <p:nvPr>
            <p:ph idx="1"/>
          </p:nvPr>
        </p:nvSpPr>
        <p:spPr>
          <a:xfrm>
            <a:off x="1141412" y="2249487"/>
            <a:ext cx="9905999" cy="2901353"/>
          </a:xfrm>
        </p:spPr>
        <p:txBody>
          <a:bodyPr numCol="2"/>
          <a:lstStyle/>
          <a:p>
            <a:pPr marL="0" indent="0">
              <a:buNone/>
            </a:pPr>
            <a:r>
              <a:rPr lang="en-US" dirty="0" err="1"/>
              <a:t>to_csv</a:t>
            </a:r>
            <a:endParaRPr lang="en-US" dirty="0"/>
          </a:p>
          <a:p>
            <a:pPr marL="0" indent="0">
              <a:buNone/>
            </a:pPr>
            <a:r>
              <a:rPr lang="en-US" dirty="0" err="1"/>
              <a:t>to_excel</a:t>
            </a:r>
            <a:endParaRPr lang="en-US" dirty="0"/>
          </a:p>
          <a:p>
            <a:pPr marL="0" indent="0">
              <a:buNone/>
            </a:pPr>
            <a:r>
              <a:rPr lang="en-US" dirty="0" err="1"/>
              <a:t>to_hdf</a:t>
            </a:r>
            <a:endParaRPr lang="en-US" dirty="0"/>
          </a:p>
          <a:p>
            <a:pPr marL="0" indent="0">
              <a:buNone/>
            </a:pPr>
            <a:r>
              <a:rPr lang="en-US" dirty="0" err="1"/>
              <a:t>to_sql</a:t>
            </a:r>
            <a:endParaRPr lang="en-US" dirty="0"/>
          </a:p>
          <a:p>
            <a:pPr marL="0" indent="0">
              <a:buNone/>
            </a:pPr>
            <a:r>
              <a:rPr lang="en-US" dirty="0" err="1"/>
              <a:t>to_json</a:t>
            </a:r>
            <a:endParaRPr lang="en-US" dirty="0"/>
          </a:p>
          <a:p>
            <a:pPr marL="0" indent="0">
              <a:buNone/>
            </a:pPr>
            <a:r>
              <a:rPr lang="en-US" dirty="0" err="1"/>
              <a:t>to_html</a:t>
            </a:r>
            <a:endParaRPr lang="en-US" dirty="0"/>
          </a:p>
          <a:p>
            <a:pPr marL="0" indent="0">
              <a:buNone/>
            </a:pPr>
            <a:r>
              <a:rPr lang="en-US" dirty="0" err="1"/>
              <a:t>to_stata</a:t>
            </a:r>
            <a:endParaRPr lang="en-US" dirty="0"/>
          </a:p>
          <a:p>
            <a:pPr marL="0" indent="0">
              <a:buNone/>
            </a:pPr>
            <a:r>
              <a:rPr lang="en-US" dirty="0" err="1"/>
              <a:t>to_clipboard</a:t>
            </a:r>
            <a:endParaRPr lang="en-US" dirty="0"/>
          </a:p>
          <a:p>
            <a:pPr marL="0" indent="0">
              <a:buNone/>
            </a:pPr>
            <a:r>
              <a:rPr lang="en-US" dirty="0" err="1"/>
              <a:t>to_pickle</a:t>
            </a:r>
            <a:endParaRPr lang="en-US" dirty="0"/>
          </a:p>
        </p:txBody>
      </p:sp>
    </p:spTree>
    <p:extLst>
      <p:ext uri="{BB962C8B-B14F-4D97-AF65-F5344CB8AC3E}">
        <p14:creationId xmlns:p14="http://schemas.microsoft.com/office/powerpoint/2010/main" val="16030071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Files</a:t>
            </a:r>
          </a:p>
        </p:txBody>
      </p:sp>
      <p:sp>
        <p:nvSpPr>
          <p:cNvPr id="3" name="Content Placeholder 2"/>
          <p:cNvSpPr>
            <a:spLocks noGrp="1"/>
          </p:cNvSpPr>
          <p:nvPr>
            <p:ph idx="1"/>
          </p:nvPr>
        </p:nvSpPr>
        <p:spPr/>
        <p:txBody>
          <a:bodyPr/>
          <a:lstStyle/>
          <a:p>
            <a:r>
              <a:rPr lang="en-US" dirty="0"/>
              <a:t>Oops! Forgot to add the extra credit to the grades.</a:t>
            </a:r>
          </a:p>
          <a:p>
            <a:r>
              <a:rPr lang="en-US" dirty="0"/>
              <a:t>Let's add 1 to every grade, then save over roster.csv</a:t>
            </a:r>
          </a:p>
          <a:p>
            <a:pPr marL="457200" lvl="1" indent="0">
              <a:buNone/>
            </a:pP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['Grades'] += 1</a:t>
            </a:r>
          </a:p>
          <a:p>
            <a:pPr marL="457200" lvl="1" indent="0">
              <a:buNone/>
            </a:pPr>
            <a:r>
              <a:rPr lang="en-US" dirty="0" err="1">
                <a:latin typeface="Courier New" panose="02070309020205020404" pitchFamily="49" charset="0"/>
                <a:cs typeface="Courier New" panose="02070309020205020404" pitchFamily="49" charset="0"/>
              </a:rPr>
              <a:t>df.to_csv</a:t>
            </a:r>
            <a:r>
              <a:rPr lang="en-US" dirty="0">
                <a:latin typeface="Courier New" panose="02070309020205020404" pitchFamily="49" charset="0"/>
                <a:cs typeface="Courier New" panose="02070309020205020404" pitchFamily="49" charset="0"/>
              </a:rPr>
              <a:t>('roster.csv')</a:t>
            </a:r>
          </a:p>
          <a:p>
            <a:r>
              <a:rPr lang="en-US" dirty="0">
                <a:cs typeface="Courier New" panose="02070309020205020404" pitchFamily="49" charset="0"/>
              </a:rPr>
              <a:t>Note: Writing methods are called from the </a:t>
            </a:r>
            <a:r>
              <a:rPr lang="en-US" dirty="0" err="1">
                <a:cs typeface="Courier New" panose="02070309020205020404" pitchFamily="49" charset="0"/>
              </a:rPr>
              <a:t>dataframe</a:t>
            </a:r>
            <a:r>
              <a:rPr lang="en-US" dirty="0">
                <a:cs typeface="Courier New" panose="02070309020205020404" pitchFamily="49" charset="0"/>
              </a:rPr>
              <a:t> you are trying to save.</a:t>
            </a:r>
          </a:p>
        </p:txBody>
      </p:sp>
    </p:spTree>
    <p:extLst>
      <p:ext uri="{BB962C8B-B14F-4D97-AF65-F5344CB8AC3E}">
        <p14:creationId xmlns:p14="http://schemas.microsoft.com/office/powerpoint/2010/main" val="99575567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and Writing files</a:t>
            </a:r>
          </a:p>
        </p:txBody>
      </p:sp>
      <p:sp>
        <p:nvSpPr>
          <p:cNvPr id="3" name="Content Placeholder 2"/>
          <p:cNvSpPr>
            <a:spLocks noGrp="1"/>
          </p:cNvSpPr>
          <p:nvPr>
            <p:ph idx="1"/>
          </p:nvPr>
        </p:nvSpPr>
        <p:spPr/>
        <p:txBody>
          <a:bodyPr>
            <a:normAutofit fontScale="85000" lnSpcReduction="20000"/>
          </a:bodyPr>
          <a:lstStyle/>
          <a:p>
            <a:r>
              <a:rPr lang="en-US" dirty="0"/>
              <a:t>All of the various file formats can be useful based on your needs.</a:t>
            </a:r>
          </a:p>
          <a:p>
            <a:r>
              <a:rPr lang="en-US" dirty="0"/>
              <a:t>Personally I use csv files frequently</a:t>
            </a:r>
          </a:p>
          <a:p>
            <a:pPr lvl="1"/>
            <a:r>
              <a:rPr lang="en-US" dirty="0"/>
              <a:t>Easy to read, cross compatible with nearly everything</a:t>
            </a:r>
          </a:p>
          <a:p>
            <a:r>
              <a:rPr lang="en-US" dirty="0"/>
              <a:t>I also frequently use pickle</a:t>
            </a:r>
          </a:p>
          <a:p>
            <a:pPr lvl="1"/>
            <a:r>
              <a:rPr lang="en-US" dirty="0"/>
              <a:t>pickle is a python specific binary format</a:t>
            </a:r>
          </a:p>
          <a:p>
            <a:pPr lvl="1"/>
            <a:r>
              <a:rPr lang="en-US" dirty="0"/>
              <a:t>Pros: When you load your </a:t>
            </a:r>
            <a:r>
              <a:rPr lang="en-US" dirty="0" err="1"/>
              <a:t>dataframe</a:t>
            </a:r>
            <a:r>
              <a:rPr lang="en-US" dirty="0"/>
              <a:t> it will be exactly how you left it. Can handle complex nested data structures (e.g. arrays nested inside cells)</a:t>
            </a:r>
          </a:p>
          <a:p>
            <a:pPr lvl="1"/>
            <a:r>
              <a:rPr lang="en-US" dirty="0"/>
              <a:t>Cons: Low compatibility. Not guaranteed to function if your data structures change (e.g. a new version of </a:t>
            </a:r>
            <a:r>
              <a:rPr lang="en-US" dirty="0" err="1"/>
              <a:t>numpy</a:t>
            </a:r>
            <a:r>
              <a:rPr lang="en-US" dirty="0"/>
              <a:t> changes an important part of how arrays work under the hood. </a:t>
            </a:r>
          </a:p>
          <a:p>
            <a:pPr lvl="1"/>
            <a:r>
              <a:rPr lang="en-US" dirty="0"/>
              <a:t>If you use pickle, make sure you have your data accessible in another format as well.</a:t>
            </a:r>
          </a:p>
        </p:txBody>
      </p:sp>
    </p:spTree>
    <p:extLst>
      <p:ext uri="{BB962C8B-B14F-4D97-AF65-F5344CB8AC3E}">
        <p14:creationId xmlns:p14="http://schemas.microsoft.com/office/powerpoint/2010/main" val="337111891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Data</a:t>
            </a:r>
          </a:p>
        </p:txBody>
      </p:sp>
      <p:sp>
        <p:nvSpPr>
          <p:cNvPr id="3" name="Content Placeholder 2"/>
          <p:cNvSpPr>
            <a:spLocks noGrp="1"/>
          </p:cNvSpPr>
          <p:nvPr>
            <p:ph idx="1"/>
          </p:nvPr>
        </p:nvSpPr>
        <p:spPr/>
        <p:txBody>
          <a:bodyPr/>
          <a:lstStyle/>
          <a:p>
            <a:r>
              <a:rPr lang="en-US" dirty="0" err="1"/>
              <a:t>DataFrames</a:t>
            </a:r>
            <a:r>
              <a:rPr lang="en-US" dirty="0"/>
              <a:t> can be filtered using "masks" of </a:t>
            </a:r>
            <a:r>
              <a:rPr lang="en-US" dirty="0" err="1"/>
              <a:t>boolean</a:t>
            </a:r>
            <a:r>
              <a:rPr lang="en-US" dirty="0"/>
              <a:t> series</a:t>
            </a:r>
          </a:p>
          <a:p>
            <a:r>
              <a:rPr lang="en-US" dirty="0"/>
              <a:t>Example: We want to look at only the students with grades greater than 70.0</a:t>
            </a:r>
          </a:p>
          <a:p>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['Grade'] &gt; 70 </a:t>
            </a:r>
            <a:r>
              <a:rPr lang="en-US" dirty="0"/>
              <a:t>will create a Series which indicates which rows that statement is true for, and which ones its false</a:t>
            </a:r>
          </a:p>
        </p:txBody>
      </p:sp>
    </p:spTree>
    <p:extLst>
      <p:ext uri="{BB962C8B-B14F-4D97-AF65-F5344CB8AC3E}">
        <p14:creationId xmlns:p14="http://schemas.microsoft.com/office/powerpoint/2010/main" val="416483961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41413" y="528506"/>
            <a:ext cx="9905999" cy="5497586"/>
          </a:xfrm>
        </p:spPr>
        <p:txBody>
          <a:bodyPr numCol="2">
            <a:normAutofit fontScale="40000" lnSpcReduction="20000"/>
          </a:bodyPr>
          <a:lstStyle/>
          <a:p>
            <a:pPr marL="0" indent="0">
              <a:buNone/>
            </a:pPr>
            <a:r>
              <a:rPr lang="en-US" dirty="0"/>
              <a:t>0      True</a:t>
            </a:r>
          </a:p>
          <a:p>
            <a:pPr marL="0" indent="0">
              <a:buNone/>
            </a:pPr>
            <a:r>
              <a:rPr lang="en-US" dirty="0"/>
              <a:t>1      True</a:t>
            </a:r>
          </a:p>
          <a:p>
            <a:pPr marL="0" indent="0">
              <a:buNone/>
            </a:pPr>
            <a:r>
              <a:rPr lang="en-US" dirty="0"/>
              <a:t>2      True</a:t>
            </a:r>
          </a:p>
          <a:p>
            <a:pPr marL="0" indent="0">
              <a:buNone/>
            </a:pPr>
            <a:r>
              <a:rPr lang="en-US" dirty="0"/>
              <a:t>3      True</a:t>
            </a:r>
          </a:p>
          <a:p>
            <a:pPr marL="0" indent="0">
              <a:buNone/>
            </a:pPr>
            <a:r>
              <a:rPr lang="en-US" dirty="0"/>
              <a:t>4     False</a:t>
            </a:r>
          </a:p>
          <a:p>
            <a:pPr marL="0" indent="0">
              <a:buNone/>
            </a:pPr>
            <a:r>
              <a:rPr lang="en-US" dirty="0"/>
              <a:t>5      True</a:t>
            </a:r>
          </a:p>
          <a:p>
            <a:pPr marL="0" indent="0">
              <a:buNone/>
            </a:pPr>
            <a:r>
              <a:rPr lang="en-US" dirty="0"/>
              <a:t>6      True</a:t>
            </a:r>
          </a:p>
          <a:p>
            <a:pPr marL="0" indent="0">
              <a:buNone/>
            </a:pPr>
            <a:r>
              <a:rPr lang="en-US" dirty="0"/>
              <a:t>7      True</a:t>
            </a:r>
          </a:p>
          <a:p>
            <a:pPr marL="0" indent="0">
              <a:buNone/>
            </a:pPr>
            <a:r>
              <a:rPr lang="en-US" dirty="0"/>
              <a:t>8     False</a:t>
            </a:r>
          </a:p>
          <a:p>
            <a:pPr marL="0" indent="0">
              <a:buNone/>
            </a:pPr>
            <a:r>
              <a:rPr lang="en-US" dirty="0"/>
              <a:t>9      True</a:t>
            </a:r>
          </a:p>
          <a:p>
            <a:pPr marL="0" indent="0">
              <a:buNone/>
            </a:pPr>
            <a:r>
              <a:rPr lang="en-US" dirty="0"/>
              <a:t>10     True</a:t>
            </a:r>
          </a:p>
          <a:p>
            <a:pPr marL="0" indent="0">
              <a:buNone/>
            </a:pPr>
            <a:r>
              <a:rPr lang="en-US" dirty="0"/>
              <a:t>11     True</a:t>
            </a:r>
          </a:p>
          <a:p>
            <a:pPr marL="0" indent="0">
              <a:buNone/>
            </a:pPr>
            <a:r>
              <a:rPr lang="en-US" dirty="0"/>
              <a:t>12    False</a:t>
            </a:r>
          </a:p>
          <a:p>
            <a:pPr marL="0" indent="0">
              <a:buNone/>
            </a:pPr>
            <a:r>
              <a:rPr lang="en-US" dirty="0"/>
              <a:t>13     True</a:t>
            </a:r>
          </a:p>
          <a:p>
            <a:pPr marL="0" indent="0">
              <a:buNone/>
            </a:pPr>
            <a:r>
              <a:rPr lang="en-US" dirty="0"/>
              <a:t>14     True</a:t>
            </a:r>
          </a:p>
          <a:p>
            <a:pPr marL="0" indent="0">
              <a:buNone/>
            </a:pPr>
            <a:r>
              <a:rPr lang="en-US" dirty="0"/>
              <a:t>15     True</a:t>
            </a:r>
          </a:p>
          <a:p>
            <a:pPr marL="0" indent="0">
              <a:buNone/>
            </a:pPr>
            <a:r>
              <a:rPr lang="en-US" dirty="0"/>
              <a:t>16    False</a:t>
            </a:r>
          </a:p>
          <a:p>
            <a:pPr marL="0" indent="0">
              <a:buNone/>
            </a:pPr>
            <a:r>
              <a:rPr lang="en-US" dirty="0"/>
              <a:t>17     True</a:t>
            </a:r>
          </a:p>
          <a:p>
            <a:pPr marL="0" indent="0">
              <a:buNone/>
            </a:pPr>
            <a:r>
              <a:rPr lang="en-US" dirty="0"/>
              <a:t>18     True</a:t>
            </a:r>
          </a:p>
          <a:p>
            <a:pPr marL="0" indent="0">
              <a:buNone/>
            </a:pPr>
            <a:r>
              <a:rPr lang="en-US" dirty="0"/>
              <a:t>19     True</a:t>
            </a:r>
          </a:p>
          <a:p>
            <a:pPr marL="0" indent="0">
              <a:buNone/>
            </a:pPr>
            <a:r>
              <a:rPr lang="en-US" dirty="0"/>
              <a:t>20     True</a:t>
            </a:r>
          </a:p>
          <a:p>
            <a:pPr marL="0" indent="0">
              <a:buNone/>
            </a:pPr>
            <a:r>
              <a:rPr lang="en-US" dirty="0"/>
              <a:t>21     True</a:t>
            </a:r>
          </a:p>
          <a:p>
            <a:pPr marL="0" indent="0">
              <a:buNone/>
            </a:pPr>
            <a:r>
              <a:rPr lang="en-US" dirty="0"/>
              <a:t>22    False</a:t>
            </a:r>
          </a:p>
          <a:p>
            <a:pPr marL="0" indent="0">
              <a:buNone/>
            </a:pPr>
            <a:r>
              <a:rPr lang="en-US" dirty="0"/>
              <a:t>23    False</a:t>
            </a:r>
          </a:p>
          <a:p>
            <a:pPr marL="0" indent="0">
              <a:buNone/>
            </a:pPr>
            <a:r>
              <a:rPr lang="en-US" dirty="0"/>
              <a:t>24    False</a:t>
            </a:r>
          </a:p>
          <a:p>
            <a:pPr marL="0" indent="0">
              <a:buNone/>
            </a:pPr>
            <a:r>
              <a:rPr lang="en-US" dirty="0"/>
              <a:t>25     True</a:t>
            </a:r>
          </a:p>
          <a:p>
            <a:pPr marL="0" indent="0">
              <a:buNone/>
            </a:pPr>
            <a:r>
              <a:rPr lang="en-US" dirty="0"/>
              <a:t>26     True</a:t>
            </a:r>
          </a:p>
          <a:p>
            <a:pPr marL="0" indent="0">
              <a:buNone/>
            </a:pPr>
            <a:r>
              <a:rPr lang="en-US" dirty="0"/>
              <a:t>27     True</a:t>
            </a:r>
          </a:p>
          <a:p>
            <a:pPr marL="0" indent="0">
              <a:buNone/>
            </a:pPr>
            <a:r>
              <a:rPr lang="en-US" dirty="0"/>
              <a:t>28     True</a:t>
            </a:r>
          </a:p>
          <a:p>
            <a:pPr marL="0" indent="0">
              <a:buNone/>
            </a:pPr>
            <a:r>
              <a:rPr lang="en-US" dirty="0"/>
              <a:t>29    False</a:t>
            </a:r>
          </a:p>
          <a:p>
            <a:pPr marL="0" indent="0">
              <a:buNone/>
            </a:pPr>
            <a:r>
              <a:rPr lang="en-US" dirty="0"/>
              <a:t>30    False</a:t>
            </a:r>
          </a:p>
          <a:p>
            <a:pPr marL="0" indent="0">
              <a:buNone/>
            </a:pPr>
            <a:r>
              <a:rPr lang="en-US" dirty="0"/>
              <a:t>31     True</a:t>
            </a:r>
          </a:p>
          <a:p>
            <a:pPr marL="0" indent="0">
              <a:buNone/>
            </a:pPr>
            <a:r>
              <a:rPr lang="en-US" dirty="0"/>
              <a:t>32    False</a:t>
            </a:r>
          </a:p>
          <a:p>
            <a:pPr marL="0" indent="0">
              <a:buNone/>
            </a:pPr>
            <a:r>
              <a:rPr lang="en-US" dirty="0"/>
              <a:t>33     True</a:t>
            </a:r>
          </a:p>
          <a:p>
            <a:pPr marL="0" indent="0">
              <a:buNone/>
            </a:pPr>
            <a:r>
              <a:rPr lang="en-US" dirty="0"/>
              <a:t>34     True</a:t>
            </a:r>
          </a:p>
          <a:p>
            <a:pPr marL="0" indent="0">
              <a:buNone/>
            </a:pPr>
            <a:r>
              <a:rPr lang="en-US" dirty="0"/>
              <a:t>35    False</a:t>
            </a:r>
          </a:p>
          <a:p>
            <a:pPr marL="0" indent="0">
              <a:buNone/>
            </a:pPr>
            <a:r>
              <a:rPr lang="en-US" dirty="0"/>
              <a:t>36     True</a:t>
            </a:r>
          </a:p>
          <a:p>
            <a:pPr marL="0" indent="0">
              <a:buNone/>
            </a:pPr>
            <a:r>
              <a:rPr lang="en-US" dirty="0"/>
              <a:t>37     True</a:t>
            </a:r>
          </a:p>
        </p:txBody>
      </p:sp>
    </p:spTree>
    <p:extLst>
      <p:ext uri="{BB962C8B-B14F-4D97-AF65-F5344CB8AC3E}">
        <p14:creationId xmlns:p14="http://schemas.microsoft.com/office/powerpoint/2010/main" val="73806774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Data</a:t>
            </a:r>
          </a:p>
        </p:txBody>
      </p:sp>
      <p:sp>
        <p:nvSpPr>
          <p:cNvPr id="3" name="Content Placeholder 2"/>
          <p:cNvSpPr>
            <a:spLocks noGrp="1"/>
          </p:cNvSpPr>
          <p:nvPr>
            <p:ph idx="1"/>
          </p:nvPr>
        </p:nvSpPr>
        <p:spPr/>
        <p:txBody>
          <a:bodyPr>
            <a:normAutofit fontScale="92500"/>
          </a:bodyPr>
          <a:lstStyle/>
          <a:p>
            <a:pPr marL="0" indent="0">
              <a:buNone/>
            </a:pPr>
            <a:r>
              <a:rPr lang="en-US" dirty="0"/>
              <a:t> </a:t>
            </a:r>
            <a:r>
              <a:rPr lang="en-US" dirty="0" err="1">
                <a:latin typeface="Courier New" panose="02070309020205020404" pitchFamily="49" charset="0"/>
                <a:cs typeface="Courier New" panose="02070309020205020404" pitchFamily="49" charset="0"/>
              </a:rPr>
              <a:t>good_students_df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['Grade'] &gt; 70 ] </a:t>
            </a:r>
          </a:p>
          <a:p>
            <a:r>
              <a:rPr lang="en-US" dirty="0"/>
              <a:t>Creates a </a:t>
            </a:r>
            <a:r>
              <a:rPr lang="en-US" u="sng" dirty="0"/>
              <a:t>view</a:t>
            </a:r>
            <a:r>
              <a:rPr lang="en-US" dirty="0"/>
              <a:t> of the </a:t>
            </a:r>
            <a:r>
              <a:rPr lang="en-US" dirty="0" err="1"/>
              <a:t>dataframe</a:t>
            </a:r>
            <a:r>
              <a:rPr lang="en-US" dirty="0"/>
              <a:t> containing only those entries where grade &gt; 70</a:t>
            </a:r>
          </a:p>
          <a:p>
            <a:endParaRPr lang="en-US" u="sng" dirty="0"/>
          </a:p>
          <a:p>
            <a:r>
              <a:rPr lang="en-US" dirty="0"/>
              <a:t>Note: If you edit this view, the changes will effect the original </a:t>
            </a:r>
            <a:r>
              <a:rPr lang="en-US" dirty="0" err="1"/>
              <a:t>dataframe</a:t>
            </a:r>
            <a:r>
              <a:rPr lang="en-US" dirty="0"/>
              <a:t> as well</a:t>
            </a:r>
          </a:p>
          <a:p>
            <a:r>
              <a:rPr lang="en-US" dirty="0"/>
              <a:t>Use .copy() if you need to avoid this</a:t>
            </a:r>
          </a:p>
          <a:p>
            <a:pPr lvl="1"/>
            <a:r>
              <a:rPr lang="en-US" dirty="0" err="1">
                <a:latin typeface="Courier New" panose="02070309020205020404" pitchFamily="49" charset="0"/>
                <a:cs typeface="Courier New" panose="02070309020205020404" pitchFamily="49" charset="0"/>
              </a:rPr>
              <a:t>good_students_df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['Grade'] &gt; 70 ].copy()</a:t>
            </a:r>
            <a:endParaRPr lang="en-US" dirty="0"/>
          </a:p>
          <a:p>
            <a:pPr lvl="1"/>
            <a:endParaRPr lang="en-US" dirty="0"/>
          </a:p>
          <a:p>
            <a:pPr lvl="2"/>
            <a:endParaRPr lang="en-US" dirty="0"/>
          </a:p>
        </p:txBody>
      </p:sp>
    </p:spTree>
    <p:extLst>
      <p:ext uri="{BB962C8B-B14F-4D97-AF65-F5344CB8AC3E}">
        <p14:creationId xmlns:p14="http://schemas.microsoft.com/office/powerpoint/2010/main" val="288012920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Filters</a:t>
            </a:r>
          </a:p>
        </p:txBody>
      </p:sp>
      <p:sp>
        <p:nvSpPr>
          <p:cNvPr id="3" name="Content Placeholder 2"/>
          <p:cNvSpPr>
            <a:spLocks noGrp="1"/>
          </p:cNvSpPr>
          <p:nvPr>
            <p:ph idx="1"/>
          </p:nvPr>
        </p:nvSpPr>
        <p:spPr>
          <a:xfrm>
            <a:off x="1141412" y="2249487"/>
            <a:ext cx="10158559" cy="3541714"/>
          </a:xfrm>
        </p:spPr>
        <p:txBody>
          <a:bodyPr/>
          <a:lstStyle/>
          <a:p>
            <a:r>
              <a:rPr lang="en-US" dirty="0"/>
              <a:t> You can apply multiple filters simultaneously </a:t>
            </a:r>
          </a:p>
          <a:p>
            <a:pPr lvl="1"/>
            <a:r>
              <a:rPr lang="en-US" dirty="0"/>
              <a:t>There is a special syntax</a:t>
            </a:r>
          </a:p>
          <a:p>
            <a:pPr lvl="1"/>
            <a:r>
              <a:rPr lang="en-US" dirty="0"/>
              <a:t>Each conditional must be in parentheses</a:t>
            </a:r>
          </a:p>
          <a:p>
            <a:pPr lvl="1"/>
            <a:r>
              <a:rPr lang="en-US" dirty="0"/>
              <a:t>Use </a:t>
            </a:r>
            <a:r>
              <a:rPr lang="en-US" dirty="0">
                <a:solidFill>
                  <a:srgbClr val="92D050"/>
                </a:solidFill>
                <a:latin typeface="Courier New" panose="02070309020205020404" pitchFamily="49" charset="0"/>
                <a:cs typeface="Courier New" panose="02070309020205020404" pitchFamily="49" charset="0"/>
              </a:rPr>
              <a:t>&amp;</a:t>
            </a:r>
            <a:r>
              <a:rPr lang="en-US" dirty="0"/>
              <a:t> or </a:t>
            </a:r>
            <a:r>
              <a:rPr lang="en-US" dirty="0">
                <a:solidFill>
                  <a:srgbClr val="92D050"/>
                </a:solidFill>
                <a:latin typeface="Courier New" panose="02070309020205020404" pitchFamily="49" charset="0"/>
                <a:cs typeface="Courier New" panose="02070309020205020404" pitchFamily="49" charset="0"/>
              </a:rPr>
              <a:t>|</a:t>
            </a:r>
            <a:r>
              <a:rPr lang="en-US" dirty="0"/>
              <a:t> instead of the typical </a:t>
            </a:r>
            <a:r>
              <a:rPr lang="en-US" dirty="0">
                <a:solidFill>
                  <a:srgbClr val="92D050"/>
                </a:solidFill>
                <a:latin typeface="Courier New" panose="02070309020205020404" pitchFamily="49" charset="0"/>
                <a:cs typeface="Courier New" panose="02070309020205020404" pitchFamily="49" charset="0"/>
              </a:rPr>
              <a:t>and</a:t>
            </a:r>
            <a:r>
              <a:rPr lang="en-US" dirty="0"/>
              <a:t> or </a:t>
            </a:r>
            <a:r>
              <a:rPr lang="en-US" dirty="0" err="1">
                <a:solidFill>
                  <a:srgbClr val="92D050"/>
                </a:solidFill>
                <a:latin typeface="Courier New" panose="02070309020205020404" pitchFamily="49" charset="0"/>
                <a:cs typeface="Courier New" panose="02070309020205020404" pitchFamily="49" charset="0"/>
              </a:rPr>
              <a:t>or</a:t>
            </a:r>
            <a:endParaRPr lang="en-US" dirty="0">
              <a:solidFill>
                <a:srgbClr val="92D050"/>
              </a:solidFill>
              <a:latin typeface="Courier New" panose="02070309020205020404" pitchFamily="49" charset="0"/>
              <a:cs typeface="Courier New" panose="02070309020205020404" pitchFamily="49" charset="0"/>
            </a:endParaRPr>
          </a:p>
          <a:p>
            <a:r>
              <a:rPr lang="en-US" dirty="0">
                <a:solidFill>
                  <a:schemeClr val="accent1">
                    <a:lumMod val="40000"/>
                    <a:lumOff val="60000"/>
                  </a:schemeClr>
                </a:solidFill>
                <a:latin typeface="Courier New" panose="02070309020205020404" pitchFamily="49" charset="0"/>
                <a:cs typeface="Courier New" panose="02070309020205020404" pitchFamily="49" charset="0"/>
              </a:rPr>
              <a:t>Example:</a:t>
            </a:r>
          </a:p>
          <a:p>
            <a:pPr marL="457200" lvl="1" indent="0">
              <a:buNone/>
            </a:pPr>
            <a:r>
              <a:rPr lang="en-US" dirty="0" err="1">
                <a:latin typeface="Courier New" panose="02070309020205020404" pitchFamily="49" charset="0"/>
                <a:cs typeface="Courier New" panose="02070309020205020404" pitchFamily="49" charset="0"/>
              </a:rPr>
              <a:t>avg_stdnts_df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['Grade'] &gt; 70) &amp; (</a:t>
            </a: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['grade'] &lt; 80) ]</a:t>
            </a:r>
            <a:endParaRPr lang="en-US" dirty="0"/>
          </a:p>
          <a:p>
            <a:pPr lvl="1"/>
            <a:endParaRPr lang="en-US" dirty="0">
              <a:solidFill>
                <a:schemeClr val="accent1">
                  <a:lumMod val="40000"/>
                  <a:lumOff val="6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9128247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Files</a:t>
            </a:r>
          </a:p>
        </p:txBody>
      </p:sp>
      <p:sp>
        <p:nvSpPr>
          <p:cNvPr id="3" name="Content Placeholder 2"/>
          <p:cNvSpPr>
            <a:spLocks noGrp="1"/>
          </p:cNvSpPr>
          <p:nvPr>
            <p:ph idx="1"/>
          </p:nvPr>
        </p:nvSpPr>
        <p:spPr/>
        <p:txBody>
          <a:bodyPr/>
          <a:lstStyle/>
          <a:p>
            <a:r>
              <a:rPr lang="en-US" dirty="0"/>
              <a:t>Let's open some real data!</a:t>
            </a:r>
          </a:p>
          <a:p>
            <a:r>
              <a:rPr lang="en-US" dirty="0"/>
              <a:t>First we need to move into the </a:t>
            </a:r>
            <a:r>
              <a:rPr lang="en-US" dirty="0" err="1"/>
              <a:t>PBRdata</a:t>
            </a:r>
            <a:r>
              <a:rPr lang="en-US" dirty="0"/>
              <a:t> folder.</a:t>
            </a:r>
          </a:p>
          <a:p>
            <a:pPr lvl="1"/>
            <a:r>
              <a:rPr lang="en-US" dirty="0"/>
              <a:t>The built in </a:t>
            </a:r>
            <a:r>
              <a:rPr lang="en-US" dirty="0" err="1"/>
              <a:t>os</a:t>
            </a:r>
            <a:r>
              <a:rPr lang="en-US" dirty="0"/>
              <a:t> module contains utilities including file system navigation</a:t>
            </a:r>
          </a:p>
          <a:p>
            <a:pPr marL="0"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os</a:t>
            </a: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os.chdir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PBRdata</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9758946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Files</a:t>
            </a:r>
          </a:p>
        </p:txBody>
      </p:sp>
      <p:sp>
        <p:nvSpPr>
          <p:cNvPr id="3" name="Content Placeholder 2"/>
          <p:cNvSpPr>
            <a:spLocks noGrp="1"/>
          </p:cNvSpPr>
          <p:nvPr>
            <p:ph idx="1"/>
          </p:nvPr>
        </p:nvSpPr>
        <p:spPr/>
        <p:txBody>
          <a:bodyPr/>
          <a:lstStyle/>
          <a:p>
            <a:r>
              <a:rPr lang="en-US" dirty="0"/>
              <a:t>Let's open the file in excel first and check for any weirdness</a:t>
            </a:r>
          </a:p>
          <a:p>
            <a:r>
              <a:rPr lang="en-US" dirty="0"/>
              <a:t>Take a look at Control_left.csv</a:t>
            </a:r>
          </a:p>
        </p:txBody>
      </p:sp>
    </p:spTree>
    <p:extLst>
      <p:ext uri="{BB962C8B-B14F-4D97-AF65-F5344CB8AC3E}">
        <p14:creationId xmlns:p14="http://schemas.microsoft.com/office/powerpoint/2010/main" val="97140433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files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38225" y="2476500"/>
            <a:ext cx="10115550" cy="1905000"/>
          </a:xfrm>
          <a:prstGeom prst="rect">
            <a:avLst/>
          </a:prstGeom>
        </p:spPr>
      </p:pic>
    </p:spTree>
    <p:extLst>
      <p:ext uri="{BB962C8B-B14F-4D97-AF65-F5344CB8AC3E}">
        <p14:creationId xmlns:p14="http://schemas.microsoft.com/office/powerpoint/2010/main" val="31643411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environment</a:t>
            </a:r>
          </a:p>
        </p:txBody>
      </p:sp>
      <p:sp>
        <p:nvSpPr>
          <p:cNvPr id="3" name="Content Placeholder 2"/>
          <p:cNvSpPr>
            <a:spLocks noGrp="1"/>
          </p:cNvSpPr>
          <p:nvPr>
            <p:ph idx="1"/>
          </p:nvPr>
        </p:nvSpPr>
        <p:spPr/>
        <p:txBody>
          <a:bodyPr/>
          <a:lstStyle/>
          <a:p>
            <a:r>
              <a:rPr lang="en-US" dirty="0"/>
              <a:t>Common ways to work in python</a:t>
            </a:r>
          </a:p>
          <a:p>
            <a:pPr lvl="1"/>
            <a:r>
              <a:rPr lang="en-US" dirty="0"/>
              <a:t>Text editor + command line</a:t>
            </a:r>
          </a:p>
          <a:p>
            <a:pPr lvl="2"/>
            <a:r>
              <a:rPr lang="en-US" dirty="0"/>
              <a:t>Good for running smaller scripts</a:t>
            </a:r>
          </a:p>
          <a:p>
            <a:pPr lvl="1"/>
            <a:r>
              <a:rPr lang="en-US" dirty="0"/>
              <a:t>Full IDEs</a:t>
            </a:r>
          </a:p>
          <a:p>
            <a:pPr lvl="2"/>
            <a:r>
              <a:rPr lang="en-US" dirty="0" err="1"/>
              <a:t>Pycharm</a:t>
            </a:r>
            <a:r>
              <a:rPr lang="en-US" dirty="0"/>
              <a:t> is the most common: </a:t>
            </a:r>
            <a:r>
              <a:rPr lang="en-US" dirty="0">
                <a:hlinkClick r:id="rId2"/>
              </a:rPr>
              <a:t>https://www.jetbrains.com/pycharm/</a:t>
            </a:r>
            <a:endParaRPr lang="en-US" dirty="0"/>
          </a:p>
          <a:p>
            <a:pPr lvl="2"/>
            <a:r>
              <a:rPr lang="en-US" dirty="0" err="1"/>
              <a:t>Spyder</a:t>
            </a:r>
            <a:r>
              <a:rPr lang="en-US" dirty="0"/>
              <a:t> is also frequently used for smaller projects. Similar to </a:t>
            </a:r>
            <a:r>
              <a:rPr lang="en-US" dirty="0" err="1"/>
              <a:t>matlab</a:t>
            </a:r>
            <a:r>
              <a:rPr lang="en-US" dirty="0"/>
              <a:t> in style</a:t>
            </a:r>
          </a:p>
          <a:p>
            <a:pPr lvl="1"/>
            <a:r>
              <a:rPr lang="en-US" dirty="0"/>
              <a:t> </a:t>
            </a:r>
            <a:r>
              <a:rPr lang="en-US" dirty="0" err="1"/>
              <a:t>IPython</a:t>
            </a:r>
            <a:r>
              <a:rPr lang="en-US" dirty="0"/>
              <a:t> / </a:t>
            </a:r>
            <a:r>
              <a:rPr lang="en-US" dirty="0" err="1"/>
              <a:t>Jupyter</a:t>
            </a:r>
            <a:endParaRPr lang="en-US" dirty="0"/>
          </a:p>
          <a:p>
            <a:pPr lvl="2"/>
            <a:r>
              <a:rPr lang="en-US" dirty="0"/>
              <a:t>Great for data analysis</a:t>
            </a:r>
          </a:p>
          <a:p>
            <a:pPr lvl="2"/>
            <a:endParaRPr lang="en-US" dirty="0"/>
          </a:p>
        </p:txBody>
      </p:sp>
    </p:spTree>
    <p:extLst>
      <p:ext uri="{BB962C8B-B14F-4D97-AF65-F5344CB8AC3E}">
        <p14:creationId xmlns:p14="http://schemas.microsoft.com/office/powerpoint/2010/main" val="43836281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Files</a:t>
            </a:r>
          </a:p>
        </p:txBody>
      </p:sp>
      <p:pic>
        <p:nvPicPr>
          <p:cNvPr id="4" name="Content Placeholder 3"/>
          <p:cNvPicPr>
            <a:picLocks noGrp="1" noChangeAspect="1"/>
          </p:cNvPicPr>
          <p:nvPr>
            <p:ph idx="1"/>
          </p:nvPr>
        </p:nvPicPr>
        <p:blipFill>
          <a:blip r:embed="rId2"/>
          <a:stretch>
            <a:fillRect/>
          </a:stretch>
        </p:blipFill>
        <p:spPr>
          <a:xfrm>
            <a:off x="1141413" y="2309463"/>
            <a:ext cx="9906000" cy="3421761"/>
          </a:xfrm>
          <a:prstGeom prst="rect">
            <a:avLst/>
          </a:prstGeom>
        </p:spPr>
      </p:pic>
    </p:spTree>
    <p:extLst>
      <p:ext uri="{BB962C8B-B14F-4D97-AF65-F5344CB8AC3E}">
        <p14:creationId xmlns:p14="http://schemas.microsoft.com/office/powerpoint/2010/main" val="20200316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Files</a:t>
            </a:r>
          </a:p>
        </p:txBody>
      </p:sp>
      <p:sp>
        <p:nvSpPr>
          <p:cNvPr id="3" name="Content Placeholder 2"/>
          <p:cNvSpPr>
            <a:spLocks noGrp="1"/>
          </p:cNvSpPr>
          <p:nvPr>
            <p:ph idx="1"/>
          </p:nvPr>
        </p:nvSpPr>
        <p:spPr/>
        <p:txBody>
          <a:bodyPr/>
          <a:lstStyle/>
          <a:p>
            <a:r>
              <a:rPr lang="en-US" dirty="0"/>
              <a:t>Header is on the second row, not the first</a:t>
            </a:r>
          </a:p>
          <a:p>
            <a:endParaRPr lang="en-US" dirty="0"/>
          </a:p>
          <a:p>
            <a:r>
              <a:rPr lang="en-US" dirty="0"/>
              <a:t>There's some extra stuff at the end of the file, after the main table</a:t>
            </a:r>
          </a:p>
          <a:p>
            <a:pPr marL="0" indent="0">
              <a:buNone/>
            </a:pPr>
            <a:r>
              <a:rPr lang="en-US" sz="2000" dirty="0" err="1">
                <a:latin typeface="Courier New" panose="02070309020205020404" pitchFamily="49" charset="0"/>
                <a:cs typeface="Courier New" panose="02070309020205020404" pitchFamily="49" charset="0"/>
              </a:rPr>
              <a:t>df</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pd.read_csv</a:t>
            </a:r>
            <a:r>
              <a:rPr lang="en-US" sz="2000" dirty="0">
                <a:latin typeface="Courier New" panose="02070309020205020404" pitchFamily="49" charset="0"/>
                <a:cs typeface="Courier New" panose="02070309020205020404" pitchFamily="49" charset="0"/>
              </a:rPr>
              <a:t>('Control_left.csv', </a:t>
            </a:r>
            <a:r>
              <a:rPr lang="en-US" sz="2000" dirty="0" err="1">
                <a:latin typeface="Courier New" panose="02070309020205020404" pitchFamily="49" charset="0"/>
                <a:cs typeface="Courier New" panose="02070309020205020404" pitchFamily="49" charset="0"/>
              </a:rPr>
              <a:t>skiprows</a:t>
            </a:r>
            <a:r>
              <a:rPr lang="en-US" sz="2000" dirty="0">
                <a:latin typeface="Courier New" panose="02070309020205020404" pitchFamily="49" charset="0"/>
                <a:cs typeface="Courier New" panose="02070309020205020404" pitchFamily="49" charset="0"/>
              </a:rPr>
              <a:t>=1, </a:t>
            </a:r>
            <a:r>
              <a:rPr lang="en-US" sz="2000" dirty="0" err="1">
                <a:latin typeface="Courier New" panose="02070309020205020404" pitchFamily="49" charset="0"/>
                <a:cs typeface="Courier New" panose="02070309020205020404" pitchFamily="49" charset="0"/>
              </a:rPr>
              <a:t>nrows</a:t>
            </a:r>
            <a:r>
              <a:rPr lang="en-US" sz="2000" dirty="0">
                <a:latin typeface="Courier New" panose="02070309020205020404" pitchFamily="49" charset="0"/>
                <a:cs typeface="Courier New" panose="02070309020205020404" pitchFamily="49" charset="0"/>
              </a:rPr>
              <a:t>=720)</a:t>
            </a:r>
          </a:p>
        </p:txBody>
      </p:sp>
    </p:spTree>
    <p:extLst>
      <p:ext uri="{BB962C8B-B14F-4D97-AF65-F5344CB8AC3E}">
        <p14:creationId xmlns:p14="http://schemas.microsoft.com/office/powerpoint/2010/main" val="351782778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 and .tail()</a:t>
            </a:r>
          </a:p>
        </p:txBody>
      </p:sp>
      <p:sp>
        <p:nvSpPr>
          <p:cNvPr id="3" name="Content Placeholder 2"/>
          <p:cNvSpPr>
            <a:spLocks noGrp="1"/>
          </p:cNvSpPr>
          <p:nvPr>
            <p:ph idx="1"/>
          </p:nvPr>
        </p:nvSpPr>
        <p:spPr/>
        <p:txBody>
          <a:bodyPr/>
          <a:lstStyle/>
          <a:p>
            <a:r>
              <a:rPr lang="en-US" dirty="0"/>
              <a:t>For large tables .head() and .tail() can be useful for peaking at a </a:t>
            </a:r>
            <a:r>
              <a:rPr lang="en-US" dirty="0" err="1"/>
              <a:t>dataframe</a:t>
            </a:r>
            <a:endParaRPr lang="en-US" dirty="0"/>
          </a:p>
          <a:p>
            <a:r>
              <a:rPr lang="en-US" dirty="0"/>
              <a:t>.head(x) </a:t>
            </a:r>
          </a:p>
          <a:p>
            <a:pPr lvl="1"/>
            <a:r>
              <a:rPr lang="en-US" dirty="0"/>
              <a:t>Shows the first x rows of the </a:t>
            </a:r>
            <a:r>
              <a:rPr lang="en-US" dirty="0" err="1"/>
              <a:t>dataframe</a:t>
            </a:r>
            <a:r>
              <a:rPr lang="en-US" dirty="0"/>
              <a:t>, default 5</a:t>
            </a:r>
          </a:p>
          <a:p>
            <a:r>
              <a:rPr lang="en-US" dirty="0"/>
              <a:t>tail(x)</a:t>
            </a:r>
          </a:p>
          <a:p>
            <a:pPr lvl="1"/>
            <a:r>
              <a:rPr lang="en-US" dirty="0"/>
              <a:t>Shows the last x rows of the </a:t>
            </a:r>
            <a:r>
              <a:rPr lang="en-US" dirty="0" err="1"/>
              <a:t>dataframe</a:t>
            </a:r>
            <a:r>
              <a:rPr lang="en-US" dirty="0"/>
              <a:t>, default 5</a:t>
            </a:r>
          </a:p>
        </p:txBody>
      </p:sp>
    </p:spTree>
    <p:extLst>
      <p:ext uri="{BB962C8B-B14F-4D97-AF65-F5344CB8AC3E}">
        <p14:creationId xmlns:p14="http://schemas.microsoft.com/office/powerpoint/2010/main" val="340231078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and Aggregating</a:t>
            </a:r>
          </a:p>
        </p:txBody>
      </p:sp>
      <p:sp>
        <p:nvSpPr>
          <p:cNvPr id="3" name="Content Placeholder 2"/>
          <p:cNvSpPr>
            <a:spLocks noGrp="1"/>
          </p:cNvSpPr>
          <p:nvPr>
            <p:ph idx="1"/>
          </p:nvPr>
        </p:nvSpPr>
        <p:spPr/>
        <p:txBody>
          <a:bodyPr/>
          <a:lstStyle/>
          <a:p>
            <a:r>
              <a:rPr lang="en-US" dirty="0"/>
              <a:t>Group By allows you to </a:t>
            </a:r>
          </a:p>
          <a:p>
            <a:pPr lvl="1"/>
            <a:r>
              <a:rPr lang="en-US" b="1" dirty="0"/>
              <a:t>split </a:t>
            </a:r>
            <a:r>
              <a:rPr lang="en-US" dirty="0"/>
              <a:t>your data into groups </a:t>
            </a:r>
          </a:p>
          <a:p>
            <a:pPr lvl="1"/>
            <a:r>
              <a:rPr lang="en-US" b="1" dirty="0"/>
              <a:t>apply</a:t>
            </a:r>
            <a:r>
              <a:rPr lang="en-US" dirty="0"/>
              <a:t> a function to each group independently</a:t>
            </a:r>
          </a:p>
          <a:p>
            <a:pPr lvl="1"/>
            <a:r>
              <a:rPr lang="en-US" b="1" dirty="0"/>
              <a:t>combine</a:t>
            </a:r>
            <a:r>
              <a:rPr lang="en-US" dirty="0"/>
              <a:t> the results into a new </a:t>
            </a:r>
            <a:r>
              <a:rPr lang="en-US" dirty="0" err="1"/>
              <a:t>dataframe</a:t>
            </a:r>
            <a:endParaRPr lang="en-US" dirty="0"/>
          </a:p>
          <a:p>
            <a:pPr lvl="1"/>
            <a:endParaRPr lang="en-US" dirty="0"/>
          </a:p>
          <a:p>
            <a:r>
              <a:rPr lang="en-US" dirty="0">
                <a:hlinkClick r:id="rId2"/>
              </a:rPr>
              <a:t>http://pandas.pydata.org/pandas-docs/stable/groupby.html</a:t>
            </a:r>
            <a:r>
              <a:rPr lang="en-US" dirty="0"/>
              <a:t> </a:t>
            </a:r>
          </a:p>
        </p:txBody>
      </p:sp>
    </p:spTree>
    <p:extLst>
      <p:ext uri="{BB962C8B-B14F-4D97-AF65-F5344CB8AC3E}">
        <p14:creationId xmlns:p14="http://schemas.microsoft.com/office/powerpoint/2010/main" val="257517470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and aggregating</a:t>
            </a:r>
          </a:p>
        </p:txBody>
      </p:sp>
      <p:sp>
        <p:nvSpPr>
          <p:cNvPr id="3" name="Content Placeholder 2"/>
          <p:cNvSpPr>
            <a:spLocks noGrp="1"/>
          </p:cNvSpPr>
          <p:nvPr>
            <p:ph idx="1"/>
          </p:nvPr>
        </p:nvSpPr>
        <p:spPr/>
        <p:txBody>
          <a:bodyPr/>
          <a:lstStyle/>
          <a:p>
            <a:r>
              <a:rPr lang="en-US" dirty="0"/>
              <a:t>Usually you will want to group by a certain column</a:t>
            </a:r>
          </a:p>
          <a:p>
            <a:pPr lvl="1"/>
            <a:r>
              <a:rPr lang="en-US" dirty="0"/>
              <a:t>There are a number of more advanced ways to use </a:t>
            </a:r>
            <a:r>
              <a:rPr lang="en-US" dirty="0" err="1"/>
              <a:t>groupby</a:t>
            </a:r>
            <a:r>
              <a:rPr lang="en-US" dirty="0"/>
              <a:t>(), check the docs for details</a:t>
            </a:r>
          </a:p>
          <a:p>
            <a:endParaRPr lang="en-US" dirty="0"/>
          </a:p>
          <a:p>
            <a:r>
              <a:rPr lang="en-US" dirty="0"/>
              <a:t>We'll group by the </a:t>
            </a:r>
            <a:r>
              <a:rPr lang="en-US" dirty="0" err="1"/>
              <a:t>stimfile</a:t>
            </a:r>
            <a:r>
              <a:rPr lang="en-US" dirty="0"/>
              <a:t> column</a:t>
            </a:r>
          </a:p>
          <a:p>
            <a:pPr marL="0" indent="0">
              <a:buNone/>
            </a:pPr>
            <a:r>
              <a:rPr lang="en-US" dirty="0">
                <a:latin typeface="Courier New" panose="02070309020205020404" pitchFamily="49" charset="0"/>
                <a:cs typeface="Courier New" panose="02070309020205020404" pitchFamily="49" charset="0"/>
              </a:rPr>
              <a:t>	grouped = </a:t>
            </a:r>
            <a:r>
              <a:rPr lang="en-US" dirty="0" err="1">
                <a:latin typeface="Courier New" panose="02070309020205020404" pitchFamily="49" charset="0"/>
                <a:cs typeface="Courier New" panose="02070309020205020404" pitchFamily="49" charset="0"/>
              </a:rPr>
              <a:t>df.groupby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stimfile</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8960742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and Aggregating</a:t>
            </a:r>
          </a:p>
        </p:txBody>
      </p:sp>
      <p:sp>
        <p:nvSpPr>
          <p:cNvPr id="3" name="Content Placeholder 2"/>
          <p:cNvSpPr>
            <a:spLocks noGrp="1"/>
          </p:cNvSpPr>
          <p:nvPr>
            <p:ph idx="1"/>
          </p:nvPr>
        </p:nvSpPr>
        <p:spPr/>
        <p:txBody>
          <a:bodyPr/>
          <a:lstStyle/>
          <a:p>
            <a:r>
              <a:rPr lang="en-US" dirty="0"/>
              <a:t>Groups can be iterated through</a:t>
            </a:r>
          </a:p>
          <a:p>
            <a:pPr lvl="1"/>
            <a:r>
              <a:rPr lang="en-US" dirty="0"/>
              <a:t>I mostly find this useful for plotting or debugging</a:t>
            </a:r>
          </a:p>
          <a:p>
            <a:pPr marL="0" indent="0">
              <a:buNone/>
            </a:pPr>
            <a:r>
              <a:rPr lang="en-US" dirty="0">
                <a:latin typeface="Courier New" panose="02070309020205020404" pitchFamily="49" charset="0"/>
                <a:cs typeface="Courier New" panose="02070309020205020404" pitchFamily="49" charset="0"/>
              </a:rPr>
              <a:t>for name, group in grouped:</a:t>
            </a:r>
          </a:p>
          <a:p>
            <a:pPr marL="0" indent="0">
              <a:buNone/>
            </a:pPr>
            <a:r>
              <a:rPr lang="en-US" dirty="0">
                <a:latin typeface="Courier New" panose="02070309020205020404" pitchFamily="49" charset="0"/>
                <a:cs typeface="Courier New" panose="02070309020205020404" pitchFamily="49" charset="0"/>
              </a:rPr>
              <a:t>	print( name, group['RT'].mean() )</a:t>
            </a:r>
          </a:p>
          <a:p>
            <a:r>
              <a:rPr lang="en-US" dirty="0"/>
              <a:t>You can also select specific groups</a:t>
            </a:r>
          </a:p>
          <a:p>
            <a:pPr marL="0" indent="0">
              <a:buNone/>
            </a:pPr>
            <a:r>
              <a:rPr lang="en-US" dirty="0" err="1">
                <a:latin typeface="Courier New" panose="02070309020205020404" pitchFamily="49" charset="0"/>
                <a:cs typeface="Courier New" panose="02070309020205020404" pitchFamily="49" charset="0"/>
              </a:rPr>
              <a:t>grouped.get_group</a:t>
            </a:r>
            <a:r>
              <a:rPr lang="en-US" dirty="0">
                <a:latin typeface="Courier New" panose="02070309020205020404" pitchFamily="49" charset="0"/>
                <a:cs typeface="Courier New" panose="02070309020205020404" pitchFamily="49" charset="0"/>
              </a:rPr>
              <a:t>(2)</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3734845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and Aggregating</a:t>
            </a:r>
          </a:p>
        </p:txBody>
      </p:sp>
      <p:sp>
        <p:nvSpPr>
          <p:cNvPr id="3" name="Content Placeholder 2"/>
          <p:cNvSpPr>
            <a:spLocks noGrp="1"/>
          </p:cNvSpPr>
          <p:nvPr>
            <p:ph idx="1"/>
          </p:nvPr>
        </p:nvSpPr>
        <p:spPr/>
        <p:txBody>
          <a:bodyPr/>
          <a:lstStyle/>
          <a:p>
            <a:r>
              <a:rPr lang="en-US" dirty="0">
                <a:cs typeface="Courier New" panose="02070309020205020404" pitchFamily="49" charset="0"/>
              </a:rPr>
              <a:t>You can aggregate and combine your group using the .</a:t>
            </a:r>
            <a:r>
              <a:rPr lang="en-US" dirty="0" err="1">
                <a:cs typeface="Courier New" panose="02070309020205020404" pitchFamily="49" charset="0"/>
              </a:rPr>
              <a:t>agg</a:t>
            </a:r>
            <a:r>
              <a:rPr lang="en-US" dirty="0">
                <a:cs typeface="Courier New" panose="02070309020205020404" pitchFamily="49" charset="0"/>
              </a:rPr>
              <a:t>() function</a:t>
            </a:r>
          </a:p>
          <a:p>
            <a:pPr lvl="1"/>
            <a:r>
              <a:rPr lang="en-US" dirty="0">
                <a:cs typeface="Courier New" panose="02070309020205020404" pitchFamily="49" charset="0"/>
              </a:rPr>
              <a:t>.</a:t>
            </a:r>
            <a:r>
              <a:rPr lang="en-US" dirty="0" err="1">
                <a:cs typeface="Courier New" panose="02070309020205020404" pitchFamily="49" charset="0"/>
              </a:rPr>
              <a:t>agg</a:t>
            </a:r>
            <a:r>
              <a:rPr lang="en-US" dirty="0">
                <a:cs typeface="Courier New" panose="02070309020205020404" pitchFamily="49" charset="0"/>
              </a:rPr>
              <a:t>() takes a function and applies it to each of your groups</a:t>
            </a:r>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grouped.agg</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np.mean</a:t>
            </a:r>
            <a:r>
              <a:rPr lang="en-US" dirty="0">
                <a:latin typeface="Courier New" panose="02070309020205020404" pitchFamily="49" charset="0"/>
                <a:cs typeface="Courier New" panose="02070309020205020404" pitchFamily="49" charset="0"/>
              </a:rPr>
              <a:t>)</a:t>
            </a:r>
          </a:p>
          <a:p>
            <a:pPr lvl="1"/>
            <a:r>
              <a:rPr lang="en-US" dirty="0"/>
              <a:t>returns a </a:t>
            </a:r>
            <a:r>
              <a:rPr lang="en-US" dirty="0" err="1"/>
              <a:t>dataframe</a:t>
            </a:r>
            <a:r>
              <a:rPr lang="en-US" dirty="0"/>
              <a:t> with the mean for each column</a:t>
            </a:r>
          </a:p>
          <a:p>
            <a:r>
              <a:rPr lang="en-US" dirty="0"/>
              <a:t>Many aggregation functions are built into </a:t>
            </a:r>
            <a:r>
              <a:rPr lang="en-US" dirty="0" err="1"/>
              <a:t>GroupBy</a:t>
            </a:r>
            <a:r>
              <a:rPr lang="en-US" dirty="0"/>
              <a:t> objects</a:t>
            </a:r>
          </a:p>
          <a:p>
            <a:pPr lvl="1"/>
            <a:r>
              <a:rPr lang="en-US" dirty="0" err="1">
                <a:latin typeface="Courier New" panose="02070309020205020404" pitchFamily="49" charset="0"/>
                <a:cs typeface="Courier New" panose="02070309020205020404" pitchFamily="49" charset="0"/>
              </a:rPr>
              <a:t>grouped.mean</a:t>
            </a:r>
            <a:r>
              <a:rPr lang="en-US" dirty="0">
                <a:latin typeface="Courier New" panose="02070309020205020404" pitchFamily="49" charset="0"/>
                <a:cs typeface="Courier New" panose="02070309020205020404" pitchFamily="49" charset="0"/>
              </a:rPr>
              <a:t>() </a:t>
            </a:r>
            <a:r>
              <a:rPr lang="en-US" dirty="0"/>
              <a:t>is equivalent</a:t>
            </a:r>
          </a:p>
        </p:txBody>
      </p:sp>
    </p:spTree>
    <p:extLst>
      <p:ext uri="{BB962C8B-B14F-4D97-AF65-F5344CB8AC3E}">
        <p14:creationId xmlns:p14="http://schemas.microsoft.com/office/powerpoint/2010/main" val="353974834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and Aggregating</a:t>
            </a:r>
          </a:p>
        </p:txBody>
      </p:sp>
      <p:sp>
        <p:nvSpPr>
          <p:cNvPr id="3" name="Content Placeholder 2"/>
          <p:cNvSpPr>
            <a:spLocks noGrp="1"/>
          </p:cNvSpPr>
          <p:nvPr>
            <p:ph idx="1"/>
          </p:nvPr>
        </p:nvSpPr>
        <p:spPr/>
        <p:txBody>
          <a:bodyPr/>
          <a:lstStyle/>
          <a:p>
            <a:r>
              <a:rPr lang="en-US" dirty="0"/>
              <a:t>As a matter of style it often convenient to skip assigning the </a:t>
            </a:r>
            <a:r>
              <a:rPr lang="en-US" dirty="0" err="1"/>
              <a:t>GroupBy</a:t>
            </a:r>
            <a:r>
              <a:rPr lang="en-US" dirty="0"/>
              <a:t> object to a variable if you will not be using it.</a:t>
            </a:r>
          </a:p>
          <a:p>
            <a:r>
              <a:rPr lang="en-US" dirty="0"/>
              <a:t>Example:</a:t>
            </a:r>
          </a:p>
          <a:p>
            <a:pPr lvl="2"/>
            <a:r>
              <a:rPr lang="en-US" dirty="0">
                <a:latin typeface="Courier New" panose="02070309020205020404" pitchFamily="49" charset="0"/>
                <a:cs typeface="Courier New" panose="02070309020205020404" pitchFamily="49" charset="0"/>
              </a:rPr>
              <a:t>grouped = </a:t>
            </a:r>
            <a:r>
              <a:rPr lang="en-US" dirty="0" err="1">
                <a:latin typeface="Courier New" panose="02070309020205020404" pitchFamily="49" charset="0"/>
                <a:cs typeface="Courier New" panose="02070309020205020404" pitchFamily="49" charset="0"/>
              </a:rPr>
              <a:t>df.groupby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stimfile</a:t>
            </a:r>
            <a:r>
              <a:rPr lang="en-US" dirty="0">
                <a:latin typeface="Courier New" panose="02070309020205020404" pitchFamily="49" charset="0"/>
                <a:cs typeface="Courier New" panose="02070309020205020404" pitchFamily="49" charset="0"/>
              </a:rPr>
              <a:t>')</a:t>
            </a:r>
          </a:p>
          <a:p>
            <a:pPr lvl="2"/>
            <a:r>
              <a:rPr lang="en-US" dirty="0" err="1">
                <a:latin typeface="Courier New" panose="02070309020205020404" pitchFamily="49" charset="0"/>
                <a:cs typeface="Courier New" panose="02070309020205020404" pitchFamily="49" charset="0"/>
              </a:rPr>
              <a:t>mean_df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grouped.mean</a:t>
            </a:r>
            <a:r>
              <a:rPr lang="en-US" dirty="0">
                <a:latin typeface="Courier New" panose="02070309020205020404" pitchFamily="49" charset="0"/>
                <a:cs typeface="Courier New" panose="02070309020205020404" pitchFamily="49" charset="0"/>
              </a:rPr>
              <a:t>()</a:t>
            </a:r>
          </a:p>
          <a:p>
            <a:pPr lvl="1"/>
            <a:r>
              <a:rPr lang="en-US" dirty="0"/>
              <a:t>vs</a:t>
            </a:r>
          </a:p>
          <a:p>
            <a:pPr lvl="2"/>
            <a:r>
              <a:rPr lang="en-US" dirty="0" err="1">
                <a:latin typeface="Courier New" panose="02070309020205020404" pitchFamily="49" charset="0"/>
                <a:cs typeface="Courier New" panose="02070309020205020404" pitchFamily="49" charset="0"/>
              </a:rPr>
              <a:t>mean_df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df.groupby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stimfile</a:t>
            </a:r>
            <a:r>
              <a:rPr lang="en-US" dirty="0">
                <a:latin typeface="Courier New" panose="02070309020205020404" pitchFamily="49" charset="0"/>
                <a:cs typeface="Courier New" panose="02070309020205020404" pitchFamily="49" charset="0"/>
              </a:rPr>
              <a:t>').mean()</a:t>
            </a:r>
          </a:p>
        </p:txBody>
      </p:sp>
    </p:spTree>
    <p:extLst>
      <p:ext uri="{BB962C8B-B14F-4D97-AF65-F5344CB8AC3E}">
        <p14:creationId xmlns:p14="http://schemas.microsoft.com/office/powerpoint/2010/main" val="112527966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Exercise</a:t>
            </a:r>
          </a:p>
        </p:txBody>
      </p:sp>
      <p:sp>
        <p:nvSpPr>
          <p:cNvPr id="3" name="Content Placeholder 2"/>
          <p:cNvSpPr>
            <a:spLocks noGrp="1"/>
          </p:cNvSpPr>
          <p:nvPr>
            <p:ph idx="1"/>
          </p:nvPr>
        </p:nvSpPr>
        <p:spPr/>
        <p:txBody>
          <a:bodyPr/>
          <a:lstStyle/>
          <a:p>
            <a:r>
              <a:rPr lang="en-US" dirty="0"/>
              <a:t>What is the mean reaction time (RT) when someone makes an error compared to when they don't?</a:t>
            </a:r>
          </a:p>
        </p:txBody>
      </p:sp>
    </p:spTree>
    <p:extLst>
      <p:ext uri="{BB962C8B-B14F-4D97-AF65-F5344CB8AC3E}">
        <p14:creationId xmlns:p14="http://schemas.microsoft.com/office/powerpoint/2010/main" val="12458108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a:t>
            </a:r>
          </a:p>
        </p:txBody>
      </p:sp>
      <p:sp>
        <p:nvSpPr>
          <p:cNvPr id="3" name="Content Placeholder 2"/>
          <p:cNvSpPr>
            <a:spLocks noGrp="1"/>
          </p:cNvSpPr>
          <p:nvPr>
            <p:ph idx="1"/>
          </p:nvPr>
        </p:nvSpPr>
        <p:spPr/>
        <p:txBody>
          <a:bodyPr/>
          <a:lstStyle/>
          <a:p>
            <a:pPr marL="0" indent="0">
              <a:buNone/>
            </a:pPr>
            <a:r>
              <a:rPr lang="es-ES" dirty="0"/>
              <a:t>error</a:t>
            </a:r>
          </a:p>
          <a:p>
            <a:pPr marL="0" indent="0">
              <a:buNone/>
            </a:pPr>
            <a:r>
              <a:rPr lang="es-ES" dirty="0"/>
              <a:t>0        1475.541787</a:t>
            </a:r>
          </a:p>
          <a:p>
            <a:pPr marL="0" indent="0">
              <a:buNone/>
            </a:pPr>
            <a:r>
              <a:rPr lang="es-ES" dirty="0"/>
              <a:t>1        1942.730769</a:t>
            </a:r>
            <a:endParaRPr lang="en-US" dirty="0"/>
          </a:p>
        </p:txBody>
      </p:sp>
    </p:spTree>
    <p:extLst>
      <p:ext uri="{BB962C8B-B14F-4D97-AF65-F5344CB8AC3E}">
        <p14:creationId xmlns:p14="http://schemas.microsoft.com/office/powerpoint/2010/main" val="19658641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41412" y="836761"/>
            <a:ext cx="9972624" cy="5428137"/>
          </a:xfrm>
          <a:prstGeom prst="rect">
            <a:avLst/>
          </a:prstGeom>
        </p:spPr>
      </p:pic>
    </p:spTree>
    <p:extLst>
      <p:ext uri="{BB962C8B-B14F-4D97-AF65-F5344CB8AC3E}">
        <p14:creationId xmlns:p14="http://schemas.microsoft.com/office/powerpoint/2010/main" val="326029743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Solution</a:t>
            </a:r>
          </a:p>
        </p:txBody>
      </p:sp>
      <p:sp>
        <p:nvSpPr>
          <p:cNvPr id="3" name="Content Placeholder 2"/>
          <p:cNvSpPr>
            <a:spLocks noGrp="1"/>
          </p:cNvSpPr>
          <p:nvPr>
            <p:ph idx="1"/>
          </p:nvPr>
        </p:nvSpPr>
        <p:spPr/>
        <p:txBody>
          <a:bodyPr/>
          <a:lstStyle/>
          <a:p>
            <a:pPr marL="0" indent="0">
              <a:buNone/>
            </a:pPr>
            <a:r>
              <a:rPr lang="en-US" dirty="0" err="1">
                <a:latin typeface="Courier New" panose="02070309020205020404" pitchFamily="49" charset="0"/>
                <a:cs typeface="Courier New" panose="02070309020205020404" pitchFamily="49" charset="0"/>
              </a:rPr>
              <a:t>df.groupby</a:t>
            </a:r>
            <a:r>
              <a:rPr lang="en-US" dirty="0">
                <a:latin typeface="Courier New" panose="02070309020205020404" pitchFamily="49" charset="0"/>
                <a:cs typeface="Courier New" panose="02070309020205020404" pitchFamily="49" charset="0"/>
              </a:rPr>
              <a:t>('error')['RT'].mean()</a:t>
            </a:r>
          </a:p>
        </p:txBody>
      </p:sp>
    </p:spTree>
    <p:extLst>
      <p:ext uri="{BB962C8B-B14F-4D97-AF65-F5344CB8AC3E}">
        <p14:creationId xmlns:p14="http://schemas.microsoft.com/office/powerpoint/2010/main" val="112293913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example: </a:t>
            </a:r>
            <a:r>
              <a:rPr lang="en-US" dirty="0" err="1"/>
              <a:t>ttest</a:t>
            </a:r>
            <a:endParaRPr lang="en-US" dirty="0"/>
          </a:p>
        </p:txBody>
      </p:sp>
      <p:sp>
        <p:nvSpPr>
          <p:cNvPr id="3" name="Content Placeholder 2"/>
          <p:cNvSpPr>
            <a:spLocks noGrp="1"/>
          </p:cNvSpPr>
          <p:nvPr>
            <p:ph idx="1"/>
          </p:nvPr>
        </p:nvSpPr>
        <p:spPr>
          <a:xfrm>
            <a:off x="1141412" y="2249487"/>
            <a:ext cx="10779344" cy="3541714"/>
          </a:xfrm>
        </p:spPr>
        <p:txBody>
          <a:bodyPr>
            <a:normAutofit/>
          </a:bodyPr>
          <a:lstStyle/>
          <a:p>
            <a:r>
              <a:rPr lang="en-US" dirty="0"/>
              <a:t>We've decided to do a quick significance test on that result</a:t>
            </a:r>
          </a:p>
          <a:p>
            <a:r>
              <a:rPr lang="en-US" dirty="0" err="1"/>
              <a:t>SciPy</a:t>
            </a:r>
            <a:r>
              <a:rPr lang="en-US" dirty="0"/>
              <a:t> has some basic stats functions including t tests</a:t>
            </a:r>
          </a:p>
          <a:p>
            <a:pPr marL="457200" lvl="1" indent="0">
              <a:buNone/>
            </a:pPr>
            <a:r>
              <a:rPr lang="en-US" sz="1800" dirty="0">
                <a:latin typeface="Courier New" panose="02070309020205020404" pitchFamily="49" charset="0"/>
                <a:cs typeface="Courier New" panose="02070309020205020404" pitchFamily="49" charset="0"/>
              </a:rPr>
              <a:t>from </a:t>
            </a:r>
            <a:r>
              <a:rPr lang="en-US" sz="1800" dirty="0" err="1">
                <a:latin typeface="Courier New" panose="02070309020205020404" pitchFamily="49" charset="0"/>
                <a:cs typeface="Courier New" panose="02070309020205020404" pitchFamily="49" charset="0"/>
              </a:rPr>
              <a:t>scipy.stats</a:t>
            </a:r>
            <a:r>
              <a:rPr lang="en-US" sz="1800" dirty="0">
                <a:latin typeface="Courier New" panose="02070309020205020404" pitchFamily="49" charset="0"/>
                <a:cs typeface="Courier New" panose="02070309020205020404" pitchFamily="49" charset="0"/>
              </a:rPr>
              <a:t> import </a:t>
            </a:r>
            <a:r>
              <a:rPr lang="en-US" sz="1800" dirty="0" err="1">
                <a:latin typeface="Courier New" panose="02070309020205020404" pitchFamily="49" charset="0"/>
                <a:cs typeface="Courier New" panose="02070309020205020404" pitchFamily="49" charset="0"/>
              </a:rPr>
              <a:t>ttest_ind</a:t>
            </a:r>
            <a:r>
              <a:rPr lang="en-US" sz="1800" dirty="0">
                <a:latin typeface="Courier New" panose="02070309020205020404" pitchFamily="49" charset="0"/>
                <a:cs typeface="Courier New" panose="02070309020205020404" pitchFamily="49" charset="0"/>
              </a:rPr>
              <a:t> </a:t>
            </a:r>
            <a:r>
              <a:rPr lang="en-US" sz="1800" dirty="0">
                <a:solidFill>
                  <a:srgbClr val="92D050"/>
                </a:solidFill>
                <a:latin typeface="Courier New" panose="02070309020205020404" pitchFamily="49" charset="0"/>
                <a:cs typeface="Courier New" panose="02070309020205020404" pitchFamily="49" charset="0"/>
              </a:rPr>
              <a:t># </a:t>
            </a:r>
            <a:r>
              <a:rPr lang="en-US" sz="1800" dirty="0" err="1">
                <a:solidFill>
                  <a:srgbClr val="92D050"/>
                </a:solidFill>
                <a:latin typeface="Courier New" panose="02070309020205020404" pitchFamily="49" charset="0"/>
                <a:cs typeface="Courier New" panose="02070309020205020404" pitchFamily="49" charset="0"/>
              </a:rPr>
              <a:t>ttest</a:t>
            </a:r>
            <a:r>
              <a:rPr lang="en-US" sz="1800" dirty="0">
                <a:solidFill>
                  <a:srgbClr val="92D050"/>
                </a:solidFill>
                <a:latin typeface="Courier New" panose="02070309020205020404" pitchFamily="49" charset="0"/>
                <a:cs typeface="Courier New" panose="02070309020205020404" pitchFamily="49" charset="0"/>
              </a:rPr>
              <a:t> for 2 </a:t>
            </a:r>
            <a:r>
              <a:rPr lang="en-US" sz="1800" dirty="0" err="1">
                <a:solidFill>
                  <a:srgbClr val="92D050"/>
                </a:solidFill>
                <a:latin typeface="Courier New" panose="02070309020205020404" pitchFamily="49" charset="0"/>
                <a:cs typeface="Courier New" panose="02070309020205020404" pitchFamily="49" charset="0"/>
              </a:rPr>
              <a:t>independant</a:t>
            </a:r>
            <a:r>
              <a:rPr lang="en-US" sz="1800" dirty="0">
                <a:solidFill>
                  <a:srgbClr val="92D050"/>
                </a:solidFill>
                <a:latin typeface="Courier New" panose="02070309020205020404" pitchFamily="49" charset="0"/>
                <a:cs typeface="Courier New" panose="02070309020205020404" pitchFamily="49" charset="0"/>
              </a:rPr>
              <a:t> samples</a:t>
            </a:r>
          </a:p>
          <a:p>
            <a:pPr marL="457200" lvl="1" indent="0">
              <a:buNone/>
            </a:pPr>
            <a:endParaRPr lang="en-US" sz="1800" dirty="0">
              <a:solidFill>
                <a:srgbClr val="92D050"/>
              </a:solidFill>
              <a:latin typeface="Courier New" panose="02070309020205020404" pitchFamily="49" charset="0"/>
              <a:cs typeface="Courier New" panose="02070309020205020404" pitchFamily="49" charset="0"/>
            </a:endParaRPr>
          </a:p>
          <a:p>
            <a:pPr marL="457200" lvl="1" indent="0">
              <a:buNone/>
            </a:pPr>
            <a:r>
              <a:rPr lang="en-US" sz="1800" dirty="0">
                <a:latin typeface="Courier New" panose="02070309020205020404" pitchFamily="49" charset="0"/>
                <a:cs typeface="Courier New" panose="02070309020205020404" pitchFamily="49" charset="0"/>
              </a:rPr>
              <a:t>grouped = </a:t>
            </a:r>
            <a:r>
              <a:rPr lang="en-US" sz="1800" dirty="0" err="1">
                <a:latin typeface="Courier New" panose="02070309020205020404" pitchFamily="49" charset="0"/>
                <a:cs typeface="Courier New" panose="02070309020205020404" pitchFamily="49" charset="0"/>
              </a:rPr>
              <a:t>df.groupby</a:t>
            </a:r>
            <a:r>
              <a:rPr lang="en-US" sz="1800" dirty="0">
                <a:latin typeface="Courier New" panose="02070309020205020404" pitchFamily="49" charset="0"/>
                <a:cs typeface="Courier New" panose="02070309020205020404" pitchFamily="49" charset="0"/>
              </a:rPr>
              <a:t>('error')</a:t>
            </a:r>
          </a:p>
          <a:p>
            <a:pPr marL="457200" lvl="1" indent="0">
              <a:buNone/>
            </a:pPr>
            <a:r>
              <a:rPr lang="en-US" sz="1800" dirty="0" err="1">
                <a:latin typeface="Courier New" panose="02070309020205020404" pitchFamily="49" charset="0"/>
                <a:cs typeface="Courier New" panose="02070309020205020404" pitchFamily="49" charset="0"/>
              </a:rPr>
              <a:t>ttest_ind</a:t>
            </a:r>
            <a:r>
              <a:rPr lang="en-US" sz="1800" dirty="0">
                <a:latin typeface="Courier New" panose="02070309020205020404" pitchFamily="49" charset="0"/>
                <a:cs typeface="Courier New" panose="02070309020205020404" pitchFamily="49" charset="0"/>
              </a:rPr>
              <a:t>(grouped['RT'].</a:t>
            </a:r>
            <a:r>
              <a:rPr lang="en-US" sz="1800" dirty="0" err="1">
                <a:latin typeface="Courier New" panose="02070309020205020404" pitchFamily="49" charset="0"/>
                <a:cs typeface="Courier New" panose="02070309020205020404" pitchFamily="49" charset="0"/>
              </a:rPr>
              <a:t>get_group</a:t>
            </a:r>
            <a:r>
              <a:rPr lang="en-US" sz="1800" dirty="0">
                <a:latin typeface="Courier New" panose="02070309020205020404" pitchFamily="49" charset="0"/>
                <a:cs typeface="Courier New" panose="02070309020205020404" pitchFamily="49" charset="0"/>
              </a:rPr>
              <a:t>(0), grouped['RT'].</a:t>
            </a:r>
            <a:r>
              <a:rPr lang="en-US" sz="1800" dirty="0" err="1">
                <a:latin typeface="Courier New" panose="02070309020205020404" pitchFamily="49" charset="0"/>
                <a:cs typeface="Courier New" panose="02070309020205020404" pitchFamily="49" charset="0"/>
              </a:rPr>
              <a:t>get_group</a:t>
            </a:r>
            <a:r>
              <a:rPr lang="en-US" sz="1800" dirty="0">
                <a:latin typeface="Courier New" panose="02070309020205020404" pitchFamily="49" charset="0"/>
                <a:cs typeface="Courier New" panose="02070309020205020404" pitchFamily="49" charset="0"/>
              </a:rPr>
              <a:t>(1))</a:t>
            </a:r>
          </a:p>
          <a:p>
            <a:pPr marL="0" lvl="1" indent="0">
              <a:buNone/>
            </a:pPr>
            <a:r>
              <a:rPr lang="en-US" sz="1800" dirty="0">
                <a:cs typeface="Courier New" panose="02070309020205020404" pitchFamily="49" charset="0"/>
              </a:rPr>
              <a:t>or</a:t>
            </a:r>
          </a:p>
          <a:p>
            <a:pPr marL="457200" lvl="1" indent="0">
              <a:buNone/>
            </a:pPr>
            <a:r>
              <a:rPr lang="en-US" sz="1800" dirty="0" err="1">
                <a:latin typeface="Courier New" panose="02070309020205020404" pitchFamily="49" charset="0"/>
                <a:cs typeface="Courier New" panose="02070309020205020404" pitchFamily="49" charset="0"/>
              </a:rPr>
              <a:t>ttest_ind</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df</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df</a:t>
            </a:r>
            <a:r>
              <a:rPr lang="en-US" sz="1800" dirty="0">
                <a:latin typeface="Courier New" panose="02070309020205020404" pitchFamily="49" charset="0"/>
                <a:cs typeface="Courier New" panose="02070309020205020404" pitchFamily="49" charset="0"/>
              </a:rPr>
              <a:t>['error'] == 0], </a:t>
            </a:r>
            <a:r>
              <a:rPr lang="en-US" sz="1800" dirty="0" err="1">
                <a:latin typeface="Courier New" panose="02070309020205020404" pitchFamily="49" charset="0"/>
                <a:cs typeface="Courier New" panose="02070309020205020404" pitchFamily="49" charset="0"/>
              </a:rPr>
              <a:t>df</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df</a:t>
            </a:r>
            <a:r>
              <a:rPr lang="en-US" sz="1800" dirty="0">
                <a:latin typeface="Courier New" panose="02070309020205020404" pitchFamily="49" charset="0"/>
                <a:cs typeface="Courier New" panose="02070309020205020404" pitchFamily="49" charset="0"/>
              </a:rPr>
              <a:t>['error'] == 1] )</a:t>
            </a:r>
          </a:p>
        </p:txBody>
      </p:sp>
    </p:spTree>
    <p:extLst>
      <p:ext uri="{BB962C8B-B14F-4D97-AF65-F5344CB8AC3E}">
        <p14:creationId xmlns:p14="http://schemas.microsoft.com/office/powerpoint/2010/main" val="282083745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 </a:t>
            </a:r>
            <a:r>
              <a:rPr lang="en-US" dirty="0" err="1"/>
              <a:t>dataframes</a:t>
            </a:r>
            <a:endParaRPr lang="en-US" dirty="0"/>
          </a:p>
        </p:txBody>
      </p:sp>
      <p:sp>
        <p:nvSpPr>
          <p:cNvPr id="3" name="Content Placeholder 2"/>
          <p:cNvSpPr>
            <a:spLocks noGrp="1"/>
          </p:cNvSpPr>
          <p:nvPr>
            <p:ph idx="1"/>
          </p:nvPr>
        </p:nvSpPr>
        <p:spPr/>
        <p:txBody>
          <a:bodyPr/>
          <a:lstStyle/>
          <a:p>
            <a:r>
              <a:rPr lang="en-US" dirty="0"/>
              <a:t>There a wide range of ways to merge together different </a:t>
            </a:r>
            <a:r>
              <a:rPr lang="en-US" dirty="0" err="1"/>
              <a:t>dataframes</a:t>
            </a:r>
            <a:endParaRPr lang="en-US" dirty="0"/>
          </a:p>
          <a:p>
            <a:pPr lvl="1"/>
            <a:r>
              <a:rPr lang="en-US" dirty="0"/>
              <a:t>I will only cover two of the most common here</a:t>
            </a:r>
          </a:p>
          <a:p>
            <a:pPr lvl="1"/>
            <a:r>
              <a:rPr lang="en-US" dirty="0">
                <a:hlinkClick r:id="rId2"/>
              </a:rPr>
              <a:t>http://pandas.pydata.org/pandas-docs/stable/merging.html</a:t>
            </a:r>
            <a:r>
              <a:rPr lang="en-US" dirty="0"/>
              <a:t> </a:t>
            </a:r>
          </a:p>
          <a:p>
            <a:pPr lvl="1"/>
            <a:endParaRPr lang="en-US" dirty="0"/>
          </a:p>
        </p:txBody>
      </p:sp>
    </p:spTree>
    <p:extLst>
      <p:ext uri="{BB962C8B-B14F-4D97-AF65-F5344CB8AC3E}">
        <p14:creationId xmlns:p14="http://schemas.microsoft.com/office/powerpoint/2010/main" val="188462618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Appending </a:t>
            </a:r>
            <a:r>
              <a:rPr lang="en-US" dirty="0" err="1"/>
              <a:t>dataframes</a:t>
            </a:r>
            <a:endParaRPr lang="en-US" dirty="0"/>
          </a:p>
        </p:txBody>
      </p:sp>
      <p:sp>
        <p:nvSpPr>
          <p:cNvPr id="3" name="Content Placeholder 2"/>
          <p:cNvSpPr>
            <a:spLocks noGrp="1"/>
          </p:cNvSpPr>
          <p:nvPr>
            <p:ph idx="1"/>
          </p:nvPr>
        </p:nvSpPr>
        <p:spPr/>
        <p:txBody>
          <a:bodyPr>
            <a:normAutofit/>
          </a:bodyPr>
          <a:lstStyle/>
          <a:p>
            <a:r>
              <a:rPr lang="en-US" dirty="0" err="1">
                <a:cs typeface="Courier New" panose="02070309020205020404" pitchFamily="49" charset="0"/>
              </a:rPr>
              <a:t>concat</a:t>
            </a:r>
            <a:r>
              <a:rPr lang="en-US" dirty="0">
                <a:cs typeface="Courier New" panose="02070309020205020404" pitchFamily="49" charset="0"/>
              </a:rPr>
              <a:t>() can be used to concatenate </a:t>
            </a:r>
            <a:r>
              <a:rPr lang="en-US" dirty="0" err="1">
                <a:cs typeface="Courier New" panose="02070309020205020404" pitchFamily="49" charset="0"/>
              </a:rPr>
              <a:t>dataframes</a:t>
            </a:r>
            <a:r>
              <a:rPr lang="en-US" dirty="0">
                <a:cs typeface="Courier New" panose="02070309020205020404" pitchFamily="49" charset="0"/>
              </a:rPr>
              <a:t> together</a:t>
            </a:r>
          </a:p>
          <a:p>
            <a:r>
              <a:rPr lang="en-US" sz="1800" dirty="0">
                <a:latin typeface="Courier New" panose="02070309020205020404" pitchFamily="49" charset="0"/>
                <a:cs typeface="Courier New" panose="02070309020205020404" pitchFamily="49" charset="0"/>
              </a:rPr>
              <a:t>result = </a:t>
            </a:r>
            <a:r>
              <a:rPr lang="en-US" sz="1800" dirty="0" err="1">
                <a:latin typeface="Courier New" panose="02070309020205020404" pitchFamily="49" charset="0"/>
                <a:cs typeface="Courier New" panose="02070309020205020404" pitchFamily="49" charset="0"/>
              </a:rPr>
              <a:t>pd.concat</a:t>
            </a:r>
            <a:r>
              <a:rPr lang="en-US" sz="1800" dirty="0">
                <a:latin typeface="Courier New" panose="02070309020205020404" pitchFamily="49" charset="0"/>
                <a:cs typeface="Courier New" panose="02070309020205020404" pitchFamily="49" charset="0"/>
              </a:rPr>
              <a:t>( [df1, df2, df3] )</a:t>
            </a:r>
          </a:p>
        </p:txBody>
      </p:sp>
      <p:pic>
        <p:nvPicPr>
          <p:cNvPr id="4098" name="Picture 2" descr="_images/merging_concat_basi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1651" y="2702913"/>
            <a:ext cx="4335760" cy="4128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19315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Appending </a:t>
            </a:r>
            <a:r>
              <a:rPr lang="en-US" dirty="0" err="1"/>
              <a:t>DataFrames</a:t>
            </a:r>
            <a:endParaRPr lang="en-US" dirty="0"/>
          </a:p>
        </p:txBody>
      </p:sp>
      <p:sp>
        <p:nvSpPr>
          <p:cNvPr id="3" name="Content Placeholder 2"/>
          <p:cNvSpPr>
            <a:spLocks noGrp="1"/>
          </p:cNvSpPr>
          <p:nvPr>
            <p:ph idx="1"/>
          </p:nvPr>
        </p:nvSpPr>
        <p:spPr/>
        <p:txBody>
          <a:bodyPr/>
          <a:lstStyle/>
          <a:p>
            <a:r>
              <a:rPr lang="en-US" dirty="0" err="1"/>
              <a:t>df.append</a:t>
            </a:r>
            <a:r>
              <a:rPr lang="en-US" dirty="0"/>
              <a:t>( ) can be used to append one </a:t>
            </a:r>
            <a:r>
              <a:rPr lang="en-US" dirty="0" err="1"/>
              <a:t>dataframe</a:t>
            </a:r>
            <a:r>
              <a:rPr lang="en-US" dirty="0"/>
              <a:t> to the bottom of another</a:t>
            </a:r>
          </a:p>
          <a:p>
            <a:r>
              <a:rPr lang="en-US" dirty="0">
                <a:latin typeface="Courier New" panose="02070309020205020404" pitchFamily="49" charset="0"/>
                <a:cs typeface="Courier New" panose="02070309020205020404" pitchFamily="49" charset="0"/>
              </a:rPr>
              <a:t>result = df1.append(df2)</a:t>
            </a:r>
          </a:p>
          <a:p>
            <a:endParaRPr lang="en-US" dirty="0"/>
          </a:p>
        </p:txBody>
      </p:sp>
      <p:pic>
        <p:nvPicPr>
          <p:cNvPr id="5122" name="Picture 2" descr="_images/merging_appen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2526" y="2847495"/>
            <a:ext cx="5848410" cy="4006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44122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So far we've only been working with one of the mouse tracking conditions. We have 9 more files of data. </a:t>
            </a:r>
          </a:p>
          <a:p>
            <a:r>
              <a:rPr lang="en-US" dirty="0"/>
              <a:t>Let's place all 9 files into the same </a:t>
            </a:r>
            <a:r>
              <a:rPr lang="en-US" dirty="0" err="1"/>
              <a:t>dataframe</a:t>
            </a:r>
            <a:endParaRPr lang="en-US" dirty="0"/>
          </a:p>
          <a:p>
            <a:pPr lvl="1"/>
            <a:r>
              <a:rPr lang="en-US" dirty="0"/>
              <a:t>We'll use a new column to mark which trial is from what condition</a:t>
            </a:r>
          </a:p>
        </p:txBody>
      </p:sp>
    </p:spTree>
    <p:extLst>
      <p:ext uri="{BB962C8B-B14F-4D97-AF65-F5344CB8AC3E}">
        <p14:creationId xmlns:p14="http://schemas.microsoft.com/office/powerpoint/2010/main" val="315552978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t>Jupyter</a:t>
            </a:r>
            <a:r>
              <a:rPr lang="en-US" dirty="0"/>
              <a:t> notebook</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1123839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 Columns</a:t>
            </a:r>
          </a:p>
        </p:txBody>
      </p:sp>
      <p:sp>
        <p:nvSpPr>
          <p:cNvPr id="3" name="Content Placeholder 2"/>
          <p:cNvSpPr>
            <a:spLocks noGrp="1"/>
          </p:cNvSpPr>
          <p:nvPr>
            <p:ph idx="1"/>
          </p:nvPr>
        </p:nvSpPr>
        <p:spPr/>
        <p:txBody>
          <a:bodyPr/>
          <a:lstStyle/>
          <a:p>
            <a:r>
              <a:rPr lang="en-US" dirty="0"/>
              <a:t>Pandas is capable of doing very complex database/SQL style joins. Again I will not be covering them here. </a:t>
            </a:r>
            <a:r>
              <a:rPr lang="en-US" dirty="0" smtClean="0"/>
              <a:t>If you need </a:t>
            </a:r>
            <a:r>
              <a:rPr lang="en-US" dirty="0"/>
              <a:t>them, check the docs</a:t>
            </a:r>
          </a:p>
          <a:p>
            <a:r>
              <a:rPr lang="en-US" dirty="0"/>
              <a:t>This example demonstrates how to merge to </a:t>
            </a:r>
            <a:r>
              <a:rPr lang="en-US" dirty="0" err="1"/>
              <a:t>dataframes</a:t>
            </a:r>
            <a:r>
              <a:rPr lang="en-US" dirty="0"/>
              <a:t> if they have the same index but contain different columns</a:t>
            </a:r>
          </a:p>
          <a:p>
            <a:endParaRPr lang="en-US" dirty="0"/>
          </a:p>
        </p:txBody>
      </p:sp>
    </p:spTree>
    <p:extLst>
      <p:ext uri="{BB962C8B-B14F-4D97-AF65-F5344CB8AC3E}">
        <p14:creationId xmlns:p14="http://schemas.microsoft.com/office/powerpoint/2010/main" val="198783036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 Columns</a:t>
            </a:r>
          </a:p>
        </p:txBody>
      </p:sp>
      <p:sp>
        <p:nvSpPr>
          <p:cNvPr id="3" name="Content Placeholder 2"/>
          <p:cNvSpPr>
            <a:spLocks noGrp="1"/>
          </p:cNvSpPr>
          <p:nvPr>
            <p:ph idx="1"/>
          </p:nvPr>
        </p:nvSpPr>
        <p:spPr/>
        <p:txBody>
          <a:bodyPr>
            <a:normAutofit/>
          </a:bodyPr>
          <a:lstStyle/>
          <a:p>
            <a:pPr marL="0" indent="0">
              <a:buNone/>
            </a:pPr>
            <a:r>
              <a:rPr lang="en-US" sz="1600" dirty="0">
                <a:latin typeface="Courier New" panose="02070309020205020404" pitchFamily="49" charset="0"/>
                <a:cs typeface="Courier New" panose="02070309020205020404" pitchFamily="49" charset="0"/>
              </a:rPr>
              <a:t>result = </a:t>
            </a:r>
            <a:r>
              <a:rPr lang="en-US" sz="1600" dirty="0" err="1">
                <a:latin typeface="Courier New" panose="02070309020205020404" pitchFamily="49" charset="0"/>
                <a:cs typeface="Courier New" panose="02070309020205020404" pitchFamily="49" charset="0"/>
              </a:rPr>
              <a:t>pd.merge</a:t>
            </a:r>
            <a:r>
              <a:rPr lang="en-US" sz="1600" dirty="0">
                <a:latin typeface="Courier New" panose="02070309020205020404" pitchFamily="49" charset="0"/>
                <a:cs typeface="Courier New" panose="02070309020205020404" pitchFamily="49" charset="0"/>
              </a:rPr>
              <a:t>(left, right, </a:t>
            </a:r>
            <a:r>
              <a:rPr lang="en-US" sz="1600" dirty="0" err="1">
                <a:latin typeface="Courier New" panose="02070309020205020404" pitchFamily="49" charset="0"/>
                <a:cs typeface="Courier New" panose="02070309020205020404" pitchFamily="49" charset="0"/>
              </a:rPr>
              <a:t>left_index</a:t>
            </a:r>
            <a:r>
              <a:rPr lang="en-US" sz="1600" dirty="0">
                <a:latin typeface="Courier New" panose="02070309020205020404" pitchFamily="49" charset="0"/>
                <a:cs typeface="Courier New" panose="02070309020205020404" pitchFamily="49" charset="0"/>
              </a:rPr>
              <a:t>=True, </a:t>
            </a:r>
            <a:r>
              <a:rPr lang="en-US" sz="1600" dirty="0" err="1">
                <a:latin typeface="Courier New" panose="02070309020205020404" pitchFamily="49" charset="0"/>
                <a:cs typeface="Courier New" panose="02070309020205020404" pitchFamily="49" charset="0"/>
              </a:rPr>
              <a:t>right_index</a:t>
            </a:r>
            <a:r>
              <a:rPr lang="en-US" sz="1600" dirty="0">
                <a:latin typeface="Courier New" panose="02070309020205020404" pitchFamily="49" charset="0"/>
                <a:cs typeface="Courier New" panose="02070309020205020404" pitchFamily="49" charset="0"/>
              </a:rPr>
              <a:t>=True, how='outer')</a:t>
            </a:r>
          </a:p>
        </p:txBody>
      </p:sp>
      <p:pic>
        <p:nvPicPr>
          <p:cNvPr id="6147" name="Picture 3" descr="_images/merging_merge_index_ou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2889" y="2813618"/>
            <a:ext cx="8945042" cy="3328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1185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I prefer to place my data in nested arrays instead of having 200 columns of x and y data</a:t>
            </a:r>
          </a:p>
          <a:p>
            <a:pPr lvl="1"/>
            <a:r>
              <a:rPr lang="en-US" dirty="0"/>
              <a:t>Makes my </a:t>
            </a:r>
            <a:r>
              <a:rPr lang="en-US" dirty="0" err="1"/>
              <a:t>dataframe</a:t>
            </a:r>
            <a:r>
              <a:rPr lang="en-US" dirty="0"/>
              <a:t> less busy, and makes accessing and working with the data simpler</a:t>
            </a:r>
          </a:p>
          <a:p>
            <a:pPr lvl="1"/>
            <a:r>
              <a:rPr lang="en-US" dirty="0"/>
              <a:t>Note: doing this makes reading and writing CSV files more difficult</a:t>
            </a:r>
          </a:p>
          <a:p>
            <a:pPr lvl="1"/>
            <a:endParaRPr lang="en-US" dirty="0"/>
          </a:p>
          <a:p>
            <a:endParaRPr lang="en-US" dirty="0"/>
          </a:p>
        </p:txBody>
      </p:sp>
    </p:spTree>
    <p:extLst>
      <p:ext uri="{BB962C8B-B14F-4D97-AF65-F5344CB8AC3E}">
        <p14:creationId xmlns:p14="http://schemas.microsoft.com/office/powerpoint/2010/main" val="4232435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descr="https://www.jetbrains.com/pycharm/img/screenshots/complexLook@2x.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3445" y="1035171"/>
            <a:ext cx="9594000" cy="5591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44985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Notebook</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7258261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Pandas features</a:t>
            </a:r>
          </a:p>
        </p:txBody>
      </p:sp>
      <p:sp>
        <p:nvSpPr>
          <p:cNvPr id="3" name="Content Placeholder 2"/>
          <p:cNvSpPr>
            <a:spLocks noGrp="1"/>
          </p:cNvSpPr>
          <p:nvPr>
            <p:ph idx="1"/>
          </p:nvPr>
        </p:nvSpPr>
        <p:spPr/>
        <p:txBody>
          <a:bodyPr/>
          <a:lstStyle/>
          <a:p>
            <a:r>
              <a:rPr lang="en-US" dirty="0"/>
              <a:t>Cleaning data</a:t>
            </a:r>
          </a:p>
          <a:p>
            <a:pPr lvl="1"/>
            <a:r>
              <a:rPr lang="en-US" dirty="0"/>
              <a:t>removing missing values</a:t>
            </a:r>
          </a:p>
          <a:p>
            <a:pPr lvl="1"/>
            <a:r>
              <a:rPr lang="en-US" dirty="0"/>
              <a:t>filling in missing values</a:t>
            </a:r>
          </a:p>
          <a:p>
            <a:pPr lvl="1"/>
            <a:r>
              <a:rPr lang="en-US" dirty="0"/>
              <a:t>removing duplicates</a:t>
            </a:r>
          </a:p>
          <a:p>
            <a:r>
              <a:rPr lang="en-US" dirty="0"/>
              <a:t>Time Series specific manipulation</a:t>
            </a:r>
          </a:p>
          <a:p>
            <a:pPr lvl="1"/>
            <a:r>
              <a:rPr lang="en-US" dirty="0"/>
              <a:t>full support for indexing by date or </a:t>
            </a:r>
            <a:r>
              <a:rPr lang="en-US" dirty="0" err="1"/>
              <a:t>datetime</a:t>
            </a:r>
            <a:endParaRPr lang="en-US" dirty="0"/>
          </a:p>
        </p:txBody>
      </p:sp>
    </p:spTree>
    <p:extLst>
      <p:ext uri="{BB962C8B-B14F-4D97-AF65-F5344CB8AC3E}">
        <p14:creationId xmlns:p14="http://schemas.microsoft.com/office/powerpoint/2010/main" val="216019598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Plotting with </a:t>
            </a:r>
            <a:r>
              <a:rPr lang="en-US" dirty="0" err="1"/>
              <a:t>matplotlib</a:t>
            </a:r>
            <a:endParaRPr lang="en-US" dirty="0"/>
          </a:p>
        </p:txBody>
      </p:sp>
      <p:sp>
        <p:nvSpPr>
          <p:cNvPr id="3" name="Content Placeholder 2"/>
          <p:cNvSpPr>
            <a:spLocks noGrp="1"/>
          </p:cNvSpPr>
          <p:nvPr>
            <p:ph idx="1"/>
          </p:nvPr>
        </p:nvSpPr>
        <p:spPr/>
        <p:txBody>
          <a:bodyPr/>
          <a:lstStyle/>
          <a:p>
            <a:r>
              <a:rPr lang="en-US" dirty="0" err="1"/>
              <a:t>Matplotlib</a:t>
            </a:r>
            <a:r>
              <a:rPr lang="en-US" dirty="0"/>
              <a:t> is the primary python plotting library</a:t>
            </a:r>
          </a:p>
          <a:p>
            <a:pPr lvl="1"/>
            <a:r>
              <a:rPr lang="en-US" dirty="0"/>
              <a:t>It is extremely powerful, but can be a little weird and tricky at first</a:t>
            </a:r>
          </a:p>
          <a:p>
            <a:pPr lvl="1"/>
            <a:endParaRPr lang="en-US" dirty="0"/>
          </a:p>
          <a:p>
            <a:r>
              <a:rPr lang="en-US" dirty="0"/>
              <a:t>Import </a:t>
            </a:r>
            <a:r>
              <a:rPr lang="en-US" dirty="0" err="1"/>
              <a:t>matplotlib</a:t>
            </a:r>
            <a:endParaRPr lang="en-US" dirty="0"/>
          </a:p>
          <a:p>
            <a:pPr marL="457200" lvl="1"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matplotlib.pyplot</a:t>
            </a:r>
            <a:r>
              <a:rPr lang="en-US" dirty="0">
                <a:latin typeface="Courier New" panose="02070309020205020404" pitchFamily="49" charset="0"/>
                <a:cs typeface="Courier New" panose="02070309020205020404" pitchFamily="49" charset="0"/>
              </a:rPr>
              <a:t> as </a:t>
            </a:r>
            <a:r>
              <a:rPr lang="en-US" dirty="0" err="1">
                <a:latin typeface="Courier New" panose="02070309020205020404" pitchFamily="49" charset="0"/>
                <a:cs typeface="Courier New" panose="02070309020205020404" pitchFamily="49" charset="0"/>
              </a:rPr>
              <a:t>plt</a:t>
            </a:r>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Activate plotting in the </a:t>
            </a:r>
            <a:r>
              <a:rPr lang="en-US" dirty="0" err="1">
                <a:cs typeface="Courier New" panose="02070309020205020404" pitchFamily="49" charset="0"/>
              </a:rPr>
              <a:t>jupyter</a:t>
            </a:r>
            <a:r>
              <a:rPr lang="en-US" dirty="0">
                <a:cs typeface="Courier New" panose="02070309020205020404" pitchFamily="49" charset="0"/>
              </a:rPr>
              <a:t> notebook</a:t>
            </a:r>
          </a:p>
          <a:p>
            <a:pPr marL="457200" lvl="1"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matplotlib</a:t>
            </a:r>
            <a:r>
              <a:rPr lang="en-US" dirty="0">
                <a:latin typeface="Courier New" panose="02070309020205020404" pitchFamily="49" charset="0"/>
                <a:cs typeface="Courier New" panose="02070309020205020404" pitchFamily="49" charset="0"/>
              </a:rPr>
              <a:t> inline</a:t>
            </a:r>
          </a:p>
        </p:txBody>
      </p:sp>
    </p:spTree>
    <p:extLst>
      <p:ext uri="{BB962C8B-B14F-4D97-AF65-F5344CB8AC3E}">
        <p14:creationId xmlns:p14="http://schemas.microsoft.com/office/powerpoint/2010/main" val="135334376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Matplotlib</a:t>
            </a:r>
            <a:endParaRPr lang="en-US" dirty="0"/>
          </a:p>
        </p:txBody>
      </p:sp>
      <p:sp>
        <p:nvSpPr>
          <p:cNvPr id="3" name="Content Placeholder 2"/>
          <p:cNvSpPr>
            <a:spLocks noGrp="1"/>
          </p:cNvSpPr>
          <p:nvPr>
            <p:ph idx="1"/>
          </p:nvPr>
        </p:nvSpPr>
        <p:spPr/>
        <p:txBody>
          <a:bodyPr/>
          <a:lstStyle/>
          <a:p>
            <a:r>
              <a:rPr lang="en-US" dirty="0"/>
              <a:t>The </a:t>
            </a:r>
            <a:r>
              <a:rPr lang="en-US" dirty="0" err="1"/>
              <a:t>pyplot</a:t>
            </a:r>
            <a:r>
              <a:rPr lang="en-US" dirty="0"/>
              <a:t> documentation is invaluable and covers many more types of plots than I will discuss here</a:t>
            </a:r>
          </a:p>
          <a:p>
            <a:r>
              <a:rPr lang="en-US" dirty="0">
                <a:hlinkClick r:id="rId2"/>
              </a:rPr>
              <a:t>http://matplotlib.org/api/pyplot_api.html</a:t>
            </a:r>
            <a:r>
              <a:rPr lang="en-US" dirty="0"/>
              <a:t> </a:t>
            </a:r>
          </a:p>
        </p:txBody>
      </p:sp>
    </p:spTree>
    <p:extLst>
      <p:ext uri="{BB962C8B-B14F-4D97-AF65-F5344CB8AC3E}">
        <p14:creationId xmlns:p14="http://schemas.microsoft.com/office/powerpoint/2010/main" val="155489542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plt.plot</a:t>
            </a:r>
            <a:r>
              <a:rPr lang="en-US" dirty="0"/>
              <a:t>()</a:t>
            </a:r>
          </a:p>
        </p:txBody>
      </p:sp>
      <p:sp>
        <p:nvSpPr>
          <p:cNvPr id="3" name="Content Placeholder 2"/>
          <p:cNvSpPr>
            <a:spLocks noGrp="1"/>
          </p:cNvSpPr>
          <p:nvPr>
            <p:ph idx="1"/>
          </p:nvPr>
        </p:nvSpPr>
        <p:spPr/>
        <p:txBody>
          <a:bodyPr/>
          <a:lstStyle/>
          <a:p>
            <a:r>
              <a:rPr lang="en-US" dirty="0" err="1"/>
              <a:t>plt.plot</a:t>
            </a:r>
            <a:r>
              <a:rPr lang="en-US" dirty="0"/>
              <a:t>() is </a:t>
            </a:r>
            <a:r>
              <a:rPr lang="en-US" dirty="0" err="1"/>
              <a:t>matplotlib's</a:t>
            </a:r>
            <a:r>
              <a:rPr lang="en-US" dirty="0"/>
              <a:t> main plotting function</a:t>
            </a:r>
          </a:p>
          <a:p>
            <a:pPr lvl="1"/>
            <a:r>
              <a:rPr lang="en-US" dirty="0"/>
              <a:t>It is very flexible</a:t>
            </a:r>
          </a:p>
          <a:p>
            <a:pPr lvl="1"/>
            <a:r>
              <a:rPr lang="en-US" dirty="0"/>
              <a:t>It is very similar to </a:t>
            </a:r>
            <a:r>
              <a:rPr lang="en-US" dirty="0" err="1"/>
              <a:t>matlab's</a:t>
            </a:r>
            <a:r>
              <a:rPr lang="en-US" dirty="0"/>
              <a:t> plot()</a:t>
            </a:r>
          </a:p>
          <a:p>
            <a:pPr lvl="1"/>
            <a:endParaRPr lang="en-US" dirty="0"/>
          </a:p>
        </p:txBody>
      </p:sp>
    </p:spTree>
    <p:extLst>
      <p:ext uri="{BB962C8B-B14F-4D97-AF65-F5344CB8AC3E}">
        <p14:creationId xmlns:p14="http://schemas.microsoft.com/office/powerpoint/2010/main" val="244437170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plt.plot</a:t>
            </a:r>
            <a:r>
              <a:rPr lang="en-US" dirty="0"/>
              <a:t>()</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x = [2, 3, 1, 7]</a:t>
            </a:r>
          </a:p>
          <a:p>
            <a:pPr marL="0" indent="0">
              <a:buNone/>
            </a:pPr>
            <a:r>
              <a:rPr lang="en-US" dirty="0" err="1">
                <a:latin typeface="Courier New" panose="02070309020205020404" pitchFamily="49" charset="0"/>
                <a:cs typeface="Courier New" panose="02070309020205020404" pitchFamily="49" charset="0"/>
              </a:rPr>
              <a:t>plt.plot</a:t>
            </a:r>
            <a:r>
              <a:rPr lang="en-US" dirty="0">
                <a:latin typeface="Courier New" panose="02070309020205020404" pitchFamily="49" charset="0"/>
                <a:cs typeface="Courier New" panose="02070309020205020404" pitchFamily="49" charset="0"/>
              </a:rPr>
              <a:t>(x)</a:t>
            </a:r>
          </a:p>
        </p:txBody>
      </p:sp>
      <p:sp>
        <p:nvSpPr>
          <p:cNvPr id="4" name="AutoShape 2" descr="data:image/png;base64,iVBORw0KGgoAAAANSUhEUgAAAW0AAAEACAYAAAB4ayemAAAABHNCSVQICAgIfAhkiAAAAAlwSFlzAAALEgAACxIB0t1+/AAAD+dJREFUeJzt3F+MHdddwPHvdZw0TkIcVSmpTKwabwWikkVbRaGiiZgKcJMtGB6yFUiAtFVdW0JqheSmOAJlIyH6QFBEQXnAFVVCoUhNaAUiqMaoo7ZCXrmtXdc4hY2lSgRKUhHktDV/anJ5mHvt9fXu3rlzz5mZM/P9SCuv987unslxfv767N0FSZIkSZIkSZIkSZIkSZLUET8KnF73chH4YKMrkiSVsg34FrC76YVIkqbbD3yp6UVIUl9tm/H6XwL+PMZCJElh3QR8G3hD0wuRpL7aPsO1DwJfoRjcVywsLAwvXLgQdFGS1AMXgDfP+k6zHI/8MvCp6z7rhQsMh8POvjz66KONr8H78/76eH9dvbeTJ4fs3j0EWJh1YM8ytG8Ffgb4yyqfRJJUeOwxeOSR6u9fdmh/D7gT+E71TyVJ/ba6CufOwfJy9Y8x67NHeifLsqaXEJX3l7Yu318X721c2a97XfWPMQiwjuFwOAzwYSSpu1ZXYWkJ1taKoT0YDKDCDLa0JakGISobZnvKnySpgvFZ9mc+M//HsrQlKbJQlQ2WtiRFFbKywdKWpKhCVjZY2pIUTejKBktbkqIJXdlgaUtSFDEqGyxtSYoiRmWDpS1JwcWqbLC0JSm4WJUNlrYkBRWzssHSlqSgYlY2WNqSFEzsygZLW5KCiV3ZYGlLUhB1VDZY2pIURB2VDZa2JM2trsoGS1uS5lZXZYOlLUlzqbOywdKWpLnUWdlgaUtSZXVXNljaklRZ3ZUNlrYkVdJEZYOlLUmVNFHZYGlL0syaqmwoV9p3AM8AzwPngXdEXZEktVxTlQ3lSvsPgOeAh0bX3xp1RZLUYk1WNsBgyuM7gdPA3i2uGQ6Hw3ArkqQWW1yEAwfg8OH5Ps5gMIDpM/g6045Hfhj4NvAJ4KvAMeCWWT+JJHXBuLKXl5tbw7ShvR14O/Dk6NfvAb8Ze1GS1EZNnmWPTTvTfnH0cmr0+2fYYGivrKxceT3LMrIsC7M6SWqJec+y8zwnz/O511HmPOULwPuBfwZWgB3AR9Y97pm2pM4LdZY9VvVMu8w7/DjwceAm4AKwDFxc97hDW1Knra7C0hKsrYU7Gok5tKdxaEvqtNCVDdWHtt8RKUlbaPp52ZP82SOStIU2PGNkPUtbkjbRtsoGS1uSNtW2ygZLW5I21MbKBktbkjbUxsoGS1uSrtPWygZLW5Ku09bKBktbkq7R5soGS1uSrtHmygZLW5KuaHtlg6UtSVe0vbLB0pYkII3KBktbkoA0KhssbUlKprLB0pakZCobLG1JPZdSZYOlLannUqpssLQl9VhqlQ2WtqQeS62ywdKW1FMpVjZY2pJ6KsXKBktbUg+lWtlgaUvqoVQrGyxtST2TcmWDpS2pZ1KubLC0JfVI6pUNlrakHkm9ssHSltQTXahsKD+0vwm8Cvwf8H3g3lgLkqQYulDZUH5oD4EMeCXeUiQpjq5UNsx2pj2ItgpJiqgrlQ3lh/YQOAF8GTgYbzmSFNa4speXm15JGGWPR94JfAt4A/B3wDeAL44fXFlZuXJhlmVkWRZsgZI0j7ZUdp7n5Hk+98epcuTxKPBd4PdHvx8Oh8O5FyJJoa2uwtISrK01P7QnDQYDqDCDyxyP3AL8wOj1W4H9wNdn/USSVLe2VHZIZY5H7gLGX3PdDvwZcDzaiiQpgC49Y2S9EM8I8XhEUussLsKBA3D4cNMr2VjV4xG/I1JS53S1ssGfPSKpg7p4lj1maUvqlC5XNljakjqmy5UNlrakDul6ZYOlLalDul7ZYGlL6og+VDZY2pI6og+VDZa2pA7oS2WDpS2pA/pS2WBpS0pcnyobLG1JietTZYOlLSlhfatssLQlJaxvlQ2WtqRE9bGywdKWlKg+VjZY2pIS1NfKBktbUoL6WtlgaUtKTJ8rGyxtSYnpc2WDpS0pIX2vbLC0JSWk75UNlrakRFjZBUtbUhKs7IKlLan1rOyrLG1JrWdlX2VpS2o1K/talrakVrOyr1W2tG8Avgy8CPx8vOVI0lVW9vXKlvaHgPPAMOJaJOkaVvb1ygztu4FF4OPAIO5yJKkwruzl5aZX0i5lhvYTwIeB1yKvRZKusLI3Nu1M++eAl4HTQLbZRSsrK1dez7KMLNv0Ukmaqotn2Xmek+f53B9n2nHH7wK/ClwGbgZuB54Ffm3dNcPh0KNuSeEsLsKBA3D4cNMriWcwGECFI+dZ3uGngCNc/+wRh7akYFZXYWkJ1ta6fTRSdWjP+jxtp7OkqDzL3lqIZ4NY2pKC6EtlQ32lLUnRWNnT+bNHJLVCF58xEoOlLakVrOxyLG1JjbOyy7O0JTXOyi7P0pbUKCt7Npa2pEZZ2bOxtCU1xsqenaUtqTFW9uwsbUmNsLKrsbQlNcLKrsbSllQ7K7s6S1tS7azs6ixtSbWysudjaUuqlZU9H0tbUm2s7PlZ2pJqY2XPz9KWVAsrOwxLW1ItrOwwLG1J0VnZ4VjakqKzssOxtCVFZWWHZWlLisrKDsvSlhSNlR2epS0pGis7PEtbUhRWdhyWtqQorOw4LG1JwVnZ8ZQp7ZuBVeAMcB74aNQVSUqelR1PmdL+b+BdwKXR9V8C7hv9KknXsLLjKnumfWn0603ADcArcZYjKXVWdlxlh/Y2iuORl4DPUxyTKHGXLxcvUijjyl5ebnol3VX2C5GvAW8FdgKfAzIgHz+4srJy5cIsy8iyLNDyFNrly5Dn8OlPF/983bEDjh2D/fubXpm6wMreXJ7n5Hk+98cZVHif3wb+C3h89PvhcDiceyGKZ3JQv+lNsLQEDz0EL7wABw/Cu98Njz8Ot9/e9GqVqtXV4s/V2ppDu4zBYAAVZnCZ45E7gTtGr+8AfhY4PesnUr0uX4YTJ+DQIdi1C44ehYUFOHkSTp2Chx+GvXuLwj57FoZD2LcPjh9veuVKlZVdjzJTfh/wFMWA3wb8KfB76x63tFtiq6Leu3f6+x8/bnWrGit7dlVLu8rxyCSHdoPmHdSTLl6EI0eKAe5Zt8paXIQDB+Dw4aZXkg6Hdo+EHtQbsbpVlpVdjUO74+oY1JOsbpVhZVfj0O6gJgb1RqxubcbKrs6h3RFtGdSTrG5txMquzqGdsLYO6o1Y3Rqzsufj0E5MSoN6ktUtsLLn5dBOQMqDeiNWd39Z2fNzaLdU1wb1JKu7n6zs+Tm0W6Trg3ojVnd/WNlhOLQb1sdBPcnq7gcrOwyHdgMc1BuzurvLyg7HoV0TB3U5Vnc3WdnhOLQjclBXZ3V3h5UdlkM7MAd1OFZ3N1jZYTm0A3BQx2V1p8vKDs+hXZGDul5Wd5qs7PAc2jNwUDfP6k6HlR2HQ3sKB3X7WN1psLLjcGhvwEGdBqu7vazseBzaIw7qNFnd7WRlx9Proe2g7g6ruz2s7Lh6N7Qd1N1ldbeDlR1XL4a2g7pfrO7mWNnxdXZoO6j7zepuhpUdX6eGtoNak6zu+ljZ9Uh+aDuoNY3VXQ8rux5JDm0HtaqwuuOxsuuTzNB2UCsEqzsOK7s+MYf2buBp4AeBIfDHwMfWPT51aDuoFYvVHY6VXa+YQ/uNo5czwG3AV4BfBJ4fPb7h0HZQqy5WdxhWdr3qPB75LPCHwN+Pfn9laDuo1SSruzoru35Vh/a2Ga/fA7wNWF3/xhMn4NAh2LULjh6FhQU4eRJOnYKHH3Zgqx7798PZszAcwr59xRBXOY89Bo884sBOwSxT/jYgB36HorbHhvfcM7So1SpWd3lWdjOqlvb2ktfdCDwLfJJrBzYA73nPCpcuwdNPQ5ZlZFk26zqkoMbVfeRIUd2edW/Oyq5HnufkeT73xykz5QfAU8B/AL+xweON/5Q/aStW9+as7ObEPNN+J/ArwLuA06OXB2b9RFJTPOvenJWdntZ8G7tUB6v7Kiu7WXU9e0RKmtV9lZWdJktbvdXn6raym2dpSzPqc3Vb2emytCX6Vd1WdjtY2tIc+lTdVnbaLG1pQper28puD0tbCqTL1W1lp8/SlrbQpeq2stvF0pYi6FJ1W9ndYGlLJaVc3VZ2+1jaUmQpV7eV3R2WtlRBStVtZbeTpS3VKKXqtrK7xdKW5tTm6ray28vSlhrS5uq2srvH0pYCalN1W9ntZmlLLdCm6rayu8nSliJpsrqt7PaztKWWabK6rezusrSlGtRZ3VZ2GixtqcXqrG4ru9ssbalmMavbyk6HpS0lImZ1W9ndZ2lLDQpZ3VZ2WixtKUEhq9vK7gdLW2qJearbyk6PpS0lbp7qtrL7w9KWWmiW6ray0xSztP8EeAn4+qwfXFI1s1S3ld0vZYb2J4AHYi+krfI8b3oJUXl/7bVzJxw7VrwcPAgf+AC8+uq11zz5ZM65c7C83MwaY0p572IqM7S/CPxn7IW0Vdf/4Hh/7bdVdT/xRN7Zyu7C3sWwvekFSJpuXN3rz7rf+154+eVuVrY257NHpISsr+79++H++7tZ2dpc2a9c7gH+Gti3wWMvAAuhFiRJPXEBePOs7xTieGTmTypJiudTwL8B/wP8C+AJmiRJkhTSA8A3gDXgI5tc87HR418D3lbTukKZdn8ZcBE4PXr5rdpWNr8y3yCV8t5Nu7+MdPduN/B54B+Bc8AHN7ku1f0rc38Z6e7fzcAqcAY4D3x0k+uC798NFF9w3APcOFrAj01cswg8N3r9J4CTIT5xTcrcXwb8Va2rCud+ij8Imw21lPcOpt9fRrp790bgraPXbwP+iW79v1fm/jLS3T+AW0a/bqfYm/smHp9p/8o+5e9eiqH2TeD7wF8AvzBxzQHgqdHrq8AdwF0lP37TytwfhPlZLU2Y9g1SKe8dlPsGsFT37t8pIgLgu8DzwK6Ja1LevzL3B+nuH8Cl0a83UQTiKxOPz7R/ZYf2D1F8EXLsxdHbpl1zd8mP37Qy9zcEfpLiny/PAW+pZ2m1SHnvyujK3u2h+BfF6sTbu7J/e9j4/lLfv20UfzG9RHEUdH7i8Zn2r+xT/sr+GL/Jvw1T+fF/Zdb5VYrzt0vAg8BngR+Juaiapbp3ZXRh724DngE+RFGkk1Lfv63uL/X9e43iCGgn8DmK45584prS+1e2tP+V4j/a2G6Kvw22uubu0dtSUOb+vsPVf+b8LcXZ9+vjL60WKe9dGanv3Y3As8AnKQbWpNT3b9r9pb5/YxeBvwHumXh7lP3bTvHdO3sozmWmfSHyHaT1xZAy93cXV/82vJfi/Dsleyj3hcjU9m5sD5vfX8p7NwCeBp7Y4pqU96/M/aW8f3dSnFED7AC+APz0xDXR9u9Biq/svgAcHb3t0Ohl7I9Gj38NeHuoT1yTaff36xRPSToD/APFf9xUjL9B6n8pzs7eR7f2btr9pbx391H88/oMV5/y9iDd2b8y95fy/u2jON45A5wFPjx6e1f2T5IkSZIkSZIkSZIkSZIkSZIkSarP/wNdMdAd1V7b4AAAAABJRU5ErkJggg=="/>
          <p:cNvSpPr>
            <a:spLocks noChangeAspect="1" noChangeArrowheads="1"/>
          </p:cNvSpPr>
          <p:nvPr/>
        </p:nvSpPr>
        <p:spPr bwMode="auto">
          <a:xfrm>
            <a:off x="3174819" y="177874"/>
            <a:ext cx="4873625" cy="48736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png;base64,iVBORw0KGgoAAAANSUhEUgAAAW0AAAEACAYAAAB4ayemAAAABHNCSVQICAgIfAhkiAAAAAlwSFlzAAALEgAACxIB0t1+/AAAD+dJREFUeJzt3F+MHdddwPHvdZw0TkIcVSmpTKwabwWikkVbRaGiiZgKcJMtGB6yFUiAtFVdW0JqheSmOAJlIyH6QFBEQXnAFVVCoUhNaAUiqMaoo7ZCXrmtXdc4hY2lSgRKUhHktDV/anJ5mHvt9fXu3rlzz5mZM/P9SCuv987unslxfv767N0FSZIkSZIkSZIkSZIkSZLUET8KnF73chH4YKMrkiSVsg34FrC76YVIkqbbD3yp6UVIUl9tm/H6XwL+PMZCJElh3QR8G3hD0wuRpL7aPsO1DwJfoRjcVywsLAwvXLgQdFGS1AMXgDfP+k6zHI/8MvCp6z7rhQsMh8POvjz66KONr8H78/76eH9dvbeTJ4fs3j0EWJh1YM8ytG8Ffgb4yyqfRJJUeOwxeOSR6u9fdmh/D7gT+E71TyVJ/ba6CufOwfJy9Y8x67NHeifLsqaXEJX3l7Yu318X721c2a97XfWPMQiwjuFwOAzwYSSpu1ZXYWkJ1taKoT0YDKDCDLa0JakGISobZnvKnySpgvFZ9mc+M//HsrQlKbJQlQ2WtiRFFbKywdKWpKhCVjZY2pIUTejKBktbkqIJXdlgaUtSFDEqGyxtSYoiRmWDpS1JwcWqbLC0JSm4WJUNlrYkBRWzssHSlqSgYlY2WNqSFEzsygZLW5KCiV3ZYGlLUhB1VDZY2pIURB2VDZa2JM2trsoGS1uS5lZXZYOlLUlzqbOywdKWpLnUWdlgaUtSZXVXNljaklRZ3ZUNlrYkVdJEZYOlLUmVNFHZYGlL0syaqmwoV9p3AM8AzwPngXdEXZEktVxTlQ3lSvsPgOeAh0bX3xp1RZLUYk1WNsBgyuM7gdPA3i2uGQ6Hw3ArkqQWW1yEAwfg8OH5Ps5gMIDpM/g6045Hfhj4NvAJ4KvAMeCWWT+JJHXBuLKXl5tbw7ShvR14O/Dk6NfvAb8Ze1GS1EZNnmWPTTvTfnH0cmr0+2fYYGivrKxceT3LMrIsC7M6SWqJec+y8zwnz/O511HmPOULwPuBfwZWgB3AR9Y97pm2pM4LdZY9VvVMu8w7/DjwceAm4AKwDFxc97hDW1Knra7C0hKsrYU7Gok5tKdxaEvqtNCVDdWHtt8RKUlbaPp52ZP82SOStIU2PGNkPUtbkjbRtsoGS1uSNtW2ygZLW5I21MbKBktbkjbUxsoGS1uSrtPWygZLW5Ku09bKBktbkq7R5soGS1uSrtHmygZLW5KuaHtlg6UtSVe0vbLB0pYkII3KBktbkoA0KhssbUlKprLB0pakZCobLG1JPZdSZYOlLannUqpssLQl9VhqlQ2WtqQeS62ywdKW1FMpVjZY2pJ6KsXKBktbUg+lWtlgaUvqoVQrGyxtST2TcmWDpS2pZ1KubLC0JfVI6pUNlrakHkm9ssHSltQTXahsKD+0vwm8Cvwf8H3g3lgLkqQYulDZUH5oD4EMeCXeUiQpjq5UNsx2pj2ItgpJiqgrlQ3lh/YQOAF8GTgYbzmSFNa4speXm15JGGWPR94JfAt4A/B3wDeAL44fXFlZuXJhlmVkWRZsgZI0j7ZUdp7n5Hk+98epcuTxKPBd4PdHvx8Oh8O5FyJJoa2uwtISrK01P7QnDQYDqDCDyxyP3AL8wOj1W4H9wNdn/USSVLe2VHZIZY5H7gLGX3PdDvwZcDzaiiQpgC49Y2S9EM8I8XhEUussLsKBA3D4cNMr2VjV4xG/I1JS53S1ssGfPSKpg7p4lj1maUvqlC5XNljakjqmy5UNlrakDul6ZYOlLalDul7ZYGlL6og+VDZY2pI6og+VDZa2pA7oS2WDpS2pA/pS2WBpS0pcnyobLG1JietTZYOlLSlhfatssLQlJaxvlQ2WtqRE9bGywdKWlKg+VjZY2pIS1NfKBktbUoL6WtlgaUtKTJ8rGyxtSYnpc2WDpS0pIX2vbLC0JSWk75UNlrakRFjZBUtbUhKs7IKlLan1rOyrLG1JrWdlX2VpS2o1K/talrakVrOyr1W2tG8Avgy8CPx8vOVI0lVW9vXKlvaHgPPAMOJaJOkaVvb1ygztu4FF4OPAIO5yJKkwruzl5aZX0i5lhvYTwIeB1yKvRZKusLI3Nu1M++eAl4HTQLbZRSsrK1dez7KMLNv0Ukmaqotn2Xmek+f53B9n2nHH7wK/ClwGbgZuB54Ffm3dNcPh0KNuSeEsLsKBA3D4cNMriWcwGECFI+dZ3uGngCNc/+wRh7akYFZXYWkJ1ta6fTRSdWjP+jxtp7OkqDzL3lqIZ4NY2pKC6EtlQ32lLUnRWNnT+bNHJLVCF58xEoOlLakVrOxyLG1JjbOyy7O0JTXOyi7P0pbUKCt7Npa2pEZZ2bOxtCU1xsqenaUtqTFW9uwsbUmNsLKrsbQlNcLKrsbSllQ7K7s6S1tS7azs6ixtSbWysudjaUuqlZU9H0tbUm2s7PlZ2pJqY2XPz9KWVAsrOwxLW1ItrOwwLG1J0VnZ4VjakqKzssOxtCVFZWWHZWlLisrKDsvSlhSNlR2epS0pGis7PEtbUhRWdhyWtqQorOw4LG1JwVnZ8ZQp7ZuBVeAMcB74aNQVSUqelR1PmdL+b+BdwKXR9V8C7hv9KknXsLLjKnumfWn0603ADcArcZYjKXVWdlxlh/Y2iuORl4DPUxyTKHGXLxcvUijjyl5ebnol3VX2C5GvAW8FdgKfAzIgHz+4srJy5cIsy8iyLNDyFNrly5Dn8OlPF/983bEDjh2D/fubXpm6wMreXJ7n5Hk+98cZVHif3wb+C3h89PvhcDiceyGKZ3JQv+lNsLQEDz0EL7wABw/Cu98Njz8Ot9/e9GqVqtXV4s/V2ppDu4zBYAAVZnCZ45E7gTtGr+8AfhY4PesnUr0uX4YTJ+DQIdi1C44ehYUFOHkSTp2Chx+GvXuLwj57FoZD2LcPjh9veuVKlZVdjzJTfh/wFMWA3wb8KfB76x63tFtiq6Leu3f6+x8/bnWrGit7dlVLu8rxyCSHdoPmHdSTLl6EI0eKAe5Zt8paXIQDB+Dw4aZXkg6Hdo+EHtQbsbpVlpVdjUO74+oY1JOsbpVhZVfj0O6gJgb1RqxubcbKrs6h3RFtGdSTrG5txMquzqGdsLYO6o1Y3Rqzsufj0E5MSoN6ktUtsLLn5dBOQMqDeiNWd39Z2fNzaLdU1wb1JKu7n6zs+Tm0W6Trg3ojVnd/WNlhOLQb1sdBPcnq7gcrOwyHdgMc1BuzurvLyg7HoV0TB3U5Vnc3WdnhOLQjclBXZ3V3h5UdlkM7MAd1OFZ3N1jZYTm0A3BQx2V1p8vKDs+hXZGDul5Wd5qs7PAc2jNwUDfP6k6HlR2HQ3sKB3X7WN1psLLjcGhvwEGdBqu7vazseBzaIw7qNFnd7WRlx9Proe2g7g6ruz2s7Lh6N7Qd1N1ldbeDlR1XL4a2g7pfrO7mWNnxdXZoO6j7zepuhpUdX6eGtoNak6zu+ljZ9Uh+aDuoNY3VXQ8rux5JDm0HtaqwuuOxsuuTzNB2UCsEqzsOK7s+MYf2buBp4AeBIfDHwMfWPT51aDuoFYvVHY6VXa+YQ/uNo5czwG3AV4BfBJ4fPb7h0HZQqy5WdxhWdr3qPB75LPCHwN+Pfn9laDuo1SSruzoru35Vh/a2Ga/fA7wNWF3/xhMn4NAh2LULjh6FhQU4eRJOnYKHH3Zgqx7798PZszAcwr59xRBXOY89Bo884sBOwSxT/jYgB36HorbHhvfcM7So1SpWd3lWdjOqlvb2ktfdCDwLfJJrBzYA73nPCpcuwdNPQ5ZlZFk26zqkoMbVfeRIUd2edW/Oyq5HnufkeT73xykz5QfAU8B/AL+xweON/5Q/aStW9+as7ObEPNN+J/ArwLuA06OXB2b9RFJTPOvenJWdntZ8G7tUB6v7Kiu7WXU9e0RKmtV9lZWdJktbvdXn6raym2dpSzPqc3Vb2emytCX6Vd1WdjtY2tIc+lTdVnbaLG1pQper28puD0tbCqTL1W1lp8/SlrbQpeq2stvF0pYi6FJ1W9ndYGlLJaVc3VZ2+1jaUmQpV7eV3R2WtlRBStVtZbeTpS3VKKXqtrK7xdKW5tTm6ray28vSlhrS5uq2srvH0pYCalN1W9ntZmlLLdCm6rayu8nSliJpsrqt7PaztKWWabK6rezusrSlGtRZ3VZ2GixtqcXqrG4ru9ssbalmMavbyk6HpS0lImZ1W9ndZ2lLDQpZ3VZ2WixtKUEhq9vK7gdLW2qJearbyk6PpS0lbp7qtrL7w9KWWmiW6ray0xSztP8EeAn4+qwfXFI1s1S3ld0vZYb2J4AHYi+krfI8b3oJUXl/7bVzJxw7VrwcPAgf+AC8+uq11zz5ZM65c7C83MwaY0p572IqM7S/CPxn7IW0Vdf/4Hh/7bdVdT/xRN7Zyu7C3sWwvekFSJpuXN3rz7rf+154+eVuVrY257NHpISsr+79++H++7tZ2dpc2a9c7gH+Gti3wWMvAAuhFiRJPXEBePOs7xTieGTmTypJiudTwL8B/wP8C+AJmiRJkhTSA8A3gDXgI5tc87HR418D3lbTukKZdn8ZcBE4PXr5rdpWNr8y3yCV8t5Nu7+MdPduN/B54B+Bc8AHN7ku1f0rc38Z6e7fzcAqcAY4D3x0k+uC798NFF9w3APcOFrAj01cswg8N3r9J4CTIT5xTcrcXwb8Va2rCud+ij8Imw21lPcOpt9fRrp790bgraPXbwP+iW79v1fm/jLS3T+AW0a/bqfYm/smHp9p/8o+5e9eiqH2TeD7wF8AvzBxzQHgqdHrq8AdwF0lP37TytwfhPlZLU2Y9g1SKe8dlPsGsFT37t8pIgLgu8DzwK6Ja1LevzL3B+nuH8Cl0a83UQTiKxOPz7R/ZYf2D1F8EXLsxdHbpl1zd8mP37Qy9zcEfpLiny/PAW+pZ2m1SHnvyujK3u2h+BfF6sTbu7J/e9j4/lLfv20UfzG9RHEUdH7i8Zn2r+xT/sr+GL/Jvw1T+fF/Zdb5VYrzt0vAg8BngR+Juaiapbp3ZXRh724DngE+RFGkk1Lfv63uL/X9e43iCGgn8DmK45584prS+1e2tP+V4j/a2G6Kvw22uubu0dtSUOb+vsPVf+b8LcXZ9+vjL60WKe9dGanv3Y3As8AnKQbWpNT3b9r9pb5/YxeBvwHumXh7lP3bTvHdO3sozmWmfSHyHaT1xZAy93cXV/82vJfi/Dsleyj3hcjU9m5sD5vfX8p7NwCeBp7Y4pqU96/M/aW8f3dSnFED7AC+APz0xDXR9u9Biq/svgAcHb3t0Ohl7I9Gj38NeHuoT1yTaff36xRPSToD/APFf9xUjL9B6n8pzs7eR7f2btr9pbx391H88/oMV5/y9iDd2b8y95fy/u2jON45A5wFPjx6e1f2T5IkSZIkSZIkSZIkSZIkSZIkSarP/wNdMdAd1V7b4A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5122838" y="2841987"/>
            <a:ext cx="5487650" cy="3658433"/>
          </a:xfrm>
          <a:prstGeom prst="rect">
            <a:avLst/>
          </a:prstGeom>
        </p:spPr>
      </p:pic>
    </p:spTree>
    <p:extLst>
      <p:ext uri="{BB962C8B-B14F-4D97-AF65-F5344CB8AC3E}">
        <p14:creationId xmlns:p14="http://schemas.microsoft.com/office/powerpoint/2010/main" val="334257453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x = [ 2, 3, 1, 7 ]</a:t>
            </a:r>
          </a:p>
          <a:p>
            <a:pPr marL="0" indent="0">
              <a:buNone/>
            </a:pPr>
            <a:r>
              <a:rPr lang="en-US" dirty="0">
                <a:latin typeface="Courier New" panose="02070309020205020404" pitchFamily="49" charset="0"/>
                <a:cs typeface="Courier New" panose="02070309020205020404" pitchFamily="49" charset="0"/>
              </a:rPr>
              <a:t>y = [ 1, 5, 8, 7 ]</a:t>
            </a:r>
          </a:p>
          <a:p>
            <a:pPr marL="0" indent="0">
              <a:buNone/>
            </a:pPr>
            <a:r>
              <a:rPr lang="en-US" dirty="0" err="1">
                <a:latin typeface="Courier New" panose="02070309020205020404" pitchFamily="49" charset="0"/>
                <a:cs typeface="Courier New" panose="02070309020205020404" pitchFamily="49" charset="0"/>
              </a:rPr>
              <a:t>plt.plot</a:t>
            </a:r>
            <a:r>
              <a:rPr lang="en-US" dirty="0">
                <a:latin typeface="Courier New" panose="02070309020205020404" pitchFamily="49" charset="0"/>
                <a:cs typeface="Courier New" panose="02070309020205020404" pitchFamily="49" charset="0"/>
              </a:rPr>
              <a:t>( x, y )</a:t>
            </a:r>
          </a:p>
        </p:txBody>
      </p:sp>
      <p:pic>
        <p:nvPicPr>
          <p:cNvPr id="5" name="Picture 4"/>
          <p:cNvPicPr>
            <a:picLocks noChangeAspect="1"/>
          </p:cNvPicPr>
          <p:nvPr/>
        </p:nvPicPr>
        <p:blipFill>
          <a:blip r:embed="rId2"/>
          <a:stretch>
            <a:fillRect/>
          </a:stretch>
        </p:blipFill>
        <p:spPr>
          <a:xfrm>
            <a:off x="5559761" y="2540062"/>
            <a:ext cx="5487650" cy="3658433"/>
          </a:xfrm>
          <a:prstGeom prst="rect">
            <a:avLst/>
          </a:prstGeom>
        </p:spPr>
      </p:pic>
    </p:spTree>
    <p:extLst>
      <p:ext uri="{BB962C8B-B14F-4D97-AF65-F5344CB8AC3E}">
        <p14:creationId xmlns:p14="http://schemas.microsoft.com/office/powerpoint/2010/main" val="132685832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x2 =  [3, 7, 1, 4]</a:t>
            </a:r>
          </a:p>
          <a:p>
            <a:pPr marL="0" indent="0">
              <a:buNone/>
            </a:pPr>
            <a:r>
              <a:rPr lang="en-US" dirty="0">
                <a:latin typeface="Courier New" panose="02070309020205020404" pitchFamily="49" charset="0"/>
                <a:cs typeface="Courier New" panose="02070309020205020404" pitchFamily="49" charset="0"/>
              </a:rPr>
              <a:t>y2 = [7, 6, 6, 1]</a:t>
            </a:r>
          </a:p>
          <a:p>
            <a:pPr marL="0" indent="0">
              <a:buNone/>
            </a:pPr>
            <a:r>
              <a:rPr lang="en-US" dirty="0" err="1">
                <a:latin typeface="Courier New" panose="02070309020205020404" pitchFamily="49" charset="0"/>
                <a:cs typeface="Courier New" panose="02070309020205020404" pitchFamily="49" charset="0"/>
              </a:rPr>
              <a:t>plt.plot</a:t>
            </a:r>
            <a:r>
              <a:rPr lang="en-US" dirty="0">
                <a:latin typeface="Courier New" panose="02070309020205020404" pitchFamily="49" charset="0"/>
                <a:cs typeface="Courier New" panose="02070309020205020404" pitchFamily="49" charset="0"/>
              </a:rPr>
              <a:t>(x, y, x2, y2)</a:t>
            </a:r>
          </a:p>
        </p:txBody>
      </p:sp>
      <p:pic>
        <p:nvPicPr>
          <p:cNvPr id="6" name="Picture 5"/>
          <p:cNvPicPr>
            <a:picLocks noChangeAspect="1"/>
          </p:cNvPicPr>
          <p:nvPr/>
        </p:nvPicPr>
        <p:blipFill>
          <a:blip r:embed="rId2"/>
          <a:stretch>
            <a:fillRect/>
          </a:stretch>
        </p:blipFill>
        <p:spPr>
          <a:xfrm>
            <a:off x="5458790" y="2431126"/>
            <a:ext cx="5487650" cy="3658433"/>
          </a:xfrm>
          <a:prstGeom prst="rect">
            <a:avLst/>
          </a:prstGeom>
        </p:spPr>
      </p:pic>
    </p:spTree>
    <p:extLst>
      <p:ext uri="{BB962C8B-B14F-4D97-AF65-F5344CB8AC3E}">
        <p14:creationId xmlns:p14="http://schemas.microsoft.com/office/powerpoint/2010/main" val="43587409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err="1">
                <a:latin typeface="Courier New" panose="02070309020205020404" pitchFamily="49" charset="0"/>
                <a:cs typeface="Courier New" panose="02070309020205020404" pitchFamily="49" charset="0"/>
              </a:rPr>
              <a:t>plt.plot</a:t>
            </a:r>
            <a:r>
              <a:rPr lang="en-US" dirty="0">
                <a:latin typeface="Courier New" panose="02070309020205020404" pitchFamily="49" charset="0"/>
                <a:cs typeface="Courier New" panose="02070309020205020404" pitchFamily="49" charset="0"/>
              </a:rPr>
              <a:t>(x, y)</a:t>
            </a:r>
          </a:p>
          <a:p>
            <a:pPr marL="0" indent="0">
              <a:buNone/>
            </a:pPr>
            <a:r>
              <a:rPr lang="en-US" dirty="0" err="1">
                <a:latin typeface="Courier New" panose="02070309020205020404" pitchFamily="49" charset="0"/>
                <a:cs typeface="Courier New" panose="02070309020205020404" pitchFamily="49" charset="0"/>
              </a:rPr>
              <a:t>plt.plot</a:t>
            </a:r>
            <a:r>
              <a:rPr lang="en-US" dirty="0">
                <a:latin typeface="Courier New" panose="02070309020205020404" pitchFamily="49" charset="0"/>
                <a:cs typeface="Courier New" panose="02070309020205020404" pitchFamily="49" charset="0"/>
              </a:rPr>
              <a:t>(x2, y2)</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sz="3200" dirty="0">
                <a:cs typeface="Courier New" panose="02070309020205020404" pitchFamily="49" charset="0"/>
              </a:rPr>
              <a:t>Same result</a:t>
            </a:r>
          </a:p>
        </p:txBody>
      </p:sp>
      <p:pic>
        <p:nvPicPr>
          <p:cNvPr id="4" name="Picture 3"/>
          <p:cNvPicPr>
            <a:picLocks noChangeAspect="1"/>
          </p:cNvPicPr>
          <p:nvPr/>
        </p:nvPicPr>
        <p:blipFill>
          <a:blip r:embed="rId2"/>
          <a:stretch>
            <a:fillRect/>
          </a:stretch>
        </p:blipFill>
        <p:spPr>
          <a:xfrm>
            <a:off x="5103337" y="2427919"/>
            <a:ext cx="5487650" cy="3658433"/>
          </a:xfrm>
          <a:prstGeom prst="rect">
            <a:avLst/>
          </a:prstGeom>
        </p:spPr>
      </p:pic>
    </p:spTree>
    <p:extLst>
      <p:ext uri="{BB962C8B-B14F-4D97-AF65-F5344CB8AC3E}">
        <p14:creationId xmlns:p14="http://schemas.microsoft.com/office/powerpoint/2010/main" val="414881422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000" dirty="0" err="1">
                <a:latin typeface="Courier New" panose="02070309020205020404" pitchFamily="49" charset="0"/>
                <a:cs typeface="Courier New" panose="02070309020205020404" pitchFamily="49" charset="0"/>
              </a:rPr>
              <a:t>plt.plot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x,y</a:t>
            </a:r>
            <a:r>
              <a:rPr lang="en-US" sz="2000" dirty="0">
                <a:latin typeface="Courier New" panose="02070309020205020404" pitchFamily="49" charset="0"/>
                <a:cs typeface="Courier New" panose="02070309020205020404" pitchFamily="49" charset="0"/>
              </a:rPr>
              <a:t>, color='red', </a:t>
            </a:r>
            <a:r>
              <a:rPr lang="en-US" sz="2000" dirty="0" err="1">
                <a:latin typeface="Courier New" panose="02070309020205020404" pitchFamily="49" charset="0"/>
                <a:cs typeface="Courier New" panose="02070309020205020404" pitchFamily="49" charset="0"/>
              </a:rPr>
              <a:t>linestyle</a:t>
            </a:r>
            <a:r>
              <a:rPr lang="en-US" sz="2000" dirty="0">
                <a:latin typeface="Courier New" panose="02070309020205020404" pitchFamily="49" charset="0"/>
                <a:cs typeface="Courier New" panose="02070309020205020404" pitchFamily="49" charset="0"/>
              </a:rPr>
              <a:t>='dashed', marker='o')</a:t>
            </a:r>
          </a:p>
          <a:p>
            <a:pPr marL="0" indent="0">
              <a:buNone/>
            </a:pPr>
            <a:endParaRPr lang="en-US" sz="2000"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4939435" y="2841988"/>
            <a:ext cx="5487650" cy="3658433"/>
          </a:xfrm>
          <a:prstGeom prst="rect">
            <a:avLst/>
          </a:prstGeom>
        </p:spPr>
      </p:pic>
    </p:spTree>
    <p:extLst>
      <p:ext uri="{BB962C8B-B14F-4D97-AF65-F5344CB8AC3E}">
        <p14:creationId xmlns:p14="http://schemas.microsoft.com/office/powerpoint/2010/main" val="557827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751162" y="415824"/>
            <a:ext cx="7862091" cy="6109894"/>
          </a:xfrm>
          <a:prstGeom prst="rect">
            <a:avLst/>
          </a:prstGeom>
        </p:spPr>
      </p:pic>
    </p:spTree>
    <p:extLst>
      <p:ext uri="{BB962C8B-B14F-4D97-AF65-F5344CB8AC3E}">
        <p14:creationId xmlns:p14="http://schemas.microsoft.com/office/powerpoint/2010/main" val="116356475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plt.plot</a:t>
            </a:r>
            <a:r>
              <a:rPr lang="en-US" dirty="0"/>
              <a:t>()</a:t>
            </a:r>
          </a:p>
        </p:txBody>
      </p:sp>
      <p:sp>
        <p:nvSpPr>
          <p:cNvPr id="3" name="Content Placeholder 2"/>
          <p:cNvSpPr>
            <a:spLocks noGrp="1"/>
          </p:cNvSpPr>
          <p:nvPr>
            <p:ph idx="1"/>
          </p:nvPr>
        </p:nvSpPr>
        <p:spPr/>
        <p:txBody>
          <a:bodyPr/>
          <a:lstStyle/>
          <a:p>
            <a:r>
              <a:rPr lang="en-US" dirty="0"/>
              <a:t>Many style features can be expressed using a shorthand</a:t>
            </a:r>
          </a:p>
          <a:p>
            <a:pPr marL="0" indent="0">
              <a:buNone/>
            </a:pPr>
            <a:r>
              <a:rPr lang="en-US" dirty="0" err="1">
                <a:latin typeface="Courier New" panose="02070309020205020404" pitchFamily="49" charset="0"/>
                <a:cs typeface="Courier New" panose="02070309020205020404" pitchFamily="49" charset="0"/>
              </a:rPr>
              <a:t>plt.plot</a:t>
            </a:r>
            <a:r>
              <a:rPr lang="en-US" dirty="0">
                <a:latin typeface="Courier New" panose="02070309020205020404" pitchFamily="49" charset="0"/>
                <a:cs typeface="Courier New" panose="02070309020205020404" pitchFamily="49" charset="0"/>
              </a:rPr>
              <a:t>(x, y, 'r--o')</a:t>
            </a:r>
          </a:p>
          <a:p>
            <a:endParaRPr lang="en-US" dirty="0"/>
          </a:p>
        </p:txBody>
      </p:sp>
      <p:pic>
        <p:nvPicPr>
          <p:cNvPr id="4" name="Picture 3"/>
          <p:cNvPicPr>
            <a:picLocks noChangeAspect="1"/>
          </p:cNvPicPr>
          <p:nvPr/>
        </p:nvPicPr>
        <p:blipFill>
          <a:blip r:embed="rId2"/>
          <a:stretch>
            <a:fillRect/>
          </a:stretch>
        </p:blipFill>
        <p:spPr>
          <a:xfrm>
            <a:off x="5974606" y="2764349"/>
            <a:ext cx="5487650" cy="3658433"/>
          </a:xfrm>
          <a:prstGeom prst="rect">
            <a:avLst/>
          </a:prstGeom>
        </p:spPr>
      </p:pic>
    </p:spTree>
    <p:extLst>
      <p:ext uri="{BB962C8B-B14F-4D97-AF65-F5344CB8AC3E}">
        <p14:creationId xmlns:p14="http://schemas.microsoft.com/office/powerpoint/2010/main" val="232721315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b="39670"/>
          <a:stretch/>
        </p:blipFill>
        <p:spPr>
          <a:xfrm>
            <a:off x="681396" y="83658"/>
            <a:ext cx="5150061" cy="6205162"/>
          </a:xfrm>
          <a:prstGeom prst="rect">
            <a:avLst/>
          </a:prstGeom>
        </p:spPr>
      </p:pic>
      <p:pic>
        <p:nvPicPr>
          <p:cNvPr id="5" name="Picture 4"/>
          <p:cNvPicPr>
            <a:picLocks noChangeAspect="1"/>
          </p:cNvPicPr>
          <p:nvPr/>
        </p:nvPicPr>
        <p:blipFill rotWithShape="1">
          <a:blip r:embed="rId2"/>
          <a:srcRect t="59940"/>
          <a:stretch/>
        </p:blipFill>
        <p:spPr>
          <a:xfrm>
            <a:off x="6291473" y="126821"/>
            <a:ext cx="4025719" cy="3220769"/>
          </a:xfrm>
          <a:prstGeom prst="rect">
            <a:avLst/>
          </a:prstGeom>
        </p:spPr>
      </p:pic>
      <p:pic>
        <p:nvPicPr>
          <p:cNvPr id="6" name="Picture 5"/>
          <p:cNvPicPr>
            <a:picLocks noChangeAspect="1"/>
          </p:cNvPicPr>
          <p:nvPr/>
        </p:nvPicPr>
        <p:blipFill>
          <a:blip r:embed="rId3"/>
          <a:stretch>
            <a:fillRect/>
          </a:stretch>
        </p:blipFill>
        <p:spPr>
          <a:xfrm>
            <a:off x="6291473" y="3374609"/>
            <a:ext cx="3939455" cy="3542570"/>
          </a:xfrm>
          <a:prstGeom prst="rect">
            <a:avLst/>
          </a:prstGeom>
        </p:spPr>
      </p:pic>
    </p:spTree>
    <p:extLst>
      <p:ext uri="{BB962C8B-B14F-4D97-AF65-F5344CB8AC3E}">
        <p14:creationId xmlns:p14="http://schemas.microsoft.com/office/powerpoint/2010/main" val="406067609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Exercise</a:t>
            </a:r>
          </a:p>
        </p:txBody>
      </p:sp>
      <p:sp>
        <p:nvSpPr>
          <p:cNvPr id="3" name="Content Placeholder 2"/>
          <p:cNvSpPr>
            <a:spLocks noGrp="1"/>
          </p:cNvSpPr>
          <p:nvPr>
            <p:ph idx="1"/>
          </p:nvPr>
        </p:nvSpPr>
        <p:spPr/>
        <p:txBody>
          <a:bodyPr/>
          <a:lstStyle/>
          <a:p>
            <a:r>
              <a:rPr lang="en-US" dirty="0"/>
              <a:t>Plot the X and Y mouse data from the first row of the </a:t>
            </a:r>
            <a:r>
              <a:rPr lang="en-US" dirty="0" err="1"/>
              <a:t>dataframe</a:t>
            </a:r>
            <a:endParaRPr lang="en-US" dirty="0"/>
          </a:p>
        </p:txBody>
      </p:sp>
    </p:spTree>
    <p:extLst>
      <p:ext uri="{BB962C8B-B14F-4D97-AF65-F5344CB8AC3E}">
        <p14:creationId xmlns:p14="http://schemas.microsoft.com/office/powerpoint/2010/main" val="130363489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solution</a:t>
            </a:r>
          </a:p>
        </p:txBody>
      </p:sp>
      <p:sp>
        <p:nvSpPr>
          <p:cNvPr id="3" name="Content Placeholder 2"/>
          <p:cNvSpPr>
            <a:spLocks noGrp="1"/>
          </p:cNvSpPr>
          <p:nvPr>
            <p:ph idx="1"/>
          </p:nvPr>
        </p:nvSpPr>
        <p:spPr/>
        <p:txBody>
          <a:bodyPr/>
          <a:lstStyle/>
          <a:p>
            <a:pPr marL="0" indent="0">
              <a:buNone/>
            </a:pPr>
            <a:r>
              <a:rPr lang="en-US" dirty="0" err="1">
                <a:latin typeface="Courier New" panose="02070309020205020404" pitchFamily="49" charset="0"/>
                <a:cs typeface="Courier New" panose="02070309020205020404" pitchFamily="49" charset="0"/>
              </a:rPr>
              <a:t>plt.plot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df.ix</a:t>
            </a:r>
            <a:r>
              <a:rPr lang="en-US" dirty="0">
                <a:latin typeface="Courier New" panose="02070309020205020404" pitchFamily="49" charset="0"/>
                <a:cs typeface="Courier New" panose="02070309020205020404" pitchFamily="49" charset="0"/>
              </a:rPr>
              <a:t>[0]['</a:t>
            </a:r>
            <a:r>
              <a:rPr lang="en-US" dirty="0" err="1">
                <a:latin typeface="Courier New" panose="02070309020205020404" pitchFamily="49" charset="0"/>
                <a:cs typeface="Courier New" panose="02070309020205020404" pitchFamily="49" charset="0"/>
              </a:rPr>
              <a:t>ts_x</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df.ix</a:t>
            </a:r>
            <a:r>
              <a:rPr lang="en-US" dirty="0">
                <a:latin typeface="Courier New" panose="02070309020205020404" pitchFamily="49" charset="0"/>
                <a:cs typeface="Courier New" panose="02070309020205020404" pitchFamily="49" charset="0"/>
              </a:rPr>
              <a:t>[0]['</a:t>
            </a:r>
            <a:r>
              <a:rPr lang="en-US" dirty="0" err="1">
                <a:latin typeface="Courier New" panose="02070309020205020404" pitchFamily="49" charset="0"/>
                <a:cs typeface="Courier New" panose="02070309020205020404" pitchFamily="49" charset="0"/>
              </a:rPr>
              <a:t>ts_y</a:t>
            </a:r>
            <a:r>
              <a:rPr lang="en-US" dirty="0">
                <a:latin typeface="Courier New" panose="02070309020205020404" pitchFamily="49" charset="0"/>
                <a:cs typeface="Courier New" panose="02070309020205020404" pitchFamily="49" charset="0"/>
              </a:rPr>
              <a:t>'] )</a:t>
            </a:r>
          </a:p>
          <a:p>
            <a:endParaRPr lang="en-US" dirty="0"/>
          </a:p>
        </p:txBody>
      </p:sp>
      <p:pic>
        <p:nvPicPr>
          <p:cNvPr id="4" name="Picture 3"/>
          <p:cNvPicPr>
            <a:picLocks noChangeAspect="1"/>
          </p:cNvPicPr>
          <p:nvPr/>
        </p:nvPicPr>
        <p:blipFill>
          <a:blip r:embed="rId2"/>
          <a:stretch>
            <a:fillRect/>
          </a:stretch>
        </p:blipFill>
        <p:spPr>
          <a:xfrm>
            <a:off x="2920854" y="2893745"/>
            <a:ext cx="5487650" cy="3658433"/>
          </a:xfrm>
          <a:prstGeom prst="rect">
            <a:avLst/>
          </a:prstGeom>
        </p:spPr>
      </p:pic>
    </p:spTree>
    <p:extLst>
      <p:ext uri="{BB962C8B-B14F-4D97-AF65-F5344CB8AC3E}">
        <p14:creationId xmlns:p14="http://schemas.microsoft.com/office/powerpoint/2010/main" val="36761883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xlim</a:t>
            </a:r>
            <a:r>
              <a:rPr lang="en-US" dirty="0"/>
              <a:t> &amp; </a:t>
            </a:r>
            <a:r>
              <a:rPr lang="en-US" dirty="0" err="1"/>
              <a:t>ylim</a:t>
            </a:r>
            <a:endParaRPr lang="en-US" dirty="0"/>
          </a:p>
        </p:txBody>
      </p:sp>
      <p:sp>
        <p:nvSpPr>
          <p:cNvPr id="3" name="Content Placeholder 2"/>
          <p:cNvSpPr>
            <a:spLocks noGrp="1"/>
          </p:cNvSpPr>
          <p:nvPr>
            <p:ph idx="1"/>
          </p:nvPr>
        </p:nvSpPr>
        <p:spPr/>
        <p:txBody>
          <a:bodyPr/>
          <a:lstStyle/>
          <a:p>
            <a:r>
              <a:rPr lang="en-US" dirty="0" err="1"/>
              <a:t>plt.xlim</a:t>
            </a:r>
            <a:r>
              <a:rPr lang="en-US" dirty="0"/>
              <a:t>() and </a:t>
            </a:r>
            <a:r>
              <a:rPr lang="en-US" dirty="0" err="1"/>
              <a:t>plt.ylim</a:t>
            </a:r>
            <a:r>
              <a:rPr lang="en-US" dirty="0"/>
              <a:t>() can be used to both retrieve the current axis limits, as well as set new ones</a:t>
            </a:r>
          </a:p>
          <a:p>
            <a:pPr marL="0" indent="0">
              <a:buNone/>
            </a:pPr>
            <a:r>
              <a:rPr lang="en-US" dirty="0" err="1">
                <a:latin typeface="Courier New" panose="02070309020205020404" pitchFamily="49" charset="0"/>
                <a:cs typeface="Courier New" panose="02070309020205020404" pitchFamily="49" charset="0"/>
              </a:rPr>
              <a:t>plt.plot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df.ix</a:t>
            </a:r>
            <a:r>
              <a:rPr lang="en-US" dirty="0">
                <a:latin typeface="Courier New" panose="02070309020205020404" pitchFamily="49" charset="0"/>
                <a:cs typeface="Courier New" panose="02070309020205020404" pitchFamily="49" charset="0"/>
              </a:rPr>
              <a:t>[0]['</a:t>
            </a:r>
            <a:r>
              <a:rPr lang="en-US" dirty="0" err="1">
                <a:latin typeface="Courier New" panose="02070309020205020404" pitchFamily="49" charset="0"/>
                <a:cs typeface="Courier New" panose="02070309020205020404" pitchFamily="49" charset="0"/>
              </a:rPr>
              <a:t>ts_x</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df.ix</a:t>
            </a:r>
            <a:r>
              <a:rPr lang="en-US" dirty="0">
                <a:latin typeface="Courier New" panose="02070309020205020404" pitchFamily="49" charset="0"/>
                <a:cs typeface="Courier New" panose="02070309020205020404" pitchFamily="49" charset="0"/>
              </a:rPr>
              <a:t>[0]['</a:t>
            </a:r>
            <a:r>
              <a:rPr lang="en-US" dirty="0" err="1">
                <a:latin typeface="Courier New" panose="02070309020205020404" pitchFamily="49" charset="0"/>
                <a:cs typeface="Courier New" panose="02070309020205020404" pitchFamily="49" charset="0"/>
              </a:rPr>
              <a:t>ts_y</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plt.xlim</a:t>
            </a:r>
            <a:r>
              <a:rPr lang="en-US" dirty="0">
                <a:latin typeface="Courier New" panose="02070309020205020404" pitchFamily="49" charset="0"/>
                <a:cs typeface="Courier New" panose="02070309020205020404" pitchFamily="49" charset="0"/>
              </a:rPr>
              <a:t>( (-0.7, 0.85) )</a:t>
            </a:r>
          </a:p>
          <a:p>
            <a:pPr marL="0" indent="0">
              <a:buNone/>
            </a:pPr>
            <a:r>
              <a:rPr lang="en-US" dirty="0" err="1">
                <a:latin typeface="Courier New" panose="02070309020205020404" pitchFamily="49" charset="0"/>
                <a:cs typeface="Courier New" panose="02070309020205020404" pitchFamily="49" charset="0"/>
              </a:rPr>
              <a:t>plt.ylim</a:t>
            </a:r>
            <a:r>
              <a:rPr lang="en-US" dirty="0">
                <a:latin typeface="Courier New" panose="02070309020205020404" pitchFamily="49" charset="0"/>
                <a:cs typeface="Courier New" panose="02070309020205020404" pitchFamily="49" charset="0"/>
              </a:rPr>
              <a:t>( (0, 1.55) )</a:t>
            </a:r>
          </a:p>
        </p:txBody>
      </p:sp>
      <p:pic>
        <p:nvPicPr>
          <p:cNvPr id="4" name="Picture 3"/>
          <p:cNvPicPr>
            <a:picLocks noChangeAspect="1"/>
          </p:cNvPicPr>
          <p:nvPr/>
        </p:nvPicPr>
        <p:blipFill>
          <a:blip r:embed="rId2"/>
          <a:stretch>
            <a:fillRect/>
          </a:stretch>
        </p:blipFill>
        <p:spPr>
          <a:xfrm>
            <a:off x="6616460" y="3847859"/>
            <a:ext cx="3914142" cy="2609428"/>
          </a:xfrm>
          <a:prstGeom prst="rect">
            <a:avLst/>
          </a:prstGeom>
        </p:spPr>
      </p:pic>
    </p:spTree>
    <p:extLst>
      <p:ext uri="{BB962C8B-B14F-4D97-AF65-F5344CB8AC3E}">
        <p14:creationId xmlns:p14="http://schemas.microsoft.com/office/powerpoint/2010/main" val="188555559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ticks</a:t>
            </a:r>
          </a:p>
        </p:txBody>
      </p:sp>
      <p:sp>
        <p:nvSpPr>
          <p:cNvPr id="3" name="Content Placeholder 2"/>
          <p:cNvSpPr>
            <a:spLocks noGrp="1"/>
          </p:cNvSpPr>
          <p:nvPr>
            <p:ph idx="1"/>
          </p:nvPr>
        </p:nvSpPr>
        <p:spPr/>
        <p:txBody>
          <a:bodyPr/>
          <a:lstStyle/>
          <a:p>
            <a:r>
              <a:rPr lang="en-US" dirty="0" err="1"/>
              <a:t>plt.xticks</a:t>
            </a:r>
            <a:r>
              <a:rPr lang="en-US" dirty="0"/>
              <a:t>() and </a:t>
            </a:r>
            <a:r>
              <a:rPr lang="en-US" dirty="0" err="1"/>
              <a:t>plt.yticks</a:t>
            </a:r>
            <a:r>
              <a:rPr lang="en-US" dirty="0"/>
              <a:t>() will return current tick locations</a:t>
            </a:r>
          </a:p>
          <a:p>
            <a:r>
              <a:rPr lang="en-US" dirty="0"/>
              <a:t>They will also allow you to change the tick locations and the tick labels</a:t>
            </a:r>
          </a:p>
        </p:txBody>
      </p:sp>
    </p:spTree>
    <p:extLst>
      <p:ext uri="{BB962C8B-B14F-4D97-AF65-F5344CB8AC3E}">
        <p14:creationId xmlns:p14="http://schemas.microsoft.com/office/powerpoint/2010/main" val="34183467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Ticks</a:t>
            </a:r>
          </a:p>
        </p:txBody>
      </p:sp>
      <p:sp>
        <p:nvSpPr>
          <p:cNvPr id="3" name="Content Placeholder 2"/>
          <p:cNvSpPr>
            <a:spLocks noGrp="1"/>
          </p:cNvSpPr>
          <p:nvPr>
            <p:ph idx="1"/>
          </p:nvPr>
        </p:nvSpPr>
        <p:spPr/>
        <p:txBody>
          <a:bodyPr/>
          <a:lstStyle/>
          <a:p>
            <a:r>
              <a:rPr lang="en-US" dirty="0"/>
              <a:t>If you pass just one argument you will just change the locations</a:t>
            </a:r>
          </a:p>
          <a:p>
            <a:pPr marL="457200" lvl="1" indent="0">
              <a:buNone/>
            </a:pPr>
            <a:r>
              <a:rPr lang="en-US" dirty="0" err="1">
                <a:latin typeface="Courier New" panose="02070309020205020404" pitchFamily="49" charset="0"/>
                <a:cs typeface="Courier New" panose="02070309020205020404" pitchFamily="49" charset="0"/>
              </a:rPr>
              <a:t>plt.plot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df.ix</a:t>
            </a:r>
            <a:r>
              <a:rPr lang="en-US" dirty="0">
                <a:latin typeface="Courier New" panose="02070309020205020404" pitchFamily="49" charset="0"/>
                <a:cs typeface="Courier New" panose="02070309020205020404" pitchFamily="49" charset="0"/>
              </a:rPr>
              <a:t>[0]['</a:t>
            </a:r>
            <a:r>
              <a:rPr lang="en-US" dirty="0" err="1">
                <a:latin typeface="Courier New" panose="02070309020205020404" pitchFamily="49" charset="0"/>
                <a:cs typeface="Courier New" panose="02070309020205020404" pitchFamily="49" charset="0"/>
              </a:rPr>
              <a:t>ts_x</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df.ix</a:t>
            </a:r>
            <a:r>
              <a:rPr lang="en-US" dirty="0">
                <a:latin typeface="Courier New" panose="02070309020205020404" pitchFamily="49" charset="0"/>
                <a:cs typeface="Courier New" panose="02070309020205020404" pitchFamily="49" charset="0"/>
              </a:rPr>
              <a:t>[0]['</a:t>
            </a:r>
            <a:r>
              <a:rPr lang="en-US" dirty="0" err="1">
                <a:latin typeface="Courier New" panose="02070309020205020404" pitchFamily="49" charset="0"/>
                <a:cs typeface="Courier New" panose="02070309020205020404" pitchFamily="49" charset="0"/>
              </a:rPr>
              <a:t>ts_y</a:t>
            </a:r>
            <a:r>
              <a:rPr lang="en-US" dirty="0">
                <a:latin typeface="Courier New" panose="02070309020205020404" pitchFamily="49" charset="0"/>
                <a:cs typeface="Courier New" panose="02070309020205020404" pitchFamily="49" charset="0"/>
              </a:rPr>
              <a:t>'])</a:t>
            </a:r>
          </a:p>
          <a:p>
            <a:pPr marL="457200" lvl="1" indent="0">
              <a:buNone/>
            </a:pPr>
            <a:r>
              <a:rPr lang="en-US" dirty="0" err="1">
                <a:latin typeface="Courier New" panose="02070309020205020404" pitchFamily="49" charset="0"/>
                <a:cs typeface="Courier New" panose="02070309020205020404" pitchFamily="49" charset="0"/>
              </a:rPr>
              <a:t>plt.xticks</a:t>
            </a:r>
            <a:r>
              <a:rPr lang="en-US" dirty="0">
                <a:latin typeface="Courier New" panose="02070309020205020404" pitchFamily="49" charset="0"/>
                <a:cs typeface="Courier New" panose="02070309020205020404" pitchFamily="49" charset="0"/>
              </a:rPr>
              <a:t>([-.8, 0, .8])</a:t>
            </a:r>
          </a:p>
          <a:p>
            <a:pPr marL="457200" lvl="1" indent="0">
              <a:buNone/>
            </a:pPr>
            <a:r>
              <a:rPr lang="en-US" dirty="0" err="1">
                <a:latin typeface="Courier New" panose="02070309020205020404" pitchFamily="49" charset="0"/>
                <a:cs typeface="Courier New" panose="02070309020205020404" pitchFamily="49" charset="0"/>
              </a:rPr>
              <a:t>plt.yticks</a:t>
            </a:r>
            <a:r>
              <a:rPr lang="en-US" dirty="0">
                <a:latin typeface="Courier New" panose="02070309020205020404" pitchFamily="49" charset="0"/>
                <a:cs typeface="Courier New" panose="02070309020205020404" pitchFamily="49" charset="0"/>
              </a:rPr>
              <a:t>([0, 0.9, 1.8])</a:t>
            </a:r>
          </a:p>
        </p:txBody>
      </p:sp>
      <p:pic>
        <p:nvPicPr>
          <p:cNvPr id="4" name="Picture 3"/>
          <p:cNvPicPr>
            <a:picLocks noChangeAspect="1"/>
          </p:cNvPicPr>
          <p:nvPr/>
        </p:nvPicPr>
        <p:blipFill>
          <a:blip r:embed="rId2"/>
          <a:stretch>
            <a:fillRect/>
          </a:stretch>
        </p:blipFill>
        <p:spPr>
          <a:xfrm>
            <a:off x="5784824" y="3199567"/>
            <a:ext cx="5487650" cy="3658433"/>
          </a:xfrm>
          <a:prstGeom prst="rect">
            <a:avLst/>
          </a:prstGeom>
        </p:spPr>
      </p:pic>
    </p:spTree>
    <p:extLst>
      <p:ext uri="{BB962C8B-B14F-4D97-AF65-F5344CB8AC3E}">
        <p14:creationId xmlns:p14="http://schemas.microsoft.com/office/powerpoint/2010/main" val="370823859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Ticks</a:t>
            </a:r>
          </a:p>
        </p:txBody>
      </p:sp>
      <p:sp>
        <p:nvSpPr>
          <p:cNvPr id="3" name="Content Placeholder 2"/>
          <p:cNvSpPr>
            <a:spLocks noGrp="1"/>
          </p:cNvSpPr>
          <p:nvPr>
            <p:ph idx="1"/>
          </p:nvPr>
        </p:nvSpPr>
        <p:spPr/>
        <p:txBody>
          <a:bodyPr/>
          <a:lstStyle/>
          <a:p>
            <a:r>
              <a:rPr lang="en-US" dirty="0"/>
              <a:t>Passing a second argument of equal length will change the tick labels</a:t>
            </a:r>
          </a:p>
          <a:p>
            <a:pPr marL="457200" lvl="1" indent="0">
              <a:buNone/>
            </a:pPr>
            <a:r>
              <a:rPr lang="en-US" sz="1600" dirty="0" err="1">
                <a:latin typeface="Courier New" panose="02070309020205020404" pitchFamily="49" charset="0"/>
                <a:cs typeface="Courier New" panose="02070309020205020404" pitchFamily="49" charset="0"/>
              </a:rPr>
              <a:t>plt.plot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df.ix</a:t>
            </a:r>
            <a:r>
              <a:rPr lang="en-US" sz="1600" dirty="0">
                <a:latin typeface="Courier New" panose="02070309020205020404" pitchFamily="49" charset="0"/>
                <a:cs typeface="Courier New" panose="02070309020205020404" pitchFamily="49" charset="0"/>
              </a:rPr>
              <a:t>[0]['</a:t>
            </a:r>
            <a:r>
              <a:rPr lang="en-US" sz="1600" dirty="0" err="1">
                <a:latin typeface="Courier New" panose="02070309020205020404" pitchFamily="49" charset="0"/>
                <a:cs typeface="Courier New" panose="02070309020205020404" pitchFamily="49" charset="0"/>
              </a:rPr>
              <a:t>ts_x</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df.ix</a:t>
            </a:r>
            <a:r>
              <a:rPr lang="en-US" sz="1600" dirty="0">
                <a:latin typeface="Courier New" panose="02070309020205020404" pitchFamily="49" charset="0"/>
                <a:cs typeface="Courier New" panose="02070309020205020404" pitchFamily="49" charset="0"/>
              </a:rPr>
              <a:t>[0]['</a:t>
            </a:r>
            <a:r>
              <a:rPr lang="en-US" sz="1600" dirty="0" err="1">
                <a:latin typeface="Courier New" panose="02070309020205020404" pitchFamily="49" charset="0"/>
                <a:cs typeface="Courier New" panose="02070309020205020404" pitchFamily="49" charset="0"/>
              </a:rPr>
              <a:t>ts_y</a:t>
            </a:r>
            <a:r>
              <a:rPr lang="en-US" sz="1600" dirty="0">
                <a:latin typeface="Courier New" panose="02070309020205020404" pitchFamily="49" charset="0"/>
                <a:cs typeface="Courier New" panose="02070309020205020404" pitchFamily="49" charset="0"/>
              </a:rPr>
              <a:t>'])</a:t>
            </a:r>
          </a:p>
          <a:p>
            <a:pPr marL="457200" lvl="1" indent="0">
              <a:buNone/>
            </a:pPr>
            <a:r>
              <a:rPr lang="en-US" sz="1600" dirty="0" err="1">
                <a:latin typeface="Courier New" panose="02070309020205020404" pitchFamily="49" charset="0"/>
                <a:cs typeface="Courier New" panose="02070309020205020404" pitchFamily="49" charset="0"/>
              </a:rPr>
              <a:t>plt.xticks</a:t>
            </a:r>
            <a:r>
              <a:rPr lang="en-US" sz="1600" dirty="0">
                <a:latin typeface="Courier New" panose="02070309020205020404" pitchFamily="49" charset="0"/>
                <a:cs typeface="Courier New" panose="02070309020205020404" pitchFamily="49" charset="0"/>
              </a:rPr>
              <a:t>([-.8, 0, .8], ['left', 'center', 'right'], rotation= -15 )</a:t>
            </a:r>
          </a:p>
          <a:p>
            <a:pPr marL="457200" lvl="1" indent="0">
              <a:buNone/>
            </a:pPr>
            <a:r>
              <a:rPr lang="en-US" sz="1600" dirty="0" err="1">
                <a:latin typeface="Courier New" panose="02070309020205020404" pitchFamily="49" charset="0"/>
                <a:cs typeface="Courier New" panose="02070309020205020404" pitchFamily="49" charset="0"/>
              </a:rPr>
              <a:t>plt.yticks</a:t>
            </a:r>
            <a:r>
              <a:rPr lang="en-US" sz="1600" dirty="0">
                <a:latin typeface="Courier New" panose="02070309020205020404" pitchFamily="49" charset="0"/>
                <a:cs typeface="Courier New" panose="02070309020205020404" pitchFamily="49" charset="0"/>
              </a:rPr>
              <a:t>([0, 0.9, 1.8], ['bottom', 'center', 'top'] )</a:t>
            </a:r>
          </a:p>
        </p:txBody>
      </p:sp>
      <p:pic>
        <p:nvPicPr>
          <p:cNvPr id="4" name="Picture 3"/>
          <p:cNvPicPr>
            <a:picLocks noChangeAspect="1"/>
          </p:cNvPicPr>
          <p:nvPr/>
        </p:nvPicPr>
        <p:blipFill>
          <a:blip r:embed="rId2"/>
          <a:stretch>
            <a:fillRect/>
          </a:stretch>
        </p:blipFill>
        <p:spPr>
          <a:xfrm>
            <a:off x="3372927" y="3905369"/>
            <a:ext cx="4589253" cy="2741700"/>
          </a:xfrm>
          <a:prstGeom prst="rect">
            <a:avLst/>
          </a:prstGeom>
        </p:spPr>
      </p:pic>
    </p:spTree>
    <p:extLst>
      <p:ext uri="{BB962C8B-B14F-4D97-AF65-F5344CB8AC3E}">
        <p14:creationId xmlns:p14="http://schemas.microsoft.com/office/powerpoint/2010/main" val="183993413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a:t>
            </a:r>
          </a:p>
        </p:txBody>
      </p:sp>
      <p:sp>
        <p:nvSpPr>
          <p:cNvPr id="3" name="Content Placeholder 2"/>
          <p:cNvSpPr>
            <a:spLocks noGrp="1"/>
          </p:cNvSpPr>
          <p:nvPr>
            <p:ph idx="1"/>
          </p:nvPr>
        </p:nvSpPr>
        <p:spPr/>
        <p:txBody>
          <a:bodyPr/>
          <a:lstStyle/>
          <a:p>
            <a:r>
              <a:rPr lang="en-US" dirty="0" err="1"/>
              <a:t>plt.title</a:t>
            </a:r>
            <a:r>
              <a:rPr lang="en-US" dirty="0"/>
              <a:t>() will let you set a title for your figure</a:t>
            </a:r>
          </a:p>
          <a:p>
            <a:pPr marL="457200" lvl="1" indent="0">
              <a:buNone/>
            </a:pPr>
            <a:r>
              <a:rPr lang="en-US" dirty="0" err="1">
                <a:latin typeface="Courier New" panose="02070309020205020404" pitchFamily="49" charset="0"/>
                <a:cs typeface="Courier New" panose="02070309020205020404" pitchFamily="49" charset="0"/>
              </a:rPr>
              <a:t>plt.plot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df.ix</a:t>
            </a:r>
            <a:r>
              <a:rPr lang="en-US" dirty="0">
                <a:latin typeface="Courier New" panose="02070309020205020404" pitchFamily="49" charset="0"/>
                <a:cs typeface="Courier New" panose="02070309020205020404" pitchFamily="49" charset="0"/>
              </a:rPr>
              <a:t>[0]['</a:t>
            </a:r>
            <a:r>
              <a:rPr lang="en-US" dirty="0" err="1">
                <a:latin typeface="Courier New" panose="02070309020205020404" pitchFamily="49" charset="0"/>
                <a:cs typeface="Courier New" panose="02070309020205020404" pitchFamily="49" charset="0"/>
              </a:rPr>
              <a:t>ts_x</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df.ix</a:t>
            </a:r>
            <a:r>
              <a:rPr lang="en-US" dirty="0">
                <a:latin typeface="Courier New" panose="02070309020205020404" pitchFamily="49" charset="0"/>
                <a:cs typeface="Courier New" panose="02070309020205020404" pitchFamily="49" charset="0"/>
              </a:rPr>
              <a:t>[0]['</a:t>
            </a:r>
            <a:r>
              <a:rPr lang="en-US" dirty="0" err="1">
                <a:latin typeface="Courier New" panose="02070309020205020404" pitchFamily="49" charset="0"/>
                <a:cs typeface="Courier New" panose="02070309020205020404" pitchFamily="49" charset="0"/>
              </a:rPr>
              <a:t>ts_y</a:t>
            </a:r>
            <a:r>
              <a:rPr lang="en-US" dirty="0">
                <a:latin typeface="Courier New" panose="02070309020205020404" pitchFamily="49" charset="0"/>
                <a:cs typeface="Courier New" panose="02070309020205020404" pitchFamily="49" charset="0"/>
              </a:rPr>
              <a:t>'])</a:t>
            </a:r>
          </a:p>
          <a:p>
            <a:pPr marL="457200" lvl="1" indent="0">
              <a:buNone/>
            </a:pPr>
            <a:r>
              <a:rPr lang="en-US" dirty="0" err="1">
                <a:latin typeface="Courier New" panose="02070309020205020404" pitchFamily="49" charset="0"/>
                <a:cs typeface="Courier New" panose="02070309020205020404" pitchFamily="49" charset="0"/>
              </a:rPr>
              <a:t>plt.title</a:t>
            </a:r>
            <a:r>
              <a:rPr lang="en-US" dirty="0">
                <a:latin typeface="Courier New" panose="02070309020205020404" pitchFamily="49" charset="0"/>
                <a:cs typeface="Courier New" panose="02070309020205020404" pitchFamily="49" charset="0"/>
              </a:rPr>
              <a:t>('Mouse Movement')</a:t>
            </a:r>
          </a:p>
        </p:txBody>
      </p:sp>
      <p:pic>
        <p:nvPicPr>
          <p:cNvPr id="4" name="Picture 3"/>
          <p:cNvPicPr>
            <a:picLocks noChangeAspect="1"/>
          </p:cNvPicPr>
          <p:nvPr/>
        </p:nvPicPr>
        <p:blipFill>
          <a:blip r:embed="rId2"/>
          <a:stretch>
            <a:fillRect/>
          </a:stretch>
        </p:blipFill>
        <p:spPr>
          <a:xfrm>
            <a:off x="6094411" y="3415582"/>
            <a:ext cx="4679017" cy="3119344"/>
          </a:xfrm>
          <a:prstGeom prst="rect">
            <a:avLst/>
          </a:prstGeom>
        </p:spPr>
      </p:pic>
    </p:spTree>
    <p:extLst>
      <p:ext uri="{BB962C8B-B14F-4D97-AF65-F5344CB8AC3E}">
        <p14:creationId xmlns:p14="http://schemas.microsoft.com/office/powerpoint/2010/main" val="425082571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Labels</a:t>
            </a:r>
          </a:p>
        </p:txBody>
      </p:sp>
      <p:sp>
        <p:nvSpPr>
          <p:cNvPr id="3" name="Content Placeholder 2"/>
          <p:cNvSpPr>
            <a:spLocks noGrp="1"/>
          </p:cNvSpPr>
          <p:nvPr>
            <p:ph idx="1"/>
          </p:nvPr>
        </p:nvSpPr>
        <p:spPr/>
        <p:txBody>
          <a:bodyPr/>
          <a:lstStyle/>
          <a:p>
            <a:r>
              <a:rPr lang="en-US" dirty="0" err="1"/>
              <a:t>plt.xlabel</a:t>
            </a:r>
            <a:r>
              <a:rPr lang="en-US" dirty="0"/>
              <a:t>() and </a:t>
            </a:r>
            <a:r>
              <a:rPr lang="en-US" dirty="0" err="1"/>
              <a:t>plt.ylabel</a:t>
            </a:r>
            <a:r>
              <a:rPr lang="en-US" dirty="0"/>
              <a:t>() set axis labels</a:t>
            </a:r>
          </a:p>
          <a:p>
            <a:pPr marL="457200" lvl="1" indent="0">
              <a:buNone/>
            </a:pPr>
            <a:r>
              <a:rPr lang="en-US" dirty="0" err="1">
                <a:latin typeface="Courier New" panose="02070309020205020404" pitchFamily="49" charset="0"/>
                <a:cs typeface="Courier New" panose="02070309020205020404" pitchFamily="49" charset="0"/>
              </a:rPr>
              <a:t>plt.plot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df.ix</a:t>
            </a:r>
            <a:r>
              <a:rPr lang="en-US" dirty="0">
                <a:latin typeface="Courier New" panose="02070309020205020404" pitchFamily="49" charset="0"/>
                <a:cs typeface="Courier New" panose="02070309020205020404" pitchFamily="49" charset="0"/>
              </a:rPr>
              <a:t>[0]['</a:t>
            </a:r>
            <a:r>
              <a:rPr lang="en-US" dirty="0" err="1">
                <a:latin typeface="Courier New" panose="02070309020205020404" pitchFamily="49" charset="0"/>
                <a:cs typeface="Courier New" panose="02070309020205020404" pitchFamily="49" charset="0"/>
              </a:rPr>
              <a:t>ts_x</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df.ix</a:t>
            </a:r>
            <a:r>
              <a:rPr lang="en-US" dirty="0">
                <a:latin typeface="Courier New" panose="02070309020205020404" pitchFamily="49" charset="0"/>
                <a:cs typeface="Courier New" panose="02070309020205020404" pitchFamily="49" charset="0"/>
              </a:rPr>
              <a:t>[0]['</a:t>
            </a:r>
            <a:r>
              <a:rPr lang="en-US" dirty="0" err="1">
                <a:latin typeface="Courier New" panose="02070309020205020404" pitchFamily="49" charset="0"/>
                <a:cs typeface="Courier New" panose="02070309020205020404" pitchFamily="49" charset="0"/>
              </a:rPr>
              <a:t>ts_y</a:t>
            </a:r>
            <a:r>
              <a:rPr lang="en-US" dirty="0">
                <a:latin typeface="Courier New" panose="02070309020205020404" pitchFamily="49" charset="0"/>
                <a:cs typeface="Courier New" panose="02070309020205020404" pitchFamily="49" charset="0"/>
              </a:rPr>
              <a:t>'])</a:t>
            </a:r>
          </a:p>
          <a:p>
            <a:pPr marL="457200" lvl="1" indent="0">
              <a:buNone/>
            </a:pPr>
            <a:r>
              <a:rPr lang="en-US" dirty="0" err="1">
                <a:latin typeface="Courier New" panose="02070309020205020404" pitchFamily="49" charset="0"/>
                <a:cs typeface="Courier New" panose="02070309020205020404" pitchFamily="49" charset="0"/>
              </a:rPr>
              <a:t>plt.xlabel</a:t>
            </a:r>
            <a:r>
              <a:rPr lang="en-US" dirty="0">
                <a:latin typeface="Courier New" panose="02070309020205020404" pitchFamily="49" charset="0"/>
                <a:cs typeface="Courier New" panose="02070309020205020404" pitchFamily="49" charset="0"/>
              </a:rPr>
              <a:t>('X axis', </a:t>
            </a:r>
            <a:r>
              <a:rPr lang="en-US" dirty="0" err="1">
                <a:latin typeface="Courier New" panose="02070309020205020404" pitchFamily="49" charset="0"/>
                <a:cs typeface="Courier New" panose="02070309020205020404" pitchFamily="49" charset="0"/>
              </a:rPr>
              <a:t>fontsize</a:t>
            </a:r>
            <a:r>
              <a:rPr lang="en-US" dirty="0">
                <a:latin typeface="Courier New" panose="02070309020205020404" pitchFamily="49" charset="0"/>
                <a:cs typeface="Courier New" panose="02070309020205020404" pitchFamily="49" charset="0"/>
              </a:rPr>
              <a:t>=15, color='red')</a:t>
            </a:r>
          </a:p>
          <a:p>
            <a:pPr marL="457200" lvl="1" indent="0">
              <a:buNone/>
            </a:pPr>
            <a:r>
              <a:rPr lang="en-US" dirty="0" err="1">
                <a:latin typeface="Courier New" panose="02070309020205020404" pitchFamily="49" charset="0"/>
                <a:cs typeface="Courier New" panose="02070309020205020404" pitchFamily="49" charset="0"/>
              </a:rPr>
              <a:t>plt.ylabel</a:t>
            </a:r>
            <a:r>
              <a:rPr lang="en-US" dirty="0">
                <a:latin typeface="Courier New" panose="02070309020205020404" pitchFamily="49" charset="0"/>
                <a:cs typeface="Courier New" panose="02070309020205020404" pitchFamily="49" charset="0"/>
              </a:rPr>
              <a:t>('Y axis')</a:t>
            </a:r>
          </a:p>
        </p:txBody>
      </p:sp>
      <p:pic>
        <p:nvPicPr>
          <p:cNvPr id="4" name="Picture 3"/>
          <p:cNvPicPr>
            <a:picLocks noChangeAspect="1"/>
          </p:cNvPicPr>
          <p:nvPr/>
        </p:nvPicPr>
        <p:blipFill>
          <a:blip r:embed="rId2"/>
          <a:stretch>
            <a:fillRect/>
          </a:stretch>
        </p:blipFill>
        <p:spPr>
          <a:xfrm>
            <a:off x="6590580" y="3655203"/>
            <a:ext cx="4604255" cy="3069503"/>
          </a:xfrm>
          <a:prstGeom prst="rect">
            <a:avLst/>
          </a:prstGeom>
        </p:spPr>
      </p:pic>
    </p:spTree>
    <p:extLst>
      <p:ext uri="{BB962C8B-B14F-4D97-AF65-F5344CB8AC3E}">
        <p14:creationId xmlns:p14="http://schemas.microsoft.com/office/powerpoint/2010/main" val="3394222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IPython</a:t>
            </a:r>
            <a:r>
              <a:rPr lang="en-US" dirty="0"/>
              <a:t>/</a:t>
            </a:r>
            <a:r>
              <a:rPr lang="en-US" dirty="0" err="1"/>
              <a:t>jupyter</a:t>
            </a:r>
            <a:endParaRPr lang="en-US" dirty="0"/>
          </a:p>
        </p:txBody>
      </p:sp>
      <p:sp>
        <p:nvSpPr>
          <p:cNvPr id="3" name="Content Placeholder 2"/>
          <p:cNvSpPr>
            <a:spLocks noGrp="1"/>
          </p:cNvSpPr>
          <p:nvPr>
            <p:ph idx="1"/>
          </p:nvPr>
        </p:nvSpPr>
        <p:spPr/>
        <p:txBody>
          <a:bodyPr/>
          <a:lstStyle/>
          <a:p>
            <a:r>
              <a:rPr lang="en-US" dirty="0"/>
              <a:t>Start a command prompt in the folder you want to work in</a:t>
            </a:r>
          </a:p>
          <a:p>
            <a:r>
              <a:rPr lang="en-US" dirty="0"/>
              <a:t>Type “</a:t>
            </a:r>
            <a:r>
              <a:rPr lang="en-US" dirty="0" err="1">
                <a:latin typeface="Courier New" panose="02070309020205020404" pitchFamily="49" charset="0"/>
                <a:cs typeface="Courier New" panose="02070309020205020404" pitchFamily="49" charset="0"/>
              </a:rPr>
              <a:t>jupyter</a:t>
            </a:r>
            <a:r>
              <a:rPr lang="en-US" dirty="0">
                <a:latin typeface="Courier New" panose="02070309020205020404" pitchFamily="49" charset="0"/>
                <a:cs typeface="Courier New" panose="02070309020205020404" pitchFamily="49" charset="0"/>
              </a:rPr>
              <a:t> notebook</a:t>
            </a:r>
            <a:r>
              <a:rPr lang="en-US" dirty="0"/>
              <a:t>”</a:t>
            </a:r>
          </a:p>
          <a:p>
            <a:endParaRPr lang="en-US" dirty="0"/>
          </a:p>
        </p:txBody>
      </p:sp>
      <p:pic>
        <p:nvPicPr>
          <p:cNvPr id="4" name="Picture 3"/>
          <p:cNvPicPr>
            <a:picLocks noChangeAspect="1"/>
          </p:cNvPicPr>
          <p:nvPr/>
        </p:nvPicPr>
        <p:blipFill>
          <a:blip r:embed="rId2"/>
          <a:stretch>
            <a:fillRect/>
          </a:stretch>
        </p:blipFill>
        <p:spPr>
          <a:xfrm>
            <a:off x="2247168" y="3367877"/>
            <a:ext cx="6257925" cy="2780143"/>
          </a:xfrm>
          <a:prstGeom prst="rect">
            <a:avLst/>
          </a:prstGeom>
        </p:spPr>
      </p:pic>
      <p:sp>
        <p:nvSpPr>
          <p:cNvPr id="5" name="Oval 4"/>
          <p:cNvSpPr/>
          <p:nvPr/>
        </p:nvSpPr>
        <p:spPr>
          <a:xfrm>
            <a:off x="7532077" y="3812259"/>
            <a:ext cx="931984" cy="416169"/>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337737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Legends</a:t>
            </a:r>
          </a:p>
        </p:txBody>
      </p:sp>
      <p:sp>
        <p:nvSpPr>
          <p:cNvPr id="3" name="Content Placeholder 2"/>
          <p:cNvSpPr>
            <a:spLocks noGrp="1"/>
          </p:cNvSpPr>
          <p:nvPr>
            <p:ph idx="1"/>
          </p:nvPr>
        </p:nvSpPr>
        <p:spPr/>
        <p:txBody>
          <a:bodyPr/>
          <a:lstStyle/>
          <a:p>
            <a:r>
              <a:rPr lang="en-US" dirty="0"/>
              <a:t>To create a legend label your plots as you draw them</a:t>
            </a:r>
          </a:p>
          <a:p>
            <a:r>
              <a:rPr lang="en-US" dirty="0"/>
              <a:t>Then use </a:t>
            </a:r>
            <a:r>
              <a:rPr lang="en-US" dirty="0" err="1"/>
              <a:t>plt.legend</a:t>
            </a:r>
            <a:r>
              <a:rPr lang="en-US" dirty="0"/>
              <a:t>()</a:t>
            </a:r>
          </a:p>
          <a:p>
            <a:pPr lvl="1"/>
            <a:r>
              <a:rPr lang="en-US" dirty="0" err="1"/>
              <a:t>plt.legend</a:t>
            </a:r>
            <a:r>
              <a:rPr lang="en-US" dirty="0"/>
              <a:t>() can take a </a:t>
            </a:r>
            <a:r>
              <a:rPr lang="en-US" dirty="0" err="1"/>
              <a:t>loc</a:t>
            </a:r>
            <a:r>
              <a:rPr lang="en-US" dirty="0"/>
              <a:t> argument to set the legend's location</a:t>
            </a:r>
          </a:p>
          <a:p>
            <a:pPr marL="457200" lvl="1" indent="0">
              <a:buNone/>
            </a:pPr>
            <a:r>
              <a:rPr lang="en-US" dirty="0" err="1">
                <a:latin typeface="Courier New" panose="02070309020205020404" pitchFamily="49" charset="0"/>
                <a:cs typeface="Courier New" panose="02070309020205020404" pitchFamily="49" charset="0"/>
              </a:rPr>
              <a:t>plt.plot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df.ix</a:t>
            </a:r>
            <a:r>
              <a:rPr lang="en-US" dirty="0">
                <a:latin typeface="Courier New" panose="02070309020205020404" pitchFamily="49" charset="0"/>
                <a:cs typeface="Courier New" panose="02070309020205020404" pitchFamily="49" charset="0"/>
              </a:rPr>
              <a:t>[0]['</a:t>
            </a:r>
            <a:r>
              <a:rPr lang="en-US" dirty="0" err="1">
                <a:latin typeface="Courier New" panose="02070309020205020404" pitchFamily="49" charset="0"/>
                <a:cs typeface="Courier New" panose="02070309020205020404" pitchFamily="49" charset="0"/>
              </a:rPr>
              <a:t>ts_x</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df.ix</a:t>
            </a:r>
            <a:r>
              <a:rPr lang="en-US" dirty="0">
                <a:latin typeface="Courier New" panose="02070309020205020404" pitchFamily="49" charset="0"/>
                <a:cs typeface="Courier New" panose="02070309020205020404" pitchFamily="49" charset="0"/>
              </a:rPr>
              <a:t>[0]['</a:t>
            </a:r>
            <a:r>
              <a:rPr lang="en-US" dirty="0" err="1">
                <a:latin typeface="Courier New" panose="02070309020205020404" pitchFamily="49" charset="0"/>
                <a:cs typeface="Courier New" panose="02070309020205020404" pitchFamily="49" charset="0"/>
              </a:rPr>
              <a:t>ts_y</a:t>
            </a:r>
            <a:r>
              <a:rPr lang="en-US" dirty="0">
                <a:latin typeface="Courier New" panose="02070309020205020404" pitchFamily="49" charset="0"/>
                <a:cs typeface="Courier New" panose="02070309020205020404" pitchFamily="49" charset="0"/>
              </a:rPr>
              <a:t>'], label='A')</a:t>
            </a:r>
          </a:p>
          <a:p>
            <a:pPr marL="457200" lvl="1" indent="0">
              <a:buNone/>
            </a:pPr>
            <a:r>
              <a:rPr lang="en-US" dirty="0" err="1">
                <a:latin typeface="Courier New" panose="02070309020205020404" pitchFamily="49" charset="0"/>
                <a:cs typeface="Courier New" panose="02070309020205020404" pitchFamily="49" charset="0"/>
              </a:rPr>
              <a:t>plt.plot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df.ix</a:t>
            </a:r>
            <a:r>
              <a:rPr lang="en-US" dirty="0">
                <a:latin typeface="Courier New" panose="02070309020205020404" pitchFamily="49" charset="0"/>
                <a:cs typeface="Courier New" panose="02070309020205020404" pitchFamily="49" charset="0"/>
              </a:rPr>
              <a:t>[1]['</a:t>
            </a:r>
            <a:r>
              <a:rPr lang="en-US" dirty="0" err="1">
                <a:latin typeface="Courier New" panose="02070309020205020404" pitchFamily="49" charset="0"/>
                <a:cs typeface="Courier New" panose="02070309020205020404" pitchFamily="49" charset="0"/>
              </a:rPr>
              <a:t>ts_x</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df.ix</a:t>
            </a:r>
            <a:r>
              <a:rPr lang="en-US" dirty="0">
                <a:latin typeface="Courier New" panose="02070309020205020404" pitchFamily="49" charset="0"/>
                <a:cs typeface="Courier New" panose="02070309020205020404" pitchFamily="49" charset="0"/>
              </a:rPr>
              <a:t>[1]['</a:t>
            </a:r>
            <a:r>
              <a:rPr lang="en-US" dirty="0" err="1">
                <a:latin typeface="Courier New" panose="02070309020205020404" pitchFamily="49" charset="0"/>
                <a:cs typeface="Courier New" panose="02070309020205020404" pitchFamily="49" charset="0"/>
              </a:rPr>
              <a:t>ts_y</a:t>
            </a:r>
            <a:r>
              <a:rPr lang="en-US" dirty="0">
                <a:latin typeface="Courier New" panose="02070309020205020404" pitchFamily="49" charset="0"/>
                <a:cs typeface="Courier New" panose="02070309020205020404" pitchFamily="49" charset="0"/>
              </a:rPr>
              <a:t>'], label='B')</a:t>
            </a:r>
          </a:p>
          <a:p>
            <a:pPr marL="457200" lvl="1" indent="0">
              <a:buNone/>
            </a:pPr>
            <a:r>
              <a:rPr lang="en-US" dirty="0" err="1">
                <a:latin typeface="Courier New" panose="02070309020205020404" pitchFamily="49" charset="0"/>
                <a:cs typeface="Courier New" panose="02070309020205020404" pitchFamily="49" charset="0"/>
              </a:rPr>
              <a:t>plt.legend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loc</a:t>
            </a:r>
            <a:r>
              <a:rPr lang="en-US" dirty="0">
                <a:latin typeface="Courier New" panose="02070309020205020404" pitchFamily="49" charset="0"/>
                <a:cs typeface="Courier New" panose="02070309020205020404" pitchFamily="49" charset="0"/>
              </a:rPr>
              <a:t>=4)</a:t>
            </a:r>
          </a:p>
        </p:txBody>
      </p:sp>
      <p:pic>
        <p:nvPicPr>
          <p:cNvPr id="5" name="Picture 4"/>
          <p:cNvPicPr>
            <a:picLocks noChangeAspect="1"/>
          </p:cNvPicPr>
          <p:nvPr/>
        </p:nvPicPr>
        <p:blipFill>
          <a:blip r:embed="rId2"/>
          <a:stretch>
            <a:fillRect/>
          </a:stretch>
        </p:blipFill>
        <p:spPr>
          <a:xfrm>
            <a:off x="8044945" y="125020"/>
            <a:ext cx="4342588" cy="2895058"/>
          </a:xfrm>
          <a:prstGeom prst="rect">
            <a:avLst/>
          </a:prstGeom>
        </p:spPr>
      </p:pic>
    </p:spTree>
    <p:extLst>
      <p:ext uri="{BB962C8B-B14F-4D97-AF65-F5344CB8AC3E}">
        <p14:creationId xmlns:p14="http://schemas.microsoft.com/office/powerpoint/2010/main" val="15185741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Adjusting Your figure size</a:t>
            </a:r>
          </a:p>
        </p:txBody>
      </p:sp>
      <p:sp>
        <p:nvSpPr>
          <p:cNvPr id="3" name="Content Placeholder 2"/>
          <p:cNvSpPr>
            <a:spLocks noGrp="1"/>
          </p:cNvSpPr>
          <p:nvPr>
            <p:ph idx="1"/>
          </p:nvPr>
        </p:nvSpPr>
        <p:spPr/>
        <p:txBody>
          <a:bodyPr/>
          <a:lstStyle/>
          <a:p>
            <a:r>
              <a:rPr lang="en-US" dirty="0" err="1"/>
              <a:t>plt.figure</a:t>
            </a:r>
            <a:r>
              <a:rPr lang="en-US" dirty="0"/>
              <a:t>() can be used to modify the dimensions of your figure</a:t>
            </a:r>
          </a:p>
          <a:p>
            <a:r>
              <a:rPr lang="en-US" dirty="0" err="1"/>
              <a:t>plt.figure</a:t>
            </a:r>
            <a:r>
              <a:rPr lang="en-US" dirty="0"/>
              <a:t>() takes 3 main arguments </a:t>
            </a:r>
          </a:p>
          <a:p>
            <a:pPr lvl="1"/>
            <a:r>
              <a:rPr lang="en-US" dirty="0" err="1"/>
              <a:t>num</a:t>
            </a:r>
            <a:r>
              <a:rPr lang="en-US" dirty="0"/>
              <a:t>: if you set this to a number you can then edit this figure later by calling figure again with the same number. It is often best to pass </a:t>
            </a:r>
            <a:r>
              <a:rPr lang="en-US" dirty="0">
                <a:latin typeface="Courier New" panose="02070309020205020404" pitchFamily="49" charset="0"/>
                <a:cs typeface="Courier New" panose="02070309020205020404" pitchFamily="49" charset="0"/>
              </a:rPr>
              <a:t>None</a:t>
            </a:r>
          </a:p>
          <a:p>
            <a:pPr lvl="1"/>
            <a:r>
              <a:rPr lang="en-US" dirty="0" err="1"/>
              <a:t>figsize</a:t>
            </a:r>
            <a:r>
              <a:rPr lang="en-US" dirty="0"/>
              <a:t>: takes a size in inches in the form of a tuple</a:t>
            </a:r>
          </a:p>
          <a:p>
            <a:pPr lvl="1"/>
            <a:r>
              <a:rPr lang="en-US" dirty="0"/>
              <a:t>dpi: the image resolution</a:t>
            </a:r>
          </a:p>
          <a:p>
            <a:r>
              <a:rPr lang="en-US" dirty="0" err="1"/>
              <a:t>figsize</a:t>
            </a:r>
            <a:r>
              <a:rPr lang="en-US" dirty="0"/>
              <a:t> * dpi = figure dimensions</a:t>
            </a:r>
          </a:p>
        </p:txBody>
      </p:sp>
    </p:spTree>
    <p:extLst>
      <p:ext uri="{BB962C8B-B14F-4D97-AF65-F5344CB8AC3E}">
        <p14:creationId xmlns:p14="http://schemas.microsoft.com/office/powerpoint/2010/main" val="169618100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figure size</a:t>
            </a:r>
          </a:p>
        </p:txBody>
      </p:sp>
      <p:sp>
        <p:nvSpPr>
          <p:cNvPr id="3" name="Content Placeholder 2"/>
          <p:cNvSpPr>
            <a:spLocks noGrp="1"/>
          </p:cNvSpPr>
          <p:nvPr>
            <p:ph idx="1"/>
          </p:nvPr>
        </p:nvSpPr>
        <p:spPr/>
        <p:txBody>
          <a:bodyPr/>
          <a:lstStyle/>
          <a:p>
            <a:pPr marL="0" indent="0">
              <a:buNone/>
            </a:pPr>
            <a:r>
              <a:rPr lang="en-US" dirty="0" err="1">
                <a:latin typeface="Courier New" panose="02070309020205020404" pitchFamily="49" charset="0"/>
                <a:cs typeface="Courier New" panose="02070309020205020404" pitchFamily="49" charset="0"/>
              </a:rPr>
              <a:t>plt.figure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num</a:t>
            </a:r>
            <a:r>
              <a:rPr lang="en-US" dirty="0">
                <a:latin typeface="Courier New" panose="02070309020205020404" pitchFamily="49" charset="0"/>
                <a:cs typeface="Courier New" panose="02070309020205020404" pitchFamily="49" charset="0"/>
              </a:rPr>
              <a:t>=None, </a:t>
            </a:r>
            <a:r>
              <a:rPr lang="en-US" dirty="0" err="1">
                <a:latin typeface="Courier New" panose="02070309020205020404" pitchFamily="49" charset="0"/>
                <a:cs typeface="Courier New" panose="02070309020205020404" pitchFamily="49" charset="0"/>
              </a:rPr>
              <a:t>figsize</a:t>
            </a:r>
            <a:r>
              <a:rPr lang="en-US" dirty="0">
                <a:latin typeface="Courier New" panose="02070309020205020404" pitchFamily="49" charset="0"/>
                <a:cs typeface="Courier New" panose="02070309020205020404" pitchFamily="49" charset="0"/>
              </a:rPr>
              <a:t>=(4,4), dpi=100)</a:t>
            </a:r>
          </a:p>
          <a:p>
            <a:pPr marL="0" indent="0">
              <a:buNone/>
            </a:pPr>
            <a:r>
              <a:rPr lang="en-US" dirty="0" err="1">
                <a:latin typeface="Courier New" panose="02070309020205020404" pitchFamily="49" charset="0"/>
                <a:cs typeface="Courier New" panose="02070309020205020404" pitchFamily="49" charset="0"/>
              </a:rPr>
              <a:t>plt.plot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df.ix</a:t>
            </a:r>
            <a:r>
              <a:rPr lang="en-US" dirty="0">
                <a:latin typeface="Courier New" panose="02070309020205020404" pitchFamily="49" charset="0"/>
                <a:cs typeface="Courier New" panose="02070309020205020404" pitchFamily="49" charset="0"/>
              </a:rPr>
              <a:t>[0]['</a:t>
            </a:r>
            <a:r>
              <a:rPr lang="en-US" dirty="0" err="1">
                <a:latin typeface="Courier New" panose="02070309020205020404" pitchFamily="49" charset="0"/>
                <a:cs typeface="Courier New" panose="02070309020205020404" pitchFamily="49" charset="0"/>
              </a:rPr>
              <a:t>ts_x</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df.ix</a:t>
            </a:r>
            <a:r>
              <a:rPr lang="en-US" dirty="0">
                <a:latin typeface="Courier New" panose="02070309020205020404" pitchFamily="49" charset="0"/>
                <a:cs typeface="Courier New" panose="02070309020205020404" pitchFamily="49" charset="0"/>
              </a:rPr>
              <a:t>[0]['</a:t>
            </a:r>
            <a:r>
              <a:rPr lang="en-US" dirty="0" err="1">
                <a:latin typeface="Courier New" panose="02070309020205020404" pitchFamily="49" charset="0"/>
                <a:cs typeface="Courier New" panose="02070309020205020404" pitchFamily="49" charset="0"/>
              </a:rPr>
              <a:t>ts_y</a:t>
            </a: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4102882" y="3460629"/>
            <a:ext cx="3100176" cy="3100176"/>
          </a:xfrm>
          <a:prstGeom prst="rect">
            <a:avLst/>
          </a:prstGeom>
        </p:spPr>
      </p:pic>
    </p:spTree>
    <p:extLst>
      <p:ext uri="{BB962C8B-B14F-4D97-AF65-F5344CB8AC3E}">
        <p14:creationId xmlns:p14="http://schemas.microsoft.com/office/powerpoint/2010/main" val="5989733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Saving your figure</a:t>
            </a:r>
          </a:p>
        </p:txBody>
      </p:sp>
      <p:sp>
        <p:nvSpPr>
          <p:cNvPr id="3" name="Content Placeholder 2"/>
          <p:cNvSpPr>
            <a:spLocks noGrp="1"/>
          </p:cNvSpPr>
          <p:nvPr>
            <p:ph idx="1"/>
          </p:nvPr>
        </p:nvSpPr>
        <p:spPr/>
        <p:txBody>
          <a:bodyPr/>
          <a:lstStyle/>
          <a:p>
            <a:r>
              <a:rPr lang="en-US" dirty="0" err="1"/>
              <a:t>plt.savefig</a:t>
            </a:r>
            <a:r>
              <a:rPr lang="en-US" dirty="0"/>
              <a:t>() will save the current figure. Takes a filename as an argument</a:t>
            </a:r>
          </a:p>
          <a:p>
            <a:pPr marL="0" indent="0">
              <a:buNone/>
            </a:pPr>
            <a:r>
              <a:rPr lang="en-US" dirty="0" err="1">
                <a:latin typeface="Courier New" panose="02070309020205020404" pitchFamily="49" charset="0"/>
                <a:cs typeface="Courier New" panose="02070309020205020404" pitchFamily="49" charset="0"/>
              </a:rPr>
              <a:t>plt.savefig</a:t>
            </a:r>
            <a:r>
              <a:rPr lang="en-US" dirty="0">
                <a:latin typeface="Courier New" panose="02070309020205020404" pitchFamily="49" charset="0"/>
                <a:cs typeface="Courier New" panose="02070309020205020404" pitchFamily="49" charset="0"/>
              </a:rPr>
              <a:t>('awesome_figure.png')</a:t>
            </a:r>
          </a:p>
        </p:txBody>
      </p:sp>
    </p:spTree>
    <p:extLst>
      <p:ext uri="{BB962C8B-B14F-4D97-AF65-F5344CB8AC3E}">
        <p14:creationId xmlns:p14="http://schemas.microsoft.com/office/powerpoint/2010/main" val="249861660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Histograms</a:t>
            </a:r>
          </a:p>
        </p:txBody>
      </p:sp>
      <p:sp>
        <p:nvSpPr>
          <p:cNvPr id="3" name="Content Placeholder 2"/>
          <p:cNvSpPr>
            <a:spLocks noGrp="1"/>
          </p:cNvSpPr>
          <p:nvPr>
            <p:ph idx="1"/>
          </p:nvPr>
        </p:nvSpPr>
        <p:spPr/>
        <p:txBody>
          <a:bodyPr/>
          <a:lstStyle/>
          <a:p>
            <a:pPr marL="0" indent="0">
              <a:buNone/>
            </a:pPr>
            <a:r>
              <a:rPr lang="en-US" sz="2000" dirty="0" err="1">
                <a:latin typeface="Courier New" panose="02070309020205020404" pitchFamily="49" charset="0"/>
                <a:cs typeface="Courier New" panose="02070309020205020404" pitchFamily="49" charset="0"/>
              </a:rPr>
              <a:t>nums</a:t>
            </a:r>
            <a:r>
              <a:rPr lang="en-US" sz="2000" dirty="0">
                <a:latin typeface="Courier New" panose="02070309020205020404" pitchFamily="49" charset="0"/>
                <a:cs typeface="Courier New" panose="02070309020205020404" pitchFamily="49" charset="0"/>
              </a:rPr>
              <a:t> = [57, 69, 90, 74, 77, 84, 66, 69, 78, 79, 62, 60, 86, 88, 78, 72, 67, 93, 89, 77, 90, 66, 74, 73, 85, 88, 71, 64, 99, 69]</a:t>
            </a:r>
          </a:p>
          <a:p>
            <a:pPr marL="0" indent="0">
              <a:buNone/>
            </a:pPr>
            <a:r>
              <a:rPr lang="en-US" sz="2000" dirty="0" err="1">
                <a:latin typeface="Courier New" panose="02070309020205020404" pitchFamily="49" charset="0"/>
                <a:cs typeface="Courier New" panose="02070309020205020404" pitchFamily="49" charset="0"/>
              </a:rPr>
              <a:t>plt.hist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nums</a:t>
            </a:r>
            <a:r>
              <a:rPr lang="en-US" sz="2000" dirty="0">
                <a:latin typeface="Courier New" panose="02070309020205020404" pitchFamily="49" charset="0"/>
                <a:cs typeface="Courier New" panose="02070309020205020404" pitchFamily="49" charset="0"/>
              </a:rPr>
              <a:t>, bins=10)</a:t>
            </a:r>
          </a:p>
          <a:p>
            <a:pPr marL="0" indent="0">
              <a:buNone/>
            </a:pP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4991194" y="3199567"/>
            <a:ext cx="5487650" cy="3658433"/>
          </a:xfrm>
          <a:prstGeom prst="rect">
            <a:avLst/>
          </a:prstGeom>
        </p:spPr>
      </p:pic>
    </p:spTree>
    <p:extLst>
      <p:ext uri="{BB962C8B-B14F-4D97-AF65-F5344CB8AC3E}">
        <p14:creationId xmlns:p14="http://schemas.microsoft.com/office/powerpoint/2010/main" val="136094107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dirty="0"/>
              <a:t>Let's take a look at how errors correlate with reaction time</a:t>
            </a:r>
          </a:p>
          <a:p>
            <a:r>
              <a:rPr lang="en-US" dirty="0"/>
              <a:t>Plot a bar graph of the mean RTs when there is an error, and when there isn't</a:t>
            </a:r>
          </a:p>
          <a:p>
            <a:pPr lvl="1"/>
            <a:r>
              <a:rPr lang="en-US" dirty="0"/>
              <a:t>I haven't covered bar graphs, but you can figure it out</a:t>
            </a:r>
          </a:p>
          <a:p>
            <a:pPr lvl="1"/>
            <a:r>
              <a:rPr lang="en-US" dirty="0">
                <a:hlinkClick r:id="rId2"/>
              </a:rPr>
              <a:t>http://matplotlib.org/api/pyplot_api.html</a:t>
            </a:r>
            <a:r>
              <a:rPr lang="en-US" dirty="0"/>
              <a:t> </a:t>
            </a:r>
          </a:p>
          <a:p>
            <a:r>
              <a:rPr lang="en-US" dirty="0"/>
              <a:t>Plot 2 histograms of the reaction times</a:t>
            </a:r>
          </a:p>
          <a:p>
            <a:pPr lvl="1"/>
            <a:r>
              <a:rPr lang="en-US" dirty="0"/>
              <a:t>One for each error condition</a:t>
            </a:r>
          </a:p>
          <a:p>
            <a:pPr lvl="1"/>
            <a:r>
              <a:rPr lang="en-US" dirty="0"/>
              <a:t>Note: You might need to convert Series objects into </a:t>
            </a:r>
            <a:r>
              <a:rPr lang="en-US" dirty="0" err="1"/>
              <a:t>Numpy</a:t>
            </a:r>
            <a:r>
              <a:rPr lang="en-US" dirty="0"/>
              <a:t> Arrays</a:t>
            </a:r>
          </a:p>
        </p:txBody>
      </p:sp>
    </p:spTree>
    <p:extLst>
      <p:ext uri="{BB962C8B-B14F-4D97-AF65-F5344CB8AC3E}">
        <p14:creationId xmlns:p14="http://schemas.microsoft.com/office/powerpoint/2010/main" val="199370075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2098944" y="1912913"/>
            <a:ext cx="6721842" cy="4214861"/>
          </a:xfrm>
          <a:prstGeom prst="rect">
            <a:avLst/>
          </a:prstGeom>
        </p:spPr>
      </p:pic>
    </p:spTree>
    <p:extLst>
      <p:ext uri="{BB962C8B-B14F-4D97-AF65-F5344CB8AC3E}">
        <p14:creationId xmlns:p14="http://schemas.microsoft.com/office/powerpoint/2010/main" val="150379369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679668" y="0"/>
            <a:ext cx="5312568" cy="3541712"/>
          </a:xfrm>
        </p:spPr>
      </p:pic>
      <p:pic>
        <p:nvPicPr>
          <p:cNvPr id="5" name="Picture 4"/>
          <p:cNvPicPr>
            <a:picLocks noChangeAspect="1"/>
          </p:cNvPicPr>
          <p:nvPr/>
        </p:nvPicPr>
        <p:blipFill>
          <a:blip r:embed="rId3"/>
          <a:stretch>
            <a:fillRect/>
          </a:stretch>
        </p:blipFill>
        <p:spPr>
          <a:xfrm>
            <a:off x="0" y="3585714"/>
            <a:ext cx="4908430" cy="3272286"/>
          </a:xfrm>
          <a:prstGeom prst="rect">
            <a:avLst/>
          </a:prstGeom>
        </p:spPr>
      </p:pic>
      <p:pic>
        <p:nvPicPr>
          <p:cNvPr id="6" name="Picture 5"/>
          <p:cNvPicPr>
            <a:picLocks noChangeAspect="1"/>
          </p:cNvPicPr>
          <p:nvPr/>
        </p:nvPicPr>
        <p:blipFill>
          <a:blip r:embed="rId4"/>
          <a:stretch>
            <a:fillRect/>
          </a:stretch>
        </p:blipFill>
        <p:spPr>
          <a:xfrm>
            <a:off x="7289320" y="3589548"/>
            <a:ext cx="4902679" cy="3268452"/>
          </a:xfrm>
          <a:prstGeom prst="rect">
            <a:avLst/>
          </a:prstGeom>
        </p:spPr>
      </p:pic>
    </p:spTree>
    <p:extLst>
      <p:ext uri="{BB962C8B-B14F-4D97-AF65-F5344CB8AC3E}">
        <p14:creationId xmlns:p14="http://schemas.microsoft.com/office/powerpoint/2010/main" val="30600193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subplots</a:t>
            </a:r>
          </a:p>
        </p:txBody>
      </p:sp>
      <p:sp>
        <p:nvSpPr>
          <p:cNvPr id="3" name="Content Placeholder 2"/>
          <p:cNvSpPr>
            <a:spLocks noGrp="1"/>
          </p:cNvSpPr>
          <p:nvPr>
            <p:ph idx="1"/>
          </p:nvPr>
        </p:nvSpPr>
        <p:spPr/>
        <p:txBody>
          <a:bodyPr/>
          <a:lstStyle/>
          <a:p>
            <a:r>
              <a:rPr lang="en-US" dirty="0" err="1"/>
              <a:t>plt.subplot</a:t>
            </a:r>
            <a:r>
              <a:rPr lang="en-US" dirty="0"/>
              <a:t>() allows you to have multiple plots on the same figure</a:t>
            </a:r>
          </a:p>
          <a:p>
            <a:pPr lvl="1"/>
            <a:r>
              <a:rPr lang="en-US" dirty="0"/>
              <a:t>Takes the following arguments: </a:t>
            </a:r>
            <a:r>
              <a:rPr lang="en-US" dirty="0" err="1"/>
              <a:t>nrows</a:t>
            </a:r>
            <a:r>
              <a:rPr lang="en-US" dirty="0"/>
              <a:t>, </a:t>
            </a:r>
            <a:r>
              <a:rPr lang="en-US" dirty="0" err="1"/>
              <a:t>ncols</a:t>
            </a:r>
            <a:r>
              <a:rPr lang="en-US" dirty="0"/>
              <a:t>, </a:t>
            </a:r>
            <a:r>
              <a:rPr lang="en-US" dirty="0" err="1"/>
              <a:t>plot_number</a:t>
            </a:r>
            <a:endParaRPr lang="en-US" dirty="0"/>
          </a:p>
          <a:p>
            <a:r>
              <a:rPr lang="en-US" dirty="0"/>
              <a:t>Let's put both our histograms on the same figure</a:t>
            </a:r>
          </a:p>
          <a:p>
            <a:pPr marL="0" indent="0">
              <a:buNone/>
            </a:pPr>
            <a:endParaRPr lang="en-US" dirty="0"/>
          </a:p>
        </p:txBody>
      </p:sp>
      <p:sp>
        <p:nvSpPr>
          <p:cNvPr id="5" name="TextBox 4"/>
          <p:cNvSpPr txBox="1"/>
          <p:nvPr/>
        </p:nvSpPr>
        <p:spPr>
          <a:xfrm>
            <a:off x="856740" y="3890513"/>
            <a:ext cx="5662127" cy="2031325"/>
          </a:xfrm>
          <a:prstGeom prst="rect">
            <a:avLst/>
          </a:prstGeom>
          <a:noFill/>
        </p:spPr>
        <p:txBody>
          <a:bodyPr wrap="none" rtlCol="0">
            <a:spAutoFit/>
          </a:bodyPr>
          <a:lstStyle/>
          <a:p>
            <a:r>
              <a:rPr lang="en-US" sz="1400" dirty="0" err="1">
                <a:latin typeface="Courier New" panose="02070309020205020404" pitchFamily="49" charset="0"/>
                <a:cs typeface="Courier New" panose="02070309020205020404" pitchFamily="49" charset="0"/>
              </a:rPr>
              <a:t>plt.figure</a:t>
            </a:r>
            <a:r>
              <a:rPr lang="en-US" sz="1400" dirty="0">
                <a:latin typeface="Courier New" panose="02070309020205020404" pitchFamily="49" charset="0"/>
                <a:cs typeface="Courier New" panose="02070309020205020404" pitchFamily="49" charset="0"/>
              </a:rPr>
              <a:t>( None, (8, 4) )</a:t>
            </a:r>
          </a:p>
          <a:p>
            <a:r>
              <a:rPr lang="en-US" sz="1400" dirty="0" err="1">
                <a:latin typeface="Courier New" panose="02070309020205020404" pitchFamily="49" charset="0"/>
                <a:cs typeface="Courier New" panose="02070309020205020404" pitchFamily="49" charset="0"/>
              </a:rPr>
              <a:t>plt.subplot</a:t>
            </a:r>
            <a:r>
              <a:rPr lang="en-US" sz="1400" dirty="0">
                <a:latin typeface="Courier New" panose="02070309020205020404" pitchFamily="49" charset="0"/>
                <a:cs typeface="Courier New" panose="02070309020205020404" pitchFamily="49" charset="0"/>
              </a:rPr>
              <a:t>(1, 2, 1) </a:t>
            </a:r>
            <a:r>
              <a:rPr lang="en-US" sz="1400" dirty="0">
                <a:solidFill>
                  <a:srgbClr val="92D050"/>
                </a:solidFill>
                <a:latin typeface="Courier New" panose="02070309020205020404" pitchFamily="49" charset="0"/>
                <a:cs typeface="Courier New" panose="02070309020205020404" pitchFamily="49" charset="0"/>
              </a:rPr>
              <a:t># 1 row, 2 columns</a:t>
            </a:r>
          </a:p>
          <a:p>
            <a:r>
              <a:rPr lang="en-US" sz="1400" dirty="0" err="1">
                <a:latin typeface="Courier New" panose="02070309020205020404" pitchFamily="49" charset="0"/>
                <a:cs typeface="Courier New" panose="02070309020205020404" pitchFamily="49" charset="0"/>
              </a:rPr>
              <a:t>plt.hist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np.array</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grouped.get_group</a:t>
            </a:r>
            <a:r>
              <a:rPr lang="en-US" sz="1400" dirty="0">
                <a:latin typeface="Courier New" panose="02070309020205020404" pitchFamily="49" charset="0"/>
                <a:cs typeface="Courier New" panose="02070309020205020404" pitchFamily="49" charset="0"/>
              </a:rPr>
              <a:t>(0)), bins=100 )</a:t>
            </a:r>
          </a:p>
          <a:p>
            <a:r>
              <a:rPr lang="en-US" sz="1400" dirty="0" err="1">
                <a:latin typeface="Courier New" panose="02070309020205020404" pitchFamily="49" charset="0"/>
                <a:cs typeface="Courier New" panose="02070309020205020404" pitchFamily="49" charset="0"/>
              </a:rPr>
              <a:t>plt.title</a:t>
            </a:r>
            <a:r>
              <a:rPr lang="en-US" sz="1400" dirty="0">
                <a:latin typeface="Courier New" panose="02070309020205020404" pitchFamily="49" charset="0"/>
                <a:cs typeface="Courier New" panose="02070309020205020404" pitchFamily="49" charset="0"/>
              </a:rPr>
              <a:t>('Outliers ahoy!')</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plt.subplot</a:t>
            </a:r>
            <a:r>
              <a:rPr lang="en-US" sz="1400" dirty="0">
                <a:latin typeface="Courier New" panose="02070309020205020404" pitchFamily="49" charset="0"/>
                <a:cs typeface="Courier New" panose="02070309020205020404" pitchFamily="49" charset="0"/>
              </a:rPr>
              <a:t>(1, 2, 2) </a:t>
            </a:r>
            <a:r>
              <a:rPr lang="en-US" sz="1400" dirty="0">
                <a:solidFill>
                  <a:srgbClr val="92D050"/>
                </a:solidFill>
                <a:latin typeface="Courier New" panose="02070309020205020404" pitchFamily="49" charset="0"/>
                <a:cs typeface="Courier New" panose="02070309020205020404" pitchFamily="49" charset="0"/>
              </a:rPr>
              <a:t># second plot</a:t>
            </a:r>
          </a:p>
          <a:p>
            <a:r>
              <a:rPr lang="en-US" sz="1400" dirty="0" err="1">
                <a:latin typeface="Courier New" panose="02070309020205020404" pitchFamily="49" charset="0"/>
                <a:cs typeface="Courier New" panose="02070309020205020404" pitchFamily="49" charset="0"/>
              </a:rPr>
              <a:t>plt.hist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np.array</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grouped.get_group</a:t>
            </a:r>
            <a:r>
              <a:rPr lang="en-US" sz="1400" dirty="0">
                <a:latin typeface="Courier New" panose="02070309020205020404" pitchFamily="49" charset="0"/>
                <a:cs typeface="Courier New" panose="02070309020205020404" pitchFamily="49" charset="0"/>
              </a:rPr>
              <a:t>(1)), bins=100)</a:t>
            </a:r>
          </a:p>
          <a:p>
            <a:r>
              <a:rPr lang="en-US" sz="1400" dirty="0" err="1">
                <a:latin typeface="Courier New" panose="02070309020205020404" pitchFamily="49" charset="0"/>
                <a:cs typeface="Courier New" panose="02070309020205020404" pitchFamily="49" charset="0"/>
              </a:rPr>
              <a:t>plt.xlabel</a:t>
            </a:r>
            <a:r>
              <a:rPr lang="en-US" sz="1400" dirty="0">
                <a:latin typeface="Courier New" panose="02070309020205020404" pitchFamily="49" charset="0"/>
                <a:cs typeface="Courier New" panose="02070309020205020404" pitchFamily="49" charset="0"/>
              </a:rPr>
              <a:t>('RT')</a:t>
            </a:r>
          </a:p>
          <a:p>
            <a:r>
              <a:rPr lang="en-US" sz="1400" dirty="0" err="1">
                <a:latin typeface="Courier New" panose="02070309020205020404" pitchFamily="49" charset="0"/>
                <a:cs typeface="Courier New" panose="02070309020205020404" pitchFamily="49" charset="0"/>
              </a:rPr>
              <a:t>plt.ylabel</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Freq</a:t>
            </a:r>
            <a:r>
              <a:rPr lang="en-US" sz="1400" dirty="0">
                <a:latin typeface="Courier New" panose="02070309020205020404" pitchFamily="49" charset="0"/>
                <a:cs typeface="Courier New" panose="02070309020205020404" pitchFamily="49" charset="0"/>
              </a:rPr>
              <a:t>(RT)')</a:t>
            </a:r>
          </a:p>
        </p:txBody>
      </p:sp>
      <p:pic>
        <p:nvPicPr>
          <p:cNvPr id="6" name="Picture 5"/>
          <p:cNvPicPr>
            <a:picLocks noChangeAspect="1"/>
          </p:cNvPicPr>
          <p:nvPr/>
        </p:nvPicPr>
        <p:blipFill>
          <a:blip r:embed="rId2"/>
          <a:stretch>
            <a:fillRect/>
          </a:stretch>
        </p:blipFill>
        <p:spPr>
          <a:xfrm>
            <a:off x="6518867" y="3749614"/>
            <a:ext cx="5691391" cy="2845695"/>
          </a:xfrm>
          <a:prstGeom prst="rect">
            <a:avLst/>
          </a:prstGeom>
        </p:spPr>
      </p:pic>
    </p:spTree>
    <p:extLst>
      <p:ext uri="{BB962C8B-B14F-4D97-AF65-F5344CB8AC3E}">
        <p14:creationId xmlns:p14="http://schemas.microsoft.com/office/powerpoint/2010/main" val="424523654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 Title</a:t>
            </a:r>
          </a:p>
        </p:txBody>
      </p:sp>
      <p:sp>
        <p:nvSpPr>
          <p:cNvPr id="3" name="Content Placeholder 2"/>
          <p:cNvSpPr>
            <a:spLocks noGrp="1"/>
          </p:cNvSpPr>
          <p:nvPr>
            <p:ph idx="1"/>
          </p:nvPr>
        </p:nvSpPr>
        <p:spPr/>
        <p:txBody>
          <a:bodyPr/>
          <a:lstStyle/>
          <a:p>
            <a:r>
              <a:rPr lang="en-US" dirty="0" err="1"/>
              <a:t>plt.suptitle</a:t>
            </a:r>
            <a:r>
              <a:rPr lang="en-US" dirty="0"/>
              <a:t>() lets you set a title for the whole figure, even when you have subplots</a:t>
            </a:r>
          </a:p>
        </p:txBody>
      </p:sp>
      <p:sp>
        <p:nvSpPr>
          <p:cNvPr id="4" name="TextBox 3"/>
          <p:cNvSpPr txBox="1"/>
          <p:nvPr/>
        </p:nvSpPr>
        <p:spPr>
          <a:xfrm>
            <a:off x="1141412" y="3358277"/>
            <a:ext cx="7215437" cy="2862322"/>
          </a:xfrm>
          <a:prstGeom prst="rect">
            <a:avLst/>
          </a:prstGeom>
          <a:noFill/>
        </p:spPr>
        <p:txBody>
          <a:bodyPr wrap="none" rtlCol="0">
            <a:spAutoFit/>
          </a:bodyPr>
          <a:lstStyle/>
          <a:p>
            <a:r>
              <a:rPr lang="en-US" dirty="0" err="1">
                <a:latin typeface="Courier New" panose="02070309020205020404" pitchFamily="49" charset="0"/>
                <a:cs typeface="Courier New" panose="02070309020205020404" pitchFamily="49" charset="0"/>
              </a:rPr>
              <a:t>plt.figure</a:t>
            </a:r>
            <a:r>
              <a:rPr lang="en-US" dirty="0">
                <a:latin typeface="Courier New" panose="02070309020205020404" pitchFamily="49" charset="0"/>
                <a:cs typeface="Courier New" panose="02070309020205020404" pitchFamily="49" charset="0"/>
              </a:rPr>
              <a:t>( None, (8, 4) )</a:t>
            </a:r>
          </a:p>
          <a:p>
            <a:r>
              <a:rPr lang="en-US" dirty="0" err="1">
                <a:latin typeface="Courier New" panose="02070309020205020404" pitchFamily="49" charset="0"/>
                <a:cs typeface="Courier New" panose="02070309020205020404" pitchFamily="49" charset="0"/>
              </a:rPr>
              <a:t>plt.subplot</a:t>
            </a:r>
            <a:r>
              <a:rPr lang="en-US" dirty="0">
                <a:latin typeface="Courier New" panose="02070309020205020404" pitchFamily="49" charset="0"/>
                <a:cs typeface="Courier New" panose="02070309020205020404" pitchFamily="49" charset="0"/>
              </a:rPr>
              <a:t>(1, 2, 1) </a:t>
            </a:r>
            <a:r>
              <a:rPr lang="en-US" dirty="0">
                <a:solidFill>
                  <a:srgbClr val="92D050"/>
                </a:solidFill>
                <a:latin typeface="Courier New" panose="02070309020205020404" pitchFamily="49" charset="0"/>
                <a:cs typeface="Courier New" panose="02070309020205020404" pitchFamily="49" charset="0"/>
              </a:rPr>
              <a:t># 1 row, 2 columns</a:t>
            </a:r>
          </a:p>
          <a:p>
            <a:r>
              <a:rPr lang="en-US" dirty="0" err="1">
                <a:latin typeface="Courier New" panose="02070309020205020404" pitchFamily="49" charset="0"/>
                <a:cs typeface="Courier New" panose="02070309020205020404" pitchFamily="49" charset="0"/>
              </a:rPr>
              <a:t>plt.hist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np.array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grouped.get_group</a:t>
            </a:r>
            <a:r>
              <a:rPr lang="en-US" dirty="0">
                <a:latin typeface="Courier New" panose="02070309020205020404" pitchFamily="49" charset="0"/>
                <a:cs typeface="Courier New" panose="02070309020205020404" pitchFamily="49" charset="0"/>
              </a:rPr>
              <a:t>(0)), bins=100 )</a:t>
            </a:r>
          </a:p>
          <a:p>
            <a:r>
              <a:rPr lang="en-US" dirty="0" err="1">
                <a:latin typeface="Courier New" panose="02070309020205020404" pitchFamily="49" charset="0"/>
                <a:cs typeface="Courier New" panose="02070309020205020404" pitchFamily="49" charset="0"/>
              </a:rPr>
              <a:t>plt.title</a:t>
            </a:r>
            <a:r>
              <a:rPr lang="en-US" dirty="0">
                <a:latin typeface="Courier New" panose="02070309020205020404" pitchFamily="49" charset="0"/>
                <a:cs typeface="Courier New" panose="02070309020205020404" pitchFamily="49" charset="0"/>
              </a:rPr>
              <a:t>('Outliers ahoy!')</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plt.subplot</a:t>
            </a:r>
            <a:r>
              <a:rPr lang="en-US" dirty="0">
                <a:latin typeface="Courier New" panose="02070309020205020404" pitchFamily="49" charset="0"/>
                <a:cs typeface="Courier New" panose="02070309020205020404" pitchFamily="49" charset="0"/>
              </a:rPr>
              <a:t>(1, 2, 2) </a:t>
            </a:r>
            <a:r>
              <a:rPr lang="en-US" dirty="0">
                <a:solidFill>
                  <a:srgbClr val="92D050"/>
                </a:solidFill>
                <a:latin typeface="Courier New" panose="02070309020205020404" pitchFamily="49" charset="0"/>
                <a:cs typeface="Courier New" panose="02070309020205020404" pitchFamily="49" charset="0"/>
              </a:rPr>
              <a:t># second plot</a:t>
            </a:r>
          </a:p>
          <a:p>
            <a:r>
              <a:rPr lang="en-US" dirty="0" err="1">
                <a:latin typeface="Courier New" panose="02070309020205020404" pitchFamily="49" charset="0"/>
                <a:cs typeface="Courier New" panose="02070309020205020404" pitchFamily="49" charset="0"/>
              </a:rPr>
              <a:t>plt.hist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np.array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grouped.get_group</a:t>
            </a:r>
            <a:r>
              <a:rPr lang="en-US" dirty="0">
                <a:latin typeface="Courier New" panose="02070309020205020404" pitchFamily="49" charset="0"/>
                <a:cs typeface="Courier New" panose="02070309020205020404" pitchFamily="49" charset="0"/>
              </a:rPr>
              <a:t>(1)), bins=100)</a:t>
            </a:r>
          </a:p>
          <a:p>
            <a:r>
              <a:rPr lang="en-US" dirty="0" err="1">
                <a:latin typeface="Courier New" panose="02070309020205020404" pitchFamily="49" charset="0"/>
                <a:cs typeface="Courier New" panose="02070309020205020404" pitchFamily="49" charset="0"/>
              </a:rPr>
              <a:t>plt.xlabel</a:t>
            </a:r>
            <a:r>
              <a:rPr lang="en-US" dirty="0">
                <a:latin typeface="Courier New" panose="02070309020205020404" pitchFamily="49" charset="0"/>
                <a:cs typeface="Courier New" panose="02070309020205020404" pitchFamily="49" charset="0"/>
              </a:rPr>
              <a:t>('RT')</a:t>
            </a:r>
          </a:p>
          <a:p>
            <a:r>
              <a:rPr lang="en-US" dirty="0" err="1">
                <a:latin typeface="Courier New" panose="02070309020205020404" pitchFamily="49" charset="0"/>
                <a:cs typeface="Courier New" panose="02070309020205020404" pitchFamily="49" charset="0"/>
              </a:rPr>
              <a:t>plt.ylabel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Freq</a:t>
            </a:r>
            <a:r>
              <a:rPr lang="en-US" dirty="0">
                <a:latin typeface="Courier New" panose="02070309020205020404" pitchFamily="49" charset="0"/>
                <a:cs typeface="Courier New" panose="02070309020205020404" pitchFamily="49" charset="0"/>
              </a:rPr>
              <a:t>(RT)')</a:t>
            </a:r>
          </a:p>
          <a:p>
            <a:r>
              <a:rPr lang="en-US" b="1" dirty="0" err="1">
                <a:latin typeface="Courier New" panose="02070309020205020404" pitchFamily="49" charset="0"/>
                <a:cs typeface="Courier New" panose="02070309020205020404" pitchFamily="49" charset="0"/>
              </a:rPr>
              <a:t>plt.suptitle</a:t>
            </a:r>
            <a:r>
              <a:rPr lang="en-US" b="1" dirty="0">
                <a:latin typeface="Courier New" panose="02070309020205020404" pitchFamily="49" charset="0"/>
                <a:cs typeface="Courier New" panose="02070309020205020404" pitchFamily="49" charset="0"/>
              </a:rPr>
              <a:t>('Histograms', </a:t>
            </a:r>
            <a:r>
              <a:rPr lang="en-US" b="1" dirty="0" err="1">
                <a:latin typeface="Courier New" panose="02070309020205020404" pitchFamily="49" charset="0"/>
                <a:cs typeface="Courier New" panose="02070309020205020404" pitchFamily="49" charset="0"/>
              </a:rPr>
              <a:t>fontsize</a:t>
            </a:r>
            <a:r>
              <a:rPr lang="en-US" b="1" dirty="0">
                <a:latin typeface="Courier New" panose="02070309020205020404" pitchFamily="49" charset="0"/>
                <a:cs typeface="Courier New" panose="02070309020205020404" pitchFamily="49" charset="0"/>
              </a:rPr>
              <a:t>=16)</a:t>
            </a:r>
          </a:p>
        </p:txBody>
      </p:sp>
      <p:pic>
        <p:nvPicPr>
          <p:cNvPr id="5" name="Picture 4"/>
          <p:cNvPicPr>
            <a:picLocks noChangeAspect="1"/>
          </p:cNvPicPr>
          <p:nvPr/>
        </p:nvPicPr>
        <p:blipFill>
          <a:blip r:embed="rId2"/>
          <a:stretch>
            <a:fillRect/>
          </a:stretch>
        </p:blipFill>
        <p:spPr>
          <a:xfrm>
            <a:off x="8443218" y="3358277"/>
            <a:ext cx="3881887" cy="3499723"/>
          </a:xfrm>
          <a:prstGeom prst="rect">
            <a:avLst/>
          </a:prstGeom>
        </p:spPr>
      </p:pic>
    </p:spTree>
    <p:extLst>
      <p:ext uri="{BB962C8B-B14F-4D97-AF65-F5344CB8AC3E}">
        <p14:creationId xmlns:p14="http://schemas.microsoft.com/office/powerpoint/2010/main" val="1571787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Ipython</a:t>
            </a:r>
            <a:r>
              <a:rPr lang="en-US" dirty="0"/>
              <a:t>/</a:t>
            </a:r>
            <a:r>
              <a:rPr lang="en-US" dirty="0" err="1"/>
              <a:t>jupyter</a:t>
            </a:r>
            <a:endParaRPr lang="en-US" dirty="0"/>
          </a:p>
        </p:txBody>
      </p:sp>
      <p:sp>
        <p:nvSpPr>
          <p:cNvPr id="3" name="Content Placeholder 2"/>
          <p:cNvSpPr>
            <a:spLocks noGrp="1"/>
          </p:cNvSpPr>
          <p:nvPr>
            <p:ph idx="1"/>
          </p:nvPr>
        </p:nvSpPr>
        <p:spPr/>
        <p:txBody>
          <a:bodyPr/>
          <a:lstStyle/>
          <a:p>
            <a:r>
              <a:rPr lang="en-US" dirty="0"/>
              <a:t>Start a new notebook and we’re ready to go.</a:t>
            </a:r>
          </a:p>
        </p:txBody>
      </p:sp>
      <p:pic>
        <p:nvPicPr>
          <p:cNvPr id="4" name="Picture 3"/>
          <p:cNvPicPr>
            <a:picLocks noChangeAspect="1"/>
          </p:cNvPicPr>
          <p:nvPr/>
        </p:nvPicPr>
        <p:blipFill>
          <a:blip r:embed="rId2"/>
          <a:stretch>
            <a:fillRect/>
          </a:stretch>
        </p:blipFill>
        <p:spPr>
          <a:xfrm>
            <a:off x="343998" y="3234103"/>
            <a:ext cx="11363325" cy="2476500"/>
          </a:xfrm>
          <a:prstGeom prst="rect">
            <a:avLst/>
          </a:prstGeom>
        </p:spPr>
      </p:pic>
    </p:spTree>
    <p:extLst>
      <p:ext uri="{BB962C8B-B14F-4D97-AF65-F5344CB8AC3E}">
        <p14:creationId xmlns:p14="http://schemas.microsoft.com/office/powerpoint/2010/main" val="391369537"/>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plots pretty</a:t>
            </a:r>
          </a:p>
        </p:txBody>
      </p:sp>
      <p:sp>
        <p:nvSpPr>
          <p:cNvPr id="3" name="Content Placeholder 2"/>
          <p:cNvSpPr>
            <a:spLocks noGrp="1"/>
          </p:cNvSpPr>
          <p:nvPr>
            <p:ph idx="1"/>
          </p:nvPr>
        </p:nvSpPr>
        <p:spPr/>
        <p:txBody>
          <a:bodyPr/>
          <a:lstStyle/>
          <a:p>
            <a:r>
              <a:rPr lang="en-US" dirty="0" err="1"/>
              <a:t>Seaborn</a:t>
            </a:r>
            <a:r>
              <a:rPr lang="en-US" dirty="0"/>
              <a:t> is an excellent library that makes </a:t>
            </a:r>
            <a:r>
              <a:rPr lang="en-US" dirty="0" err="1"/>
              <a:t>matplotlib</a:t>
            </a:r>
            <a:r>
              <a:rPr lang="en-US" dirty="0"/>
              <a:t> plots look nice</a:t>
            </a:r>
          </a:p>
          <a:p>
            <a:r>
              <a:rPr lang="en-US" dirty="0"/>
              <a:t>Ages ago I told you a little bit about libraries, but not how to install them</a:t>
            </a:r>
          </a:p>
          <a:p>
            <a:r>
              <a:rPr lang="en-US" dirty="0"/>
              <a:t>Generally you will be able to install a library using one of two command line utilities</a:t>
            </a:r>
          </a:p>
          <a:p>
            <a:pPr lvl="1"/>
            <a:r>
              <a:rPr lang="en-US" dirty="0" err="1"/>
              <a:t>conda</a:t>
            </a:r>
            <a:endParaRPr lang="en-US" dirty="0"/>
          </a:p>
          <a:p>
            <a:pPr lvl="1"/>
            <a:r>
              <a:rPr lang="en-US" dirty="0"/>
              <a:t>pip</a:t>
            </a:r>
          </a:p>
          <a:p>
            <a:pPr lvl="1"/>
            <a:endParaRPr lang="en-US" dirty="0"/>
          </a:p>
        </p:txBody>
      </p:sp>
    </p:spTree>
    <p:extLst>
      <p:ext uri="{BB962C8B-B14F-4D97-AF65-F5344CB8AC3E}">
        <p14:creationId xmlns:p14="http://schemas.microsoft.com/office/powerpoint/2010/main" val="155694739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libraries</a:t>
            </a:r>
          </a:p>
        </p:txBody>
      </p:sp>
      <p:sp>
        <p:nvSpPr>
          <p:cNvPr id="3" name="Content Placeholder 2"/>
          <p:cNvSpPr>
            <a:spLocks noGrp="1"/>
          </p:cNvSpPr>
          <p:nvPr>
            <p:ph idx="1"/>
          </p:nvPr>
        </p:nvSpPr>
        <p:spPr/>
        <p:txBody>
          <a:bodyPr>
            <a:normAutofit fontScale="85000" lnSpcReduction="10000"/>
          </a:bodyPr>
          <a:lstStyle/>
          <a:p>
            <a:r>
              <a:rPr lang="en-US" dirty="0"/>
              <a:t>Both are accessed from the command line and use similar syntax</a:t>
            </a:r>
          </a:p>
          <a:p>
            <a:pPr lvl="1"/>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install </a:t>
            </a:r>
            <a:r>
              <a:rPr lang="en-US" dirty="0" err="1">
                <a:latin typeface="Courier New" panose="02070309020205020404" pitchFamily="49" charset="0"/>
                <a:cs typeface="Courier New" panose="02070309020205020404" pitchFamily="49" charset="0"/>
              </a:rPr>
              <a:t>seaborn</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will work for </a:t>
            </a:r>
            <a:r>
              <a:rPr lang="en-US" dirty="0" err="1">
                <a:cs typeface="Courier New" panose="02070309020205020404" pitchFamily="49" charset="0"/>
              </a:rPr>
              <a:t>seaborn</a:t>
            </a:r>
            <a:endParaRPr lang="en-US" dirty="0">
              <a:cs typeface="Courier New" panose="02070309020205020404" pitchFamily="49" charset="0"/>
            </a:endParaRPr>
          </a:p>
          <a:p>
            <a:pPr lvl="1"/>
            <a:r>
              <a:rPr lang="en-US" dirty="0">
                <a:cs typeface="Courier New" panose="02070309020205020404" pitchFamily="49" charset="0"/>
              </a:rPr>
              <a:t>packages available for </a:t>
            </a:r>
            <a:r>
              <a:rPr lang="en-US" dirty="0" err="1">
                <a:cs typeface="Courier New" panose="02070309020205020404" pitchFamily="49" charset="0"/>
              </a:rPr>
              <a:t>conda</a:t>
            </a:r>
            <a:r>
              <a:rPr lang="en-US" dirty="0">
                <a:cs typeface="Courier New" panose="02070309020205020404" pitchFamily="49" charset="0"/>
              </a:rPr>
              <a:t> can be found at:</a:t>
            </a:r>
          </a:p>
          <a:p>
            <a:pPr lvl="2"/>
            <a:r>
              <a:rPr lang="en-US" dirty="0">
                <a:cs typeface="Courier New" panose="02070309020205020404" pitchFamily="49" charset="0"/>
                <a:hlinkClick r:id="rId2"/>
              </a:rPr>
              <a:t>https://docs.continuum.io/anaconda/pkg-docs</a:t>
            </a:r>
            <a:r>
              <a:rPr lang="en-US" dirty="0">
                <a:cs typeface="Courier New" panose="02070309020205020404" pitchFamily="49" charset="0"/>
              </a:rPr>
              <a:t> </a:t>
            </a:r>
          </a:p>
          <a:p>
            <a:pPr lvl="2"/>
            <a:r>
              <a:rPr lang="en-US" dirty="0">
                <a:cs typeface="Courier New" panose="02070309020205020404" pitchFamily="49" charset="0"/>
              </a:rPr>
              <a:t>or just google "</a:t>
            </a:r>
            <a:r>
              <a:rPr lang="en-US" dirty="0" err="1">
                <a:cs typeface="Courier New" panose="02070309020205020404" pitchFamily="49" charset="0"/>
              </a:rPr>
              <a:t>conda</a:t>
            </a:r>
            <a:r>
              <a:rPr lang="en-US" dirty="0">
                <a:cs typeface="Courier New" panose="02070309020205020404" pitchFamily="49" charset="0"/>
              </a:rPr>
              <a:t> packages"</a:t>
            </a:r>
          </a:p>
          <a:p>
            <a:r>
              <a:rPr lang="en-US" dirty="0">
                <a:cs typeface="Courier New" panose="02070309020205020404" pitchFamily="49" charset="0"/>
              </a:rPr>
              <a:t>If a package isn't on </a:t>
            </a:r>
            <a:r>
              <a:rPr lang="en-US" dirty="0" err="1">
                <a:cs typeface="Courier New" panose="02070309020205020404" pitchFamily="49" charset="0"/>
              </a:rPr>
              <a:t>conda</a:t>
            </a:r>
            <a:r>
              <a:rPr lang="en-US" dirty="0">
                <a:cs typeface="Courier New" panose="02070309020205020404" pitchFamily="49" charset="0"/>
              </a:rPr>
              <a:t> try pip</a:t>
            </a:r>
          </a:p>
          <a:p>
            <a:pPr lvl="1"/>
            <a:r>
              <a:rPr lang="en-US" dirty="0">
                <a:latin typeface="Courier New" panose="02070309020205020404" pitchFamily="49" charset="0"/>
                <a:cs typeface="Courier New" panose="02070309020205020404" pitchFamily="49" charset="0"/>
              </a:rPr>
              <a:t>pip install &lt;package name&gt;</a:t>
            </a:r>
          </a:p>
          <a:p>
            <a:pPr lvl="1"/>
            <a:r>
              <a:rPr lang="en-US" dirty="0">
                <a:cs typeface="Courier New" panose="02070309020205020404" pitchFamily="49" charset="0"/>
              </a:rPr>
              <a:t>pip has many more packages, but can have compatibility issues with more complicated packages</a:t>
            </a:r>
          </a:p>
          <a:p>
            <a:pPr lvl="1"/>
            <a:r>
              <a:rPr lang="en-US" dirty="0">
                <a:cs typeface="Courier New" panose="02070309020205020404" pitchFamily="49" charset="0"/>
                <a:hlinkClick r:id="rId3"/>
              </a:rPr>
              <a:t>https://pypi.python.org/pypi/pip</a:t>
            </a:r>
            <a:r>
              <a:rPr lang="en-US" dirty="0">
                <a:cs typeface="Courier New" panose="02070309020205020404" pitchFamily="49" charset="0"/>
              </a:rPr>
              <a:t> </a:t>
            </a:r>
          </a:p>
          <a:p>
            <a:pPr lvl="1"/>
            <a:endParaRPr lang="en-US" dirty="0">
              <a:latin typeface="Courier New" panose="02070309020205020404" pitchFamily="49" charset="0"/>
              <a:cs typeface="Courier New" panose="02070309020205020404" pitchFamily="49" charset="0"/>
            </a:endParaRPr>
          </a:p>
          <a:p>
            <a:pPr lvl="1"/>
            <a:endParaRPr lang="en-US" dirty="0"/>
          </a:p>
        </p:txBody>
      </p:sp>
    </p:spTree>
    <p:extLst>
      <p:ext uri="{BB962C8B-B14F-4D97-AF65-F5344CB8AC3E}">
        <p14:creationId xmlns:p14="http://schemas.microsoft.com/office/powerpoint/2010/main" val="1274604209"/>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to making plots pretty</a:t>
            </a:r>
          </a:p>
        </p:txBody>
      </p:sp>
      <p:sp>
        <p:nvSpPr>
          <p:cNvPr id="3" name="Content Placeholder 2"/>
          <p:cNvSpPr>
            <a:spLocks noGrp="1"/>
          </p:cNvSpPr>
          <p:nvPr>
            <p:ph idx="1"/>
          </p:nvPr>
        </p:nvSpPr>
        <p:spPr/>
        <p:txBody>
          <a:bodyPr/>
          <a:lstStyle/>
          <a:p>
            <a:r>
              <a:rPr lang="en-US" dirty="0"/>
              <a:t>Try importing </a:t>
            </a:r>
            <a:r>
              <a:rPr lang="en-US" dirty="0" err="1" smtClean="0"/>
              <a:t>seaborn</a:t>
            </a:r>
            <a:r>
              <a:rPr lang="en-US" dirty="0" smtClean="0"/>
              <a:t>, </a:t>
            </a:r>
            <a:r>
              <a:rPr lang="en-US" dirty="0"/>
              <a:t>then creating the same plot</a:t>
            </a:r>
          </a:p>
        </p:txBody>
      </p:sp>
    </p:spTree>
    <p:extLst>
      <p:ext uri="{BB962C8B-B14F-4D97-AF65-F5344CB8AC3E}">
        <p14:creationId xmlns:p14="http://schemas.microsoft.com/office/powerpoint/2010/main" val="83204338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552701" y="2249488"/>
            <a:ext cx="7083424" cy="3541712"/>
          </a:xfrm>
        </p:spPr>
      </p:pic>
    </p:spTree>
    <p:extLst>
      <p:ext uri="{BB962C8B-B14F-4D97-AF65-F5344CB8AC3E}">
        <p14:creationId xmlns:p14="http://schemas.microsoft.com/office/powerpoint/2010/main" val="107822552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Seaborn</a:t>
            </a:r>
            <a:endParaRPr lang="en-US" dirty="0"/>
          </a:p>
        </p:txBody>
      </p:sp>
      <p:sp>
        <p:nvSpPr>
          <p:cNvPr id="3" name="Content Placeholder 2"/>
          <p:cNvSpPr>
            <a:spLocks noGrp="1"/>
          </p:cNvSpPr>
          <p:nvPr>
            <p:ph idx="1"/>
          </p:nvPr>
        </p:nvSpPr>
        <p:spPr/>
        <p:txBody>
          <a:bodyPr/>
          <a:lstStyle/>
          <a:p>
            <a:r>
              <a:rPr lang="en-US" dirty="0" err="1"/>
              <a:t>Seaborn</a:t>
            </a:r>
            <a:r>
              <a:rPr lang="en-US" dirty="0"/>
              <a:t> includes a number of different styles</a:t>
            </a:r>
          </a:p>
          <a:p>
            <a:r>
              <a:rPr lang="en-US" dirty="0"/>
              <a:t>Change styles with </a:t>
            </a:r>
            <a:r>
              <a:rPr lang="en-US" dirty="0" err="1">
                <a:latin typeface="Courier New" panose="02070309020205020404" pitchFamily="49" charset="0"/>
                <a:cs typeface="Courier New" panose="02070309020205020404" pitchFamily="49" charset="0"/>
              </a:rPr>
              <a:t>seaborn.set_style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style_name</a:t>
            </a:r>
            <a:r>
              <a:rPr lang="en-US" dirty="0">
                <a:latin typeface="Courier New" panose="02070309020205020404" pitchFamily="49" charset="0"/>
                <a:cs typeface="Courier New" panose="02070309020205020404" pitchFamily="49" charset="0"/>
              </a:rPr>
              <a:t>)</a:t>
            </a:r>
          </a:p>
          <a:p>
            <a:pPr lvl="1"/>
            <a:r>
              <a:rPr lang="en-US" dirty="0"/>
              <a:t>'</a:t>
            </a:r>
            <a:r>
              <a:rPr lang="en-US" dirty="0" err="1"/>
              <a:t>darkgrid</a:t>
            </a:r>
            <a:r>
              <a:rPr lang="en-US" dirty="0"/>
              <a:t>' - the default </a:t>
            </a:r>
            <a:r>
              <a:rPr lang="en-US" dirty="0" err="1"/>
              <a:t>seaborn</a:t>
            </a:r>
            <a:r>
              <a:rPr lang="en-US" dirty="0"/>
              <a:t> style</a:t>
            </a:r>
          </a:p>
          <a:p>
            <a:pPr lvl="1"/>
            <a:r>
              <a:rPr lang="en-US" dirty="0"/>
              <a:t>'dark' - same, but without the gridlines</a:t>
            </a:r>
          </a:p>
          <a:p>
            <a:pPr lvl="1"/>
            <a:r>
              <a:rPr lang="en-US" dirty="0"/>
              <a:t>'</a:t>
            </a:r>
            <a:r>
              <a:rPr lang="en-US" dirty="0" err="1"/>
              <a:t>whitegrid</a:t>
            </a:r>
            <a:r>
              <a:rPr lang="en-US" dirty="0"/>
              <a:t>' - white background with gridlines</a:t>
            </a:r>
          </a:p>
          <a:p>
            <a:pPr lvl="1"/>
            <a:r>
              <a:rPr lang="en-US" dirty="0"/>
              <a:t>'white' - white without gridlines</a:t>
            </a:r>
          </a:p>
          <a:p>
            <a:pPr lvl="1"/>
            <a:r>
              <a:rPr lang="en-US" dirty="0"/>
              <a:t>'ticks' - white with ticks along the outside</a:t>
            </a:r>
          </a:p>
          <a:p>
            <a:endParaRPr lang="en-US" dirty="0"/>
          </a:p>
        </p:txBody>
      </p:sp>
    </p:spTree>
    <p:extLst>
      <p:ext uri="{BB962C8B-B14F-4D97-AF65-F5344CB8AC3E}">
        <p14:creationId xmlns:p14="http://schemas.microsoft.com/office/powerpoint/2010/main" val="65212939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Seaborn</a:t>
            </a:r>
            <a:endParaRPr lang="en-US" dirty="0"/>
          </a:p>
        </p:txBody>
      </p:sp>
      <p:sp>
        <p:nvSpPr>
          <p:cNvPr id="3" name="Content Placeholder 2"/>
          <p:cNvSpPr>
            <a:spLocks noGrp="1"/>
          </p:cNvSpPr>
          <p:nvPr>
            <p:ph idx="1"/>
          </p:nvPr>
        </p:nvSpPr>
        <p:spPr/>
        <p:txBody>
          <a:bodyPr/>
          <a:lstStyle/>
          <a:p>
            <a:r>
              <a:rPr lang="en-US" dirty="0"/>
              <a:t>You can easily view the settings </a:t>
            </a:r>
            <a:r>
              <a:rPr lang="en-US" dirty="0" err="1"/>
              <a:t>seaborn</a:t>
            </a:r>
            <a:r>
              <a:rPr lang="en-US" dirty="0"/>
              <a:t> uses to modify them yourself</a:t>
            </a:r>
          </a:p>
          <a:p>
            <a:endParaRPr lang="en-US" dirty="0"/>
          </a:p>
          <a:p>
            <a:r>
              <a:rPr lang="en-US" dirty="0"/>
              <a:t>Call </a:t>
            </a:r>
            <a:r>
              <a:rPr lang="en-US" dirty="0" err="1">
                <a:latin typeface="Courier New" panose="02070309020205020404" pitchFamily="49" charset="0"/>
                <a:cs typeface="Courier New" panose="02070309020205020404" pitchFamily="49" charset="0"/>
              </a:rPr>
              <a:t>seaborn.axes_style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style_name</a:t>
            </a:r>
            <a:r>
              <a:rPr lang="en-US" dirty="0">
                <a:latin typeface="Courier New" panose="02070309020205020404" pitchFamily="49" charset="0"/>
                <a:cs typeface="Courier New" panose="02070309020205020404" pitchFamily="49" charset="0"/>
              </a:rPr>
              <a:t>) </a:t>
            </a:r>
            <a:r>
              <a:rPr lang="en-US" dirty="0"/>
              <a:t>to view a dictionary of settings</a:t>
            </a:r>
          </a:p>
        </p:txBody>
      </p:sp>
    </p:spTree>
    <p:extLst>
      <p:ext uri="{BB962C8B-B14F-4D97-AF65-F5344CB8AC3E}">
        <p14:creationId xmlns:p14="http://schemas.microsoft.com/office/powerpoint/2010/main" val="52436397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3"/>
          <p:cNvSpPr txBox="1"/>
          <p:nvPr/>
        </p:nvSpPr>
        <p:spPr>
          <a:xfrm>
            <a:off x="1000663" y="2097088"/>
            <a:ext cx="9144000" cy="4572000"/>
          </a:xfrm>
          <a:prstGeom prst="rect">
            <a:avLst/>
          </a:prstGeom>
          <a:noFill/>
        </p:spPr>
        <p:txBody>
          <a:bodyPr wrap="square" numCol="2" rtlCol="0">
            <a:spAutoFit/>
          </a:bodyPr>
          <a:lstStyle/>
          <a:p>
            <a:r>
              <a:rPr lang="en-US" dirty="0"/>
              <a:t>{'</a:t>
            </a:r>
            <a:r>
              <a:rPr lang="en-US" dirty="0" err="1"/>
              <a:t>axes.axisbelow</a:t>
            </a:r>
            <a:r>
              <a:rPr lang="en-US" dirty="0"/>
              <a:t>': True,</a:t>
            </a:r>
          </a:p>
          <a:p>
            <a:r>
              <a:rPr lang="en-US" dirty="0"/>
              <a:t> '</a:t>
            </a:r>
            <a:r>
              <a:rPr lang="en-US" dirty="0" err="1"/>
              <a:t>axes.edgecolor</a:t>
            </a:r>
            <a:r>
              <a:rPr lang="en-US" dirty="0"/>
              <a:t>': '.15',</a:t>
            </a:r>
          </a:p>
          <a:p>
            <a:r>
              <a:rPr lang="en-US" dirty="0"/>
              <a:t> '</a:t>
            </a:r>
            <a:r>
              <a:rPr lang="en-US" dirty="0" err="1"/>
              <a:t>axes.facecolor</a:t>
            </a:r>
            <a:r>
              <a:rPr lang="en-US" dirty="0"/>
              <a:t>': 'white',</a:t>
            </a:r>
          </a:p>
          <a:p>
            <a:r>
              <a:rPr lang="en-US" dirty="0"/>
              <a:t> '</a:t>
            </a:r>
            <a:r>
              <a:rPr lang="en-US" dirty="0" err="1"/>
              <a:t>axes.grid</a:t>
            </a:r>
            <a:r>
              <a:rPr lang="en-US" dirty="0"/>
              <a:t>': False,</a:t>
            </a:r>
          </a:p>
          <a:p>
            <a:r>
              <a:rPr lang="en-US" dirty="0"/>
              <a:t> '</a:t>
            </a:r>
            <a:r>
              <a:rPr lang="en-US" dirty="0" err="1"/>
              <a:t>axes.labelcolor</a:t>
            </a:r>
            <a:r>
              <a:rPr lang="en-US" dirty="0"/>
              <a:t>': '.15',</a:t>
            </a:r>
          </a:p>
          <a:p>
            <a:r>
              <a:rPr lang="en-US" dirty="0"/>
              <a:t> '</a:t>
            </a:r>
            <a:r>
              <a:rPr lang="en-US" dirty="0" err="1"/>
              <a:t>axes.linewidth</a:t>
            </a:r>
            <a:r>
              <a:rPr lang="en-US" dirty="0"/>
              <a:t>': 1.25,</a:t>
            </a:r>
          </a:p>
          <a:p>
            <a:r>
              <a:rPr lang="en-US" dirty="0"/>
              <a:t> '</a:t>
            </a:r>
            <a:r>
              <a:rPr lang="en-US" dirty="0" err="1"/>
              <a:t>font.family</a:t>
            </a:r>
            <a:r>
              <a:rPr lang="en-US" dirty="0"/>
              <a:t>': 'Arial',</a:t>
            </a:r>
          </a:p>
          <a:p>
            <a:r>
              <a:rPr lang="en-US" dirty="0"/>
              <a:t> '</a:t>
            </a:r>
            <a:r>
              <a:rPr lang="en-US" dirty="0" err="1"/>
              <a:t>grid.color</a:t>
            </a:r>
            <a:r>
              <a:rPr lang="en-US" dirty="0"/>
              <a:t>': '.8',</a:t>
            </a:r>
          </a:p>
          <a:p>
            <a:r>
              <a:rPr lang="en-US" dirty="0"/>
              <a:t> '</a:t>
            </a:r>
            <a:r>
              <a:rPr lang="en-US" dirty="0" err="1"/>
              <a:t>grid.linestyle</a:t>
            </a:r>
            <a:r>
              <a:rPr lang="en-US" dirty="0"/>
              <a:t>': '-',</a:t>
            </a:r>
          </a:p>
          <a:p>
            <a:r>
              <a:rPr lang="en-US" dirty="0"/>
              <a:t> '</a:t>
            </a:r>
            <a:r>
              <a:rPr lang="en-US" dirty="0" err="1"/>
              <a:t>image.cmap</a:t>
            </a:r>
            <a:r>
              <a:rPr lang="en-US" dirty="0"/>
              <a:t>': 'Greys',</a:t>
            </a:r>
          </a:p>
          <a:p>
            <a:r>
              <a:rPr lang="en-US" dirty="0"/>
              <a:t> '</a:t>
            </a:r>
            <a:r>
              <a:rPr lang="en-US" dirty="0" err="1"/>
              <a:t>legend.frameon</a:t>
            </a:r>
            <a:r>
              <a:rPr lang="en-US" dirty="0"/>
              <a:t>': False,</a:t>
            </a:r>
          </a:p>
          <a:p>
            <a:r>
              <a:rPr lang="en-US" dirty="0"/>
              <a:t> '</a:t>
            </a:r>
            <a:r>
              <a:rPr lang="en-US" dirty="0" err="1"/>
              <a:t>legend.numpoints</a:t>
            </a:r>
            <a:r>
              <a:rPr lang="en-US" dirty="0"/>
              <a:t>': 1,</a:t>
            </a:r>
          </a:p>
          <a:p>
            <a:r>
              <a:rPr lang="en-US" dirty="0"/>
              <a:t> '</a:t>
            </a:r>
            <a:r>
              <a:rPr lang="en-US" dirty="0" err="1"/>
              <a:t>legend.scatterpoints</a:t>
            </a:r>
            <a:r>
              <a:rPr lang="en-US" dirty="0"/>
              <a:t>': 1,</a:t>
            </a:r>
          </a:p>
          <a:p>
            <a:r>
              <a:rPr lang="en-US" dirty="0"/>
              <a:t> '</a:t>
            </a:r>
            <a:r>
              <a:rPr lang="en-US" dirty="0" err="1"/>
              <a:t>lines.solid_capstyle</a:t>
            </a:r>
            <a:r>
              <a:rPr lang="en-US" dirty="0"/>
              <a:t>': 'round',</a:t>
            </a:r>
          </a:p>
          <a:p>
            <a:r>
              <a:rPr lang="en-US" dirty="0"/>
              <a:t> '</a:t>
            </a:r>
            <a:r>
              <a:rPr lang="en-US" dirty="0" err="1"/>
              <a:t>text.color</a:t>
            </a:r>
            <a:r>
              <a:rPr lang="en-US" dirty="0"/>
              <a:t>': '.15',</a:t>
            </a:r>
          </a:p>
          <a:p>
            <a:r>
              <a:rPr lang="en-US" dirty="0"/>
              <a:t> '</a:t>
            </a:r>
            <a:r>
              <a:rPr lang="en-US" dirty="0" err="1"/>
              <a:t>xtick.color</a:t>
            </a:r>
            <a:r>
              <a:rPr lang="en-US" dirty="0"/>
              <a:t>': '.15',</a:t>
            </a:r>
          </a:p>
          <a:p>
            <a:r>
              <a:rPr lang="en-US" dirty="0"/>
              <a:t> '</a:t>
            </a:r>
            <a:r>
              <a:rPr lang="en-US" dirty="0" err="1"/>
              <a:t>xtick.direction</a:t>
            </a:r>
            <a:r>
              <a:rPr lang="en-US" dirty="0"/>
              <a:t>': 'out',</a:t>
            </a:r>
          </a:p>
          <a:p>
            <a:r>
              <a:rPr lang="en-US" dirty="0"/>
              <a:t> '</a:t>
            </a:r>
            <a:r>
              <a:rPr lang="en-US" dirty="0" err="1"/>
              <a:t>xtick.major.size</a:t>
            </a:r>
            <a:r>
              <a:rPr lang="en-US" dirty="0"/>
              <a:t>': 0,</a:t>
            </a:r>
          </a:p>
          <a:p>
            <a:r>
              <a:rPr lang="en-US" dirty="0"/>
              <a:t> '</a:t>
            </a:r>
            <a:r>
              <a:rPr lang="en-US" dirty="0" err="1"/>
              <a:t>xtick.minor.size</a:t>
            </a:r>
            <a:r>
              <a:rPr lang="en-US" dirty="0"/>
              <a:t>': 0,</a:t>
            </a:r>
          </a:p>
          <a:p>
            <a:r>
              <a:rPr lang="en-US" dirty="0"/>
              <a:t> '</a:t>
            </a:r>
            <a:r>
              <a:rPr lang="en-US" dirty="0" err="1"/>
              <a:t>ytick.color</a:t>
            </a:r>
            <a:r>
              <a:rPr lang="en-US" dirty="0"/>
              <a:t>': '.15',</a:t>
            </a:r>
          </a:p>
          <a:p>
            <a:r>
              <a:rPr lang="en-US" dirty="0"/>
              <a:t> '</a:t>
            </a:r>
            <a:r>
              <a:rPr lang="en-US" dirty="0" err="1"/>
              <a:t>ytick.direction</a:t>
            </a:r>
            <a:r>
              <a:rPr lang="en-US" dirty="0"/>
              <a:t>': 'out',</a:t>
            </a:r>
          </a:p>
          <a:p>
            <a:r>
              <a:rPr lang="en-US" dirty="0"/>
              <a:t> '</a:t>
            </a:r>
            <a:r>
              <a:rPr lang="en-US" dirty="0" err="1"/>
              <a:t>ytick.major.size</a:t>
            </a:r>
            <a:r>
              <a:rPr lang="en-US" dirty="0"/>
              <a:t>': 0,</a:t>
            </a:r>
          </a:p>
          <a:p>
            <a:r>
              <a:rPr lang="en-US" dirty="0"/>
              <a:t> '</a:t>
            </a:r>
            <a:r>
              <a:rPr lang="en-US" dirty="0" err="1"/>
              <a:t>ytick.minor.size</a:t>
            </a:r>
            <a:r>
              <a:rPr lang="en-US" dirty="0"/>
              <a:t>': 0}</a:t>
            </a:r>
          </a:p>
        </p:txBody>
      </p:sp>
    </p:spTree>
    <p:extLst>
      <p:ext uri="{BB962C8B-B14F-4D97-AF65-F5344CB8AC3E}">
        <p14:creationId xmlns:p14="http://schemas.microsoft.com/office/powerpoint/2010/main" val="1600747347"/>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Seaborn</a:t>
            </a:r>
            <a:endParaRPr lang="en-US" dirty="0"/>
          </a:p>
        </p:txBody>
      </p:sp>
      <p:sp>
        <p:nvSpPr>
          <p:cNvPr id="3" name="Content Placeholder 2"/>
          <p:cNvSpPr>
            <a:spLocks noGrp="1"/>
          </p:cNvSpPr>
          <p:nvPr>
            <p:ph idx="1"/>
          </p:nvPr>
        </p:nvSpPr>
        <p:spPr/>
        <p:txBody>
          <a:bodyPr/>
          <a:lstStyle/>
          <a:p>
            <a:r>
              <a:rPr lang="en-US" dirty="0"/>
              <a:t>Calling </a:t>
            </a:r>
            <a:r>
              <a:rPr lang="en-US" dirty="0" err="1"/>
              <a:t>set_style</a:t>
            </a:r>
            <a:r>
              <a:rPr lang="en-US" dirty="0"/>
              <a:t>() with a dictionary containing arguments you want to edit will customize the style</a:t>
            </a:r>
          </a:p>
          <a:p>
            <a:r>
              <a:rPr lang="en-US" sz="2000" dirty="0" err="1">
                <a:latin typeface="Courier New" panose="02070309020205020404" pitchFamily="49" charset="0"/>
                <a:cs typeface="Courier New" panose="02070309020205020404" pitchFamily="49" charset="0"/>
              </a:rPr>
              <a:t>seaborn.set_style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darkgrid</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axes.facecolor</a:t>
            </a:r>
            <a:r>
              <a:rPr lang="en-US" sz="2000" dirty="0">
                <a:latin typeface="Courier New" panose="02070309020205020404" pitchFamily="49" charset="0"/>
                <a:cs typeface="Courier New" panose="02070309020205020404" pitchFamily="49" charset="0"/>
              </a:rPr>
              <a:t>': '.9'} )</a:t>
            </a:r>
          </a:p>
        </p:txBody>
      </p:sp>
      <p:pic>
        <p:nvPicPr>
          <p:cNvPr id="4" name="Picture 3"/>
          <p:cNvPicPr>
            <a:picLocks noChangeAspect="1"/>
          </p:cNvPicPr>
          <p:nvPr/>
        </p:nvPicPr>
        <p:blipFill>
          <a:blip r:embed="rId2"/>
          <a:stretch>
            <a:fillRect/>
          </a:stretch>
        </p:blipFill>
        <p:spPr>
          <a:xfrm>
            <a:off x="3364302" y="3753928"/>
            <a:ext cx="5941557" cy="2970778"/>
          </a:xfrm>
          <a:prstGeom prst="rect">
            <a:avLst/>
          </a:prstGeom>
        </p:spPr>
      </p:pic>
    </p:spTree>
    <p:extLst>
      <p:ext uri="{BB962C8B-B14F-4D97-AF65-F5344CB8AC3E}">
        <p14:creationId xmlns:p14="http://schemas.microsoft.com/office/powerpoint/2010/main" val="482430377"/>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Seaborn</a:t>
            </a:r>
            <a:endParaRPr lang="en-US" dirty="0"/>
          </a:p>
        </p:txBody>
      </p:sp>
      <p:sp>
        <p:nvSpPr>
          <p:cNvPr id="3" name="Content Placeholder 2"/>
          <p:cNvSpPr>
            <a:spLocks noGrp="1"/>
          </p:cNvSpPr>
          <p:nvPr>
            <p:ph idx="1"/>
          </p:nvPr>
        </p:nvSpPr>
        <p:spPr/>
        <p:txBody>
          <a:bodyPr/>
          <a:lstStyle/>
          <a:p>
            <a:r>
              <a:rPr lang="en-US" dirty="0" err="1"/>
              <a:t>Seaborn</a:t>
            </a:r>
            <a:r>
              <a:rPr lang="en-US" dirty="0"/>
              <a:t> contexts are also helpful</a:t>
            </a:r>
          </a:p>
          <a:p>
            <a:pPr lvl="1"/>
            <a:r>
              <a:rPr lang="en-US" dirty="0"/>
              <a:t>Contexts modify things like font size and line width</a:t>
            </a:r>
          </a:p>
          <a:p>
            <a:pPr lvl="1"/>
            <a:r>
              <a:rPr lang="en-US" dirty="0"/>
              <a:t>In order of increasing size: 'paper', 'notebook', 'talk', 'poster'</a:t>
            </a:r>
          </a:p>
          <a:p>
            <a:pPr lvl="1"/>
            <a:r>
              <a:rPr lang="en-US" dirty="0" err="1">
                <a:latin typeface="Courier New" panose="02070309020205020404" pitchFamily="49" charset="0"/>
                <a:cs typeface="Courier New" panose="02070309020205020404" pitchFamily="49" charset="0"/>
              </a:rPr>
              <a:t>seaborn.set_context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context_name</a:t>
            </a:r>
            <a:r>
              <a:rPr lang="en-US" dirty="0">
                <a:latin typeface="Courier New" panose="02070309020205020404" pitchFamily="49" charset="0"/>
                <a:cs typeface="Courier New" panose="02070309020205020404" pitchFamily="49" charset="0"/>
              </a:rPr>
              <a:t>)</a:t>
            </a:r>
          </a:p>
          <a:p>
            <a:r>
              <a:rPr lang="en-US" dirty="0"/>
              <a:t>I like big plots so I frequently use 'talk'</a:t>
            </a:r>
          </a:p>
        </p:txBody>
      </p:sp>
    </p:spTree>
    <p:extLst>
      <p:ext uri="{BB962C8B-B14F-4D97-AF65-F5344CB8AC3E}">
        <p14:creationId xmlns:p14="http://schemas.microsoft.com/office/powerpoint/2010/main" val="85787759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552701" y="2249488"/>
            <a:ext cx="7083424" cy="3541712"/>
          </a:xfrm>
        </p:spPr>
      </p:pic>
    </p:spTree>
    <p:extLst>
      <p:ext uri="{BB962C8B-B14F-4D97-AF65-F5344CB8AC3E}">
        <p14:creationId xmlns:p14="http://schemas.microsoft.com/office/powerpoint/2010/main" val="25205107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p:txBody>
          <a:bodyPr/>
          <a:lstStyle/>
          <a:p>
            <a:r>
              <a:rPr lang="en-US" dirty="0"/>
              <a:t>How to assign a variable:</a:t>
            </a:r>
          </a:p>
          <a:p>
            <a:pPr lvl="1"/>
            <a:r>
              <a:rPr lang="en-US" dirty="0"/>
              <a:t>x = 3</a:t>
            </a:r>
          </a:p>
          <a:p>
            <a:pPr lvl="1"/>
            <a:r>
              <a:rPr lang="en-US" dirty="0"/>
              <a:t>y = 7.8</a:t>
            </a:r>
          </a:p>
          <a:p>
            <a:pPr lvl="1"/>
            <a:r>
              <a:rPr lang="en-US" dirty="0" err="1"/>
              <a:t>favorite_cheese</a:t>
            </a:r>
            <a:r>
              <a:rPr lang="en-US" dirty="0"/>
              <a:t> = ‘brie’</a:t>
            </a:r>
          </a:p>
          <a:p>
            <a:r>
              <a:rPr lang="en-US" dirty="0"/>
              <a:t>Variables </a:t>
            </a:r>
            <a:r>
              <a:rPr lang="en-US" b="1" dirty="0"/>
              <a:t>should</a:t>
            </a:r>
            <a:r>
              <a:rPr lang="en-US" dirty="0"/>
              <a:t> start with a lower case letter. Case matters. Use </a:t>
            </a:r>
            <a:r>
              <a:rPr lang="en-US" dirty="0" err="1"/>
              <a:t>under_scores</a:t>
            </a:r>
            <a:r>
              <a:rPr lang="en-US" dirty="0"/>
              <a:t> instead of </a:t>
            </a:r>
            <a:r>
              <a:rPr lang="en-US" dirty="0" err="1"/>
              <a:t>CamelCase</a:t>
            </a:r>
            <a:r>
              <a:rPr lang="en-US" dirty="0"/>
              <a:t> in python</a:t>
            </a:r>
          </a:p>
        </p:txBody>
      </p:sp>
    </p:spTree>
    <p:extLst>
      <p:ext uri="{BB962C8B-B14F-4D97-AF65-F5344CB8AC3E}">
        <p14:creationId xmlns:p14="http://schemas.microsoft.com/office/powerpoint/2010/main" val="853776775"/>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Exercise</a:t>
            </a:r>
          </a:p>
        </p:txBody>
      </p:sp>
      <p:sp>
        <p:nvSpPr>
          <p:cNvPr id="3" name="Content Placeholder 2"/>
          <p:cNvSpPr>
            <a:spLocks noGrp="1"/>
          </p:cNvSpPr>
          <p:nvPr>
            <p:ph idx="1"/>
          </p:nvPr>
        </p:nvSpPr>
        <p:spPr/>
        <p:txBody>
          <a:bodyPr/>
          <a:lstStyle/>
          <a:p>
            <a:r>
              <a:rPr lang="en-US" dirty="0"/>
              <a:t>Drop the outliers from the data, </a:t>
            </a:r>
            <a:r>
              <a:rPr lang="en-US" dirty="0" smtClean="0"/>
              <a:t>then </a:t>
            </a:r>
            <a:r>
              <a:rPr lang="en-US" dirty="0"/>
              <a:t>generate a figure with 10 plots</a:t>
            </a:r>
          </a:p>
          <a:p>
            <a:pPr lvl="1"/>
            <a:r>
              <a:rPr lang="en-US" dirty="0"/>
              <a:t>Each plot should be a histogram of the reaction times for each condition</a:t>
            </a:r>
          </a:p>
          <a:p>
            <a:pPr lvl="1"/>
            <a:r>
              <a:rPr lang="en-US" dirty="0"/>
              <a:t>Make the plots as pretty as possible</a:t>
            </a:r>
          </a:p>
          <a:p>
            <a:pPr lvl="1"/>
            <a:endParaRPr lang="en-US" dirty="0"/>
          </a:p>
          <a:p>
            <a:pPr lvl="1"/>
            <a:r>
              <a:rPr lang="en-US" dirty="0"/>
              <a:t>Hint: You should try to use a for loop to generate the subplots</a:t>
            </a:r>
          </a:p>
          <a:p>
            <a:pPr lvl="1"/>
            <a:endParaRPr lang="en-US" dirty="0"/>
          </a:p>
        </p:txBody>
      </p:sp>
    </p:spTree>
    <p:extLst>
      <p:ext uri="{BB962C8B-B14F-4D97-AF65-F5344CB8AC3E}">
        <p14:creationId xmlns:p14="http://schemas.microsoft.com/office/powerpoint/2010/main" val="291740994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Python things</a:t>
            </a:r>
          </a:p>
        </p:txBody>
      </p:sp>
      <p:sp>
        <p:nvSpPr>
          <p:cNvPr id="3" name="Content Placeholder 2"/>
          <p:cNvSpPr>
            <a:spLocks noGrp="1"/>
          </p:cNvSpPr>
          <p:nvPr>
            <p:ph idx="1"/>
          </p:nvPr>
        </p:nvSpPr>
        <p:spPr/>
        <p:txBody>
          <a:bodyPr/>
          <a:lstStyle/>
          <a:p>
            <a:r>
              <a:rPr lang="en-US" dirty="0"/>
              <a:t>Plotting</a:t>
            </a:r>
          </a:p>
          <a:p>
            <a:pPr lvl="1"/>
            <a:r>
              <a:rPr lang="en-US" dirty="0" err="1"/>
              <a:t>ggplot</a:t>
            </a:r>
            <a:r>
              <a:rPr lang="en-US" dirty="0"/>
              <a:t>: gives </a:t>
            </a:r>
            <a:r>
              <a:rPr lang="en-US" dirty="0" err="1"/>
              <a:t>ggplot</a:t>
            </a:r>
            <a:r>
              <a:rPr lang="en-US" dirty="0"/>
              <a:t> syntax to </a:t>
            </a:r>
            <a:r>
              <a:rPr lang="en-US" dirty="0" err="1"/>
              <a:t>matplotlib</a:t>
            </a:r>
            <a:r>
              <a:rPr lang="en-US" dirty="0"/>
              <a:t> (For the R fans out there)</a:t>
            </a:r>
          </a:p>
          <a:p>
            <a:pPr lvl="1"/>
            <a:r>
              <a:rPr lang="en-US" dirty="0" err="1"/>
              <a:t>bokeh</a:t>
            </a:r>
            <a:r>
              <a:rPr lang="en-US" dirty="0"/>
              <a:t>: Generate interactive plots</a:t>
            </a:r>
          </a:p>
          <a:p>
            <a:pPr lvl="1"/>
            <a:r>
              <a:rPr lang="en-US" dirty="0"/>
              <a:t>rpy2: Call R from inside python. Still </a:t>
            </a:r>
            <a:r>
              <a:rPr lang="en-US" dirty="0" err="1"/>
              <a:t>kinda</a:t>
            </a:r>
            <a:r>
              <a:rPr lang="en-US" dirty="0"/>
              <a:t> buggy</a:t>
            </a:r>
          </a:p>
        </p:txBody>
      </p:sp>
    </p:spTree>
    <p:extLst>
      <p:ext uri="{BB962C8B-B14F-4D97-AF65-F5344CB8AC3E}">
        <p14:creationId xmlns:p14="http://schemas.microsoft.com/office/powerpoint/2010/main" val="2695767968"/>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Python things</a:t>
            </a:r>
          </a:p>
        </p:txBody>
      </p:sp>
      <p:sp>
        <p:nvSpPr>
          <p:cNvPr id="3" name="Content Placeholder 2"/>
          <p:cNvSpPr>
            <a:spLocks noGrp="1"/>
          </p:cNvSpPr>
          <p:nvPr>
            <p:ph idx="1"/>
          </p:nvPr>
        </p:nvSpPr>
        <p:spPr/>
        <p:txBody>
          <a:bodyPr/>
          <a:lstStyle/>
          <a:p>
            <a:r>
              <a:rPr lang="en-US" dirty="0"/>
              <a:t>Stats and Machine Learning</a:t>
            </a:r>
          </a:p>
          <a:p>
            <a:pPr lvl="1"/>
            <a:r>
              <a:rPr lang="en-US" dirty="0" err="1"/>
              <a:t>SciPy</a:t>
            </a:r>
            <a:r>
              <a:rPr lang="en-US" dirty="0"/>
              <a:t>: contains a lot of useful stuff including integration, optimization, interpolation, signal processing, linear algebra, and some basic statistics</a:t>
            </a:r>
          </a:p>
          <a:p>
            <a:pPr lvl="1"/>
            <a:r>
              <a:rPr lang="en-US" dirty="0" err="1"/>
              <a:t>scikit</a:t>
            </a:r>
            <a:r>
              <a:rPr lang="en-US" dirty="0"/>
              <a:t>-learn: a large number of preprocessing tools and machine learning algorithms including dimensionality reduction, classification, regression, and clustering (no neural nets)</a:t>
            </a:r>
          </a:p>
          <a:p>
            <a:pPr lvl="1"/>
            <a:r>
              <a:rPr lang="en-US" dirty="0" err="1"/>
              <a:t>TensorFlow</a:t>
            </a:r>
            <a:r>
              <a:rPr lang="en-US" dirty="0"/>
              <a:t>: Neural network framework. Made by Google</a:t>
            </a:r>
          </a:p>
          <a:p>
            <a:pPr lvl="1"/>
            <a:r>
              <a:rPr lang="en-US" dirty="0" err="1"/>
              <a:t>statsmodels</a:t>
            </a:r>
            <a:r>
              <a:rPr lang="en-US" dirty="0"/>
              <a:t>: fancier statistics in python</a:t>
            </a:r>
          </a:p>
        </p:txBody>
      </p:sp>
    </p:spTree>
    <p:extLst>
      <p:ext uri="{BB962C8B-B14F-4D97-AF65-F5344CB8AC3E}">
        <p14:creationId xmlns:p14="http://schemas.microsoft.com/office/powerpoint/2010/main" val="334908562"/>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for Science</a:t>
            </a:r>
            <a:endParaRPr lang="en-US" dirty="0"/>
          </a:p>
        </p:txBody>
      </p:sp>
      <p:sp>
        <p:nvSpPr>
          <p:cNvPr id="3" name="Content Placeholder 2"/>
          <p:cNvSpPr>
            <a:spLocks noGrp="1"/>
          </p:cNvSpPr>
          <p:nvPr>
            <p:ph idx="1"/>
          </p:nvPr>
        </p:nvSpPr>
        <p:spPr/>
        <p:txBody>
          <a:bodyPr/>
          <a:lstStyle/>
          <a:p>
            <a:r>
              <a:rPr lang="en-US" dirty="0" err="1" smtClean="0"/>
              <a:t>Biopython</a:t>
            </a:r>
            <a:r>
              <a:rPr lang="en-US" dirty="0" smtClean="0"/>
              <a:t>: Bioinformatics library</a:t>
            </a:r>
          </a:p>
          <a:p>
            <a:endParaRPr lang="en-US" dirty="0"/>
          </a:p>
          <a:p>
            <a:r>
              <a:rPr lang="en-US" dirty="0" err="1" smtClean="0"/>
              <a:t>Astropy</a:t>
            </a:r>
            <a:r>
              <a:rPr lang="en-US" dirty="0" smtClean="0"/>
              <a:t>: Astronomy research library</a:t>
            </a:r>
          </a:p>
          <a:p>
            <a:endParaRPr lang="en-US" dirty="0"/>
          </a:p>
          <a:p>
            <a:r>
              <a:rPr lang="en-US" dirty="0" err="1" smtClean="0"/>
              <a:t>Psychopy</a:t>
            </a:r>
            <a:r>
              <a:rPr lang="en-US" dirty="0" smtClean="0"/>
              <a:t>: Package for running behavioral experiments</a:t>
            </a:r>
            <a:endParaRPr lang="en-US" dirty="0"/>
          </a:p>
        </p:txBody>
      </p:sp>
    </p:spTree>
    <p:extLst>
      <p:ext uri="{BB962C8B-B14F-4D97-AF65-F5344CB8AC3E}">
        <p14:creationId xmlns:p14="http://schemas.microsoft.com/office/powerpoint/2010/main" val="287821035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Processing</a:t>
            </a:r>
          </a:p>
        </p:txBody>
      </p:sp>
      <p:sp>
        <p:nvSpPr>
          <p:cNvPr id="3" name="Content Placeholder 2"/>
          <p:cNvSpPr>
            <a:spLocks noGrp="1"/>
          </p:cNvSpPr>
          <p:nvPr>
            <p:ph idx="1"/>
          </p:nvPr>
        </p:nvSpPr>
        <p:spPr/>
        <p:txBody>
          <a:bodyPr/>
          <a:lstStyle/>
          <a:p>
            <a:r>
              <a:rPr lang="en-US" dirty="0"/>
              <a:t>NLTK: library for classification, tokenizing, stemming, tagging, and parsing of natural language. Designed with computational linguistics in mind.</a:t>
            </a:r>
          </a:p>
          <a:p>
            <a:r>
              <a:rPr lang="en-US" dirty="0" err="1"/>
              <a:t>Fuzzywuzzy</a:t>
            </a:r>
            <a:r>
              <a:rPr lang="en-US" dirty="0"/>
              <a:t>: Fuzzy string matching using </a:t>
            </a:r>
            <a:r>
              <a:rPr lang="en-US" dirty="0" err="1"/>
              <a:t>Levenshtein</a:t>
            </a:r>
            <a:r>
              <a:rPr lang="en-US" dirty="0"/>
              <a:t> distance. Can be really handy. Made by seatgeek.com</a:t>
            </a:r>
          </a:p>
          <a:p>
            <a:r>
              <a:rPr lang="en-US" dirty="0"/>
              <a:t>re: built in regex library. Don't underestimate it.</a:t>
            </a:r>
          </a:p>
          <a:p>
            <a:endParaRPr lang="en-US" dirty="0"/>
          </a:p>
          <a:p>
            <a:endParaRPr lang="en-US" dirty="0"/>
          </a:p>
        </p:txBody>
      </p:sp>
    </p:spTree>
    <p:extLst>
      <p:ext uri="{BB962C8B-B14F-4D97-AF65-F5344CB8AC3E}">
        <p14:creationId xmlns:p14="http://schemas.microsoft.com/office/powerpoint/2010/main" val="3652600756"/>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Scraping</a:t>
            </a:r>
          </a:p>
        </p:txBody>
      </p:sp>
      <p:sp>
        <p:nvSpPr>
          <p:cNvPr id="3" name="Content Placeholder 2"/>
          <p:cNvSpPr>
            <a:spLocks noGrp="1"/>
          </p:cNvSpPr>
          <p:nvPr>
            <p:ph idx="1"/>
          </p:nvPr>
        </p:nvSpPr>
        <p:spPr/>
        <p:txBody>
          <a:bodyPr/>
          <a:lstStyle/>
          <a:p>
            <a:r>
              <a:rPr lang="en-US" dirty="0"/>
              <a:t>Requests: downloads a web page for parsing</a:t>
            </a:r>
          </a:p>
          <a:p>
            <a:r>
              <a:rPr lang="en-US" dirty="0"/>
              <a:t>Beautiful Soup 4: Really great web scraping library. Makes things easy.</a:t>
            </a:r>
          </a:p>
          <a:p>
            <a:r>
              <a:rPr lang="en-US" dirty="0" err="1"/>
              <a:t>lxml</a:t>
            </a:r>
            <a:r>
              <a:rPr lang="en-US" dirty="0"/>
              <a:t>: What BS4 uses under the hood. I know some people prefer to work with it directly</a:t>
            </a:r>
          </a:p>
          <a:p>
            <a:r>
              <a:rPr lang="en-US" dirty="0" err="1"/>
              <a:t>Scrapy</a:t>
            </a:r>
            <a:r>
              <a:rPr lang="en-US" dirty="0"/>
              <a:t>: Let's you build web crawlers</a:t>
            </a:r>
          </a:p>
        </p:txBody>
      </p:sp>
    </p:spTree>
    <p:extLst>
      <p:ext uri="{BB962C8B-B14F-4D97-AF65-F5344CB8AC3E}">
        <p14:creationId xmlns:p14="http://schemas.microsoft.com/office/powerpoint/2010/main" val="371548094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Hosting</a:t>
            </a:r>
          </a:p>
        </p:txBody>
      </p:sp>
      <p:sp>
        <p:nvSpPr>
          <p:cNvPr id="3" name="Content Placeholder 2"/>
          <p:cNvSpPr>
            <a:spLocks noGrp="1"/>
          </p:cNvSpPr>
          <p:nvPr>
            <p:ph idx="1"/>
          </p:nvPr>
        </p:nvSpPr>
        <p:spPr/>
        <p:txBody>
          <a:bodyPr/>
          <a:lstStyle/>
          <a:p>
            <a:r>
              <a:rPr lang="en-US" dirty="0"/>
              <a:t>Django: Full featured suite of tools to take care of every part of running a web page</a:t>
            </a:r>
          </a:p>
          <a:p>
            <a:endParaRPr lang="en-US" dirty="0"/>
          </a:p>
          <a:p>
            <a:r>
              <a:rPr lang="en-US" dirty="0"/>
              <a:t>Flask: More minimalist set of tools for running a web page. Nice for smaller projects</a:t>
            </a:r>
          </a:p>
        </p:txBody>
      </p:sp>
    </p:spTree>
    <p:extLst>
      <p:ext uri="{BB962C8B-B14F-4D97-AF65-F5344CB8AC3E}">
        <p14:creationId xmlns:p14="http://schemas.microsoft.com/office/powerpoint/2010/main" val="661556152"/>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stuff</a:t>
            </a:r>
          </a:p>
        </p:txBody>
      </p:sp>
      <p:sp>
        <p:nvSpPr>
          <p:cNvPr id="3" name="Content Placeholder 2"/>
          <p:cNvSpPr>
            <a:spLocks noGrp="1"/>
          </p:cNvSpPr>
          <p:nvPr>
            <p:ph idx="1"/>
          </p:nvPr>
        </p:nvSpPr>
        <p:spPr/>
        <p:txBody>
          <a:bodyPr>
            <a:normAutofit fontScale="77500" lnSpcReduction="20000"/>
          </a:bodyPr>
          <a:lstStyle/>
          <a:p>
            <a:r>
              <a:rPr lang="en-US" dirty="0" err="1"/>
              <a:t>SQLalchemy</a:t>
            </a:r>
            <a:r>
              <a:rPr lang="en-US" dirty="0"/>
              <a:t>: Really good library for interacting with python</a:t>
            </a:r>
          </a:p>
          <a:p>
            <a:r>
              <a:rPr lang="en-US" dirty="0" err="1"/>
              <a:t>Numba</a:t>
            </a:r>
            <a:r>
              <a:rPr lang="en-US" dirty="0"/>
              <a:t>: Enables JIT compiling of specific parts of your code. Can make your code magically faster. Seriously.</a:t>
            </a:r>
          </a:p>
          <a:p>
            <a:r>
              <a:rPr lang="en-US" dirty="0"/>
              <a:t>pillow: image manipulation library</a:t>
            </a:r>
          </a:p>
          <a:p>
            <a:r>
              <a:rPr lang="en-US" dirty="0"/>
              <a:t>Twisted: Networking engine. Let's you write custom network applications</a:t>
            </a:r>
          </a:p>
          <a:p>
            <a:r>
              <a:rPr lang="en-US" dirty="0" err="1"/>
              <a:t>Pygame</a:t>
            </a:r>
            <a:r>
              <a:rPr lang="en-US" dirty="0"/>
              <a:t>: 2d game library, can be useful for certain kinds of interactive applications, including behavioral experiments</a:t>
            </a:r>
          </a:p>
          <a:p>
            <a:r>
              <a:rPr lang="en-US" dirty="0" err="1"/>
              <a:t>pyQT</a:t>
            </a:r>
            <a:r>
              <a:rPr lang="en-US" dirty="0"/>
              <a:t>: GUI toolkit for python. Make programs you can CLICK on!</a:t>
            </a:r>
          </a:p>
          <a:p>
            <a:r>
              <a:rPr lang="en-US" dirty="0" err="1"/>
              <a:t>pdb</a:t>
            </a:r>
            <a:r>
              <a:rPr lang="en-US" dirty="0"/>
              <a:t>: A built in python </a:t>
            </a:r>
            <a:r>
              <a:rPr lang="en-US"/>
              <a:t>debugger.</a:t>
            </a:r>
            <a:endParaRPr lang="en-US" dirty="0"/>
          </a:p>
        </p:txBody>
      </p:sp>
    </p:spTree>
    <p:extLst>
      <p:ext uri="{BB962C8B-B14F-4D97-AF65-F5344CB8AC3E}">
        <p14:creationId xmlns:p14="http://schemas.microsoft.com/office/powerpoint/2010/main" val="2503648496"/>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Resource</a:t>
            </a:r>
          </a:p>
        </p:txBody>
      </p:sp>
      <p:sp>
        <p:nvSpPr>
          <p:cNvPr id="3" name="Content Placeholder 2"/>
          <p:cNvSpPr>
            <a:spLocks noGrp="1"/>
          </p:cNvSpPr>
          <p:nvPr>
            <p:ph idx="1"/>
          </p:nvPr>
        </p:nvSpPr>
        <p:spPr/>
        <p:txBody>
          <a:bodyPr/>
          <a:lstStyle/>
          <a:p>
            <a:r>
              <a:rPr lang="en-US" u="sng" dirty="0"/>
              <a:t>Python for Data Analysis</a:t>
            </a:r>
            <a:r>
              <a:rPr lang="en-US" dirty="0"/>
              <a:t> by Wes McKinney</a:t>
            </a:r>
          </a:p>
          <a:p>
            <a:pPr lvl="1"/>
            <a:r>
              <a:rPr lang="en-US" dirty="0"/>
              <a:t>Great resource. Covers much of the things I covered here in more depth</a:t>
            </a:r>
          </a:p>
          <a:p>
            <a:pPr lvl="1"/>
            <a:r>
              <a:rPr lang="en-US" dirty="0"/>
              <a:t>We have free access to it</a:t>
            </a:r>
          </a:p>
          <a:p>
            <a:pPr lvl="1"/>
            <a:r>
              <a:rPr lang="en-US" dirty="0">
                <a:hlinkClick r:id="rId2"/>
              </a:rPr>
              <a:t>http://proquest.safaribooksonline.com/</a:t>
            </a:r>
            <a:endParaRPr lang="en-US" dirty="0"/>
          </a:p>
          <a:p>
            <a:pPr lvl="1"/>
            <a:endParaRPr lang="en-US" dirty="0"/>
          </a:p>
        </p:txBody>
      </p:sp>
      <p:pic>
        <p:nvPicPr>
          <p:cNvPr id="1026" name="Picture 2" descr="Data Wrangling with Pandas, NumPy, and IPyth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0262" y="3312530"/>
            <a:ext cx="2649660" cy="3476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731252"/>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5877753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Indentation</a:t>
            </a:r>
          </a:p>
        </p:txBody>
      </p:sp>
      <p:sp>
        <p:nvSpPr>
          <p:cNvPr id="3" name="Content Placeholder 2"/>
          <p:cNvSpPr>
            <a:spLocks noGrp="1"/>
          </p:cNvSpPr>
          <p:nvPr>
            <p:ph idx="1"/>
          </p:nvPr>
        </p:nvSpPr>
        <p:spPr/>
        <p:txBody>
          <a:bodyPr/>
          <a:lstStyle/>
          <a:p>
            <a:r>
              <a:rPr lang="en-US" dirty="0"/>
              <a:t>White space matters!</a:t>
            </a:r>
          </a:p>
          <a:p>
            <a:r>
              <a:rPr lang="en-US" dirty="0"/>
              <a:t>Use 4 spaces for tabs in python</a:t>
            </a:r>
          </a:p>
          <a:p>
            <a:r>
              <a:rPr lang="en-US" dirty="0"/>
              <a:t>Most editors will do this automatically</a:t>
            </a:r>
          </a:p>
          <a:p>
            <a:r>
              <a:rPr lang="en-US" dirty="0"/>
              <a:t>Check out all of the other style guidelines in PEP8</a:t>
            </a:r>
          </a:p>
          <a:p>
            <a:pPr lvl="1"/>
            <a:r>
              <a:rPr lang="en-US" dirty="0">
                <a:hlinkClick r:id="rId2"/>
              </a:rPr>
              <a:t>http://legacy.python.org/dev/peps/pep-0008/</a:t>
            </a:r>
            <a:r>
              <a:rPr lang="en-US" dirty="0"/>
              <a:t> </a:t>
            </a:r>
          </a:p>
        </p:txBody>
      </p:sp>
    </p:spTree>
    <p:extLst>
      <p:ext uri="{BB962C8B-B14F-4D97-AF65-F5344CB8AC3E}">
        <p14:creationId xmlns:p14="http://schemas.microsoft.com/office/powerpoint/2010/main" val="4690682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in python</a:t>
            </a:r>
          </a:p>
        </p:txBody>
      </p:sp>
      <p:sp>
        <p:nvSpPr>
          <p:cNvPr id="3" name="Content Placeholder 2"/>
          <p:cNvSpPr>
            <a:spLocks noGrp="1"/>
          </p:cNvSpPr>
          <p:nvPr>
            <p:ph idx="1"/>
          </p:nvPr>
        </p:nvSpPr>
        <p:spPr/>
        <p:txBody>
          <a:bodyPr>
            <a:normAutofit fontScale="70000" lnSpcReduction="20000"/>
          </a:bodyPr>
          <a:lstStyle/>
          <a:p>
            <a:r>
              <a:rPr lang="en-US" dirty="0"/>
              <a:t>Conditionals</a:t>
            </a:r>
          </a:p>
          <a:p>
            <a:pPr lvl="1"/>
            <a:r>
              <a:rPr lang="en-US" dirty="0"/>
              <a:t>The mighty </a:t>
            </a:r>
            <a:r>
              <a:rPr lang="en-US" dirty="0">
                <a:latin typeface="Courier New" panose="02070309020205020404" pitchFamily="49" charset="0"/>
                <a:cs typeface="Courier New" panose="02070309020205020404" pitchFamily="49" charset="0"/>
              </a:rPr>
              <a:t>if</a:t>
            </a:r>
            <a:r>
              <a:rPr lang="en-US" dirty="0"/>
              <a:t> statement</a:t>
            </a:r>
          </a:p>
          <a:p>
            <a:pPr lvl="1"/>
            <a:r>
              <a:rPr lang="en-US" dirty="0"/>
              <a:t>Checks the truth value of a statement</a:t>
            </a:r>
          </a:p>
          <a:p>
            <a:pPr marL="0" indent="0">
              <a:buNone/>
            </a:pPr>
            <a:r>
              <a:rPr lang="en-US" dirty="0">
                <a:latin typeface="Courier New" panose="02070309020205020404" pitchFamily="49" charset="0"/>
                <a:cs typeface="Courier New" panose="02070309020205020404" pitchFamily="49" charset="0"/>
              </a:rPr>
              <a:t>if 5 &gt; 3:</a:t>
            </a:r>
          </a:p>
          <a:p>
            <a:pPr marL="0" indent="0">
              <a:buNone/>
            </a:pPr>
            <a:r>
              <a:rPr lang="en-US" dirty="0">
                <a:latin typeface="Courier New" panose="02070309020205020404" pitchFamily="49" charset="0"/>
                <a:cs typeface="Courier New" panose="02070309020205020404" pitchFamily="49" charset="0"/>
              </a:rPr>
              <a:t>    print( ‘5 is greater!’ )</a:t>
            </a:r>
          </a:p>
          <a:p>
            <a:pPr marL="0" indent="0">
              <a:buNone/>
            </a:pPr>
            <a:r>
              <a:rPr lang="en-US" dirty="0" err="1">
                <a:latin typeface="Courier New" panose="02070309020205020404" pitchFamily="49" charset="0"/>
                <a:cs typeface="Courier New" panose="02070309020205020404" pitchFamily="49" charset="0"/>
              </a:rPr>
              <a:t>elif</a:t>
            </a:r>
            <a:r>
              <a:rPr lang="en-US" dirty="0">
                <a:latin typeface="Courier New" panose="02070309020205020404" pitchFamily="49" charset="0"/>
                <a:cs typeface="Courier New" panose="02070309020205020404" pitchFamily="49" charset="0"/>
              </a:rPr>
              <a:t> 5 &lt; 3:</a:t>
            </a:r>
          </a:p>
          <a:p>
            <a:pPr marL="0" indent="0">
              <a:buNone/>
            </a:pPr>
            <a:r>
              <a:rPr lang="en-US" dirty="0">
                <a:latin typeface="Courier New" panose="02070309020205020404" pitchFamily="49" charset="0"/>
                <a:cs typeface="Courier New" panose="02070309020205020404" pitchFamily="49" charset="0"/>
              </a:rPr>
              <a:t>    print( ‘5 is lesser!’ )</a:t>
            </a:r>
          </a:p>
          <a:p>
            <a:pPr marL="0" indent="0">
              <a:spcBef>
                <a:spcPts val="0"/>
              </a:spcBef>
              <a:buNone/>
            </a:pPr>
            <a:r>
              <a:rPr lang="en-US" dirty="0">
                <a:latin typeface="Courier New" panose="02070309020205020404" pitchFamily="49" charset="0"/>
                <a:cs typeface="Courier New" panose="02070309020205020404" pitchFamily="49" charset="0"/>
              </a:rPr>
              <a:t>else:</a:t>
            </a:r>
          </a:p>
          <a:p>
            <a:pPr marL="0" indent="0">
              <a:spcBef>
                <a:spcPts val="0"/>
              </a:spcBef>
              <a:buNone/>
              <a:tabLst>
                <a:tab pos="517525" algn="l"/>
              </a:tabLst>
            </a:pPr>
            <a:r>
              <a:rPr lang="en-US" dirty="0">
                <a:latin typeface="Courier New" panose="02070309020205020404" pitchFamily="49" charset="0"/>
                <a:cs typeface="Courier New" panose="02070309020205020404" pitchFamily="49" charset="0"/>
              </a:rPr>
              <a:t>	print( ‘They’re the same!’ )</a:t>
            </a:r>
          </a:p>
          <a:p>
            <a:pPr marL="457200" lvl="1" indent="0">
              <a:buNone/>
            </a:pPr>
            <a:r>
              <a:rPr lang="en-US" dirty="0"/>
              <a:t>	</a:t>
            </a:r>
          </a:p>
        </p:txBody>
      </p:sp>
    </p:spTree>
    <p:extLst>
      <p:ext uri="{BB962C8B-B14F-4D97-AF65-F5344CB8AC3E}">
        <p14:creationId xmlns:p14="http://schemas.microsoft.com/office/powerpoint/2010/main" val="30708659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analysis in python</a:t>
            </a:r>
          </a:p>
        </p:txBody>
      </p:sp>
      <p:sp>
        <p:nvSpPr>
          <p:cNvPr id="3" name="Subtitle 2"/>
          <p:cNvSpPr>
            <a:spLocks noGrp="1"/>
          </p:cNvSpPr>
          <p:nvPr>
            <p:ph type="subTitle" idx="1"/>
          </p:nvPr>
        </p:nvSpPr>
        <p:spPr/>
        <p:txBody>
          <a:bodyPr/>
          <a:lstStyle/>
          <a:p>
            <a:r>
              <a:rPr lang="en-US" dirty="0"/>
              <a:t>A 5 hour tour of python for scientific computing</a:t>
            </a:r>
          </a:p>
        </p:txBody>
      </p:sp>
    </p:spTree>
    <p:extLst>
      <p:ext uri="{BB962C8B-B14F-4D97-AF65-F5344CB8AC3E}">
        <p14:creationId xmlns:p14="http://schemas.microsoft.com/office/powerpoint/2010/main" val="1303084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p>
        </p:txBody>
      </p:sp>
      <p:sp>
        <p:nvSpPr>
          <p:cNvPr id="3" name="Content Placeholder 2"/>
          <p:cNvSpPr>
            <a:spLocks noGrp="1"/>
          </p:cNvSpPr>
          <p:nvPr>
            <p:ph idx="1"/>
          </p:nvPr>
        </p:nvSpPr>
        <p:spPr/>
        <p:txBody>
          <a:bodyPr/>
          <a:lstStyle/>
          <a:p>
            <a:r>
              <a:rPr lang="en-US" dirty="0"/>
              <a:t>They loop over stuff</a:t>
            </a:r>
          </a:p>
          <a:p>
            <a:pPr marL="0" indent="0">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in range(0,10):</a:t>
            </a:r>
          </a:p>
          <a:p>
            <a:pPr marL="0" indent="0">
              <a:buNone/>
            </a:pPr>
            <a:r>
              <a:rPr lang="en-US" dirty="0">
                <a:latin typeface="Courier New" panose="02070309020205020404" pitchFamily="49" charset="0"/>
                <a:cs typeface="Courier New" panose="02070309020205020404" pitchFamily="49" charset="0"/>
              </a:rPr>
              <a:t>    print(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endParaRPr lang="en-US" dirty="0"/>
          </a:p>
        </p:txBody>
      </p:sp>
    </p:spTree>
    <p:extLst>
      <p:ext uri="{BB962C8B-B14F-4D97-AF65-F5344CB8AC3E}">
        <p14:creationId xmlns:p14="http://schemas.microsoft.com/office/powerpoint/2010/main" val="12818201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p>
        </p:txBody>
      </p:sp>
      <p:sp>
        <p:nvSpPr>
          <p:cNvPr id="3" name="Content Placeholder 2"/>
          <p:cNvSpPr>
            <a:spLocks noGrp="1"/>
          </p:cNvSpPr>
          <p:nvPr>
            <p:ph idx="1"/>
          </p:nvPr>
        </p:nvSpPr>
        <p:spPr/>
        <p:txBody>
          <a:bodyPr>
            <a:normAutofit fontScale="77500" lnSpcReduction="20000"/>
          </a:bodyPr>
          <a:lstStyle/>
          <a:p>
            <a:r>
              <a:rPr lang="en-US" dirty="0"/>
              <a:t>Loops in python loop over each item. Not just a series of numbers</a:t>
            </a:r>
          </a:p>
          <a:p>
            <a:pPr lvl="1"/>
            <a:r>
              <a:rPr lang="en-US" dirty="0"/>
              <a:t>akin to </a:t>
            </a:r>
            <a:r>
              <a:rPr lang="en-US" dirty="0" err="1"/>
              <a:t>foreach</a:t>
            </a:r>
            <a:r>
              <a:rPr lang="en-US" dirty="0"/>
              <a:t> in other languages</a:t>
            </a:r>
          </a:p>
          <a:p>
            <a:pPr lvl="1"/>
            <a:r>
              <a:rPr lang="en-US" dirty="0"/>
              <a:t>example: </a:t>
            </a:r>
          </a:p>
          <a:p>
            <a:pPr marL="457200" lvl="1" indent="0">
              <a:buNone/>
            </a:pPr>
            <a:r>
              <a:rPr lang="en-US" dirty="0">
                <a:latin typeface="Courier New" panose="02070309020205020404" pitchFamily="49" charset="0"/>
                <a:cs typeface="Courier New" panose="02070309020205020404" pitchFamily="49" charset="0"/>
              </a:rPr>
              <a:t>&lt;- </a:t>
            </a:r>
          </a:p>
          <a:p>
            <a:pPr marL="457200" lvl="1" indent="0">
              <a:buNone/>
            </a:pPr>
            <a:r>
              <a:rPr lang="en-US" dirty="0">
                <a:latin typeface="Courier New" panose="02070309020205020404" pitchFamily="49" charset="0"/>
                <a:cs typeface="Courier New" panose="02070309020205020404" pitchFamily="49" charset="0"/>
              </a:rPr>
              <a:t>fruits = ['apple', 'banana', 'pear']</a:t>
            </a:r>
          </a:p>
          <a:p>
            <a:pPr marL="457200" lvl="1" indent="0">
              <a:buNone/>
            </a:pPr>
            <a:r>
              <a:rPr lang="en-US" dirty="0">
                <a:latin typeface="Courier New" panose="02070309020205020404" pitchFamily="49" charset="0"/>
                <a:cs typeface="Courier New" panose="02070309020205020404" pitchFamily="49" charset="0"/>
              </a:rPr>
              <a:t>for item in fruits:</a:t>
            </a:r>
          </a:p>
          <a:p>
            <a:pPr marL="457200" lvl="1" indent="0">
              <a:buNone/>
            </a:pPr>
            <a:r>
              <a:rPr lang="en-US" dirty="0">
                <a:latin typeface="Courier New" panose="02070309020205020404" pitchFamily="49" charset="0"/>
                <a:cs typeface="Courier New" panose="02070309020205020404" pitchFamily="49" charset="0"/>
              </a:rPr>
              <a:t>	print(item)</a:t>
            </a:r>
          </a:p>
          <a:p>
            <a:pPr marL="457200" lvl="1" indent="0">
              <a:buNone/>
            </a:pPr>
            <a:r>
              <a:rPr lang="en-US" dirty="0">
                <a:latin typeface="Courier New" panose="02070309020205020404" pitchFamily="49" charset="0"/>
                <a:cs typeface="Courier New" panose="02070309020205020404" pitchFamily="49" charset="0"/>
              </a:rPr>
              <a:t>-&gt;</a:t>
            </a:r>
          </a:p>
          <a:p>
            <a:pPr marL="457200" lvl="1" indent="0">
              <a:buNone/>
            </a:pPr>
            <a:r>
              <a:rPr lang="en-US" dirty="0">
                <a:latin typeface="Courier New" panose="02070309020205020404" pitchFamily="49" charset="0"/>
                <a:cs typeface="Courier New" panose="02070309020205020404" pitchFamily="49" charset="0"/>
              </a:rPr>
              <a:t>apple</a:t>
            </a:r>
          </a:p>
          <a:p>
            <a:pPr marL="457200" lvl="1" indent="0">
              <a:buNone/>
            </a:pPr>
            <a:r>
              <a:rPr lang="en-US" dirty="0">
                <a:latin typeface="Courier New" panose="02070309020205020404" pitchFamily="49" charset="0"/>
                <a:cs typeface="Courier New" panose="02070309020205020404" pitchFamily="49" charset="0"/>
              </a:rPr>
              <a:t>banana</a:t>
            </a:r>
          </a:p>
          <a:p>
            <a:pPr marL="457200" lvl="1" indent="0">
              <a:buNone/>
            </a:pPr>
            <a:r>
              <a:rPr lang="en-US" dirty="0">
                <a:latin typeface="Courier New" panose="02070309020205020404" pitchFamily="49" charset="0"/>
                <a:cs typeface="Courier New" panose="02070309020205020404" pitchFamily="49" charset="0"/>
              </a:rPr>
              <a:t>pear</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200841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p>
        </p:txBody>
      </p:sp>
      <p:sp>
        <p:nvSpPr>
          <p:cNvPr id="3" name="Content Placeholder 2"/>
          <p:cNvSpPr>
            <a:spLocks noGrp="1"/>
          </p:cNvSpPr>
          <p:nvPr>
            <p:ph idx="1"/>
          </p:nvPr>
        </p:nvSpPr>
        <p:spPr/>
        <p:txBody>
          <a:bodyPr>
            <a:normAutofit fontScale="92500" lnSpcReduction="10000"/>
          </a:bodyPr>
          <a:lstStyle/>
          <a:p>
            <a:r>
              <a:rPr lang="en-US" dirty="0"/>
              <a:t>enumerate() is handy if you want to keep track of the loop iterator</a:t>
            </a:r>
          </a:p>
          <a:p>
            <a:pPr marL="0" indent="0">
              <a:buNone/>
            </a:pPr>
            <a:r>
              <a:rPr lang="en-US" dirty="0">
                <a:latin typeface="Courier New" panose="02070309020205020404" pitchFamily="49" charset="0"/>
                <a:cs typeface="Courier New" panose="02070309020205020404" pitchFamily="49" charset="0"/>
              </a:rPr>
              <a:t>&lt;-</a:t>
            </a:r>
          </a:p>
          <a:p>
            <a:pPr marL="0" indent="0">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item in enumerate(fruits):</a:t>
            </a:r>
          </a:p>
          <a:p>
            <a:pPr marL="457200" lvl="1" indent="0">
              <a:buNone/>
            </a:pPr>
            <a:r>
              <a:rPr lang="en-US" dirty="0">
                <a:latin typeface="Courier New" panose="02070309020205020404" pitchFamily="49" charset="0"/>
                <a:cs typeface="Courier New" panose="02070309020205020404" pitchFamily="49" charset="0"/>
              </a:rPr>
              <a:t>print(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item)</a:t>
            </a:r>
          </a:p>
          <a:p>
            <a:pPr marL="0" lvl="1" indent="0">
              <a:buNone/>
            </a:pPr>
            <a:r>
              <a:rPr lang="en-US" dirty="0">
                <a:latin typeface="Courier New" panose="02070309020205020404" pitchFamily="49" charset="0"/>
                <a:cs typeface="Courier New" panose="02070309020205020404" pitchFamily="49" charset="0"/>
              </a:rPr>
              <a:t>-&gt;</a:t>
            </a:r>
          </a:p>
          <a:p>
            <a:pPr marL="0" lvl="1" indent="0">
              <a:buNone/>
            </a:pPr>
            <a:r>
              <a:rPr lang="en-US" dirty="0">
                <a:latin typeface="Courier New" panose="02070309020205020404" pitchFamily="49" charset="0"/>
                <a:cs typeface="Courier New" panose="02070309020205020404" pitchFamily="49" charset="0"/>
              </a:rPr>
              <a:t>(0, 'apple')</a:t>
            </a:r>
          </a:p>
          <a:p>
            <a:pPr marL="0" lvl="1" indent="0">
              <a:buNone/>
            </a:pPr>
            <a:r>
              <a:rPr lang="en-US" dirty="0">
                <a:latin typeface="Courier New" panose="02070309020205020404" pitchFamily="49" charset="0"/>
                <a:cs typeface="Courier New" panose="02070309020205020404" pitchFamily="49" charset="0"/>
              </a:rPr>
              <a:t>(1, 'banana')</a:t>
            </a:r>
          </a:p>
          <a:p>
            <a:pPr marL="0" lvl="1" indent="0">
              <a:buNone/>
            </a:pPr>
            <a:r>
              <a:rPr lang="en-US" dirty="0">
                <a:latin typeface="Courier New" panose="02070309020205020404" pitchFamily="49" charset="0"/>
                <a:cs typeface="Courier New" panose="02070309020205020404" pitchFamily="49" charset="0"/>
              </a:rPr>
              <a:t>(2, 'pear')</a:t>
            </a:r>
          </a:p>
          <a:p>
            <a:pPr marL="0" lvl="1"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115838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dirty="0" smtClean="0"/>
              <a:t>Functions help keep your code neat and readable.</a:t>
            </a:r>
          </a:p>
          <a:p>
            <a:r>
              <a:rPr lang="en-US" dirty="0" smtClean="0"/>
              <a:t>Any frequently reused bit of code should probably be turned into a function</a:t>
            </a:r>
          </a:p>
          <a:p>
            <a:r>
              <a:rPr lang="en-US" dirty="0" smtClean="0"/>
              <a:t>If you are copy and pasting code you should really, REALLY consider a function</a:t>
            </a:r>
          </a:p>
          <a:p>
            <a:endParaRPr lang="en-US" dirty="0"/>
          </a:p>
        </p:txBody>
      </p:sp>
    </p:spTree>
    <p:extLst>
      <p:ext uri="{BB962C8B-B14F-4D97-AF65-F5344CB8AC3E}">
        <p14:creationId xmlns:p14="http://schemas.microsoft.com/office/powerpoint/2010/main" val="42337972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dirty="0" smtClean="0"/>
              <a:t>Functions take some number of arguments as input</a:t>
            </a:r>
          </a:p>
          <a:p>
            <a:r>
              <a:rPr lang="en-US" dirty="0" smtClean="0"/>
              <a:t>perform an operation</a:t>
            </a:r>
          </a:p>
          <a:p>
            <a:r>
              <a:rPr lang="en-US" dirty="0" smtClean="0"/>
              <a:t>Return an output</a:t>
            </a:r>
          </a:p>
          <a:p>
            <a:endParaRPr lang="en-US" dirty="0"/>
          </a:p>
        </p:txBody>
      </p:sp>
    </p:spTree>
    <p:extLst>
      <p:ext uri="{BB962C8B-B14F-4D97-AF65-F5344CB8AC3E}">
        <p14:creationId xmlns:p14="http://schemas.microsoft.com/office/powerpoint/2010/main" val="28996122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err="1" smtClean="0">
                <a:latin typeface="Courier New" panose="02070309020205020404" pitchFamily="49" charset="0"/>
                <a:cs typeface="Courier New" panose="02070309020205020404" pitchFamily="49" charset="0"/>
              </a:rPr>
              <a:t>def</a:t>
            </a:r>
            <a:r>
              <a:rPr lang="en-US" dirty="0" smtClean="0">
                <a:latin typeface="Courier New" panose="02070309020205020404" pitchFamily="49" charset="0"/>
                <a:cs typeface="Courier New" panose="02070309020205020404" pitchFamily="49" charset="0"/>
              </a:rPr>
              <a:t> multiply(input1, input2):</a:t>
            </a:r>
          </a:p>
          <a:p>
            <a:pPr marL="0" indent="0">
              <a:buNone/>
            </a:pPr>
            <a:r>
              <a:rPr lang="en-US" dirty="0" smtClean="0">
                <a:solidFill>
                  <a:srgbClr val="92D050"/>
                </a:solidFill>
                <a:latin typeface="Courier New" panose="02070309020205020404" pitchFamily="49" charset="0"/>
                <a:cs typeface="Courier New" panose="02070309020205020404" pitchFamily="49" charset="0"/>
              </a:rPr>
              <a:t>'''Three quotes can be used to create </a:t>
            </a:r>
            <a:r>
              <a:rPr lang="en-US" dirty="0" err="1" smtClean="0">
                <a:solidFill>
                  <a:srgbClr val="92D050"/>
                </a:solidFill>
                <a:latin typeface="Courier New" panose="02070309020205020404" pitchFamily="49" charset="0"/>
                <a:cs typeface="Courier New" panose="02070309020205020404" pitchFamily="49" charset="0"/>
              </a:rPr>
              <a:t>docstrings</a:t>
            </a:r>
            <a:r>
              <a:rPr lang="en-US" dirty="0" smtClean="0">
                <a:solidFill>
                  <a:srgbClr val="92D050"/>
                </a:solidFill>
                <a:latin typeface="Courier New" panose="02070309020205020404" pitchFamily="49" charset="0"/>
                <a:cs typeface="Courier New" panose="02070309020205020404" pitchFamily="49" charset="0"/>
              </a:rPr>
              <a:t>.</a:t>
            </a:r>
          </a:p>
          <a:p>
            <a:pPr marL="0" indent="0">
              <a:buNone/>
            </a:pPr>
            <a:r>
              <a:rPr lang="en-US" dirty="0">
                <a:solidFill>
                  <a:srgbClr val="92D050"/>
                </a:solidFill>
                <a:latin typeface="Courier New" panose="02070309020205020404" pitchFamily="49" charset="0"/>
                <a:cs typeface="Courier New" panose="02070309020205020404" pitchFamily="49" charset="0"/>
              </a:rPr>
              <a:t> </a:t>
            </a:r>
            <a:r>
              <a:rPr lang="en-US" dirty="0" smtClean="0">
                <a:solidFill>
                  <a:srgbClr val="92D050"/>
                </a:solidFill>
                <a:latin typeface="Courier New" panose="02070309020205020404" pitchFamily="49" charset="0"/>
                <a:cs typeface="Courier New" panose="02070309020205020404" pitchFamily="49" charset="0"/>
              </a:rPr>
              <a:t> These are a special kind of comment that are generally used at the start of a function to document how it works '''</a:t>
            </a:r>
          </a:p>
          <a:p>
            <a:pPr marL="0" indent="0">
              <a:buNone/>
            </a:pPr>
            <a:r>
              <a:rPr lang="en-US" dirty="0" smtClean="0">
                <a:latin typeface="Courier New" panose="02070309020205020404" pitchFamily="49" charset="0"/>
                <a:cs typeface="Courier New" panose="02070309020205020404" pitchFamily="49" charset="0"/>
              </a:rPr>
              <a:t>    out = input1 * input 2</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return out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363273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latin typeface="Courier New" panose="02070309020205020404" pitchFamily="49" charset="0"/>
                <a:cs typeface="Courier New" panose="02070309020205020404" pitchFamily="49" charset="0"/>
              </a:rPr>
              <a:t>&lt;- multiply(2, 5)</a:t>
            </a:r>
          </a:p>
          <a:p>
            <a:pPr marL="0" indent="0">
              <a:buNone/>
            </a:pPr>
            <a:r>
              <a:rPr lang="en-US" dirty="0" smtClean="0">
                <a:latin typeface="Courier New" panose="02070309020205020404" pitchFamily="49" charset="0"/>
                <a:cs typeface="Courier New" panose="02070309020205020404" pitchFamily="49" charset="0"/>
              </a:rPr>
              <a:t>-&gt; 10</a:t>
            </a: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&lt;- for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in range(3):</a:t>
            </a:r>
          </a:p>
          <a:p>
            <a:pPr marL="0" indent="0">
              <a:buNone/>
            </a:pPr>
            <a:r>
              <a:rPr lang="en-US" dirty="0" smtClean="0">
                <a:latin typeface="Courier New" panose="02070309020205020404" pitchFamily="49" charset="0"/>
                <a:cs typeface="Courier New" panose="02070309020205020404" pitchFamily="49" charset="0"/>
              </a:rPr>
              <a:t>&lt;-     print( multiply(</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2) )</a:t>
            </a:r>
          </a:p>
          <a:p>
            <a:pPr marL="0" indent="0">
              <a:buNone/>
            </a:pPr>
            <a:r>
              <a:rPr lang="en-US" dirty="0" smtClean="0">
                <a:latin typeface="Courier New" panose="02070309020205020404" pitchFamily="49" charset="0"/>
                <a:cs typeface="Courier New" panose="02070309020205020404" pitchFamily="49" charset="0"/>
              </a:rPr>
              <a:t>-&gt;</a:t>
            </a:r>
          </a:p>
          <a:p>
            <a:pPr marL="457200" lvl="1" indent="0">
              <a:buNone/>
            </a:pPr>
            <a:r>
              <a:rPr lang="en-US" dirty="0" smtClean="0">
                <a:latin typeface="Courier New" panose="02070309020205020404" pitchFamily="49" charset="0"/>
                <a:cs typeface="Courier New" panose="02070309020205020404" pitchFamily="49" charset="0"/>
              </a:rPr>
              <a:t>0</a:t>
            </a:r>
          </a:p>
          <a:p>
            <a:pPr marL="457200" lvl="1" indent="0">
              <a:buNone/>
            </a:pPr>
            <a:r>
              <a:rPr lang="en-US" dirty="0" smtClean="0">
                <a:latin typeface="Courier New" panose="02070309020205020404" pitchFamily="49" charset="0"/>
                <a:cs typeface="Courier New" panose="02070309020205020404" pitchFamily="49" charset="0"/>
              </a:rPr>
              <a:t>2</a:t>
            </a:r>
          </a:p>
          <a:p>
            <a:pPr marL="457200" lvl="1" indent="0">
              <a:buNone/>
            </a:pPr>
            <a:r>
              <a:rPr lang="en-US" dirty="0">
                <a:latin typeface="Courier New" panose="02070309020205020404" pitchFamily="49" charset="0"/>
                <a:cs typeface="Courier New" panose="02070309020205020404" pitchFamily="49" charset="0"/>
              </a:rPr>
              <a:t>4</a:t>
            </a:r>
          </a:p>
        </p:txBody>
      </p:sp>
    </p:spTree>
    <p:extLst>
      <p:ext uri="{BB962C8B-B14F-4D97-AF65-F5344CB8AC3E}">
        <p14:creationId xmlns:p14="http://schemas.microsoft.com/office/powerpoint/2010/main" val="12546604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lstStyle/>
          <a:p>
            <a:r>
              <a:rPr lang="en-US" dirty="0"/>
              <a:t>Variable typing in python is implicit</a:t>
            </a:r>
          </a:p>
          <a:p>
            <a:pPr lvl="1"/>
            <a:r>
              <a:rPr lang="en-US" dirty="0"/>
              <a:t>You do not have to declare the type of the variable</a:t>
            </a:r>
          </a:p>
          <a:p>
            <a:r>
              <a:rPr lang="en-US" dirty="0"/>
              <a:t>This can lead to issues when a variable ends up being a type you don’t expect.</a:t>
            </a:r>
          </a:p>
          <a:p>
            <a:pPr lvl="1"/>
            <a:r>
              <a:rPr lang="en-US" dirty="0"/>
              <a:t>If you find yourself with a weird bug you can’t figure out, makes sure your variable is the type you expect</a:t>
            </a:r>
          </a:p>
          <a:p>
            <a:pPr lvl="1"/>
            <a:r>
              <a:rPr lang="en-US" dirty="0"/>
              <a:t>It is important to know your types!</a:t>
            </a:r>
          </a:p>
        </p:txBody>
      </p:sp>
    </p:spTree>
    <p:extLst>
      <p:ext uri="{BB962C8B-B14F-4D97-AF65-F5344CB8AC3E}">
        <p14:creationId xmlns:p14="http://schemas.microsoft.com/office/powerpoint/2010/main" val="17294041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Data Structures</a:t>
            </a:r>
          </a:p>
        </p:txBody>
      </p:sp>
      <p:sp>
        <p:nvSpPr>
          <p:cNvPr id="3" name="Content Placeholder 2"/>
          <p:cNvSpPr>
            <a:spLocks noGrp="1"/>
          </p:cNvSpPr>
          <p:nvPr>
            <p:ph idx="1"/>
          </p:nvPr>
        </p:nvSpPr>
        <p:spPr/>
        <p:txBody>
          <a:bodyPr>
            <a:normAutofit lnSpcReduction="10000"/>
          </a:bodyPr>
          <a:lstStyle/>
          <a:p>
            <a:pPr marL="0" indent="0">
              <a:buNone/>
            </a:pPr>
            <a:r>
              <a:rPr lang="en-US" sz="2800" b="1" dirty="0"/>
              <a:t>In python variables will automatically be typed based on their contents</a:t>
            </a:r>
          </a:p>
          <a:p>
            <a:r>
              <a:rPr lang="en-US" dirty="0"/>
              <a:t>Integers</a:t>
            </a:r>
          </a:p>
          <a:p>
            <a:pPr lvl="1"/>
            <a:r>
              <a:rPr lang="en-US" dirty="0"/>
              <a:t>Numbers that do NOT have a decimal</a:t>
            </a:r>
          </a:p>
          <a:p>
            <a:pPr lvl="2"/>
            <a:r>
              <a:rPr lang="en-US" dirty="0"/>
              <a:t>0</a:t>
            </a:r>
          </a:p>
          <a:p>
            <a:pPr lvl="2"/>
            <a:r>
              <a:rPr lang="en-US" dirty="0"/>
              <a:t>1</a:t>
            </a:r>
          </a:p>
          <a:p>
            <a:pPr lvl="2"/>
            <a:r>
              <a:rPr lang="en-US" dirty="0"/>
              <a:t>5</a:t>
            </a:r>
          </a:p>
          <a:p>
            <a:pPr lvl="2"/>
            <a:r>
              <a:rPr lang="en-US" dirty="0"/>
              <a:t>152</a:t>
            </a:r>
          </a:p>
          <a:p>
            <a:pPr lvl="1"/>
            <a:endParaRPr lang="en-US" dirty="0"/>
          </a:p>
        </p:txBody>
      </p:sp>
    </p:spTree>
    <p:extLst>
      <p:ext uri="{BB962C8B-B14F-4D97-AF65-F5344CB8AC3E}">
        <p14:creationId xmlns:p14="http://schemas.microsoft.com/office/powerpoint/2010/main" val="13108364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Data Structures</a:t>
            </a:r>
          </a:p>
        </p:txBody>
      </p:sp>
      <p:sp>
        <p:nvSpPr>
          <p:cNvPr id="3" name="Content Placeholder 2"/>
          <p:cNvSpPr>
            <a:spLocks noGrp="1"/>
          </p:cNvSpPr>
          <p:nvPr>
            <p:ph idx="1"/>
          </p:nvPr>
        </p:nvSpPr>
        <p:spPr/>
        <p:txBody>
          <a:bodyPr/>
          <a:lstStyle/>
          <a:p>
            <a:r>
              <a:rPr lang="en-US" dirty="0"/>
              <a:t>Floating Point Numbers or Floats</a:t>
            </a:r>
          </a:p>
          <a:p>
            <a:pPr lvl="1"/>
            <a:r>
              <a:rPr lang="en-US" dirty="0"/>
              <a:t>Numbers that do have a decimal</a:t>
            </a:r>
          </a:p>
          <a:p>
            <a:pPr lvl="2"/>
            <a:r>
              <a:rPr lang="en-US" dirty="0"/>
              <a:t>5.5</a:t>
            </a:r>
          </a:p>
          <a:p>
            <a:pPr lvl="2"/>
            <a:r>
              <a:rPr lang="en-US" dirty="0"/>
              <a:t>0.12342</a:t>
            </a:r>
          </a:p>
          <a:p>
            <a:pPr lvl="2"/>
            <a:r>
              <a:rPr lang="en-US" dirty="0"/>
              <a:t>3.1459</a:t>
            </a:r>
          </a:p>
          <a:p>
            <a:pPr lvl="2"/>
            <a:r>
              <a:rPr lang="en-US" dirty="0"/>
              <a:t>1.0</a:t>
            </a:r>
          </a:p>
        </p:txBody>
      </p:sp>
    </p:spTree>
    <p:extLst>
      <p:ext uri="{BB962C8B-B14F-4D97-AF65-F5344CB8AC3E}">
        <p14:creationId xmlns:p14="http://schemas.microsoft.com/office/powerpoint/2010/main" val="38269621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marL="457200" indent="-457200">
              <a:buFont typeface="+mj-lt"/>
              <a:buAutoNum type="arabicPeriod"/>
            </a:pPr>
            <a:r>
              <a:rPr lang="en-US" dirty="0"/>
              <a:t>Fundamental Python</a:t>
            </a:r>
          </a:p>
          <a:p>
            <a:pPr marL="457200" indent="-457200">
              <a:buFont typeface="+mj-lt"/>
              <a:buAutoNum type="arabicPeriod"/>
            </a:pPr>
            <a:r>
              <a:rPr lang="en-US" dirty="0" err="1"/>
              <a:t>IPython</a:t>
            </a:r>
            <a:r>
              <a:rPr lang="en-US" dirty="0"/>
              <a:t>: The I is for Interactive</a:t>
            </a:r>
          </a:p>
          <a:p>
            <a:pPr marL="457200" indent="-457200">
              <a:buFont typeface="+mj-lt"/>
              <a:buAutoNum type="arabicPeriod"/>
            </a:pPr>
            <a:r>
              <a:rPr lang="en-US" dirty="0" err="1"/>
              <a:t>Numpy</a:t>
            </a:r>
            <a:r>
              <a:rPr lang="en-US" dirty="0"/>
              <a:t>: How to add science to python!</a:t>
            </a:r>
          </a:p>
          <a:p>
            <a:pPr marL="457200" indent="-457200">
              <a:buFont typeface="+mj-lt"/>
              <a:buAutoNum type="arabicPeriod"/>
            </a:pPr>
            <a:r>
              <a:rPr lang="en-US" dirty="0"/>
              <a:t>Pandas: The secret sauce for python data analysis</a:t>
            </a:r>
          </a:p>
          <a:p>
            <a:pPr marL="0" indent="0">
              <a:buNone/>
            </a:pPr>
            <a:r>
              <a:rPr lang="en-US" dirty="0"/>
              <a:t>5.  </a:t>
            </a:r>
            <a:r>
              <a:rPr lang="en-US" dirty="0" err="1"/>
              <a:t>Matplotlib</a:t>
            </a:r>
            <a:r>
              <a:rPr lang="en-US" dirty="0"/>
              <a:t>: Plots and figures.</a:t>
            </a:r>
          </a:p>
        </p:txBody>
      </p:sp>
    </p:spTree>
    <p:extLst>
      <p:ext uri="{BB962C8B-B14F-4D97-AF65-F5344CB8AC3E}">
        <p14:creationId xmlns:p14="http://schemas.microsoft.com/office/powerpoint/2010/main" val="33931496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Data Structures</a:t>
            </a:r>
          </a:p>
        </p:txBody>
      </p:sp>
      <p:sp>
        <p:nvSpPr>
          <p:cNvPr id="3" name="Content Placeholder 2"/>
          <p:cNvSpPr>
            <a:spLocks noGrp="1"/>
          </p:cNvSpPr>
          <p:nvPr>
            <p:ph idx="1"/>
          </p:nvPr>
        </p:nvSpPr>
        <p:spPr/>
        <p:txBody>
          <a:bodyPr/>
          <a:lstStyle/>
          <a:p>
            <a:r>
              <a:rPr lang="en-US" dirty="0"/>
              <a:t>Strings</a:t>
            </a:r>
          </a:p>
          <a:p>
            <a:pPr lvl="1"/>
            <a:r>
              <a:rPr lang="en-US" dirty="0"/>
              <a:t>Contains text. Should be surrounded by either single or double quotes </a:t>
            </a:r>
          </a:p>
          <a:p>
            <a:pPr lvl="1"/>
            <a:r>
              <a:rPr lang="en-US" dirty="0"/>
              <a:t>string1 = ‘hello’</a:t>
            </a:r>
          </a:p>
          <a:p>
            <a:pPr lvl="1"/>
            <a:r>
              <a:rPr lang="en-US" dirty="0"/>
              <a:t>string2 = “goodbye”</a:t>
            </a:r>
          </a:p>
          <a:p>
            <a:r>
              <a:rPr lang="en-US" dirty="0"/>
              <a:t>Data read in from a text file will be made up of strings</a:t>
            </a:r>
          </a:p>
        </p:txBody>
      </p:sp>
    </p:spTree>
    <p:extLst>
      <p:ext uri="{BB962C8B-B14F-4D97-AF65-F5344CB8AC3E}">
        <p14:creationId xmlns:p14="http://schemas.microsoft.com/office/powerpoint/2010/main" val="29700041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useful string functions</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&gt;&gt;&gt;x = ‘hello WORLD’</a:t>
            </a:r>
          </a:p>
          <a:p>
            <a:r>
              <a:rPr lang="en-US" dirty="0"/>
              <a:t>lower()  : makes all letters lowercase</a:t>
            </a:r>
          </a:p>
          <a:p>
            <a:pPr marL="0" indent="0">
              <a:buNone/>
            </a:pPr>
            <a:r>
              <a:rPr lang="en-US" dirty="0"/>
              <a:t>	</a:t>
            </a:r>
            <a:r>
              <a:rPr lang="en-US" dirty="0" err="1"/>
              <a:t>x.lower</a:t>
            </a:r>
            <a:r>
              <a:rPr lang="en-US" dirty="0"/>
              <a:t>() -&gt; ‘hello world’</a:t>
            </a:r>
          </a:p>
          <a:p>
            <a:r>
              <a:rPr lang="en-US" dirty="0"/>
              <a:t>upper() : makes all letters lowercase</a:t>
            </a:r>
          </a:p>
          <a:p>
            <a:pPr marL="457200" lvl="1" indent="0">
              <a:buNone/>
            </a:pPr>
            <a:r>
              <a:rPr lang="en-US" dirty="0"/>
              <a:t>	</a:t>
            </a:r>
            <a:r>
              <a:rPr lang="en-US" dirty="0" err="1"/>
              <a:t>x.upper</a:t>
            </a:r>
            <a:r>
              <a:rPr lang="en-US" dirty="0"/>
              <a:t>() -&gt; ‘HELLO WORLD’</a:t>
            </a:r>
          </a:p>
          <a:p>
            <a:r>
              <a:rPr lang="en-US" dirty="0" err="1"/>
              <a:t>zfill</a:t>
            </a:r>
            <a:r>
              <a:rPr lang="en-US" dirty="0"/>
              <a:t>(</a:t>
            </a:r>
            <a:r>
              <a:rPr lang="en-US" dirty="0" err="1"/>
              <a:t>amount_of_padding</a:t>
            </a:r>
            <a:r>
              <a:rPr lang="en-US" dirty="0"/>
              <a:t>)  : pads a string made up of digits with the given number of zeros</a:t>
            </a:r>
          </a:p>
          <a:p>
            <a:pPr marL="914400" lvl="2" indent="0">
              <a:buNone/>
            </a:pPr>
            <a:r>
              <a:rPr lang="en-US" dirty="0"/>
              <a:t>‘15’.zfill(4) -&gt; ‘0015’</a:t>
            </a:r>
          </a:p>
          <a:p>
            <a:r>
              <a:rPr lang="en-US" dirty="0"/>
              <a:t>split()  : will split a string into a list separated by white space</a:t>
            </a:r>
          </a:p>
          <a:p>
            <a:pPr marL="914400" lvl="2" indent="0">
              <a:buNone/>
            </a:pPr>
            <a:r>
              <a:rPr lang="en-US" dirty="0" err="1"/>
              <a:t>x.split</a:t>
            </a:r>
            <a:r>
              <a:rPr lang="en-US" dirty="0"/>
              <a:t>() -&gt; [‘hello’, ‘world’]</a:t>
            </a:r>
          </a:p>
          <a:p>
            <a:r>
              <a:rPr lang="en-US" dirty="0"/>
              <a:t>split(separator)   : will split a string into a list using the given separator</a:t>
            </a:r>
          </a:p>
          <a:p>
            <a:pPr marL="914400" lvl="2" indent="0">
              <a:buNone/>
            </a:pPr>
            <a:r>
              <a:rPr lang="en-US" dirty="0" err="1"/>
              <a:t>x.split</a:t>
            </a:r>
            <a:r>
              <a:rPr lang="en-US" dirty="0"/>
              <a:t>(‘R’) -&gt; [‘hello WO’, ‘LD’]</a:t>
            </a:r>
          </a:p>
        </p:txBody>
      </p:sp>
    </p:spTree>
    <p:extLst>
      <p:ext uri="{BB962C8B-B14F-4D97-AF65-F5344CB8AC3E}">
        <p14:creationId xmlns:p14="http://schemas.microsoft.com/office/powerpoint/2010/main" val="21233905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between types</a:t>
            </a:r>
          </a:p>
        </p:txBody>
      </p:sp>
      <p:sp>
        <p:nvSpPr>
          <p:cNvPr id="3" name="Content Placeholder 2"/>
          <p:cNvSpPr>
            <a:spLocks noGrp="1"/>
          </p:cNvSpPr>
          <p:nvPr>
            <p:ph idx="1"/>
          </p:nvPr>
        </p:nvSpPr>
        <p:spPr/>
        <p:txBody>
          <a:bodyPr>
            <a:normAutofit fontScale="85000" lnSpcReduction="20000"/>
          </a:bodyPr>
          <a:lstStyle/>
          <a:p>
            <a:r>
              <a:rPr lang="en-US" dirty="0"/>
              <a:t>You will often need to convert between different types.</a:t>
            </a:r>
          </a:p>
          <a:p>
            <a:pPr lvl="1"/>
            <a:r>
              <a:rPr lang="en-US" dirty="0"/>
              <a:t>E.g. if you read numbers from a text file you may want to convert them from strings to </a:t>
            </a:r>
            <a:r>
              <a:rPr lang="en-US" dirty="0" err="1"/>
              <a:t>ints</a:t>
            </a:r>
            <a:endParaRPr lang="en-US" dirty="0"/>
          </a:p>
          <a:p>
            <a:r>
              <a:rPr lang="en-US" dirty="0"/>
              <a:t>Functions that will convert </a:t>
            </a:r>
            <a:r>
              <a:rPr lang="en-US" b="1" dirty="0"/>
              <a:t>to</a:t>
            </a:r>
            <a:r>
              <a:rPr lang="en-US" dirty="0"/>
              <a:t> their respective types</a:t>
            </a:r>
            <a:endParaRPr lang="en-US" b="1" dirty="0"/>
          </a:p>
          <a:p>
            <a:pPr lvl="1"/>
            <a:r>
              <a:rPr lang="en-US" dirty="0" err="1"/>
              <a:t>int</a:t>
            </a:r>
            <a:r>
              <a:rPr lang="en-US" dirty="0"/>
              <a:t>(x)</a:t>
            </a:r>
          </a:p>
          <a:p>
            <a:pPr lvl="1"/>
            <a:r>
              <a:rPr lang="en-US" dirty="0"/>
              <a:t>float(x)</a:t>
            </a:r>
          </a:p>
          <a:p>
            <a:pPr lvl="1"/>
            <a:r>
              <a:rPr lang="en-US" dirty="0" err="1"/>
              <a:t>str</a:t>
            </a:r>
            <a:r>
              <a:rPr lang="en-US" dirty="0"/>
              <a:t>(x)</a:t>
            </a:r>
          </a:p>
          <a:p>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(‘2’) -&gt; 2</a:t>
            </a:r>
          </a:p>
          <a:p>
            <a:r>
              <a:rPr lang="en-US" dirty="0">
                <a:latin typeface="Courier New" panose="02070309020205020404" pitchFamily="49" charset="0"/>
                <a:cs typeface="Courier New" panose="02070309020205020404" pitchFamily="49" charset="0"/>
              </a:rPr>
              <a:t>float(2) -&gt; 2.0</a:t>
            </a:r>
          </a:p>
          <a:p>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(2) -&gt; ‘2’</a:t>
            </a:r>
          </a:p>
        </p:txBody>
      </p:sp>
    </p:spTree>
    <p:extLst>
      <p:ext uri="{BB962C8B-B14F-4D97-AF65-F5344CB8AC3E}">
        <p14:creationId xmlns:p14="http://schemas.microsoft.com/office/powerpoint/2010/main" val="26928512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Data Structures</a:t>
            </a:r>
          </a:p>
        </p:txBody>
      </p:sp>
      <p:sp>
        <p:nvSpPr>
          <p:cNvPr id="3" name="Content Placeholder 2"/>
          <p:cNvSpPr>
            <a:spLocks noGrp="1"/>
          </p:cNvSpPr>
          <p:nvPr>
            <p:ph idx="1"/>
          </p:nvPr>
        </p:nvSpPr>
        <p:spPr/>
        <p:txBody>
          <a:bodyPr>
            <a:normAutofit lnSpcReduction="10000"/>
          </a:bodyPr>
          <a:lstStyle/>
          <a:p>
            <a:r>
              <a:rPr lang="en-US" dirty="0"/>
              <a:t>Lists contain ordered groups of things. They are declared with [ and ]</a:t>
            </a:r>
          </a:p>
          <a:p>
            <a:pPr lvl="1"/>
            <a:r>
              <a:rPr lang="en-US" dirty="0"/>
              <a:t>List1 = [1, 2, 5, 20]</a:t>
            </a:r>
          </a:p>
          <a:p>
            <a:pPr lvl="1"/>
            <a:r>
              <a:rPr lang="en-US" dirty="0"/>
              <a:t>List2 = [‘b’, 6, ‘brie’]</a:t>
            </a:r>
          </a:p>
          <a:p>
            <a:r>
              <a:rPr lang="en-US" dirty="0"/>
              <a:t>You can access items in lists based on their location</a:t>
            </a:r>
          </a:p>
          <a:p>
            <a:pPr marL="457200" lvl="1" indent="0">
              <a:buNone/>
            </a:pPr>
            <a:r>
              <a:rPr lang="en-US" dirty="0">
                <a:latin typeface="Courier New" panose="02070309020205020404" pitchFamily="49" charset="0"/>
                <a:cs typeface="Courier New" panose="02070309020205020404" pitchFamily="49" charset="0"/>
              </a:rPr>
              <a:t>&gt;&gt;&gt;List1[2]</a:t>
            </a:r>
          </a:p>
          <a:p>
            <a:pPr marL="457200" lvl="1" indent="0">
              <a:buNone/>
            </a:pPr>
            <a:r>
              <a:rPr lang="en-US" dirty="0">
                <a:solidFill>
                  <a:srgbClr val="FFFF00"/>
                </a:solidFill>
                <a:latin typeface="Courier New" panose="02070309020205020404" pitchFamily="49" charset="0"/>
                <a:cs typeface="Courier New" panose="02070309020205020404" pitchFamily="49" charset="0"/>
              </a:rPr>
              <a:t>5</a:t>
            </a:r>
          </a:p>
          <a:p>
            <a:pPr marL="457200" lvl="1" indent="0">
              <a:buNone/>
            </a:pPr>
            <a:r>
              <a:rPr lang="en-US" dirty="0">
                <a:latin typeface="Courier New" panose="02070309020205020404" pitchFamily="49" charset="0"/>
                <a:cs typeface="Courier New" panose="02070309020205020404" pitchFamily="49" charset="0"/>
              </a:rPr>
              <a:t>&gt;&gt;&gt;List2[0]</a:t>
            </a:r>
          </a:p>
          <a:p>
            <a:pPr marL="457200" lvl="1" indent="0">
              <a:buNone/>
            </a:pPr>
            <a:r>
              <a:rPr lang="en-US" dirty="0">
                <a:solidFill>
                  <a:srgbClr val="FFFF00"/>
                </a:solidFill>
                <a:latin typeface="Courier New" panose="02070309020205020404" pitchFamily="49" charset="0"/>
                <a:cs typeface="Courier New" panose="02070309020205020404" pitchFamily="49" charset="0"/>
              </a:rPr>
              <a:t>‘b’</a:t>
            </a:r>
          </a:p>
          <a:p>
            <a:pPr marL="457200" lvl="1" indent="0">
              <a:buNone/>
            </a:pPr>
            <a:endParaRPr lang="en-US" dirty="0">
              <a:solidFill>
                <a:srgbClr val="FF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648669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a:t>
            </a:r>
          </a:p>
        </p:txBody>
      </p:sp>
      <p:sp>
        <p:nvSpPr>
          <p:cNvPr id="3" name="Content Placeholder 2"/>
          <p:cNvSpPr>
            <a:spLocks noGrp="1"/>
          </p:cNvSpPr>
          <p:nvPr>
            <p:ph idx="1"/>
          </p:nvPr>
        </p:nvSpPr>
        <p:spPr/>
        <p:txBody>
          <a:bodyPr/>
          <a:lstStyle/>
          <a:p>
            <a:r>
              <a:rPr lang="en-US" dirty="0"/>
              <a:t>Creating empty lists</a:t>
            </a:r>
          </a:p>
          <a:p>
            <a:pPr lvl="1"/>
            <a:r>
              <a:rPr lang="en-US" dirty="0"/>
              <a:t>List1 = []</a:t>
            </a:r>
          </a:p>
          <a:p>
            <a:pPr lvl="1"/>
            <a:r>
              <a:rPr lang="en-US" dirty="0"/>
              <a:t>List1 = list()</a:t>
            </a:r>
          </a:p>
          <a:p>
            <a:r>
              <a:rPr lang="en-US" dirty="0"/>
              <a:t>Adding items to lists</a:t>
            </a:r>
          </a:p>
          <a:p>
            <a:pPr lvl="1"/>
            <a:r>
              <a:rPr lang="en-US" dirty="0"/>
              <a:t>append() will add an object to the end of the list</a:t>
            </a:r>
          </a:p>
          <a:p>
            <a:pPr lvl="1"/>
            <a:r>
              <a:rPr lang="en-US" dirty="0"/>
              <a:t>List1.append(‘monkey’)</a:t>
            </a:r>
          </a:p>
        </p:txBody>
      </p:sp>
    </p:spTree>
    <p:extLst>
      <p:ext uri="{BB962C8B-B14F-4D97-AF65-F5344CB8AC3E}">
        <p14:creationId xmlns:p14="http://schemas.microsoft.com/office/powerpoint/2010/main" val="17743198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a:t>
            </a:r>
          </a:p>
        </p:txBody>
      </p:sp>
      <p:sp>
        <p:nvSpPr>
          <p:cNvPr id="3" name="Content Placeholder 2"/>
          <p:cNvSpPr>
            <a:spLocks noGrp="1"/>
          </p:cNvSpPr>
          <p:nvPr>
            <p:ph idx="1"/>
          </p:nvPr>
        </p:nvSpPr>
        <p:spPr/>
        <p:txBody>
          <a:bodyPr>
            <a:normAutofit fontScale="70000" lnSpcReduction="20000"/>
          </a:bodyPr>
          <a:lstStyle/>
          <a:p>
            <a:r>
              <a:rPr lang="en-US" dirty="0"/>
              <a:t>Example:</a:t>
            </a:r>
          </a:p>
          <a:p>
            <a:pPr marL="0" lvl="1" indent="0">
              <a:spcBef>
                <a:spcPts val="0"/>
              </a:spcBef>
              <a:buNone/>
            </a:pPr>
            <a:r>
              <a:rPr lang="en-US" dirty="0">
                <a:latin typeface="Courier New" panose="02070309020205020404" pitchFamily="49" charset="0"/>
                <a:cs typeface="Courier New" panose="02070309020205020404" pitchFamily="49" charset="0"/>
              </a:rPr>
              <a:t>&gt;&gt;&gt;list1 = [ ]</a:t>
            </a:r>
          </a:p>
          <a:p>
            <a:pPr marL="0" lvl="1" indent="0">
              <a:spcBef>
                <a:spcPts val="0"/>
              </a:spcBef>
              <a:buNone/>
            </a:pPr>
            <a:r>
              <a:rPr lang="en-US" dirty="0">
                <a:latin typeface="Courier New" panose="02070309020205020404" pitchFamily="49" charset="0"/>
                <a:cs typeface="Courier New" panose="02070309020205020404" pitchFamily="49" charset="0"/>
              </a:rPr>
              <a:t>&gt;&gt;&gt;print list1</a:t>
            </a:r>
          </a:p>
          <a:p>
            <a:pPr marL="0" lvl="1" indent="0">
              <a:spcBef>
                <a:spcPts val="0"/>
              </a:spcBef>
              <a:buNone/>
            </a:pPr>
            <a:r>
              <a:rPr lang="en-US" dirty="0">
                <a:solidFill>
                  <a:srgbClr val="FFFF00"/>
                </a:solidFill>
                <a:latin typeface="Courier New" panose="02070309020205020404" pitchFamily="49" charset="0"/>
                <a:cs typeface="Courier New" panose="02070309020205020404" pitchFamily="49" charset="0"/>
              </a:rPr>
              <a:t>[]</a:t>
            </a:r>
          </a:p>
          <a:p>
            <a:pPr marL="0" lvl="1" indent="0">
              <a:spcBef>
                <a:spcPts val="0"/>
              </a:spcBef>
              <a:buNone/>
            </a:pPr>
            <a:endParaRPr lang="en-US" dirty="0">
              <a:solidFill>
                <a:srgbClr val="FFFF00"/>
              </a:solidFill>
              <a:latin typeface="Courier New" panose="02070309020205020404" pitchFamily="49" charset="0"/>
              <a:cs typeface="Courier New" panose="02070309020205020404" pitchFamily="49" charset="0"/>
            </a:endParaRPr>
          </a:p>
          <a:p>
            <a:pPr marL="0" lvl="1" indent="0">
              <a:spcBef>
                <a:spcPts val="0"/>
              </a:spcBef>
              <a:buNone/>
            </a:pPr>
            <a:r>
              <a:rPr lang="en-US" dirty="0">
                <a:latin typeface="Courier New" panose="02070309020205020404" pitchFamily="49" charset="0"/>
                <a:cs typeface="Courier New" panose="02070309020205020404" pitchFamily="49" charset="0"/>
              </a:rPr>
              <a:t>&gt;&gt;&gt;list1.append(5)</a:t>
            </a:r>
          </a:p>
          <a:p>
            <a:pPr marL="0" lvl="1" indent="0">
              <a:spcBef>
                <a:spcPts val="0"/>
              </a:spcBef>
              <a:buNone/>
            </a:pPr>
            <a:r>
              <a:rPr lang="en-US" dirty="0">
                <a:latin typeface="Courier New" panose="02070309020205020404" pitchFamily="49" charset="0"/>
                <a:cs typeface="Courier New" panose="02070309020205020404" pitchFamily="49" charset="0"/>
              </a:rPr>
              <a:t>&gt;&gt;&gt;print list1</a:t>
            </a:r>
          </a:p>
          <a:p>
            <a:pPr marL="0" lvl="1" indent="0">
              <a:spcBef>
                <a:spcPts val="0"/>
              </a:spcBef>
              <a:buNone/>
            </a:pPr>
            <a:r>
              <a:rPr lang="en-US" dirty="0">
                <a:solidFill>
                  <a:srgbClr val="FFFF00"/>
                </a:solidFill>
                <a:latin typeface="Courier New" panose="02070309020205020404" pitchFamily="49" charset="0"/>
                <a:cs typeface="Courier New" panose="02070309020205020404" pitchFamily="49" charset="0"/>
              </a:rPr>
              <a:t>[5]</a:t>
            </a:r>
          </a:p>
          <a:p>
            <a:pPr marL="0" lvl="1" indent="0">
              <a:spcBef>
                <a:spcPts val="0"/>
              </a:spcBef>
              <a:buNone/>
            </a:pPr>
            <a:endParaRPr lang="en-US" dirty="0">
              <a:solidFill>
                <a:srgbClr val="FFFF00"/>
              </a:solidFill>
              <a:latin typeface="Courier New" panose="02070309020205020404" pitchFamily="49" charset="0"/>
              <a:cs typeface="Courier New" panose="02070309020205020404" pitchFamily="49" charset="0"/>
            </a:endParaRPr>
          </a:p>
          <a:p>
            <a:pPr marL="0" lvl="1" indent="0">
              <a:spcBef>
                <a:spcPts val="0"/>
              </a:spcBef>
              <a:buNone/>
            </a:pPr>
            <a:r>
              <a:rPr lang="en-US" dirty="0">
                <a:latin typeface="Courier New" panose="02070309020205020404" pitchFamily="49" charset="0"/>
                <a:cs typeface="Courier New" panose="02070309020205020404" pitchFamily="49" charset="0"/>
              </a:rPr>
              <a:t>&gt;&gt;&gt;list1.append(56)</a:t>
            </a:r>
          </a:p>
          <a:p>
            <a:pPr marL="0" lvl="1" indent="0">
              <a:spcBef>
                <a:spcPts val="0"/>
              </a:spcBef>
              <a:buNone/>
            </a:pPr>
            <a:r>
              <a:rPr lang="en-US" dirty="0">
                <a:latin typeface="Courier New" panose="02070309020205020404" pitchFamily="49" charset="0"/>
                <a:cs typeface="Courier New" panose="02070309020205020404" pitchFamily="49" charset="0"/>
              </a:rPr>
              <a:t>&gt;&gt;&gt;print list1</a:t>
            </a:r>
          </a:p>
          <a:p>
            <a:pPr marL="0" lvl="1" indent="0">
              <a:spcBef>
                <a:spcPts val="0"/>
              </a:spcBef>
              <a:buNone/>
            </a:pPr>
            <a:r>
              <a:rPr lang="en-US" dirty="0">
                <a:solidFill>
                  <a:srgbClr val="FFFF00"/>
                </a:solidFill>
                <a:latin typeface="Courier New" panose="02070309020205020404" pitchFamily="49" charset="0"/>
                <a:cs typeface="Courier New" panose="02070309020205020404" pitchFamily="49" charset="0"/>
              </a:rPr>
              <a:t>[5, 56]</a:t>
            </a:r>
          </a:p>
          <a:p>
            <a:pPr marL="0" lvl="1" indent="0">
              <a:spcBef>
                <a:spcPts val="0"/>
              </a:spcBef>
              <a:buNone/>
            </a:pPr>
            <a:endParaRPr lang="en-US" dirty="0">
              <a:solidFill>
                <a:srgbClr val="FFFF00"/>
              </a:solidFill>
              <a:latin typeface="Courier New" panose="02070309020205020404" pitchFamily="49" charset="0"/>
              <a:cs typeface="Courier New" panose="02070309020205020404" pitchFamily="49" charset="0"/>
            </a:endParaRPr>
          </a:p>
          <a:p>
            <a:pPr marL="0" lvl="1" indent="0">
              <a:spcBef>
                <a:spcPts val="0"/>
              </a:spcBef>
              <a:buNone/>
            </a:pPr>
            <a:r>
              <a:rPr lang="en-US" dirty="0">
                <a:latin typeface="Courier New" panose="02070309020205020404" pitchFamily="49" charset="0"/>
                <a:cs typeface="Courier New" panose="02070309020205020404" pitchFamily="49" charset="0"/>
              </a:rPr>
              <a:t>&gt;&gt;&gt;print list1[0]</a:t>
            </a:r>
          </a:p>
          <a:p>
            <a:pPr marL="0" lvl="1" indent="0">
              <a:spcBef>
                <a:spcPts val="0"/>
              </a:spcBef>
              <a:buNone/>
            </a:pPr>
            <a:r>
              <a:rPr lang="en-US" dirty="0">
                <a:solidFill>
                  <a:srgbClr val="FFFF00"/>
                </a:solidFill>
                <a:latin typeface="Courier New" panose="02070309020205020404" pitchFamily="49" charset="0"/>
                <a:cs typeface="Courier New" panose="02070309020205020404" pitchFamily="49" charset="0"/>
              </a:rPr>
              <a:t>5</a:t>
            </a:r>
            <a:endParaRPr lang="en-US" dirty="0"/>
          </a:p>
          <a:p>
            <a:endParaRPr lang="en-US" dirty="0"/>
          </a:p>
        </p:txBody>
      </p:sp>
    </p:spTree>
    <p:extLst>
      <p:ext uri="{BB962C8B-B14F-4D97-AF65-F5344CB8AC3E}">
        <p14:creationId xmlns:p14="http://schemas.microsoft.com/office/powerpoint/2010/main" val="21135724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data structures</a:t>
            </a:r>
          </a:p>
        </p:txBody>
      </p:sp>
      <p:sp>
        <p:nvSpPr>
          <p:cNvPr id="3" name="Content Placeholder 2"/>
          <p:cNvSpPr>
            <a:spLocks noGrp="1"/>
          </p:cNvSpPr>
          <p:nvPr>
            <p:ph idx="1"/>
          </p:nvPr>
        </p:nvSpPr>
        <p:spPr/>
        <p:txBody>
          <a:bodyPr/>
          <a:lstStyle/>
          <a:p>
            <a:r>
              <a:rPr lang="en-US" dirty="0"/>
              <a:t>Tuples</a:t>
            </a:r>
          </a:p>
          <a:p>
            <a:pPr lvl="1"/>
            <a:r>
              <a:rPr lang="en-US" dirty="0"/>
              <a:t>Tuples are sequences of values separated by commas</a:t>
            </a:r>
          </a:p>
          <a:p>
            <a:pPr lvl="1"/>
            <a:r>
              <a:rPr lang="en-US" dirty="0"/>
              <a:t>They are also generally surrounded by ( ) </a:t>
            </a:r>
          </a:p>
          <a:p>
            <a:pPr lvl="1"/>
            <a:r>
              <a:rPr lang="en-US" dirty="0"/>
              <a:t>tuple1 = (1, 3)</a:t>
            </a:r>
          </a:p>
          <a:p>
            <a:pPr lvl="1"/>
            <a:r>
              <a:rPr lang="en-US" dirty="0"/>
              <a:t>Tuple2 = (‘bob’, ‘jane’, ‘joe’)</a:t>
            </a:r>
          </a:p>
          <a:p>
            <a:pPr lvl="1"/>
            <a:r>
              <a:rPr lang="en-US" dirty="0"/>
              <a:t>Tuples are immutable</a:t>
            </a:r>
          </a:p>
          <a:p>
            <a:pPr lvl="2"/>
            <a:r>
              <a:rPr lang="en-US" dirty="0"/>
              <a:t>Individual values in a tuple cannot be changed</a:t>
            </a:r>
          </a:p>
          <a:p>
            <a:pPr lvl="1"/>
            <a:r>
              <a:rPr lang="en-US" dirty="0"/>
              <a:t>Generally used for returning multiple values at the same time</a:t>
            </a:r>
          </a:p>
          <a:p>
            <a:pPr lvl="1"/>
            <a:endParaRPr lang="en-US" dirty="0"/>
          </a:p>
        </p:txBody>
      </p:sp>
    </p:spTree>
    <p:extLst>
      <p:ext uri="{BB962C8B-B14F-4D97-AF65-F5344CB8AC3E}">
        <p14:creationId xmlns:p14="http://schemas.microsoft.com/office/powerpoint/2010/main" val="13496678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data structures</a:t>
            </a:r>
          </a:p>
        </p:txBody>
      </p:sp>
      <p:sp>
        <p:nvSpPr>
          <p:cNvPr id="3" name="Content Placeholder 2"/>
          <p:cNvSpPr>
            <a:spLocks noGrp="1"/>
          </p:cNvSpPr>
          <p:nvPr>
            <p:ph idx="1"/>
          </p:nvPr>
        </p:nvSpPr>
        <p:spPr/>
        <p:txBody>
          <a:bodyPr>
            <a:normAutofit fontScale="92500" lnSpcReduction="10000"/>
          </a:bodyPr>
          <a:lstStyle/>
          <a:p>
            <a:r>
              <a:rPr lang="en-US" dirty="0"/>
              <a:t>Dictionaries or “</a:t>
            </a:r>
            <a:r>
              <a:rPr lang="en-US" dirty="0" err="1"/>
              <a:t>dicts</a:t>
            </a:r>
            <a:r>
              <a:rPr lang="en-US" dirty="0"/>
              <a:t>”</a:t>
            </a:r>
          </a:p>
          <a:p>
            <a:pPr lvl="1"/>
            <a:r>
              <a:rPr lang="en-US" dirty="0"/>
              <a:t>Unordered containers made up of key/value pairs</a:t>
            </a:r>
          </a:p>
          <a:p>
            <a:pPr lvl="1"/>
            <a:r>
              <a:rPr lang="en-US" dirty="0"/>
              <a:t>You access a value by using the key</a:t>
            </a:r>
          </a:p>
          <a:p>
            <a:pPr marL="457200" lvl="1" indent="0">
              <a:buNone/>
            </a:pPr>
            <a:r>
              <a:rPr lang="en-US" dirty="0">
                <a:latin typeface="Courier New" panose="02070309020205020404" pitchFamily="49" charset="0"/>
                <a:cs typeface="Courier New" panose="02070309020205020404" pitchFamily="49" charset="0"/>
              </a:rPr>
              <a:t>&gt;&gt;&gt;</a:t>
            </a:r>
            <a:r>
              <a:rPr lang="en-US" dirty="0" err="1">
                <a:latin typeface="Courier New" panose="02070309020205020404" pitchFamily="49" charset="0"/>
                <a:cs typeface="Courier New" panose="02070309020205020404" pitchFamily="49" charset="0"/>
              </a:rPr>
              <a:t>name_count_dict</a:t>
            </a:r>
            <a:r>
              <a:rPr lang="en-US" dirty="0">
                <a:latin typeface="Courier New" panose="02070309020205020404" pitchFamily="49" charset="0"/>
                <a:cs typeface="Courier New" panose="02070309020205020404" pitchFamily="49" charset="0"/>
              </a:rPr>
              <a:t> = {‘joe’:3, ‘bob’:2, ‘mary’:1, ‘sue’:2}</a:t>
            </a:r>
          </a:p>
          <a:p>
            <a:pPr marL="457200" lvl="1" indent="0">
              <a:buNone/>
            </a:pPr>
            <a:r>
              <a:rPr lang="en-US" dirty="0">
                <a:latin typeface="Courier New" panose="02070309020205020404" pitchFamily="49" charset="0"/>
                <a:cs typeface="Courier New" panose="02070309020205020404" pitchFamily="49" charset="0"/>
              </a:rPr>
              <a:t>&gt;&gt;&gt;print </a:t>
            </a:r>
            <a:r>
              <a:rPr lang="en-US" dirty="0" err="1">
                <a:latin typeface="Courier New" panose="02070309020205020404" pitchFamily="49" charset="0"/>
                <a:cs typeface="Courier New" panose="02070309020205020404" pitchFamily="49" charset="0"/>
              </a:rPr>
              <a:t>name_count_dict</a:t>
            </a:r>
            <a:r>
              <a:rPr lang="en-US" dirty="0">
                <a:latin typeface="Courier New" panose="02070309020205020404" pitchFamily="49" charset="0"/>
                <a:cs typeface="Courier New" panose="02070309020205020404" pitchFamily="49" charset="0"/>
              </a:rPr>
              <a:t>[‘bob’]</a:t>
            </a:r>
          </a:p>
          <a:p>
            <a:pPr marL="457200" lvl="1" indent="0">
              <a:buNone/>
            </a:pPr>
            <a:r>
              <a:rPr lang="en-US" dirty="0">
                <a:solidFill>
                  <a:srgbClr val="FFFF00"/>
                </a:solidFill>
                <a:latin typeface="Courier New" panose="02070309020205020404" pitchFamily="49" charset="0"/>
                <a:cs typeface="Courier New" panose="02070309020205020404" pitchFamily="49" charset="0"/>
              </a:rPr>
              <a:t>2</a:t>
            </a:r>
          </a:p>
          <a:p>
            <a:pPr marL="457200" lvl="1" indent="0">
              <a:buNone/>
            </a:pPr>
            <a:r>
              <a:rPr lang="en-US" dirty="0">
                <a:latin typeface="Courier New" panose="02070309020205020404" pitchFamily="49" charset="0"/>
                <a:cs typeface="Courier New" panose="02070309020205020404" pitchFamily="49" charset="0"/>
              </a:rPr>
              <a:t>&gt;&gt;&gt;</a:t>
            </a:r>
            <a:r>
              <a:rPr lang="en-US" dirty="0" err="1">
                <a:latin typeface="Courier New" panose="02070309020205020404" pitchFamily="49" charset="0"/>
                <a:cs typeface="Courier New" panose="02070309020205020404" pitchFamily="49" charset="0"/>
              </a:rPr>
              <a:t>name_count_dict</a:t>
            </a:r>
            <a:r>
              <a:rPr lang="en-US" dirty="0">
                <a:latin typeface="Courier New" panose="02070309020205020404" pitchFamily="49" charset="0"/>
                <a:cs typeface="Courier New" panose="02070309020205020404" pitchFamily="49" charset="0"/>
              </a:rPr>
              <a:t>[‘sue’] = </a:t>
            </a:r>
            <a:r>
              <a:rPr lang="en-US" dirty="0" err="1">
                <a:latin typeface="Courier New" panose="02070309020205020404" pitchFamily="49" charset="0"/>
                <a:cs typeface="Courier New" panose="02070309020205020404" pitchFamily="49" charset="0"/>
              </a:rPr>
              <a:t>name_count_dict</a:t>
            </a:r>
            <a:r>
              <a:rPr lang="en-US" dirty="0">
                <a:latin typeface="Courier New" panose="02070309020205020404" pitchFamily="49" charset="0"/>
                <a:cs typeface="Courier New" panose="02070309020205020404" pitchFamily="49" charset="0"/>
              </a:rPr>
              <a:t>[‘sue’] + 1</a:t>
            </a:r>
          </a:p>
          <a:p>
            <a:pPr marL="457200" lvl="1" indent="0">
              <a:buNone/>
            </a:pPr>
            <a:r>
              <a:rPr lang="en-US" dirty="0">
                <a:latin typeface="Courier New" panose="02070309020205020404" pitchFamily="49" charset="0"/>
                <a:cs typeface="Courier New" panose="02070309020205020404" pitchFamily="49" charset="0"/>
              </a:rPr>
              <a:t>&gt;&gt;&gt;print </a:t>
            </a:r>
            <a:r>
              <a:rPr lang="en-US" dirty="0" err="1">
                <a:latin typeface="Courier New" panose="02070309020205020404" pitchFamily="49" charset="0"/>
                <a:cs typeface="Courier New" panose="02070309020205020404" pitchFamily="49" charset="0"/>
              </a:rPr>
              <a:t>name_count_dict</a:t>
            </a:r>
            <a:endParaRPr lang="en-US" dirty="0">
              <a:latin typeface="Courier New" panose="02070309020205020404" pitchFamily="49" charset="0"/>
              <a:cs typeface="Courier New" panose="02070309020205020404" pitchFamily="49" charset="0"/>
            </a:endParaRPr>
          </a:p>
          <a:p>
            <a:pPr marL="457200" lvl="1" indent="0">
              <a:buNone/>
            </a:pPr>
            <a:r>
              <a:rPr lang="en-US" dirty="0">
                <a:solidFill>
                  <a:srgbClr val="FFFF00"/>
                </a:solidFill>
                <a:latin typeface="Courier New" panose="02070309020205020404" pitchFamily="49" charset="0"/>
                <a:cs typeface="Courier New" panose="02070309020205020404" pitchFamily="49" charset="0"/>
              </a:rPr>
              <a:t>{'bob': 2, 'joe': 3, '</a:t>
            </a:r>
            <a:r>
              <a:rPr lang="en-US" dirty="0" err="1">
                <a:solidFill>
                  <a:srgbClr val="FFFF00"/>
                </a:solidFill>
                <a:latin typeface="Courier New" panose="02070309020205020404" pitchFamily="49" charset="0"/>
                <a:cs typeface="Courier New" panose="02070309020205020404" pitchFamily="49" charset="0"/>
              </a:rPr>
              <a:t>mary</a:t>
            </a:r>
            <a:r>
              <a:rPr lang="en-US" dirty="0">
                <a:solidFill>
                  <a:srgbClr val="FFFF00"/>
                </a:solidFill>
                <a:latin typeface="Courier New" panose="02070309020205020404" pitchFamily="49" charset="0"/>
                <a:cs typeface="Courier New" panose="02070309020205020404" pitchFamily="49" charset="0"/>
              </a:rPr>
              <a:t>': 1, 'sue': 3}</a:t>
            </a:r>
          </a:p>
          <a:p>
            <a:pPr marL="457200" lvl="1" indent="0">
              <a:buNone/>
            </a:pPr>
            <a:endParaRPr lang="en-US" dirty="0">
              <a:latin typeface="Courier New" panose="02070309020205020404" pitchFamily="49" charset="0"/>
              <a:cs typeface="Courier New" panose="02070309020205020404" pitchFamily="49" charset="0"/>
            </a:endParaRPr>
          </a:p>
          <a:p>
            <a:pPr marL="457200" lvl="1" indent="0">
              <a:buNone/>
            </a:pPr>
            <a:endParaRPr lang="en-US" dirty="0"/>
          </a:p>
        </p:txBody>
      </p:sp>
    </p:spTree>
    <p:extLst>
      <p:ext uri="{BB962C8B-B14F-4D97-AF65-F5344CB8AC3E}">
        <p14:creationId xmlns:p14="http://schemas.microsoft.com/office/powerpoint/2010/main" val="41868264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keyword</a:t>
            </a:r>
          </a:p>
        </p:txBody>
      </p:sp>
      <p:sp>
        <p:nvSpPr>
          <p:cNvPr id="3" name="Content Placeholder 2"/>
          <p:cNvSpPr>
            <a:spLocks noGrp="1"/>
          </p:cNvSpPr>
          <p:nvPr>
            <p:ph idx="1"/>
          </p:nvPr>
        </p:nvSpPr>
        <p:spPr/>
        <p:txBody>
          <a:bodyPr>
            <a:normAutofit fontScale="92500" lnSpcReduction="10000"/>
          </a:bodyPr>
          <a:lstStyle/>
          <a:p>
            <a:r>
              <a:rPr lang="en-US" dirty="0"/>
              <a:t>The in keyword can frequently be useful when dealing with containers (e.g. lists, tuples, dictionaries</a:t>
            </a:r>
          </a:p>
          <a:p>
            <a:r>
              <a:rPr lang="en-US" dirty="0"/>
              <a:t>Use in to check if a value exists inside the container</a:t>
            </a:r>
          </a:p>
          <a:p>
            <a:pPr marL="457200" lvl="1" indent="0">
              <a:buNone/>
            </a:pPr>
            <a:r>
              <a:rPr lang="en-US" sz="1600" dirty="0">
                <a:latin typeface="Courier New" panose="02070309020205020404" pitchFamily="49" charset="0"/>
                <a:cs typeface="Courier New" panose="02070309020205020404" pitchFamily="49" charset="0"/>
              </a:rPr>
              <a:t>&lt;- list1 = [ 2, 6, 12 ]</a:t>
            </a:r>
          </a:p>
          <a:p>
            <a:pPr marL="457200" lvl="1" indent="0">
              <a:buNone/>
            </a:pPr>
            <a:r>
              <a:rPr lang="en-US" sz="1600" dirty="0">
                <a:latin typeface="Courier New" panose="02070309020205020404" pitchFamily="49" charset="0"/>
                <a:cs typeface="Courier New" panose="02070309020205020404" pitchFamily="49" charset="0"/>
              </a:rPr>
              <a:t>&lt;- 6 in list1</a:t>
            </a:r>
          </a:p>
          <a:p>
            <a:pPr marL="457200" lvl="1" indent="0">
              <a:buNone/>
            </a:pPr>
            <a:r>
              <a:rPr lang="en-US" sz="1600" dirty="0">
                <a:latin typeface="Courier New" panose="02070309020205020404" pitchFamily="49" charset="0"/>
                <a:cs typeface="Courier New" panose="02070309020205020404" pitchFamily="49" charset="0"/>
              </a:rPr>
              <a:t>-&gt; </a:t>
            </a:r>
            <a:r>
              <a:rPr lang="en-US" sz="1600" dirty="0">
                <a:solidFill>
                  <a:srgbClr val="FFFF00"/>
                </a:solidFill>
                <a:latin typeface="Courier New" panose="02070309020205020404" pitchFamily="49" charset="0"/>
                <a:cs typeface="Courier New" panose="02070309020205020404" pitchFamily="49" charset="0"/>
              </a:rPr>
              <a:t>True</a:t>
            </a:r>
          </a:p>
          <a:p>
            <a:pPr marL="457200" lvl="1" indent="0">
              <a:buNone/>
            </a:pPr>
            <a:r>
              <a:rPr lang="en-US" sz="1600" dirty="0">
                <a:latin typeface="Courier New" panose="02070309020205020404" pitchFamily="49" charset="0"/>
                <a:cs typeface="Courier New" panose="02070309020205020404" pitchFamily="49" charset="0"/>
              </a:rPr>
              <a:t>&lt;- 4 in list1</a:t>
            </a:r>
          </a:p>
          <a:p>
            <a:pPr marL="457200" lvl="1" indent="0">
              <a:buNone/>
            </a:pPr>
            <a:r>
              <a:rPr lang="en-US" sz="1600" dirty="0">
                <a:latin typeface="Courier New" panose="02070309020205020404" pitchFamily="49" charset="0"/>
                <a:cs typeface="Courier New" panose="02070309020205020404" pitchFamily="49" charset="0"/>
              </a:rPr>
              <a:t>-&gt; </a:t>
            </a:r>
            <a:r>
              <a:rPr lang="en-US" sz="1600" dirty="0">
                <a:solidFill>
                  <a:srgbClr val="FFFF00"/>
                </a:solidFill>
                <a:latin typeface="Courier New" panose="02070309020205020404" pitchFamily="49" charset="0"/>
                <a:cs typeface="Courier New" panose="02070309020205020404" pitchFamily="49" charset="0"/>
              </a:rPr>
              <a:t>False</a:t>
            </a:r>
          </a:p>
          <a:p>
            <a:r>
              <a:rPr lang="en-US" sz="2200" dirty="0">
                <a:cs typeface="Courier New" panose="02070309020205020404" pitchFamily="49" charset="0"/>
              </a:rPr>
              <a:t>Note: For dictionaries in checks if the value is a key</a:t>
            </a:r>
          </a:p>
        </p:txBody>
      </p:sp>
      <p:sp>
        <p:nvSpPr>
          <p:cNvPr id="4" name="TextBox 3"/>
          <p:cNvSpPr txBox="1"/>
          <p:nvPr/>
        </p:nvSpPr>
        <p:spPr>
          <a:xfrm>
            <a:off x="6560191" y="3783435"/>
            <a:ext cx="3020037" cy="1477328"/>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in range(6):</a:t>
            </a:r>
          </a:p>
          <a:p>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in list1:</a:t>
            </a:r>
          </a:p>
          <a:p>
            <a:r>
              <a:rPr lang="en-US" dirty="0">
                <a:latin typeface="Courier New" panose="02070309020205020404" pitchFamily="49" charset="0"/>
                <a:cs typeface="Courier New" panose="02070309020205020404" pitchFamily="49" charset="0"/>
              </a:rPr>
              <a:t>		print('Woo!')</a:t>
            </a:r>
          </a:p>
          <a:p>
            <a:r>
              <a:rPr lang="en-US" dirty="0">
                <a:latin typeface="Courier New" panose="02070309020205020404" pitchFamily="49" charset="0"/>
                <a:cs typeface="Courier New" panose="02070309020205020404" pitchFamily="49" charset="0"/>
              </a:rPr>
              <a:t>	else:</a:t>
            </a:r>
          </a:p>
          <a:p>
            <a:r>
              <a:rPr lang="en-US" dirty="0">
                <a:latin typeface="Courier New" panose="02070309020205020404" pitchFamily="49" charset="0"/>
                <a:cs typeface="Courier New" panose="02070309020205020404" pitchFamily="49" charset="0"/>
              </a:rPr>
              <a:t>		print('Boo')</a:t>
            </a:r>
          </a:p>
        </p:txBody>
      </p:sp>
    </p:spTree>
    <p:extLst>
      <p:ext uri="{BB962C8B-B14F-4D97-AF65-F5344CB8AC3E}">
        <p14:creationId xmlns:p14="http://schemas.microsoft.com/office/powerpoint/2010/main" val="39619889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input and output</a:t>
            </a:r>
          </a:p>
        </p:txBody>
      </p:sp>
      <p:sp>
        <p:nvSpPr>
          <p:cNvPr id="3" name="Content Placeholder 2"/>
          <p:cNvSpPr>
            <a:spLocks noGrp="1"/>
          </p:cNvSpPr>
          <p:nvPr>
            <p:ph idx="1"/>
          </p:nvPr>
        </p:nvSpPr>
        <p:spPr/>
        <p:txBody>
          <a:bodyPr/>
          <a:lstStyle/>
          <a:p>
            <a:r>
              <a:rPr lang="en-US" dirty="0"/>
              <a:t>Reading Files</a:t>
            </a:r>
          </a:p>
          <a:p>
            <a:pPr lvl="1"/>
            <a:r>
              <a:rPr lang="en-US" dirty="0"/>
              <a:t>There are 2 main ways of reading in files</a:t>
            </a:r>
          </a:p>
          <a:p>
            <a:pPr lvl="1"/>
            <a:r>
              <a:rPr lang="en-US" dirty="0"/>
              <a:t>Read and act on the file a line at a time</a:t>
            </a:r>
          </a:p>
          <a:p>
            <a:pPr lvl="2"/>
            <a:r>
              <a:rPr lang="en-US" dirty="0"/>
              <a:t>This is generally the preferred method</a:t>
            </a:r>
          </a:p>
          <a:p>
            <a:pPr lvl="1"/>
            <a:r>
              <a:rPr lang="en-US" dirty="0"/>
              <a:t>Read in the entire contents of the file at once</a:t>
            </a:r>
          </a:p>
          <a:p>
            <a:pPr lvl="2"/>
            <a:r>
              <a:rPr lang="en-US" dirty="0"/>
              <a:t>You should generally avoid this method unless you have a specific reason</a:t>
            </a:r>
          </a:p>
          <a:p>
            <a:pPr lvl="2"/>
            <a:r>
              <a:rPr lang="en-US" dirty="0"/>
              <a:t>For example you might do this if you want to interact with multiple separate lines at the same time</a:t>
            </a:r>
          </a:p>
        </p:txBody>
      </p:sp>
    </p:spTree>
    <p:extLst>
      <p:ext uri="{BB962C8B-B14F-4D97-AF65-F5344CB8AC3E}">
        <p14:creationId xmlns:p14="http://schemas.microsoft.com/office/powerpoint/2010/main" val="14191501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a:t>
            </a:r>
            <a:endParaRPr lang="en-US" dirty="0"/>
          </a:p>
        </p:txBody>
      </p:sp>
      <p:sp>
        <p:nvSpPr>
          <p:cNvPr id="3" name="Content Placeholder 2"/>
          <p:cNvSpPr>
            <a:spLocks noGrp="1"/>
          </p:cNvSpPr>
          <p:nvPr>
            <p:ph idx="1"/>
          </p:nvPr>
        </p:nvSpPr>
        <p:spPr/>
        <p:txBody>
          <a:bodyPr/>
          <a:lstStyle/>
          <a:p>
            <a:r>
              <a:rPr lang="en-US" dirty="0" smtClean="0">
                <a:hlinkClick r:id="rId2"/>
              </a:rPr>
              <a:t>http://cogmech.ucmerced.edu/bkerster/workshop.zip</a:t>
            </a:r>
            <a:endParaRPr lang="en-US" dirty="0" smtClean="0"/>
          </a:p>
          <a:p>
            <a:r>
              <a:rPr lang="en-US" dirty="0" smtClean="0"/>
              <a:t>Make sure you have anaconda</a:t>
            </a:r>
          </a:p>
          <a:p>
            <a:pPr lvl="1"/>
            <a:r>
              <a:rPr lang="en-US" dirty="0" smtClean="0"/>
              <a:t>Bundle that includes python and most of the libraries essential to scientific programming</a:t>
            </a:r>
          </a:p>
          <a:p>
            <a:pPr lvl="1"/>
            <a:r>
              <a:rPr lang="en-US" dirty="0">
                <a:hlinkClick r:id="rId3"/>
              </a:rPr>
              <a:t>https://www.continuum.io/downloads</a:t>
            </a:r>
            <a:r>
              <a:rPr lang="en-US" dirty="0"/>
              <a:t> </a:t>
            </a:r>
          </a:p>
          <a:p>
            <a:pPr marL="457200" lvl="1" indent="0">
              <a:buNone/>
            </a:pPr>
            <a:r>
              <a:rPr lang="en-US" dirty="0" smtClean="0"/>
              <a:t> </a:t>
            </a:r>
            <a:endParaRPr lang="en-US" dirty="0"/>
          </a:p>
        </p:txBody>
      </p:sp>
    </p:spTree>
    <p:extLst>
      <p:ext uri="{BB962C8B-B14F-4D97-AF65-F5344CB8AC3E}">
        <p14:creationId xmlns:p14="http://schemas.microsoft.com/office/powerpoint/2010/main" val="10635864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Input and Output</a:t>
            </a:r>
          </a:p>
        </p:txBody>
      </p:sp>
      <p:sp>
        <p:nvSpPr>
          <p:cNvPr id="3" name="Content Placeholder 2"/>
          <p:cNvSpPr>
            <a:spLocks noGrp="1"/>
          </p:cNvSpPr>
          <p:nvPr>
            <p:ph idx="1"/>
          </p:nvPr>
        </p:nvSpPr>
        <p:spPr/>
        <p:txBody>
          <a:bodyPr/>
          <a:lstStyle/>
          <a:p>
            <a:r>
              <a:rPr lang="en-US" dirty="0"/>
              <a:t>Reading a file one line at a time</a:t>
            </a:r>
          </a:p>
          <a:p>
            <a:pPr lvl="1"/>
            <a:r>
              <a:rPr lang="en-US" dirty="0"/>
              <a:t>First you need to open a “file handle” for the file you which to read. </a:t>
            </a:r>
          </a:p>
          <a:p>
            <a:pPr lvl="1"/>
            <a:r>
              <a:rPr lang="en-US" dirty="0"/>
              <a:t>Then you loop over the file object. Python automatically loops a line at a time on a file object</a:t>
            </a:r>
          </a:p>
          <a:p>
            <a:pPr marL="914400" lvl="2" indent="0">
              <a:spcBef>
                <a:spcPts val="0"/>
              </a:spcBef>
              <a:buNone/>
            </a:pPr>
            <a:r>
              <a:rPr lang="en-US" sz="1200" dirty="0">
                <a:solidFill>
                  <a:srgbClr val="99FFCC"/>
                </a:solidFill>
                <a:latin typeface="Courier New" panose="02070309020205020404" pitchFamily="49" charset="0"/>
                <a:cs typeface="Courier New" panose="02070309020205020404" pitchFamily="49" charset="0"/>
              </a:rPr>
              <a:t># open a file handle to ‘filename.txt’ in read only mode, with f as the variable for the handle</a:t>
            </a:r>
          </a:p>
          <a:p>
            <a:pPr marL="914400" lvl="2" indent="0">
              <a:spcBef>
                <a:spcPts val="0"/>
              </a:spcBef>
              <a:buNone/>
            </a:pPr>
            <a:r>
              <a:rPr lang="en-US" sz="1200" dirty="0">
                <a:latin typeface="Courier New" panose="02070309020205020404" pitchFamily="49" charset="0"/>
                <a:cs typeface="Courier New" panose="02070309020205020404" pitchFamily="49" charset="0"/>
              </a:rPr>
              <a:t>with open(‘filename.txt’, ‘r’) as f:</a:t>
            </a:r>
          </a:p>
          <a:p>
            <a:pPr marL="914400" lvl="2" indent="0">
              <a:spcBef>
                <a:spcPts val="0"/>
              </a:spcBef>
              <a:buNone/>
            </a:pPr>
            <a:r>
              <a:rPr lang="en-US" sz="1200" dirty="0">
                <a:latin typeface="Courier New" panose="02070309020205020404" pitchFamily="49" charset="0"/>
                <a:cs typeface="Courier New" panose="02070309020205020404" pitchFamily="49" charset="0"/>
              </a:rPr>
              <a:t>    for line in f: </a:t>
            </a:r>
            <a:r>
              <a:rPr lang="en-US" sz="1200" dirty="0">
                <a:solidFill>
                  <a:srgbClr val="99FFCC"/>
                </a:solidFill>
                <a:latin typeface="Courier New" panose="02070309020205020404" pitchFamily="49" charset="0"/>
                <a:cs typeface="Courier New" panose="02070309020205020404" pitchFamily="49" charset="0"/>
              </a:rPr>
              <a:t># this line will start looping over each line of the file</a:t>
            </a:r>
          </a:p>
          <a:p>
            <a:pPr marL="914400" lvl="2" indent="0">
              <a:spcBef>
                <a:spcPts val="0"/>
              </a:spcBef>
              <a:buNone/>
            </a:pPr>
            <a:r>
              <a:rPr lang="en-US" sz="1200" dirty="0">
                <a:latin typeface="Courier New" panose="02070309020205020404" pitchFamily="49" charset="0"/>
                <a:cs typeface="Courier New" panose="02070309020205020404" pitchFamily="49" charset="0"/>
              </a:rPr>
              <a:t>        print( line ) </a:t>
            </a:r>
            <a:r>
              <a:rPr lang="en-US" sz="1200" dirty="0">
                <a:solidFill>
                  <a:srgbClr val="99FFCC"/>
                </a:solidFill>
                <a:latin typeface="Courier New" panose="02070309020205020404" pitchFamily="49" charset="0"/>
                <a:cs typeface="Courier New" panose="02070309020205020404" pitchFamily="49" charset="0"/>
              </a:rPr>
              <a:t># here you would start acting on the current line</a:t>
            </a:r>
          </a:p>
        </p:txBody>
      </p:sp>
    </p:spTree>
    <p:extLst>
      <p:ext uri="{BB962C8B-B14F-4D97-AF65-F5344CB8AC3E}">
        <p14:creationId xmlns:p14="http://schemas.microsoft.com/office/powerpoint/2010/main" val="15684012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input and output</a:t>
            </a:r>
          </a:p>
        </p:txBody>
      </p:sp>
      <p:sp>
        <p:nvSpPr>
          <p:cNvPr id="3" name="Content Placeholder 2"/>
          <p:cNvSpPr>
            <a:spLocks noGrp="1"/>
          </p:cNvSpPr>
          <p:nvPr>
            <p:ph idx="1"/>
          </p:nvPr>
        </p:nvSpPr>
        <p:spPr/>
        <p:txBody>
          <a:bodyPr/>
          <a:lstStyle/>
          <a:p>
            <a:r>
              <a:rPr lang="en-US" dirty="0"/>
              <a:t>Reading in an entire file</a:t>
            </a:r>
          </a:p>
          <a:p>
            <a:pPr lvl="1"/>
            <a:r>
              <a:rPr lang="en-US" dirty="0"/>
              <a:t>Once you have a file handle you can read the file</a:t>
            </a:r>
          </a:p>
          <a:p>
            <a:pPr lvl="1"/>
            <a:r>
              <a:rPr lang="en-US" dirty="0"/>
              <a:t>x = </a:t>
            </a:r>
            <a:r>
              <a:rPr lang="en-US" dirty="0" err="1"/>
              <a:t>f.read</a:t>
            </a:r>
            <a:r>
              <a:rPr lang="en-US" dirty="0"/>
              <a:t>() will read the entire file in as one big string into x</a:t>
            </a:r>
          </a:p>
          <a:p>
            <a:pPr lvl="1"/>
            <a:r>
              <a:rPr lang="en-US" dirty="0"/>
              <a:t>x = </a:t>
            </a:r>
            <a:r>
              <a:rPr lang="en-US" dirty="0" err="1"/>
              <a:t>f.readlines</a:t>
            </a:r>
            <a:r>
              <a:rPr lang="en-US" dirty="0"/>
              <a:t>() will read all the lines in the file into a list</a:t>
            </a:r>
          </a:p>
          <a:p>
            <a:pPr marL="914400" lvl="2" indent="0">
              <a:buNone/>
            </a:pPr>
            <a:r>
              <a:rPr lang="en-US" dirty="0">
                <a:latin typeface="Courier New" panose="02070309020205020404" pitchFamily="49" charset="0"/>
                <a:cs typeface="Courier New" panose="02070309020205020404" pitchFamily="49" charset="0"/>
              </a:rPr>
              <a:t>with open(‘filename.txt’) as f:</a:t>
            </a:r>
          </a:p>
          <a:p>
            <a:pPr marL="914400" lvl="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list_of_lines</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f.readlines</a:t>
            </a:r>
            <a:r>
              <a:rPr lang="en-US" dirty="0">
                <a:latin typeface="Courier New" panose="02070309020205020404" pitchFamily="49" charset="0"/>
                <a:cs typeface="Courier New" panose="02070309020205020404" pitchFamily="49" charset="0"/>
              </a:rPr>
              <a:t>()</a:t>
            </a:r>
          </a:p>
          <a:p>
            <a:pPr marL="914400" lvl="2" indent="0">
              <a:buNone/>
            </a:pPr>
            <a:r>
              <a:rPr lang="en-US" dirty="0">
                <a:latin typeface="Courier New" panose="02070309020205020404" pitchFamily="49" charset="0"/>
                <a:cs typeface="Courier New" panose="02070309020205020404" pitchFamily="49" charset="0"/>
              </a:rPr>
              <a:t>print( </a:t>
            </a:r>
            <a:r>
              <a:rPr lang="en-US" dirty="0" err="1">
                <a:latin typeface="Courier New" panose="02070309020205020404" pitchFamily="49" charset="0"/>
                <a:cs typeface="Courier New" panose="02070309020205020404" pitchFamily="49" charset="0"/>
              </a:rPr>
              <a:t>list_of_lines</a:t>
            </a:r>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4977900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r>
              <a:rPr lang="en-US" dirty="0"/>
              <a:t>Read in the third word from each line in a file named ‘gruyere.txt’</a:t>
            </a:r>
          </a:p>
          <a:p>
            <a:pPr marL="0" indent="0">
              <a:spcBef>
                <a:spcPts val="0"/>
              </a:spcBef>
              <a:buNone/>
            </a:pPr>
            <a:r>
              <a:rPr lang="en-US" sz="1400" dirty="0">
                <a:latin typeface="Courier New" panose="02070309020205020404" pitchFamily="49" charset="0"/>
                <a:cs typeface="Courier New" panose="02070309020205020404" pitchFamily="49" charset="0"/>
              </a:rPr>
              <a:t>third_words = [] </a:t>
            </a:r>
            <a:r>
              <a:rPr lang="en-US" sz="1400" dirty="0">
                <a:solidFill>
                  <a:srgbClr val="99FFCC"/>
                </a:solidFill>
                <a:latin typeface="Courier New" panose="02070309020205020404" pitchFamily="49" charset="0"/>
                <a:cs typeface="Courier New" panose="02070309020205020404" pitchFamily="49" charset="0"/>
              </a:rPr>
              <a:t>#create an empty list that we will put the words into</a:t>
            </a:r>
          </a:p>
          <a:p>
            <a:pPr marL="0" indent="0">
              <a:spcBef>
                <a:spcPts val="0"/>
              </a:spcBef>
              <a:buNone/>
            </a:pPr>
            <a:r>
              <a:rPr lang="en-US" sz="1400" dirty="0">
                <a:latin typeface="Courier New" panose="02070309020205020404" pitchFamily="49" charset="0"/>
                <a:cs typeface="Courier New" panose="02070309020205020404" pitchFamily="49" charset="0"/>
              </a:rPr>
              <a:t>with open(‘gruyere.txt’) as f:</a:t>
            </a:r>
          </a:p>
          <a:p>
            <a:pPr marL="0" indent="0">
              <a:spcBef>
                <a:spcPts val="0"/>
              </a:spcBef>
              <a:buNone/>
            </a:pPr>
            <a:r>
              <a:rPr lang="en-US" sz="1400" dirty="0">
                <a:latin typeface="Courier New" panose="02070309020205020404" pitchFamily="49" charset="0"/>
                <a:cs typeface="Courier New" panose="02070309020205020404" pitchFamily="49" charset="0"/>
              </a:rPr>
              <a:t>    for line in f:</a:t>
            </a: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split_line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line.split</a:t>
            </a:r>
            <a:r>
              <a:rPr lang="en-US" sz="1400" dirty="0">
                <a:latin typeface="Courier New" panose="02070309020205020404" pitchFamily="49" charset="0"/>
                <a:cs typeface="Courier New" panose="02070309020205020404" pitchFamily="49" charset="0"/>
              </a:rPr>
              <a:t>() </a:t>
            </a:r>
            <a:r>
              <a:rPr lang="en-US" sz="1400" dirty="0">
                <a:solidFill>
                  <a:srgbClr val="99FFCC"/>
                </a:solidFill>
                <a:latin typeface="Courier New" panose="02070309020205020404" pitchFamily="49" charset="0"/>
                <a:cs typeface="Courier New" panose="02070309020205020404" pitchFamily="49" charset="0"/>
              </a:rPr>
              <a:t># split the line into pieces based on white space</a:t>
            </a:r>
          </a:p>
          <a:p>
            <a:pPr marL="0" indent="0">
              <a:spcBef>
                <a:spcPts val="0"/>
              </a:spcBef>
              <a:buNone/>
            </a:pPr>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len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split_line</a:t>
            </a:r>
            <a:r>
              <a:rPr lang="en-US" sz="1400" dirty="0">
                <a:latin typeface="Courier New" panose="02070309020205020404" pitchFamily="49" charset="0"/>
                <a:cs typeface="Courier New" panose="02070309020205020404" pitchFamily="49" charset="0"/>
              </a:rPr>
              <a:t>) &gt;= 3: </a:t>
            </a:r>
            <a:r>
              <a:rPr lang="en-US" sz="1400" dirty="0">
                <a:solidFill>
                  <a:srgbClr val="99FFCC"/>
                </a:solidFill>
                <a:latin typeface="Courier New" panose="02070309020205020404" pitchFamily="49" charset="0"/>
                <a:cs typeface="Courier New" panose="02070309020205020404" pitchFamily="49" charset="0"/>
              </a:rPr>
              <a:t># check to make sure there are at least 3 words.</a:t>
            </a: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third_words.append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split_line</a:t>
            </a:r>
            <a:r>
              <a:rPr lang="en-US" sz="1400" dirty="0">
                <a:latin typeface="Courier New" panose="02070309020205020404" pitchFamily="49" charset="0"/>
                <a:cs typeface="Courier New" panose="02070309020205020404" pitchFamily="49" charset="0"/>
              </a:rPr>
              <a:t>[2] )  </a:t>
            </a:r>
          </a:p>
          <a:p>
            <a:endParaRPr lang="en-US" dirty="0"/>
          </a:p>
        </p:txBody>
      </p:sp>
    </p:spTree>
    <p:extLst>
      <p:ext uri="{BB962C8B-B14F-4D97-AF65-F5344CB8AC3E}">
        <p14:creationId xmlns:p14="http://schemas.microsoft.com/office/powerpoint/2010/main" val="23503855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roster.txt contains 3 columns: first name, last name, score</a:t>
            </a:r>
          </a:p>
          <a:p>
            <a:pPr marL="0" indent="0">
              <a:buNone/>
            </a:pPr>
            <a:r>
              <a:rPr lang="en-US" dirty="0"/>
              <a:t>Each column is separated by a tab (‘\t’)</a:t>
            </a:r>
          </a:p>
          <a:p>
            <a:r>
              <a:rPr lang="en-US" dirty="0"/>
              <a:t>Goal: create a dictionary that has the first letter of each person’s first name as the keys, and the sum of scores from each person whose name starts with that letter as the value </a:t>
            </a:r>
          </a:p>
          <a:p>
            <a:r>
              <a:rPr lang="en-US" dirty="0"/>
              <a:t>E.g. </a:t>
            </a:r>
            <a:r>
              <a:rPr lang="en-US" dirty="0" err="1"/>
              <a:t>score_dict</a:t>
            </a:r>
            <a:r>
              <a:rPr lang="en-US" dirty="0"/>
              <a:t>[‘a’] should return the sum of scores from every person whose first name starts with the letter a</a:t>
            </a:r>
          </a:p>
          <a:p>
            <a:endParaRPr lang="en-US" dirty="0"/>
          </a:p>
          <a:p>
            <a:r>
              <a:rPr lang="en-US" dirty="0"/>
              <a:t>Hint: You can access a specific character in a string by indexing it the same way you would a list. string1[2] would get you the third character </a:t>
            </a:r>
            <a:r>
              <a:rPr lang="en-US"/>
              <a:t>in string1</a:t>
            </a:r>
            <a:endParaRPr lang="en-US" dirty="0"/>
          </a:p>
        </p:txBody>
      </p:sp>
    </p:spTree>
    <p:extLst>
      <p:ext uri="{BB962C8B-B14F-4D97-AF65-F5344CB8AC3E}">
        <p14:creationId xmlns:p14="http://schemas.microsoft.com/office/powerpoint/2010/main" val="38079463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Hint</a:t>
            </a:r>
            <a:endParaRPr lang="en-US" dirty="0"/>
          </a:p>
        </p:txBody>
      </p:sp>
      <p:sp>
        <p:nvSpPr>
          <p:cNvPr id="3" name="Content Placeholder 2"/>
          <p:cNvSpPr>
            <a:spLocks noGrp="1"/>
          </p:cNvSpPr>
          <p:nvPr>
            <p:ph idx="1"/>
          </p:nvPr>
        </p:nvSpPr>
        <p:spPr/>
        <p:txBody>
          <a:bodyPr/>
          <a:lstStyle/>
          <a:p>
            <a:pPr marL="0" indent="0">
              <a:buNone/>
            </a:pPr>
            <a:r>
              <a:rPr lang="en-US" dirty="0" err="1">
                <a:latin typeface="Courier New" panose="02070309020205020404" pitchFamily="49" charset="0"/>
                <a:cs typeface="Courier New" panose="02070309020205020404" pitchFamily="49" charset="0"/>
              </a:rPr>
              <a:t>score_dict</a:t>
            </a:r>
            <a:r>
              <a:rPr lang="en-US" dirty="0">
                <a:latin typeface="Courier New" panose="02070309020205020404" pitchFamily="49" charset="0"/>
                <a:cs typeface="Courier New" panose="02070309020205020404" pitchFamily="49" charset="0"/>
              </a:rPr>
              <a:t> = {}</a:t>
            </a:r>
          </a:p>
          <a:p>
            <a:pPr marL="0" indent="0">
              <a:buNone/>
            </a:pPr>
            <a:r>
              <a:rPr lang="en-US" dirty="0">
                <a:latin typeface="Courier New" panose="02070309020205020404" pitchFamily="49" charset="0"/>
                <a:cs typeface="Courier New" panose="02070309020205020404" pitchFamily="49" charset="0"/>
              </a:rPr>
              <a:t>with open('roster.txt') as f:</a:t>
            </a:r>
          </a:p>
          <a:p>
            <a:pPr marL="0" indent="0">
              <a:buNone/>
            </a:pPr>
            <a:r>
              <a:rPr lang="en-US" dirty="0">
                <a:latin typeface="Courier New" panose="02070309020205020404" pitchFamily="49" charset="0"/>
                <a:cs typeface="Courier New" panose="02070309020205020404" pitchFamily="49" charset="0"/>
              </a:rPr>
              <a:t>    for line in f:</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split_line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line.split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letter = </a:t>
            </a:r>
            <a:r>
              <a:rPr lang="en-US" dirty="0" err="1">
                <a:latin typeface="Courier New" panose="02070309020205020404" pitchFamily="49" charset="0"/>
                <a:cs typeface="Courier New" panose="02070309020205020404" pitchFamily="49" charset="0"/>
              </a:rPr>
              <a:t>split_line</a:t>
            </a:r>
            <a:r>
              <a:rPr lang="en-US" dirty="0">
                <a:latin typeface="Courier New" panose="02070309020205020404" pitchFamily="49" charset="0"/>
                <a:cs typeface="Courier New" panose="02070309020205020404" pitchFamily="49" charset="0"/>
              </a:rPr>
              <a:t>[0][0]</a:t>
            </a:r>
          </a:p>
          <a:p>
            <a:endParaRPr lang="en-US" dirty="0"/>
          </a:p>
        </p:txBody>
      </p:sp>
    </p:spTree>
    <p:extLst>
      <p:ext uri="{BB962C8B-B14F-4D97-AF65-F5344CB8AC3E}">
        <p14:creationId xmlns:p14="http://schemas.microsoft.com/office/powerpoint/2010/main" val="7688073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a:t>
            </a:r>
          </a:p>
        </p:txBody>
      </p:sp>
      <p:sp>
        <p:nvSpPr>
          <p:cNvPr id="3" name="Content Placeholder 2"/>
          <p:cNvSpPr>
            <a:spLocks noGrp="1"/>
          </p:cNvSpPr>
          <p:nvPr>
            <p:ph idx="1"/>
          </p:nvPr>
        </p:nvSpPr>
        <p:spPr>
          <a:xfrm>
            <a:off x="1141412" y="1669410"/>
            <a:ext cx="9905999" cy="5188590"/>
          </a:xfrm>
        </p:spPr>
        <p:txBody>
          <a:bodyPr numCol="2">
            <a:normAutofit/>
          </a:bodyPr>
          <a:lstStyle/>
          <a:p>
            <a:pPr marL="0" indent="0">
              <a:buNone/>
            </a:pPr>
            <a:r>
              <a:rPr lang="en-US" dirty="0"/>
              <a:t>'A': 1,</a:t>
            </a:r>
          </a:p>
          <a:p>
            <a:pPr marL="0" indent="0">
              <a:buNone/>
            </a:pPr>
            <a:r>
              <a:rPr lang="en-US" dirty="0"/>
              <a:t> 'B': 1,</a:t>
            </a:r>
          </a:p>
          <a:p>
            <a:pPr marL="0" indent="0">
              <a:buNone/>
            </a:pPr>
            <a:r>
              <a:rPr lang="en-US" dirty="0"/>
              <a:t> 'C': 8,</a:t>
            </a:r>
          </a:p>
          <a:p>
            <a:pPr marL="0" indent="0">
              <a:buNone/>
            </a:pPr>
            <a:r>
              <a:rPr lang="en-US" dirty="0"/>
              <a:t> 'D': 1,</a:t>
            </a:r>
          </a:p>
          <a:p>
            <a:pPr marL="0" indent="0">
              <a:buNone/>
            </a:pPr>
            <a:r>
              <a:rPr lang="en-US" dirty="0"/>
              <a:t> 'E': 3,</a:t>
            </a:r>
          </a:p>
          <a:p>
            <a:pPr marL="0" indent="0">
              <a:buNone/>
            </a:pPr>
            <a:r>
              <a:rPr lang="en-US" dirty="0"/>
              <a:t> 'F': 1,</a:t>
            </a:r>
          </a:p>
          <a:p>
            <a:pPr marL="0" indent="0">
              <a:buNone/>
            </a:pPr>
            <a:r>
              <a:rPr lang="en-US" dirty="0"/>
              <a:t> 'I': 1,</a:t>
            </a:r>
          </a:p>
          <a:p>
            <a:pPr marL="0" indent="0">
              <a:buNone/>
            </a:pPr>
            <a:r>
              <a:rPr lang="en-US" dirty="0"/>
              <a:t> 'J': 4,</a:t>
            </a:r>
          </a:p>
          <a:p>
            <a:pPr marL="0" indent="0">
              <a:buNone/>
            </a:pPr>
            <a:r>
              <a:rPr lang="en-US" dirty="0"/>
              <a:t> 'K': 3,</a:t>
            </a:r>
          </a:p>
          <a:p>
            <a:pPr marL="0" indent="0">
              <a:buNone/>
            </a:pPr>
            <a:r>
              <a:rPr lang="en-US" dirty="0"/>
              <a:t> 'L': 5,</a:t>
            </a:r>
          </a:p>
          <a:p>
            <a:pPr marL="0" indent="0">
              <a:buNone/>
            </a:pPr>
            <a:r>
              <a:rPr lang="en-US" dirty="0"/>
              <a:t> 'M': 1,</a:t>
            </a:r>
          </a:p>
          <a:p>
            <a:pPr marL="0" indent="0">
              <a:buNone/>
            </a:pPr>
            <a:r>
              <a:rPr lang="en-US" dirty="0"/>
              <a:t> 'P': 2,</a:t>
            </a:r>
          </a:p>
          <a:p>
            <a:pPr marL="0" indent="0">
              <a:buNone/>
            </a:pPr>
            <a:r>
              <a:rPr lang="en-US" dirty="0"/>
              <a:t> 'R': 3,</a:t>
            </a:r>
          </a:p>
          <a:p>
            <a:pPr marL="0" indent="0">
              <a:buNone/>
            </a:pPr>
            <a:r>
              <a:rPr lang="en-US" dirty="0"/>
              <a:t> 'S': 2,</a:t>
            </a:r>
          </a:p>
          <a:p>
            <a:pPr marL="0" indent="0">
              <a:buNone/>
            </a:pPr>
            <a:r>
              <a:rPr lang="en-US" dirty="0"/>
              <a:t> 'T': 1,</a:t>
            </a:r>
          </a:p>
          <a:p>
            <a:pPr marL="0" indent="0">
              <a:buNone/>
            </a:pPr>
            <a:r>
              <a:rPr lang="en-US" dirty="0"/>
              <a:t> 'V': 1</a:t>
            </a:r>
          </a:p>
        </p:txBody>
      </p:sp>
    </p:spTree>
    <p:extLst>
      <p:ext uri="{BB962C8B-B14F-4D97-AF65-F5344CB8AC3E}">
        <p14:creationId xmlns:p14="http://schemas.microsoft.com/office/powerpoint/2010/main" val="13643167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solution</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err="1">
                <a:latin typeface="Courier New" panose="02070309020205020404" pitchFamily="49" charset="0"/>
                <a:cs typeface="Courier New" panose="02070309020205020404" pitchFamily="49" charset="0"/>
              </a:rPr>
              <a:t>score_dict</a:t>
            </a:r>
            <a:r>
              <a:rPr lang="en-US" dirty="0">
                <a:latin typeface="Courier New" panose="02070309020205020404" pitchFamily="49" charset="0"/>
                <a:cs typeface="Courier New" panose="02070309020205020404" pitchFamily="49" charset="0"/>
              </a:rPr>
              <a:t> = {}</a:t>
            </a:r>
          </a:p>
          <a:p>
            <a:pPr marL="0" indent="0">
              <a:buNone/>
            </a:pPr>
            <a:r>
              <a:rPr lang="en-US" dirty="0">
                <a:latin typeface="Courier New" panose="02070309020205020404" pitchFamily="49" charset="0"/>
                <a:cs typeface="Courier New" panose="02070309020205020404" pitchFamily="49" charset="0"/>
              </a:rPr>
              <a:t>with open('roster.txt') as f:</a:t>
            </a:r>
          </a:p>
          <a:p>
            <a:pPr marL="0" indent="0">
              <a:buNone/>
            </a:pPr>
            <a:r>
              <a:rPr lang="en-US" dirty="0">
                <a:latin typeface="Courier New" panose="02070309020205020404" pitchFamily="49" charset="0"/>
                <a:cs typeface="Courier New" panose="02070309020205020404" pitchFamily="49" charset="0"/>
              </a:rPr>
              <a:t>    for line in f:</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split_line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line.split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letter = </a:t>
            </a:r>
            <a:r>
              <a:rPr lang="en-US" dirty="0" err="1">
                <a:latin typeface="Courier New" panose="02070309020205020404" pitchFamily="49" charset="0"/>
                <a:cs typeface="Courier New" panose="02070309020205020404" pitchFamily="49" charset="0"/>
              </a:rPr>
              <a:t>split_line</a:t>
            </a:r>
            <a:r>
              <a:rPr lang="en-US" dirty="0">
                <a:latin typeface="Courier New" panose="02070309020205020404" pitchFamily="49" charset="0"/>
                <a:cs typeface="Courier New" panose="02070309020205020404" pitchFamily="49" charset="0"/>
              </a:rPr>
              <a:t>[0][0]</a:t>
            </a:r>
          </a:p>
          <a:p>
            <a:pPr marL="0" indent="0">
              <a:buNone/>
            </a:pPr>
            <a:r>
              <a:rPr lang="en-US" dirty="0">
                <a:latin typeface="Courier New" panose="02070309020205020404" pitchFamily="49" charset="0"/>
                <a:cs typeface="Courier New" panose="02070309020205020404" pitchFamily="49" charset="0"/>
              </a:rPr>
              <a:t>        if letter in </a:t>
            </a:r>
            <a:r>
              <a:rPr lang="en-US" dirty="0" err="1">
                <a:latin typeface="Courier New" panose="02070309020205020404" pitchFamily="49" charset="0"/>
                <a:cs typeface="Courier New" panose="02070309020205020404" pitchFamily="49" charset="0"/>
              </a:rPr>
              <a:t>score_dict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score_dict</a:t>
            </a:r>
            <a:r>
              <a:rPr lang="en-US" dirty="0">
                <a:latin typeface="Courier New" panose="02070309020205020404" pitchFamily="49" charset="0"/>
                <a:cs typeface="Courier New" panose="02070309020205020404" pitchFamily="49" charset="0"/>
              </a:rPr>
              <a:t>[letter] += </a:t>
            </a:r>
            <a:r>
              <a:rPr lang="en-US" dirty="0" smtClean="0">
                <a:latin typeface="Courier New" panose="02070309020205020404" pitchFamily="49" charset="0"/>
                <a:cs typeface="Courier New" panose="02070309020205020404" pitchFamily="49" charset="0"/>
              </a:rPr>
              <a:t>float(</a:t>
            </a:r>
            <a:r>
              <a:rPr lang="en-US" dirty="0" err="1" smtClean="0">
                <a:latin typeface="Courier New" panose="02070309020205020404" pitchFamily="49" charset="0"/>
                <a:cs typeface="Courier New" panose="02070309020205020404" pitchFamily="49" charset="0"/>
              </a:rPr>
              <a:t>split_line</a:t>
            </a:r>
            <a:r>
              <a:rPr lang="en-US" dirty="0" smtClean="0">
                <a:latin typeface="Courier New" panose="02070309020205020404" pitchFamily="49" charset="0"/>
                <a:cs typeface="Courier New" panose="02070309020205020404" pitchFamily="49" charset="0"/>
              </a:rPr>
              <a:t>[2])</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else: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score_dict</a:t>
            </a:r>
            <a:r>
              <a:rPr lang="en-US" dirty="0">
                <a:latin typeface="Courier New" panose="02070309020205020404" pitchFamily="49" charset="0"/>
                <a:cs typeface="Courier New" panose="02070309020205020404" pitchFamily="49" charset="0"/>
              </a:rPr>
              <a:t>[letter] = </a:t>
            </a:r>
            <a:r>
              <a:rPr lang="en-US" dirty="0" smtClean="0">
                <a:latin typeface="Courier New" panose="02070309020205020404" pitchFamily="49" charset="0"/>
                <a:cs typeface="Courier New" panose="02070309020205020404" pitchFamily="49" charset="0"/>
              </a:rPr>
              <a:t>float(</a:t>
            </a:r>
            <a:r>
              <a:rPr lang="en-US" dirty="0" err="1" smtClean="0">
                <a:latin typeface="Courier New" panose="02070309020205020404" pitchFamily="49" charset="0"/>
                <a:cs typeface="Courier New" panose="02070309020205020404" pitchFamily="49" charset="0"/>
              </a:rPr>
              <a:t>split_line</a:t>
            </a:r>
            <a:r>
              <a:rPr lang="en-US" dirty="0" smtClean="0">
                <a:latin typeface="Courier New" panose="02070309020205020404" pitchFamily="49" charset="0"/>
                <a:cs typeface="Courier New" panose="02070309020205020404" pitchFamily="49" charset="0"/>
              </a:rPr>
              <a:t>[2])</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655489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a:t>
            </a:r>
            <a:r>
              <a:rPr lang="en-US" dirty="0" smtClean="0"/>
              <a:t>solution (As a Function</a:t>
            </a:r>
            <a:endParaRPr lang="en-US" dirty="0"/>
          </a:p>
        </p:txBody>
      </p:sp>
      <p:sp>
        <p:nvSpPr>
          <p:cNvPr id="3" name="Content Placeholder 2"/>
          <p:cNvSpPr>
            <a:spLocks noGrp="1"/>
          </p:cNvSpPr>
          <p:nvPr>
            <p:ph idx="1"/>
          </p:nvPr>
        </p:nvSpPr>
        <p:spPr>
          <a:xfrm>
            <a:off x="1141412" y="1752600"/>
            <a:ext cx="9905999" cy="4695092"/>
          </a:xfrm>
        </p:spPr>
        <p:txBody>
          <a:bodyPr>
            <a:noAutofit/>
          </a:bodyPr>
          <a:lstStyle/>
          <a:p>
            <a:pPr marL="0" indent="0">
              <a:lnSpc>
                <a:spcPct val="100000"/>
              </a:lnSpc>
              <a:buNone/>
            </a:pPr>
            <a:r>
              <a:rPr lang="en-US" sz="1200" dirty="0" err="1">
                <a:latin typeface="Courier New" panose="02070309020205020404" pitchFamily="49" charset="0"/>
                <a:cs typeface="Courier New" panose="02070309020205020404" pitchFamily="49" charset="0"/>
              </a:rPr>
              <a:t>def</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letter_counter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fname</a:t>
            </a:r>
            <a:r>
              <a:rPr lang="en-US" sz="1200" dirty="0">
                <a:latin typeface="Courier New" panose="02070309020205020404" pitchFamily="49" charset="0"/>
                <a:cs typeface="Courier New" panose="02070309020205020404" pitchFamily="49" charset="0"/>
              </a:rPr>
              <a:t>):</a:t>
            </a:r>
          </a:p>
          <a:p>
            <a:pPr marL="0" indent="0">
              <a:lnSpc>
                <a:spcPct val="100000"/>
              </a:lnSpc>
              <a:buNone/>
            </a:pPr>
            <a:r>
              <a:rPr lang="en-US" sz="1200" dirty="0">
                <a:solidFill>
                  <a:schemeClr val="accent1">
                    <a:lumMod val="60000"/>
                    <a:lumOff val="40000"/>
                  </a:schemeClr>
                </a:solidFill>
                <a:latin typeface="Courier New" panose="02070309020205020404" pitchFamily="49" charset="0"/>
                <a:cs typeface="Courier New" panose="02070309020205020404" pitchFamily="49" charset="0"/>
              </a:rPr>
              <a:t>    ''' Get the number of times first names start with each letter.</a:t>
            </a:r>
          </a:p>
          <a:p>
            <a:pPr marL="0" indent="0">
              <a:lnSpc>
                <a:spcPct val="100000"/>
              </a:lnSpc>
              <a:buNone/>
            </a:pPr>
            <a:r>
              <a:rPr lang="en-US" sz="1200" dirty="0">
                <a:solidFill>
                  <a:schemeClr val="accent1">
                    <a:lumMod val="60000"/>
                    <a:lumOff val="40000"/>
                  </a:schemeClr>
                </a:solidFill>
                <a:latin typeface="Courier New" panose="02070309020205020404" pitchFamily="49" charset="0"/>
                <a:cs typeface="Courier New" panose="02070309020205020404" pitchFamily="49" charset="0"/>
              </a:rPr>
              <a:t>        This would be more useful if used frequently '''</a:t>
            </a:r>
          </a:p>
          <a:p>
            <a:pPr marL="0" indent="0">
              <a:lnSpc>
                <a:spcPct val="100000"/>
              </a:lnSpc>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score_dict</a:t>
            </a:r>
            <a:r>
              <a:rPr lang="en-US" sz="1200" dirty="0">
                <a:latin typeface="Courier New" panose="02070309020205020404" pitchFamily="49" charset="0"/>
                <a:cs typeface="Courier New" panose="02070309020205020404" pitchFamily="49" charset="0"/>
              </a:rPr>
              <a:t> = {}</a:t>
            </a:r>
          </a:p>
          <a:p>
            <a:pPr marL="0" indent="0">
              <a:lnSpc>
                <a:spcPct val="100000"/>
              </a:lnSpc>
              <a:buNone/>
            </a:pPr>
            <a:r>
              <a:rPr lang="en-US" sz="1200" dirty="0">
                <a:latin typeface="Courier New" panose="02070309020205020404" pitchFamily="49" charset="0"/>
                <a:cs typeface="Courier New" panose="02070309020205020404" pitchFamily="49" charset="0"/>
              </a:rPr>
              <a:t>    with open(</a:t>
            </a:r>
            <a:r>
              <a:rPr lang="en-US" sz="1200" dirty="0" err="1">
                <a:latin typeface="Courier New" panose="02070309020205020404" pitchFamily="49" charset="0"/>
                <a:cs typeface="Courier New" panose="02070309020205020404" pitchFamily="49" charset="0"/>
              </a:rPr>
              <a:t>fname</a:t>
            </a:r>
            <a:r>
              <a:rPr lang="en-US" sz="1200" dirty="0">
                <a:latin typeface="Courier New" panose="02070309020205020404" pitchFamily="49" charset="0"/>
                <a:cs typeface="Courier New" panose="02070309020205020404" pitchFamily="49" charset="0"/>
              </a:rPr>
              <a:t>) as f:</a:t>
            </a:r>
          </a:p>
          <a:p>
            <a:pPr marL="0" indent="0">
              <a:lnSpc>
                <a:spcPct val="100000"/>
              </a:lnSpc>
              <a:buNone/>
            </a:pPr>
            <a:r>
              <a:rPr lang="en-US" sz="1200" dirty="0">
                <a:latin typeface="Courier New" panose="02070309020205020404" pitchFamily="49" charset="0"/>
                <a:cs typeface="Courier New" panose="02070309020205020404" pitchFamily="49" charset="0"/>
              </a:rPr>
              <a:t>        for line in f:</a:t>
            </a:r>
          </a:p>
          <a:p>
            <a:pPr marL="0" indent="0">
              <a:lnSpc>
                <a:spcPct val="100000"/>
              </a:lnSpc>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split_line</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line.split</a:t>
            </a:r>
            <a:r>
              <a:rPr lang="en-US" sz="1200" dirty="0">
                <a:latin typeface="Courier New" panose="02070309020205020404" pitchFamily="49" charset="0"/>
                <a:cs typeface="Courier New" panose="02070309020205020404" pitchFamily="49" charset="0"/>
              </a:rPr>
              <a:t>()</a:t>
            </a:r>
          </a:p>
          <a:p>
            <a:pPr marL="0" indent="0">
              <a:lnSpc>
                <a:spcPct val="100000"/>
              </a:lnSpc>
              <a:buNone/>
            </a:pPr>
            <a:r>
              <a:rPr lang="en-US" sz="1200" dirty="0">
                <a:latin typeface="Courier New" panose="02070309020205020404" pitchFamily="49" charset="0"/>
                <a:cs typeface="Courier New" panose="02070309020205020404" pitchFamily="49" charset="0"/>
              </a:rPr>
              <a:t>            letter = </a:t>
            </a:r>
            <a:r>
              <a:rPr lang="en-US" sz="1200" dirty="0" err="1">
                <a:latin typeface="Courier New" panose="02070309020205020404" pitchFamily="49" charset="0"/>
                <a:cs typeface="Courier New" panose="02070309020205020404" pitchFamily="49" charset="0"/>
              </a:rPr>
              <a:t>split_line</a:t>
            </a:r>
            <a:r>
              <a:rPr lang="en-US" sz="1200" dirty="0">
                <a:latin typeface="Courier New" panose="02070309020205020404" pitchFamily="49" charset="0"/>
                <a:cs typeface="Courier New" panose="02070309020205020404" pitchFamily="49" charset="0"/>
              </a:rPr>
              <a:t>[0][0]</a:t>
            </a:r>
          </a:p>
          <a:p>
            <a:pPr marL="0" indent="0">
              <a:lnSpc>
                <a:spcPct val="100000"/>
              </a:lnSpc>
              <a:buNone/>
            </a:pPr>
            <a:r>
              <a:rPr lang="en-US" sz="1200" dirty="0">
                <a:latin typeface="Courier New" panose="02070309020205020404" pitchFamily="49" charset="0"/>
                <a:cs typeface="Courier New" panose="02070309020205020404" pitchFamily="49" charset="0"/>
              </a:rPr>
              <a:t>            if letter in </a:t>
            </a:r>
            <a:r>
              <a:rPr lang="en-US" sz="1200" dirty="0" err="1">
                <a:latin typeface="Courier New" panose="02070309020205020404" pitchFamily="49" charset="0"/>
                <a:cs typeface="Courier New" panose="02070309020205020404" pitchFamily="49" charset="0"/>
              </a:rPr>
              <a:t>score_dict</a:t>
            </a:r>
            <a:r>
              <a:rPr lang="en-US" sz="1200" dirty="0">
                <a:latin typeface="Courier New" panose="02070309020205020404" pitchFamily="49" charset="0"/>
                <a:cs typeface="Courier New" panose="02070309020205020404" pitchFamily="49" charset="0"/>
              </a:rPr>
              <a:t>:</a:t>
            </a:r>
          </a:p>
          <a:p>
            <a:pPr marL="0" indent="0">
              <a:lnSpc>
                <a:spcPct val="100000"/>
              </a:lnSpc>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score_dict</a:t>
            </a:r>
            <a:r>
              <a:rPr lang="en-US" sz="1200" dirty="0">
                <a:latin typeface="Courier New" panose="02070309020205020404" pitchFamily="49" charset="0"/>
                <a:cs typeface="Courier New" panose="02070309020205020404" pitchFamily="49" charset="0"/>
              </a:rPr>
              <a:t>[letter] += 1</a:t>
            </a:r>
          </a:p>
          <a:p>
            <a:pPr marL="0" indent="0">
              <a:lnSpc>
                <a:spcPct val="100000"/>
              </a:lnSpc>
              <a:buNone/>
            </a:pPr>
            <a:r>
              <a:rPr lang="en-US" sz="1200" dirty="0">
                <a:latin typeface="Courier New" panose="02070309020205020404" pitchFamily="49" charset="0"/>
                <a:cs typeface="Courier New" panose="02070309020205020404" pitchFamily="49" charset="0"/>
              </a:rPr>
              <a:t>            else:</a:t>
            </a:r>
          </a:p>
          <a:p>
            <a:pPr marL="0" indent="0">
              <a:lnSpc>
                <a:spcPct val="100000"/>
              </a:lnSpc>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score_dict</a:t>
            </a:r>
            <a:r>
              <a:rPr lang="en-US" sz="1200" dirty="0">
                <a:latin typeface="Courier New" panose="02070309020205020404" pitchFamily="49" charset="0"/>
                <a:cs typeface="Courier New" panose="02070309020205020404" pitchFamily="49" charset="0"/>
              </a:rPr>
              <a:t>[letter] = 1</a:t>
            </a:r>
          </a:p>
          <a:p>
            <a:pPr marL="0" indent="0">
              <a:lnSpc>
                <a:spcPct val="100000"/>
              </a:lnSpc>
              <a:buNone/>
            </a:pPr>
            <a:r>
              <a:rPr lang="en-US" sz="1200" dirty="0">
                <a:latin typeface="Courier New" panose="02070309020205020404" pitchFamily="49" charset="0"/>
                <a:cs typeface="Courier New" panose="02070309020205020404" pitchFamily="49" charset="0"/>
              </a:rPr>
              <a:t>    return </a:t>
            </a:r>
            <a:r>
              <a:rPr lang="en-US" sz="1200" dirty="0" err="1">
                <a:latin typeface="Courier New" panose="02070309020205020404" pitchFamily="49" charset="0"/>
                <a:cs typeface="Courier New" panose="02070309020205020404" pitchFamily="49" charset="0"/>
              </a:rPr>
              <a:t>score_dict</a:t>
            </a:r>
            <a:endParaRPr lang="en-US" sz="1200" dirty="0">
              <a:latin typeface="Courier New" panose="02070309020205020404" pitchFamily="49" charset="0"/>
              <a:cs typeface="Courier New" panose="02070309020205020404" pitchFamily="49" charset="0"/>
            </a:endParaRPr>
          </a:p>
          <a:p>
            <a:pPr marL="0" indent="0">
              <a:lnSpc>
                <a:spcPct val="100000"/>
              </a:lnSpc>
              <a:buNone/>
            </a:pPr>
            <a:endParaRPr lang="en-US" sz="1200" dirty="0">
              <a:latin typeface="Courier New" panose="02070309020205020404" pitchFamily="49" charset="0"/>
              <a:cs typeface="Courier New" panose="02070309020205020404" pitchFamily="49" charset="0"/>
            </a:endParaRPr>
          </a:p>
          <a:p>
            <a:pPr marL="0" indent="0">
              <a:lnSpc>
                <a:spcPct val="100000"/>
              </a:lnSpc>
              <a:buNone/>
            </a:pPr>
            <a:r>
              <a:rPr lang="en-US" sz="1200" dirty="0" err="1">
                <a:latin typeface="Courier New" panose="02070309020205020404" pitchFamily="49" charset="0"/>
                <a:cs typeface="Courier New" panose="02070309020205020404" pitchFamily="49" charset="0"/>
              </a:rPr>
              <a:t>letter_counter</a:t>
            </a:r>
            <a:r>
              <a:rPr lang="en-US" sz="1200" dirty="0">
                <a:latin typeface="Courier New" panose="02070309020205020404" pitchFamily="49" charset="0"/>
                <a:cs typeface="Courier New" panose="02070309020205020404" pitchFamily="49" charset="0"/>
              </a:rPr>
              <a:t>('roster.txt')</a:t>
            </a:r>
          </a:p>
        </p:txBody>
      </p:sp>
    </p:spTree>
    <p:extLst>
      <p:ext uri="{BB962C8B-B14F-4D97-AF65-F5344CB8AC3E}">
        <p14:creationId xmlns:p14="http://schemas.microsoft.com/office/powerpoint/2010/main" val="36812098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get some science up in here</a:t>
            </a:r>
          </a:p>
        </p:txBody>
      </p:sp>
      <p:sp>
        <p:nvSpPr>
          <p:cNvPr id="3" name="Content Placeholder 2"/>
          <p:cNvSpPr>
            <a:spLocks noGrp="1"/>
          </p:cNvSpPr>
          <p:nvPr>
            <p:ph idx="1"/>
          </p:nvPr>
        </p:nvSpPr>
        <p:spPr/>
        <p:txBody>
          <a:bodyPr>
            <a:normAutofit fontScale="92500" lnSpcReduction="10000"/>
          </a:bodyPr>
          <a:lstStyle/>
          <a:p>
            <a:r>
              <a:rPr lang="en-US" dirty="0"/>
              <a:t>There are </a:t>
            </a:r>
            <a:r>
              <a:rPr lang="en-US" dirty="0" smtClean="0"/>
              <a:t>a couple </a:t>
            </a:r>
            <a:r>
              <a:rPr lang="en-US" dirty="0"/>
              <a:t>important libraries that enable scientific computing in python</a:t>
            </a:r>
          </a:p>
          <a:p>
            <a:pPr lvl="1"/>
            <a:r>
              <a:rPr lang="en-US" dirty="0" err="1"/>
              <a:t>Numpy</a:t>
            </a:r>
            <a:endParaRPr lang="en-US" dirty="0"/>
          </a:p>
          <a:p>
            <a:pPr lvl="2"/>
            <a:r>
              <a:rPr lang="en-US" dirty="0"/>
              <a:t>Adds fast numerical arrays to python</a:t>
            </a:r>
          </a:p>
          <a:p>
            <a:pPr lvl="2"/>
            <a:r>
              <a:rPr lang="en-US" dirty="0"/>
              <a:t>Lets you work in vectors</a:t>
            </a:r>
          </a:p>
          <a:p>
            <a:pPr lvl="1"/>
            <a:r>
              <a:rPr lang="en-US" dirty="0" err="1" smtClean="0"/>
              <a:t>Scipy</a:t>
            </a:r>
            <a:endParaRPr lang="en-US" dirty="0" smtClean="0"/>
          </a:p>
          <a:p>
            <a:pPr lvl="2"/>
            <a:r>
              <a:rPr lang="en-US" dirty="0" smtClean="0"/>
              <a:t>Gives access to a number of common scientific function</a:t>
            </a:r>
          </a:p>
          <a:p>
            <a:pPr lvl="2"/>
            <a:r>
              <a:rPr lang="en-US" dirty="0" smtClean="0"/>
              <a:t>Includes basic stats, interpolation, some other useful stuff</a:t>
            </a:r>
          </a:p>
          <a:p>
            <a:pPr lvl="1"/>
            <a:r>
              <a:rPr lang="en-US" dirty="0" err="1" smtClean="0"/>
              <a:t>Matplotlib</a:t>
            </a:r>
            <a:endParaRPr lang="en-US" dirty="0"/>
          </a:p>
          <a:p>
            <a:pPr lvl="2"/>
            <a:r>
              <a:rPr lang="en-US" dirty="0"/>
              <a:t>Enables graphical plotting </a:t>
            </a:r>
          </a:p>
        </p:txBody>
      </p:sp>
    </p:spTree>
    <p:extLst>
      <p:ext uri="{BB962C8B-B14F-4D97-AF65-F5344CB8AC3E}">
        <p14:creationId xmlns:p14="http://schemas.microsoft.com/office/powerpoint/2010/main" val="10804550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library and what does it do?</a:t>
            </a:r>
          </a:p>
        </p:txBody>
      </p:sp>
      <p:sp>
        <p:nvSpPr>
          <p:cNvPr id="3" name="Content Placeholder 2"/>
          <p:cNvSpPr>
            <a:spLocks noGrp="1"/>
          </p:cNvSpPr>
          <p:nvPr>
            <p:ph idx="1"/>
          </p:nvPr>
        </p:nvSpPr>
        <p:spPr/>
        <p:txBody>
          <a:bodyPr>
            <a:normAutofit fontScale="92500" lnSpcReduction="10000"/>
          </a:bodyPr>
          <a:lstStyle/>
          <a:p>
            <a:r>
              <a:rPr lang="en-US" dirty="0"/>
              <a:t>Libraries are external packages of code that do stuff.</a:t>
            </a:r>
          </a:p>
          <a:p>
            <a:r>
              <a:rPr lang="en-US" dirty="0"/>
              <a:t>To access a library you need to </a:t>
            </a:r>
            <a:r>
              <a:rPr lang="en-US" dirty="0">
                <a:latin typeface="Courier New" panose="02070309020205020404" pitchFamily="49" charset="0"/>
                <a:cs typeface="Courier New" panose="02070309020205020404" pitchFamily="49" charset="0"/>
              </a:rPr>
              <a:t>import </a:t>
            </a:r>
            <a:r>
              <a:rPr lang="en-US" dirty="0">
                <a:cs typeface="Courier New" panose="02070309020205020404" pitchFamily="49" charset="0"/>
              </a:rPr>
              <a:t>it. (Assuming you’ve installed it)</a:t>
            </a:r>
          </a:p>
          <a:p>
            <a:endParaRPr lang="en-US" dirty="0">
              <a:cs typeface="Courier New" panose="02070309020205020404" pitchFamily="49" charset="0"/>
            </a:endParaRPr>
          </a:p>
          <a:p>
            <a:r>
              <a:rPr lang="en-US" dirty="0">
                <a:cs typeface="Courier New" panose="02070309020205020404" pitchFamily="49" charset="0"/>
              </a:rPr>
              <a:t>Import statements should generally all go at the top of your code.</a:t>
            </a:r>
          </a:p>
          <a:p>
            <a:pPr lvl="1"/>
            <a:r>
              <a:rPr lang="en-US" dirty="0">
                <a:cs typeface="Courier New" panose="02070309020205020404" pitchFamily="49" charset="0"/>
              </a:rPr>
              <a:t>Example ways of importing:</a:t>
            </a:r>
          </a:p>
          <a:p>
            <a:pPr lvl="2"/>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numpy</a:t>
            </a:r>
            <a:endParaRPr lang="en-US" dirty="0">
              <a:latin typeface="Courier New" panose="02070309020205020404" pitchFamily="49" charset="0"/>
              <a:cs typeface="Courier New" panose="02070309020205020404" pitchFamily="49" charset="0"/>
            </a:endParaRPr>
          </a:p>
          <a:p>
            <a:pPr lvl="2"/>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numpy</a:t>
            </a:r>
            <a:r>
              <a:rPr lang="en-US" dirty="0">
                <a:latin typeface="Courier New" panose="02070309020205020404" pitchFamily="49" charset="0"/>
                <a:cs typeface="Courier New" panose="02070309020205020404" pitchFamily="49" charset="0"/>
              </a:rPr>
              <a:t> as np</a:t>
            </a:r>
          </a:p>
          <a:p>
            <a:pPr lvl="2"/>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numpy</a:t>
            </a:r>
            <a:r>
              <a:rPr lang="en-US" dirty="0">
                <a:latin typeface="Courier New" panose="02070309020205020404" pitchFamily="49" charset="0"/>
                <a:cs typeface="Courier New" panose="02070309020205020404" pitchFamily="49" charset="0"/>
              </a:rPr>
              <a:t> import mean</a:t>
            </a:r>
          </a:p>
        </p:txBody>
      </p:sp>
    </p:spTree>
    <p:extLst>
      <p:ext uri="{BB962C8B-B14F-4D97-AF65-F5344CB8AC3E}">
        <p14:creationId xmlns:p14="http://schemas.microsoft.com/office/powerpoint/2010/main" val="2649941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6</a:t>
            </a:r>
            <a:r>
              <a:rPr lang="en-US" baseline="30000" dirty="0" smtClean="0"/>
              <a:t>th</a:t>
            </a:r>
            <a:r>
              <a:rPr lang="en-US" dirty="0" smtClean="0"/>
              <a:t> year graduate student in CIS</a:t>
            </a:r>
          </a:p>
          <a:p>
            <a:r>
              <a:rPr lang="en-US" dirty="0" smtClean="0"/>
              <a:t>Switched from MATLAB to Python about 3.5 years ago</a:t>
            </a:r>
          </a:p>
          <a:p>
            <a:r>
              <a:rPr lang="en-US" dirty="0" smtClean="0"/>
              <a:t>Have used python to analyze several large data sets</a:t>
            </a:r>
          </a:p>
          <a:p>
            <a:pPr lvl="1"/>
            <a:r>
              <a:rPr lang="en-US" dirty="0" smtClean="0"/>
              <a:t>2000+ participant interactive experiments</a:t>
            </a:r>
          </a:p>
          <a:p>
            <a:pPr lvl="1"/>
            <a:r>
              <a:rPr lang="en-US" dirty="0" smtClean="0"/>
              <a:t>Yelp dataset</a:t>
            </a:r>
          </a:p>
          <a:p>
            <a:pPr lvl="1"/>
            <a:r>
              <a:rPr lang="en-US" dirty="0" smtClean="0"/>
              <a:t>A private database of social media activity including text content and numerical metrics</a:t>
            </a:r>
          </a:p>
          <a:p>
            <a:r>
              <a:rPr lang="en-US" dirty="0" smtClean="0"/>
              <a:t>Graduating shortly</a:t>
            </a:r>
          </a:p>
          <a:p>
            <a:pPr lvl="1"/>
            <a:r>
              <a:rPr lang="en-US" dirty="0" smtClean="0"/>
              <a:t>Insight Data Science Fellow before entering industry</a:t>
            </a:r>
            <a:endParaRPr lang="en-US" dirty="0"/>
          </a:p>
        </p:txBody>
      </p:sp>
    </p:spTree>
    <p:extLst>
      <p:ext uri="{BB962C8B-B14F-4D97-AF65-F5344CB8AC3E}">
        <p14:creationId xmlns:p14="http://schemas.microsoft.com/office/powerpoint/2010/main" val="229296668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get to know </a:t>
            </a:r>
            <a:r>
              <a:rPr lang="en-US" dirty="0" err="1"/>
              <a:t>numpy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141412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Numpy</a:t>
            </a:r>
            <a:r>
              <a:rPr lang="en-US" dirty="0"/>
              <a:t> </a:t>
            </a:r>
          </a:p>
        </p:txBody>
      </p:sp>
      <p:sp>
        <p:nvSpPr>
          <p:cNvPr id="3" name="Content Placeholder 2"/>
          <p:cNvSpPr>
            <a:spLocks noGrp="1"/>
          </p:cNvSpPr>
          <p:nvPr>
            <p:ph idx="1"/>
          </p:nvPr>
        </p:nvSpPr>
        <p:spPr/>
        <p:txBody>
          <a:bodyPr>
            <a:normAutofit/>
          </a:bodyPr>
          <a:lstStyle/>
          <a:p>
            <a:r>
              <a:rPr lang="en-US" dirty="0" err="1"/>
              <a:t>Numpy</a:t>
            </a:r>
            <a:r>
              <a:rPr lang="en-US" dirty="0"/>
              <a:t> gives access to the </a:t>
            </a:r>
            <a:r>
              <a:rPr lang="en-US" dirty="0" err="1"/>
              <a:t>ndarray</a:t>
            </a:r>
            <a:endParaRPr lang="en-US" dirty="0"/>
          </a:p>
          <a:p>
            <a:pPr lvl="1"/>
            <a:r>
              <a:rPr lang="en-US" dirty="0"/>
              <a:t>A multi dimensional array</a:t>
            </a:r>
          </a:p>
          <a:p>
            <a:pPr lvl="1"/>
            <a:r>
              <a:rPr lang="en-US" dirty="0"/>
              <a:t>enables math operations on blocks of data</a:t>
            </a:r>
          </a:p>
          <a:p>
            <a:pPr lvl="1"/>
            <a:r>
              <a:rPr lang="en-US" dirty="0"/>
              <a:t>If you've used </a:t>
            </a:r>
            <a:r>
              <a:rPr lang="en-US" dirty="0" err="1"/>
              <a:t>matlab</a:t>
            </a:r>
            <a:r>
              <a:rPr lang="en-US" dirty="0"/>
              <a:t> this should be familiar</a:t>
            </a:r>
          </a:p>
          <a:p>
            <a:r>
              <a:rPr lang="en-US" dirty="0">
                <a:latin typeface="+mj-lt"/>
                <a:cs typeface="Courier New" panose="02070309020205020404" pitchFamily="49" charset="0"/>
              </a:rPr>
              <a:t>How to import </a:t>
            </a:r>
            <a:r>
              <a:rPr lang="en-US" dirty="0" err="1">
                <a:latin typeface="+mj-lt"/>
                <a:cs typeface="Courier New" panose="02070309020205020404" pitchFamily="49" charset="0"/>
              </a:rPr>
              <a:t>numpy</a:t>
            </a:r>
            <a:r>
              <a:rPr lang="en-US" dirty="0">
                <a:latin typeface="+mj-lt"/>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numpy</a:t>
            </a:r>
            <a:r>
              <a:rPr lang="en-US" dirty="0">
                <a:latin typeface="Courier New" panose="02070309020205020404" pitchFamily="49" charset="0"/>
                <a:cs typeface="Courier New" panose="02070309020205020404" pitchFamily="49" charset="0"/>
              </a:rPr>
              <a:t> as np</a:t>
            </a:r>
          </a:p>
        </p:txBody>
      </p:sp>
    </p:spTree>
    <p:extLst>
      <p:ext uri="{BB962C8B-B14F-4D97-AF65-F5344CB8AC3E}">
        <p14:creationId xmlns:p14="http://schemas.microsoft.com/office/powerpoint/2010/main" val="15746917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Numpy</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latin typeface="Courier New" panose="02070309020205020404" pitchFamily="49" charset="0"/>
                <a:cs typeface="Courier New" panose="02070309020205020404" pitchFamily="49" charset="0"/>
              </a:rPr>
              <a:t>data = </a:t>
            </a:r>
            <a:r>
              <a:rPr lang="en-US" dirty="0" err="1">
                <a:latin typeface="Courier New" panose="02070309020205020404" pitchFamily="49" charset="0"/>
                <a:cs typeface="Courier New" panose="02070309020205020404" pitchFamily="49" charset="0"/>
              </a:rPr>
              <a:t>np.array</a:t>
            </a:r>
            <a:r>
              <a:rPr lang="en-US" dirty="0">
                <a:latin typeface="Courier New" panose="02070309020205020404" pitchFamily="49" charset="0"/>
                <a:cs typeface="Courier New" panose="02070309020205020404" pitchFamily="49" charset="0"/>
              </a:rPr>
              <a:t>([0.9526, -0.246, -0.8856], </a:t>
            </a:r>
          </a:p>
          <a:p>
            <a:pPr marL="1371600" lvl="3" indent="0">
              <a:buNone/>
            </a:pPr>
            <a:r>
              <a:rPr lang="en-US" sz="2800" dirty="0">
                <a:latin typeface="Courier New" panose="02070309020205020404" pitchFamily="49" charset="0"/>
                <a:cs typeface="Courier New" panose="02070309020205020404" pitchFamily="49" charset="0"/>
              </a:rPr>
              <a:t>		[0.5639, 0.2379, 0.9104] )</a:t>
            </a:r>
          </a:p>
          <a:p>
            <a:pPr marL="0" lvl="3" indent="0">
              <a:buNone/>
            </a:pPr>
            <a:r>
              <a:rPr lang="en-US" sz="2800" dirty="0">
                <a:latin typeface="Courier New" panose="02070309020205020404" pitchFamily="49" charset="0"/>
                <a:cs typeface="Courier New" panose="02070309020205020404" pitchFamily="49" charset="0"/>
              </a:rPr>
              <a:t>&lt;- data * 10</a:t>
            </a:r>
          </a:p>
          <a:p>
            <a:pPr marL="0" lvl="3" indent="0">
              <a:buNone/>
            </a:pPr>
            <a:r>
              <a:rPr lang="en-US" sz="2800" dirty="0">
                <a:latin typeface="Courier New" panose="02070309020205020404" pitchFamily="49" charset="0"/>
                <a:cs typeface="Courier New" panose="02070309020205020404" pitchFamily="49" charset="0"/>
              </a:rPr>
              <a:t>-&gt; array([[9.526, -2.46, -8.856], [5.639, 2.379, 9.104]]) </a:t>
            </a:r>
          </a:p>
          <a:p>
            <a:pPr marL="0" lvl="3" indent="0">
              <a:buNone/>
            </a:pPr>
            <a:endParaRPr lang="en-US" sz="2800" dirty="0">
              <a:latin typeface="Courier New" panose="02070309020205020404" pitchFamily="49" charset="0"/>
              <a:cs typeface="Courier New" panose="02070309020205020404" pitchFamily="49" charset="0"/>
            </a:endParaRPr>
          </a:p>
          <a:p>
            <a:pPr marL="0" lvl="3" indent="0">
              <a:buNone/>
            </a:pPr>
            <a:r>
              <a:rPr lang="en-US" sz="2800" dirty="0">
                <a:latin typeface="Courier New" panose="02070309020205020404" pitchFamily="49" charset="0"/>
                <a:cs typeface="Courier New" panose="02070309020205020404" pitchFamily="49" charset="0"/>
              </a:rPr>
              <a:t>&lt;- </a:t>
            </a:r>
            <a:r>
              <a:rPr lang="en-US" sz="2800" dirty="0" err="1">
                <a:latin typeface="Courier New" panose="02070309020205020404" pitchFamily="49" charset="0"/>
                <a:cs typeface="Courier New" panose="02070309020205020404" pitchFamily="49" charset="0"/>
              </a:rPr>
              <a:t>data.shape</a:t>
            </a:r>
            <a:r>
              <a:rPr lang="en-US" sz="2800" dirty="0">
                <a:latin typeface="Courier New" panose="02070309020205020404" pitchFamily="49" charset="0"/>
                <a:cs typeface="Courier New" panose="02070309020205020404" pitchFamily="49" charset="0"/>
              </a:rPr>
              <a:t>()</a:t>
            </a:r>
          </a:p>
          <a:p>
            <a:pPr marL="0" lvl="3" indent="0">
              <a:buNone/>
            </a:pPr>
            <a:r>
              <a:rPr lang="en-US" sz="2800" dirty="0">
                <a:latin typeface="Courier New" panose="02070309020205020404" pitchFamily="49" charset="0"/>
                <a:cs typeface="Courier New" panose="02070309020205020404" pitchFamily="49" charset="0"/>
              </a:rPr>
              <a:t>-&gt; (2, 3)</a:t>
            </a:r>
          </a:p>
          <a:p>
            <a:endParaRPr lang="en-US" dirty="0"/>
          </a:p>
          <a:p>
            <a:r>
              <a:rPr lang="en-US" dirty="0"/>
              <a:t>Each array should be a single type</a:t>
            </a:r>
          </a:p>
          <a:p>
            <a:pPr marL="0" indent="0">
              <a:buNone/>
            </a:pPr>
            <a:r>
              <a:rPr lang="en-US" dirty="0"/>
              <a:t>&lt;- </a:t>
            </a:r>
            <a:r>
              <a:rPr lang="en-US" dirty="0" err="1"/>
              <a:t>data.dtype</a:t>
            </a:r>
            <a:endParaRPr lang="en-US" dirty="0"/>
          </a:p>
          <a:p>
            <a:pPr marL="0" indent="0">
              <a:buNone/>
            </a:pPr>
            <a:r>
              <a:rPr lang="en-US" dirty="0"/>
              <a:t>-&gt; </a:t>
            </a:r>
            <a:r>
              <a:rPr lang="en-US" dirty="0" err="1"/>
              <a:t>dtype</a:t>
            </a:r>
            <a:r>
              <a:rPr lang="en-US" dirty="0"/>
              <a:t>('float64')</a:t>
            </a:r>
          </a:p>
          <a:p>
            <a:pPr marL="0" indent="0">
              <a:buNone/>
            </a:pPr>
            <a:endParaRPr lang="en-US" dirty="0"/>
          </a:p>
        </p:txBody>
      </p:sp>
    </p:spTree>
    <p:extLst>
      <p:ext uri="{BB962C8B-B14F-4D97-AF65-F5344CB8AC3E}">
        <p14:creationId xmlns:p14="http://schemas.microsoft.com/office/powerpoint/2010/main" val="199165591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arrays</a:t>
            </a:r>
          </a:p>
        </p:txBody>
      </p:sp>
      <p:sp>
        <p:nvSpPr>
          <p:cNvPr id="3" name="Content Placeholder 2"/>
          <p:cNvSpPr>
            <a:spLocks noGrp="1"/>
          </p:cNvSpPr>
          <p:nvPr>
            <p:ph idx="1"/>
          </p:nvPr>
        </p:nvSpPr>
        <p:spPr/>
        <p:txBody>
          <a:bodyPr>
            <a:normAutofit fontScale="92500" lnSpcReduction="10000"/>
          </a:bodyPr>
          <a:lstStyle/>
          <a:p>
            <a:r>
              <a:rPr lang="en-US" dirty="0"/>
              <a:t>Make arrays by using </a:t>
            </a:r>
            <a:r>
              <a:rPr lang="en-US" dirty="0" err="1"/>
              <a:t>np.array</a:t>
            </a:r>
            <a:r>
              <a:rPr lang="en-US" dirty="0"/>
              <a:t>()</a:t>
            </a:r>
          </a:p>
          <a:p>
            <a:pPr lvl="1"/>
            <a:r>
              <a:rPr lang="en-US" dirty="0" err="1"/>
              <a:t>np.array</a:t>
            </a:r>
            <a:r>
              <a:rPr lang="en-US" dirty="0"/>
              <a:t>([1,2,5,7])</a:t>
            </a:r>
          </a:p>
          <a:p>
            <a:endParaRPr lang="en-US" dirty="0"/>
          </a:p>
          <a:p>
            <a:r>
              <a:rPr lang="en-US" dirty="0"/>
              <a:t>Multidimensional arrays are created by using nested structures</a:t>
            </a:r>
          </a:p>
          <a:p>
            <a:pPr lvl="1"/>
            <a:r>
              <a:rPr lang="en-US" dirty="0"/>
              <a:t>E.g. a list of lists will create a 2d array</a:t>
            </a:r>
          </a:p>
          <a:p>
            <a:pPr lvl="1"/>
            <a:r>
              <a:rPr lang="en-US" dirty="0"/>
              <a:t>data2 = [[1,2,3,4], [5,6,7,9]]</a:t>
            </a:r>
          </a:p>
          <a:p>
            <a:pPr lvl="1"/>
            <a:r>
              <a:rPr lang="en-US" dirty="0"/>
              <a:t>arr2 = </a:t>
            </a:r>
            <a:r>
              <a:rPr lang="en-US" dirty="0" err="1"/>
              <a:t>np.array</a:t>
            </a:r>
            <a:r>
              <a:rPr lang="en-US" dirty="0"/>
              <a:t>(data2)</a:t>
            </a:r>
          </a:p>
          <a:p>
            <a:pPr lvl="1"/>
            <a:r>
              <a:rPr lang="en-US" dirty="0"/>
              <a:t>arr2.shape -&gt; (2,4)</a:t>
            </a:r>
          </a:p>
        </p:txBody>
      </p:sp>
    </p:spTree>
    <p:extLst>
      <p:ext uri="{BB962C8B-B14F-4D97-AF65-F5344CB8AC3E}">
        <p14:creationId xmlns:p14="http://schemas.microsoft.com/office/powerpoint/2010/main" val="41690314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arrays</a:t>
            </a:r>
          </a:p>
        </p:txBody>
      </p:sp>
      <p:sp>
        <p:nvSpPr>
          <p:cNvPr id="3" name="Content Placeholder 2"/>
          <p:cNvSpPr>
            <a:spLocks noGrp="1"/>
          </p:cNvSpPr>
          <p:nvPr>
            <p:ph idx="1"/>
          </p:nvPr>
        </p:nvSpPr>
        <p:spPr/>
        <p:txBody>
          <a:bodyPr>
            <a:normAutofit fontScale="85000" lnSpcReduction="20000"/>
          </a:bodyPr>
          <a:lstStyle/>
          <a:p>
            <a:r>
              <a:rPr lang="en-US" dirty="0"/>
              <a:t>&lt;- </a:t>
            </a:r>
            <a:r>
              <a:rPr lang="en-US" dirty="0" err="1"/>
              <a:t>np.zeros</a:t>
            </a:r>
            <a:r>
              <a:rPr lang="en-US" dirty="0"/>
              <a:t>(5)</a:t>
            </a:r>
          </a:p>
          <a:p>
            <a:r>
              <a:rPr lang="en-US" dirty="0"/>
              <a:t>-&gt; array([0., 0., 0., 0., 0.])</a:t>
            </a:r>
          </a:p>
          <a:p>
            <a:endParaRPr lang="en-US" dirty="0"/>
          </a:p>
          <a:p>
            <a:r>
              <a:rPr lang="en-US" dirty="0"/>
              <a:t>&lt;- </a:t>
            </a:r>
            <a:r>
              <a:rPr lang="en-US" dirty="0" err="1"/>
              <a:t>np.ones</a:t>
            </a:r>
            <a:r>
              <a:rPr lang="en-US" dirty="0"/>
              <a:t>( (2,4) )</a:t>
            </a:r>
          </a:p>
          <a:p>
            <a:r>
              <a:rPr lang="en-US" dirty="0"/>
              <a:t>-&gt; array([[1., 1., 1., 1.], [1., 1., 1., 1.]])</a:t>
            </a:r>
          </a:p>
          <a:p>
            <a:endParaRPr lang="en-US" dirty="0"/>
          </a:p>
          <a:p>
            <a:r>
              <a:rPr lang="en-US" dirty="0"/>
              <a:t>&lt;- </a:t>
            </a:r>
            <a:r>
              <a:rPr lang="en-US" dirty="0" err="1"/>
              <a:t>np.arange</a:t>
            </a:r>
            <a:r>
              <a:rPr lang="en-US" dirty="0"/>
              <a:t>(5)</a:t>
            </a:r>
          </a:p>
          <a:p>
            <a:r>
              <a:rPr lang="en-US" dirty="0"/>
              <a:t>-&gt; array([0, 1, 2, 3, 4])</a:t>
            </a:r>
          </a:p>
        </p:txBody>
      </p:sp>
    </p:spTree>
    <p:extLst>
      <p:ext uri="{BB962C8B-B14F-4D97-AF65-F5344CB8AC3E}">
        <p14:creationId xmlns:p14="http://schemas.microsoft.com/office/powerpoint/2010/main" val="41409008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array types</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np.array</a:t>
            </a:r>
            <a:r>
              <a:rPr lang="en-US" dirty="0">
                <a:latin typeface="Courier New" panose="02070309020205020404" pitchFamily="49" charset="0"/>
                <a:cs typeface="Courier New" panose="02070309020205020404" pitchFamily="49" charset="0"/>
              </a:rPr>
              <a:t>([1,2,3,4,5])</a:t>
            </a:r>
          </a:p>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arr.dtype</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dtype</a:t>
            </a:r>
            <a:r>
              <a:rPr lang="en-US" dirty="0">
                <a:latin typeface="Courier New" panose="02070309020205020404" pitchFamily="49" charset="0"/>
                <a:cs typeface="Courier New" panose="02070309020205020404" pitchFamily="49" charset="0"/>
              </a:rPr>
              <a:t>('int64')</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float_arr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arr.astype</a:t>
            </a:r>
            <a:r>
              <a:rPr lang="en-US" dirty="0">
                <a:latin typeface="Courier New" panose="02070309020205020404" pitchFamily="49" charset="0"/>
                <a:cs typeface="Courier New" panose="02070309020205020404" pitchFamily="49" charset="0"/>
              </a:rPr>
              <a:t>(np.float64)</a:t>
            </a:r>
          </a:p>
          <a:p>
            <a:pPr marL="0" indent="0">
              <a:buNone/>
            </a:pPr>
            <a:r>
              <a:rPr lang="en-US" dirty="0">
                <a:latin typeface="Courier New" panose="02070309020205020404" pitchFamily="49" charset="0"/>
                <a:cs typeface="Courier New" panose="02070309020205020404" pitchFamily="49" charset="0"/>
              </a:rPr>
              <a:t>-&gt; array([1., 2., 3., 4., 5.])</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float_arr.dtype</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dtype</a:t>
            </a:r>
            <a:r>
              <a:rPr lang="en-US" dirty="0">
                <a:latin typeface="Courier New" panose="02070309020205020404" pitchFamily="49" charset="0"/>
                <a:cs typeface="Courier New" panose="02070309020205020404" pitchFamily="49" charset="0"/>
              </a:rPr>
              <a:t>('float64')</a:t>
            </a:r>
          </a:p>
        </p:txBody>
      </p:sp>
    </p:spTree>
    <p:extLst>
      <p:ext uri="{BB962C8B-B14F-4D97-AF65-F5344CB8AC3E}">
        <p14:creationId xmlns:p14="http://schemas.microsoft.com/office/powerpoint/2010/main" val="314251020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and slicing</a:t>
            </a:r>
          </a:p>
        </p:txBody>
      </p:sp>
      <p:sp>
        <p:nvSpPr>
          <p:cNvPr id="3" name="Content Placeholder 2"/>
          <p:cNvSpPr>
            <a:spLocks noGrp="1"/>
          </p:cNvSpPr>
          <p:nvPr>
            <p:ph idx="1"/>
          </p:nvPr>
        </p:nvSpPr>
        <p:spPr/>
        <p:txBody>
          <a:bodyPr/>
          <a:lstStyle/>
          <a:p>
            <a:pPr lvl="1"/>
            <a:r>
              <a:rPr lang="en-US" dirty="0"/>
              <a:t>Note: Lists can be indexed in the same way as 1d arrays</a:t>
            </a:r>
          </a:p>
          <a:p>
            <a:r>
              <a:rPr lang="en-US" dirty="0"/>
              <a:t>Indexing:</a:t>
            </a:r>
          </a:p>
          <a:p>
            <a:pPr lvl="1"/>
            <a:r>
              <a:rPr lang="en-US" dirty="0"/>
              <a:t>For 1d arrays indexing is very simple</a:t>
            </a:r>
          </a:p>
          <a:p>
            <a:pPr marL="914400" lvl="2"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np.array</a:t>
            </a:r>
            <a:r>
              <a:rPr lang="en-US" dirty="0">
                <a:latin typeface="Courier New" panose="02070309020205020404" pitchFamily="49" charset="0"/>
                <a:cs typeface="Courier New" panose="02070309020205020404" pitchFamily="49" charset="0"/>
              </a:rPr>
              <a:t>([5,6,7,8,9])</a:t>
            </a:r>
          </a:p>
          <a:p>
            <a:pPr marL="914400" lvl="2"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[2]</a:t>
            </a:r>
          </a:p>
          <a:p>
            <a:pPr marL="914400" lvl="2" indent="0">
              <a:buNone/>
            </a:pPr>
            <a:r>
              <a:rPr lang="en-US" dirty="0">
                <a:latin typeface="Courier New" panose="02070309020205020404" pitchFamily="49" charset="0"/>
                <a:cs typeface="Courier New" panose="02070309020205020404" pitchFamily="49" charset="0"/>
              </a:rPr>
              <a:t>-&gt; 7</a:t>
            </a:r>
          </a:p>
          <a:p>
            <a:pPr marL="914400" lvl="2"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[0]</a:t>
            </a:r>
          </a:p>
          <a:p>
            <a:pPr marL="914400" lvl="2" indent="0">
              <a:buNone/>
            </a:pPr>
            <a:r>
              <a:rPr lang="en-US" dirty="0">
                <a:latin typeface="Courier New" panose="02070309020205020404" pitchFamily="49" charset="0"/>
                <a:cs typeface="Courier New" panose="02070309020205020404" pitchFamily="49" charset="0"/>
              </a:rPr>
              <a:t>-&gt; 5</a:t>
            </a:r>
          </a:p>
        </p:txBody>
      </p:sp>
    </p:spTree>
    <p:extLst>
      <p:ext uri="{BB962C8B-B14F-4D97-AF65-F5344CB8AC3E}">
        <p14:creationId xmlns:p14="http://schemas.microsoft.com/office/powerpoint/2010/main" val="49906645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Indexing</a:t>
            </a:r>
          </a:p>
        </p:txBody>
      </p:sp>
      <p:sp>
        <p:nvSpPr>
          <p:cNvPr id="3" name="Content Placeholder 2"/>
          <p:cNvSpPr>
            <a:spLocks noGrp="1"/>
          </p:cNvSpPr>
          <p:nvPr>
            <p:ph idx="1"/>
          </p:nvPr>
        </p:nvSpPr>
        <p:spPr/>
        <p:txBody>
          <a:bodyPr/>
          <a:lstStyle/>
          <a:p>
            <a:r>
              <a:rPr lang="en-US" dirty="0"/>
              <a:t>2d Arrays can be indexed by separating each axis by a comma (,)</a:t>
            </a:r>
          </a:p>
          <a:p>
            <a:pPr marL="914400" lvl="2" indent="0">
              <a:buNone/>
            </a:pPr>
            <a:r>
              <a:rPr lang="en-US" dirty="0">
                <a:latin typeface="Courier New" panose="02070309020205020404" pitchFamily="49" charset="0"/>
                <a:cs typeface="Courier New" panose="02070309020205020404" pitchFamily="49" charset="0"/>
              </a:rPr>
              <a:t>&lt;- arr2d = </a:t>
            </a:r>
            <a:r>
              <a:rPr lang="en-US" dirty="0" err="1">
                <a:latin typeface="Courier New" panose="02070309020205020404" pitchFamily="49" charset="0"/>
                <a:cs typeface="Courier New" panose="02070309020205020404" pitchFamily="49" charset="0"/>
              </a:rPr>
              <a:t>np.array</a:t>
            </a:r>
            <a:r>
              <a:rPr lang="en-US" dirty="0">
                <a:latin typeface="Courier New" panose="02070309020205020404" pitchFamily="49" charset="0"/>
                <a:cs typeface="Courier New" panose="02070309020205020404" pitchFamily="49" charset="0"/>
              </a:rPr>
              <a:t>([[0,1,2], [3,4,5]])</a:t>
            </a:r>
          </a:p>
          <a:p>
            <a:pPr marL="914400" lvl="2" indent="0">
              <a:buNone/>
            </a:pPr>
            <a:r>
              <a:rPr lang="en-US" dirty="0">
                <a:latin typeface="Courier New" panose="02070309020205020404" pitchFamily="49" charset="0"/>
                <a:cs typeface="Courier New" panose="02070309020205020404" pitchFamily="49" charset="0"/>
              </a:rPr>
              <a:t>&lt;- arr2d[0,1]</a:t>
            </a:r>
          </a:p>
          <a:p>
            <a:pPr marL="914400" lvl="2" indent="0">
              <a:buNone/>
            </a:pPr>
            <a:r>
              <a:rPr lang="en-US" dirty="0">
                <a:latin typeface="Courier New" panose="02070309020205020404" pitchFamily="49" charset="0"/>
                <a:cs typeface="Courier New" panose="02070309020205020404" pitchFamily="49" charset="0"/>
              </a:rPr>
              <a:t>-&gt; 1</a:t>
            </a:r>
          </a:p>
          <a:p>
            <a:pPr marL="914400" lvl="2" indent="0">
              <a:buNone/>
            </a:pPr>
            <a:endParaRPr lang="en-US" dirty="0">
              <a:latin typeface="Courier New" panose="02070309020205020404" pitchFamily="49" charset="0"/>
              <a:cs typeface="Courier New" panose="02070309020205020404" pitchFamily="49" charset="0"/>
            </a:endParaRPr>
          </a:p>
          <a:p>
            <a:pPr marL="914400" lvl="2" indent="0">
              <a:buNone/>
            </a:pPr>
            <a:r>
              <a:rPr lang="en-US" dirty="0">
                <a:latin typeface="Courier New" panose="02070309020205020404" pitchFamily="49" charset="0"/>
                <a:cs typeface="Courier New" panose="02070309020205020404" pitchFamily="49" charset="0"/>
              </a:rPr>
              <a:t>&lt;-arr2d[1,2]</a:t>
            </a:r>
          </a:p>
          <a:p>
            <a:pPr marL="914400" lvl="2" indent="0">
              <a:buNone/>
            </a:pPr>
            <a:r>
              <a:rPr lang="en-US" dirty="0">
                <a:latin typeface="Courier New" panose="02070309020205020404" pitchFamily="49" charset="0"/>
                <a:cs typeface="Courier New" panose="02070309020205020404" pitchFamily="49" charset="0"/>
              </a:rPr>
              <a:t>-&gt; 5</a:t>
            </a:r>
          </a:p>
        </p:txBody>
      </p:sp>
      <p:graphicFrame>
        <p:nvGraphicFramePr>
          <p:cNvPr id="4" name="Table 3"/>
          <p:cNvGraphicFramePr>
            <a:graphicFrameLocks noGrp="1"/>
          </p:cNvGraphicFramePr>
          <p:nvPr>
            <p:extLst/>
          </p:nvPr>
        </p:nvGraphicFramePr>
        <p:xfrm>
          <a:off x="7784618" y="3833256"/>
          <a:ext cx="2921964" cy="2219286"/>
        </p:xfrm>
        <a:graphic>
          <a:graphicData uri="http://schemas.openxmlformats.org/drawingml/2006/table">
            <a:tbl>
              <a:tblPr>
                <a:tableStyleId>{5C22544A-7EE6-4342-B048-85BDC9FD1C3A}</a:tableStyleId>
              </a:tblPr>
              <a:tblGrid>
                <a:gridCol w="730491">
                  <a:extLst>
                    <a:ext uri="{9D8B030D-6E8A-4147-A177-3AD203B41FA5}">
                      <a16:colId xmlns:a16="http://schemas.microsoft.com/office/drawing/2014/main" xmlns="" val="20000"/>
                    </a:ext>
                  </a:extLst>
                </a:gridCol>
                <a:gridCol w="730491">
                  <a:extLst>
                    <a:ext uri="{9D8B030D-6E8A-4147-A177-3AD203B41FA5}">
                      <a16:colId xmlns:a16="http://schemas.microsoft.com/office/drawing/2014/main" xmlns="" val="20001"/>
                    </a:ext>
                  </a:extLst>
                </a:gridCol>
                <a:gridCol w="730491">
                  <a:extLst>
                    <a:ext uri="{9D8B030D-6E8A-4147-A177-3AD203B41FA5}">
                      <a16:colId xmlns:a16="http://schemas.microsoft.com/office/drawing/2014/main" xmlns="" val="20002"/>
                    </a:ext>
                  </a:extLst>
                </a:gridCol>
                <a:gridCol w="730491">
                  <a:extLst>
                    <a:ext uri="{9D8B030D-6E8A-4147-A177-3AD203B41FA5}">
                      <a16:colId xmlns:a16="http://schemas.microsoft.com/office/drawing/2014/main" xmlns="" val="20003"/>
                    </a:ext>
                  </a:extLst>
                </a:gridCol>
              </a:tblGrid>
              <a:tr h="739762">
                <a:tc>
                  <a:txBody>
                    <a:bodyPr/>
                    <a:lstStyle/>
                    <a:p>
                      <a:pPr algn="ctr"/>
                      <a:endParaRPr lang="en-US" dirty="0"/>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2</a:t>
                      </a:r>
                    </a:p>
                  </a:txBody>
                  <a:tcPr anchor="ctr"/>
                </a:tc>
                <a:extLst>
                  <a:ext uri="{0D108BD9-81ED-4DB2-BD59-A6C34878D82A}">
                    <a16:rowId xmlns:a16="http://schemas.microsoft.com/office/drawing/2014/main" xmlns="" val="10000"/>
                  </a:ext>
                </a:extLst>
              </a:tr>
              <a:tr h="739762">
                <a:tc>
                  <a:txBody>
                    <a:bodyPr/>
                    <a:lstStyle/>
                    <a:p>
                      <a:pPr algn="ctr"/>
                      <a:r>
                        <a:rPr lang="en-US" dirty="0"/>
                        <a:t>0</a:t>
                      </a:r>
                    </a:p>
                  </a:txBody>
                  <a:tcPr anchor="ctr"/>
                </a:tc>
                <a:tc>
                  <a:txBody>
                    <a:bodyPr/>
                    <a:lstStyle/>
                    <a:p>
                      <a:pPr algn="ctr"/>
                      <a:r>
                        <a:rPr lang="en-US" dirty="0"/>
                        <a:t>0,0</a:t>
                      </a:r>
                    </a:p>
                  </a:txBody>
                  <a:tcPr anchor="ctr"/>
                </a:tc>
                <a:tc>
                  <a:txBody>
                    <a:bodyPr/>
                    <a:lstStyle/>
                    <a:p>
                      <a:pPr algn="ctr"/>
                      <a:r>
                        <a:rPr lang="en-US" dirty="0"/>
                        <a:t>0,1</a:t>
                      </a:r>
                    </a:p>
                  </a:txBody>
                  <a:tcPr anchor="ctr"/>
                </a:tc>
                <a:tc>
                  <a:txBody>
                    <a:bodyPr/>
                    <a:lstStyle/>
                    <a:p>
                      <a:pPr algn="ctr"/>
                      <a:r>
                        <a:rPr lang="en-US" dirty="0"/>
                        <a:t>0,2</a:t>
                      </a:r>
                    </a:p>
                  </a:txBody>
                  <a:tcPr anchor="ctr"/>
                </a:tc>
                <a:extLst>
                  <a:ext uri="{0D108BD9-81ED-4DB2-BD59-A6C34878D82A}">
                    <a16:rowId xmlns:a16="http://schemas.microsoft.com/office/drawing/2014/main" xmlns="" val="10001"/>
                  </a:ext>
                </a:extLst>
              </a:tr>
              <a:tr h="739762">
                <a:tc>
                  <a:txBody>
                    <a:bodyPr/>
                    <a:lstStyle/>
                    <a:p>
                      <a:pPr algn="ctr"/>
                      <a:r>
                        <a:rPr lang="en-US" dirty="0"/>
                        <a:t>1</a:t>
                      </a:r>
                    </a:p>
                  </a:txBody>
                  <a:tcPr anchor="ctr"/>
                </a:tc>
                <a:tc>
                  <a:txBody>
                    <a:bodyPr/>
                    <a:lstStyle/>
                    <a:p>
                      <a:pPr algn="ctr"/>
                      <a:r>
                        <a:rPr lang="en-US" dirty="0"/>
                        <a:t>1,0</a:t>
                      </a:r>
                    </a:p>
                  </a:txBody>
                  <a:tcPr anchor="ctr"/>
                </a:tc>
                <a:tc>
                  <a:txBody>
                    <a:bodyPr/>
                    <a:lstStyle/>
                    <a:p>
                      <a:pPr algn="ctr"/>
                      <a:r>
                        <a:rPr lang="en-US" dirty="0"/>
                        <a:t>1,1</a:t>
                      </a:r>
                    </a:p>
                  </a:txBody>
                  <a:tcPr anchor="ctr"/>
                </a:tc>
                <a:tc>
                  <a:txBody>
                    <a:bodyPr/>
                    <a:lstStyle/>
                    <a:p>
                      <a:pPr algn="ctr"/>
                      <a:r>
                        <a:rPr lang="en-US" dirty="0"/>
                        <a:t>1,2</a:t>
                      </a:r>
                    </a:p>
                  </a:txBody>
                  <a:tcPr anchor="ctr"/>
                </a:tc>
                <a:extLst>
                  <a:ext uri="{0D108BD9-81ED-4DB2-BD59-A6C34878D82A}">
                    <a16:rowId xmlns:a16="http://schemas.microsoft.com/office/drawing/2014/main" xmlns="" val="10002"/>
                  </a:ext>
                </a:extLst>
              </a:tr>
            </a:tbl>
          </a:graphicData>
        </a:graphic>
      </p:graphicFrame>
      <p:sp>
        <p:nvSpPr>
          <p:cNvPr id="5" name="TextBox 4"/>
          <p:cNvSpPr txBox="1"/>
          <p:nvPr/>
        </p:nvSpPr>
        <p:spPr>
          <a:xfrm>
            <a:off x="6910086" y="5034987"/>
            <a:ext cx="729687" cy="369332"/>
          </a:xfrm>
          <a:prstGeom prst="rect">
            <a:avLst/>
          </a:prstGeom>
          <a:noFill/>
        </p:spPr>
        <p:txBody>
          <a:bodyPr wrap="none" rtlCol="0">
            <a:spAutoFit/>
          </a:bodyPr>
          <a:lstStyle/>
          <a:p>
            <a:r>
              <a:rPr lang="en-US" dirty="0"/>
              <a:t>Axis 0</a:t>
            </a:r>
          </a:p>
        </p:txBody>
      </p:sp>
      <p:sp>
        <p:nvSpPr>
          <p:cNvPr id="6" name="TextBox 5"/>
          <p:cNvSpPr txBox="1"/>
          <p:nvPr/>
        </p:nvSpPr>
        <p:spPr>
          <a:xfrm>
            <a:off x="8880756" y="3396456"/>
            <a:ext cx="729687" cy="369332"/>
          </a:xfrm>
          <a:prstGeom prst="rect">
            <a:avLst/>
          </a:prstGeom>
          <a:noFill/>
        </p:spPr>
        <p:txBody>
          <a:bodyPr wrap="none" rtlCol="0">
            <a:spAutoFit/>
          </a:bodyPr>
          <a:lstStyle/>
          <a:p>
            <a:r>
              <a:rPr lang="en-US" dirty="0"/>
              <a:t>Axis 1</a:t>
            </a:r>
          </a:p>
        </p:txBody>
      </p:sp>
    </p:spTree>
    <p:extLst>
      <p:ext uri="{BB962C8B-B14F-4D97-AF65-F5344CB8AC3E}">
        <p14:creationId xmlns:p14="http://schemas.microsoft.com/office/powerpoint/2010/main" val="16349677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Slicing</a:t>
            </a:r>
          </a:p>
        </p:txBody>
      </p:sp>
      <p:sp>
        <p:nvSpPr>
          <p:cNvPr id="3" name="Content Placeholder 2"/>
          <p:cNvSpPr>
            <a:spLocks noGrp="1"/>
          </p:cNvSpPr>
          <p:nvPr>
            <p:ph idx="1"/>
          </p:nvPr>
        </p:nvSpPr>
        <p:spPr/>
        <p:txBody>
          <a:bodyPr>
            <a:normAutofit fontScale="85000" lnSpcReduction="20000"/>
          </a:bodyPr>
          <a:lstStyle/>
          <a:p>
            <a:r>
              <a:rPr lang="en-US" dirty="0"/>
              <a:t>Slices allow you to select portions of a list or array instead of single values</a:t>
            </a:r>
          </a:p>
          <a:p>
            <a:r>
              <a:rPr lang="en-US" dirty="0"/>
              <a:t>slice format</a:t>
            </a:r>
          </a:p>
          <a:p>
            <a:pPr lvl="1"/>
            <a:r>
              <a:rPr lang="en-US" dirty="0" err="1"/>
              <a:t>arr</a:t>
            </a:r>
            <a:r>
              <a:rPr lang="en-US" dirty="0"/>
              <a:t>[</a:t>
            </a:r>
            <a:r>
              <a:rPr lang="en-US" dirty="0" err="1"/>
              <a:t>a:b:c</a:t>
            </a:r>
            <a:r>
              <a:rPr lang="en-US" dirty="0"/>
              <a:t>]</a:t>
            </a:r>
          </a:p>
          <a:p>
            <a:pPr lvl="2"/>
            <a:r>
              <a:rPr lang="en-US" dirty="0"/>
              <a:t>a is start point, b is end point, c is step size</a:t>
            </a:r>
          </a:p>
          <a:p>
            <a:pPr marL="1371600" lvl="3"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np.array</a:t>
            </a:r>
            <a:r>
              <a:rPr lang="en-US" dirty="0">
                <a:latin typeface="Courier New" panose="02070309020205020404" pitchFamily="49" charset="0"/>
                <a:cs typeface="Courier New" panose="02070309020205020404" pitchFamily="49" charset="0"/>
              </a:rPr>
              <a:t>([0,1,2,3,5,6])</a:t>
            </a:r>
          </a:p>
          <a:p>
            <a:pPr marL="1371600" lvl="3" indent="0">
              <a:buNone/>
            </a:pPr>
            <a:endParaRPr lang="en-US" dirty="0">
              <a:latin typeface="Courier New" panose="02070309020205020404" pitchFamily="49" charset="0"/>
              <a:cs typeface="Courier New" panose="02070309020205020404" pitchFamily="49" charset="0"/>
            </a:endParaRPr>
          </a:p>
          <a:p>
            <a:pPr marL="1371600" lvl="3"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[1:4]</a:t>
            </a:r>
          </a:p>
          <a:p>
            <a:pPr marL="1371600" lvl="3" indent="0">
              <a:buNone/>
            </a:pPr>
            <a:r>
              <a:rPr lang="en-US" dirty="0">
                <a:latin typeface="Courier New" panose="02070309020205020404" pitchFamily="49" charset="0"/>
                <a:cs typeface="Courier New" panose="02070309020205020404" pitchFamily="49" charset="0"/>
              </a:rPr>
              <a:t>-&gt; array([1,2,3])</a:t>
            </a:r>
          </a:p>
          <a:p>
            <a:pPr marL="1371600" lvl="3" indent="0">
              <a:buNone/>
            </a:pPr>
            <a:endParaRPr lang="en-US" dirty="0">
              <a:latin typeface="Courier New" panose="02070309020205020404" pitchFamily="49" charset="0"/>
              <a:cs typeface="Courier New" panose="02070309020205020404" pitchFamily="49" charset="0"/>
            </a:endParaRPr>
          </a:p>
          <a:p>
            <a:pPr marL="1371600" lvl="3"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[1:4:2]</a:t>
            </a:r>
          </a:p>
          <a:p>
            <a:pPr marL="1371600" lvl="3" indent="0">
              <a:buNone/>
            </a:pPr>
            <a:r>
              <a:rPr lang="en-US" dirty="0">
                <a:latin typeface="Courier New" panose="02070309020205020404" pitchFamily="49" charset="0"/>
                <a:cs typeface="Courier New" panose="02070309020205020404" pitchFamily="49" charset="0"/>
              </a:rPr>
              <a:t>-&gt; array([1,3])</a:t>
            </a:r>
          </a:p>
        </p:txBody>
      </p:sp>
    </p:spTree>
    <p:extLst>
      <p:ext uri="{BB962C8B-B14F-4D97-AF65-F5344CB8AC3E}">
        <p14:creationId xmlns:p14="http://schemas.microsoft.com/office/powerpoint/2010/main" val="246654509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Slicing</a:t>
            </a:r>
          </a:p>
        </p:txBody>
      </p:sp>
      <p:sp>
        <p:nvSpPr>
          <p:cNvPr id="3" name="Content Placeholder 2"/>
          <p:cNvSpPr>
            <a:spLocks noGrp="1"/>
          </p:cNvSpPr>
          <p:nvPr>
            <p:ph idx="1"/>
          </p:nvPr>
        </p:nvSpPr>
        <p:spPr/>
        <p:txBody>
          <a:bodyPr>
            <a:normAutofit fontScale="85000" lnSpcReduction="20000"/>
          </a:bodyPr>
          <a:lstStyle/>
          <a:p>
            <a:r>
              <a:rPr lang="en-US" dirty="0"/>
              <a:t>Examples:</a:t>
            </a:r>
          </a:p>
          <a:p>
            <a:r>
              <a:rPr lang="en-US" dirty="0"/>
              <a:t>[:5]</a:t>
            </a:r>
          </a:p>
          <a:p>
            <a:pPr lvl="1"/>
            <a:r>
              <a:rPr lang="en-US" dirty="0"/>
              <a:t>Beginning to the fifth value</a:t>
            </a:r>
          </a:p>
          <a:p>
            <a:r>
              <a:rPr lang="en-US" dirty="0"/>
              <a:t>[3:] </a:t>
            </a:r>
          </a:p>
          <a:p>
            <a:pPr lvl="1"/>
            <a:r>
              <a:rPr lang="en-US" dirty="0"/>
              <a:t>From the 3</a:t>
            </a:r>
            <a:r>
              <a:rPr lang="en-US" baseline="30000" dirty="0"/>
              <a:t>rd</a:t>
            </a:r>
            <a:r>
              <a:rPr lang="en-US" dirty="0"/>
              <a:t> value to the end</a:t>
            </a:r>
          </a:p>
          <a:p>
            <a:r>
              <a:rPr lang="en-US" dirty="0"/>
              <a:t>[3:-2]</a:t>
            </a:r>
          </a:p>
          <a:p>
            <a:pPr lvl="1"/>
            <a:r>
              <a:rPr lang="en-US" dirty="0"/>
              <a:t>from the 3</a:t>
            </a:r>
            <a:r>
              <a:rPr lang="en-US" baseline="30000" dirty="0"/>
              <a:t>rd</a:t>
            </a:r>
            <a:r>
              <a:rPr lang="en-US" dirty="0"/>
              <a:t> value, to the second to last</a:t>
            </a:r>
          </a:p>
          <a:p>
            <a:r>
              <a:rPr lang="en-US" dirty="0"/>
              <a:t>[3:6:-1]</a:t>
            </a:r>
          </a:p>
          <a:p>
            <a:pPr lvl="1"/>
            <a:r>
              <a:rPr lang="en-US" dirty="0"/>
              <a:t>From the 3</a:t>
            </a:r>
            <a:r>
              <a:rPr lang="en-US" baseline="30000" dirty="0"/>
              <a:t>rd</a:t>
            </a:r>
            <a:r>
              <a:rPr lang="en-US" dirty="0"/>
              <a:t> value to the 6</a:t>
            </a:r>
            <a:r>
              <a:rPr lang="en-US" baseline="30000" dirty="0"/>
              <a:t>th</a:t>
            </a:r>
            <a:r>
              <a:rPr lang="en-US" dirty="0"/>
              <a:t> value backwards</a:t>
            </a:r>
          </a:p>
        </p:txBody>
      </p:sp>
    </p:spTree>
    <p:extLst>
      <p:ext uri="{BB962C8B-B14F-4D97-AF65-F5344CB8AC3E}">
        <p14:creationId xmlns:p14="http://schemas.microsoft.com/office/powerpoint/2010/main" val="1425314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in python</a:t>
            </a:r>
          </a:p>
        </p:txBody>
      </p:sp>
      <p:sp>
        <p:nvSpPr>
          <p:cNvPr id="3" name="Content Placeholder 2"/>
          <p:cNvSpPr>
            <a:spLocks noGrp="1"/>
          </p:cNvSpPr>
          <p:nvPr>
            <p:ph idx="1"/>
          </p:nvPr>
        </p:nvSpPr>
        <p:spPr/>
        <p:txBody>
          <a:bodyPr/>
          <a:lstStyle/>
          <a:p>
            <a:r>
              <a:rPr lang="en-US" dirty="0"/>
              <a:t>Assumptions:</a:t>
            </a:r>
          </a:p>
          <a:p>
            <a:pPr lvl="1"/>
            <a:r>
              <a:rPr lang="en-US" dirty="0"/>
              <a:t>You have done </a:t>
            </a:r>
            <a:r>
              <a:rPr lang="en-US" b="1" u="sng" dirty="0"/>
              <a:t>some</a:t>
            </a:r>
            <a:r>
              <a:rPr lang="en-US" dirty="0"/>
              <a:t> programming before</a:t>
            </a:r>
          </a:p>
          <a:p>
            <a:pPr lvl="1"/>
            <a:r>
              <a:rPr lang="en-US" u="sng" dirty="0"/>
              <a:t>That’s it.</a:t>
            </a:r>
          </a:p>
          <a:p>
            <a:pPr lvl="1"/>
            <a:endParaRPr lang="en-US" u="sng" dirty="0"/>
          </a:p>
        </p:txBody>
      </p:sp>
    </p:spTree>
    <p:extLst>
      <p:ext uri="{BB962C8B-B14F-4D97-AF65-F5344CB8AC3E}">
        <p14:creationId xmlns:p14="http://schemas.microsoft.com/office/powerpoint/2010/main" val="41709702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a:t>
            </a: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r="68457"/>
          <a:stretch/>
        </p:blipFill>
        <p:spPr bwMode="auto">
          <a:xfrm>
            <a:off x="7905546" y="618518"/>
            <a:ext cx="1431401" cy="595521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p:cNvSpPr txBox="1">
            <a:spLocks/>
          </p:cNvSpPr>
          <p:nvPr/>
        </p:nvSpPr>
        <p:spPr>
          <a:xfrm>
            <a:off x="1141413" y="2249487"/>
            <a:ext cx="5611726"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What index should be used to generate each blue slice?</a:t>
            </a:r>
          </a:p>
          <a:p>
            <a:r>
              <a:rPr lang="en-US" dirty="0"/>
              <a:t>What shape will each slice be?</a:t>
            </a:r>
          </a:p>
          <a:p>
            <a:endParaRPr lang="en-US" dirty="0"/>
          </a:p>
          <a:p>
            <a:r>
              <a:rPr lang="en-US" dirty="0"/>
              <a:t>Feel free to create an array </a:t>
            </a:r>
            <a:r>
              <a:rPr lang="en-US"/>
              <a:t>and </a:t>
            </a:r>
            <a:r>
              <a:rPr lang="en-US" smtClean="0"/>
              <a:t>experiment</a:t>
            </a:r>
            <a:endParaRPr lang="en-US" dirty="0"/>
          </a:p>
          <a:p>
            <a:pPr marL="0" indent="0">
              <a:buNone/>
            </a:pPr>
            <a:endParaRPr lang="en-US" dirty="0"/>
          </a:p>
        </p:txBody>
      </p:sp>
    </p:spTree>
    <p:extLst>
      <p:ext uri="{BB962C8B-B14F-4D97-AF65-F5344CB8AC3E}">
        <p14:creationId xmlns:p14="http://schemas.microsoft.com/office/powerpoint/2010/main" val="7249390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518104" y="618518"/>
            <a:ext cx="4537875" cy="5955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5140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useful </a:t>
            </a:r>
            <a:r>
              <a:rPr lang="en-US" dirty="0" err="1"/>
              <a:t>numpy</a:t>
            </a:r>
            <a:r>
              <a:rPr lang="en-US" dirty="0"/>
              <a:t> functions</a:t>
            </a:r>
          </a:p>
        </p:txBody>
      </p:sp>
      <p:sp>
        <p:nvSpPr>
          <p:cNvPr id="3" name="Content Placeholder 2"/>
          <p:cNvSpPr>
            <a:spLocks noGrp="1"/>
          </p:cNvSpPr>
          <p:nvPr>
            <p:ph idx="1"/>
          </p:nvPr>
        </p:nvSpPr>
        <p:spPr/>
        <p:txBody>
          <a:bodyPr/>
          <a:lstStyle/>
          <a:p>
            <a:r>
              <a:rPr lang="en-US" dirty="0"/>
              <a:t>Statistics:</a:t>
            </a:r>
          </a:p>
          <a:p>
            <a:pPr lvl="1"/>
            <a:r>
              <a:rPr lang="en-US" dirty="0"/>
              <a:t>sum</a:t>
            </a:r>
          </a:p>
          <a:p>
            <a:pPr lvl="1"/>
            <a:r>
              <a:rPr lang="en-US" dirty="0"/>
              <a:t>mean</a:t>
            </a:r>
          </a:p>
          <a:p>
            <a:pPr lvl="1"/>
            <a:r>
              <a:rPr lang="en-US" dirty="0" err="1"/>
              <a:t>std</a:t>
            </a:r>
            <a:r>
              <a:rPr lang="en-US" dirty="0"/>
              <a:t>, </a:t>
            </a:r>
            <a:r>
              <a:rPr lang="en-US" dirty="0" err="1"/>
              <a:t>var</a:t>
            </a:r>
            <a:endParaRPr lang="en-US" dirty="0"/>
          </a:p>
          <a:p>
            <a:pPr lvl="1"/>
            <a:r>
              <a:rPr lang="en-US" dirty="0"/>
              <a:t>min, max</a:t>
            </a:r>
          </a:p>
          <a:p>
            <a:pPr lvl="1"/>
            <a:r>
              <a:rPr lang="en-US" dirty="0" err="1"/>
              <a:t>cumsum</a:t>
            </a:r>
            <a:endParaRPr lang="en-US" dirty="0"/>
          </a:p>
        </p:txBody>
      </p:sp>
    </p:spTree>
    <p:extLst>
      <p:ext uri="{BB962C8B-B14F-4D97-AF65-F5344CB8AC3E}">
        <p14:creationId xmlns:p14="http://schemas.microsoft.com/office/powerpoint/2010/main" val="10496101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np.array</a:t>
            </a:r>
            <a:r>
              <a:rPr lang="en-US" dirty="0">
                <a:latin typeface="Courier New" panose="02070309020205020404" pitchFamily="49" charset="0"/>
                <a:cs typeface="Courier New" panose="02070309020205020404" pitchFamily="49" charset="0"/>
              </a:rPr>
              <a:t>([2,2,3,4,5])</a:t>
            </a:r>
          </a:p>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np.mean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-&gt; 3.200000</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arr.mean</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-&gt; 3.200000</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650728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useful functions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69535306"/>
              </p:ext>
            </p:extLst>
          </p:nvPr>
        </p:nvGraphicFramePr>
        <p:xfrm>
          <a:off x="2693180" y="1669459"/>
          <a:ext cx="7318920" cy="5112635"/>
        </p:xfrm>
        <a:graphic>
          <a:graphicData uri="http://schemas.openxmlformats.org/drawingml/2006/table">
            <a:tbl>
              <a:tblPr/>
              <a:tblGrid>
                <a:gridCol w="3659460">
                  <a:extLst>
                    <a:ext uri="{9D8B030D-6E8A-4147-A177-3AD203B41FA5}">
                      <a16:colId xmlns:a16="http://schemas.microsoft.com/office/drawing/2014/main" xmlns="" val="20000"/>
                    </a:ext>
                  </a:extLst>
                </a:gridCol>
                <a:gridCol w="3659460">
                  <a:extLst>
                    <a:ext uri="{9D8B030D-6E8A-4147-A177-3AD203B41FA5}">
                      <a16:colId xmlns:a16="http://schemas.microsoft.com/office/drawing/2014/main" xmlns="" val="20001"/>
                    </a:ext>
                  </a:extLst>
                </a:gridCol>
              </a:tblGrid>
              <a:tr h="194786">
                <a:tc>
                  <a:txBody>
                    <a:bodyPr/>
                    <a:lstStyle/>
                    <a:p>
                      <a:pPr algn="l" fontAlgn="base"/>
                      <a:r>
                        <a:rPr lang="en-US" sz="1000" b="1" dirty="0">
                          <a:solidFill>
                            <a:srgbClr val="000000"/>
                          </a:solidFill>
                          <a:effectLst/>
                          <a:latin typeface="Arial" panose="020B0604020202020204" pitchFamily="34" charset="0"/>
                        </a:rPr>
                        <a:t>Function</a:t>
                      </a:r>
                    </a:p>
                  </a:txBody>
                  <a:tcPr marL="46512" marR="46512" marT="23255" marB="23255" anchor="ctr">
                    <a:lnL>
                      <a:noFill/>
                    </a:lnL>
                    <a:lnR w="6350" cap="flat" cmpd="sng" algn="ctr">
                      <a:solidFill>
                        <a:schemeClr val="bg1"/>
                      </a:solidFill>
                      <a:prstDash val="solid"/>
                      <a:round/>
                      <a:headEnd type="none" w="med" len="med"/>
                      <a:tailEnd type="none" w="med" len="med"/>
                    </a:lnR>
                    <a:lnT w="15240" cap="flat" cmpd="sng" algn="ctr">
                      <a:solidFill>
                        <a:srgbClr val="9D9D9D"/>
                      </a:solidFill>
                      <a:prstDash val="solid"/>
                      <a:round/>
                      <a:headEnd type="none" w="med" len="med"/>
                      <a:tailEnd type="none" w="med" len="med"/>
                    </a:lnT>
                    <a:lnB w="6350" cap="flat" cmpd="sng" algn="ctr">
                      <a:solidFill>
                        <a:srgbClr val="C3C3C3"/>
                      </a:solidFill>
                      <a:prstDash val="solid"/>
                      <a:round/>
                      <a:headEnd type="none" w="med" len="med"/>
                      <a:tailEnd type="none" w="med" len="med"/>
                    </a:lnB>
                    <a:solidFill>
                      <a:srgbClr val="FFFFFF"/>
                    </a:solidFill>
                  </a:tcPr>
                </a:tc>
                <a:tc>
                  <a:txBody>
                    <a:bodyPr/>
                    <a:lstStyle/>
                    <a:p>
                      <a:pPr algn="l" fontAlgn="base"/>
                      <a:r>
                        <a:rPr lang="en-US" sz="1000" b="1">
                          <a:solidFill>
                            <a:srgbClr val="000000"/>
                          </a:solidFill>
                          <a:effectLst/>
                          <a:latin typeface="Arial" panose="020B0604020202020204" pitchFamily="34" charset="0"/>
                        </a:rPr>
                        <a:t>Description</a:t>
                      </a:r>
                    </a:p>
                  </a:txBody>
                  <a:tcPr marL="46512" marR="46512" marT="23255" marB="23255" anchor="ctr">
                    <a:lnL w="6350" cap="flat" cmpd="sng" algn="ctr">
                      <a:solidFill>
                        <a:schemeClr val="bg1"/>
                      </a:solidFill>
                      <a:prstDash val="solid"/>
                      <a:round/>
                      <a:headEnd type="none" w="med" len="med"/>
                      <a:tailEnd type="none" w="med" len="med"/>
                    </a:lnL>
                    <a:lnR>
                      <a:noFill/>
                    </a:lnR>
                    <a:lnT w="15240" cap="flat" cmpd="sng" algn="ctr">
                      <a:solidFill>
                        <a:srgbClr val="9D9D9D"/>
                      </a:solidFill>
                      <a:prstDash val="solid"/>
                      <a:round/>
                      <a:headEnd type="none" w="med" len="med"/>
                      <a:tailEnd type="none" w="med" len="med"/>
                    </a:lnT>
                    <a:lnB w="6350"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621753">
                <a:tc>
                  <a:txBody>
                    <a:bodyPr/>
                    <a:lstStyle/>
                    <a:p>
                      <a:pPr algn="l" fontAlgn="base"/>
                      <a:r>
                        <a:rPr lang="en-US" sz="1000" dirty="0">
                          <a:solidFill>
                            <a:schemeClr val="bg1"/>
                          </a:solidFill>
                          <a:effectLst/>
                        </a:rPr>
                        <a:t>abs, </a:t>
                      </a:r>
                      <a:r>
                        <a:rPr lang="en-US" sz="1000" dirty="0" err="1">
                          <a:solidFill>
                            <a:schemeClr val="bg1"/>
                          </a:solidFill>
                          <a:effectLst/>
                        </a:rPr>
                        <a:t>fabs</a:t>
                      </a:r>
                      <a:endParaRPr lang="en-US" sz="1000" dirty="0">
                        <a:solidFill>
                          <a:schemeClr val="bg1"/>
                        </a:solidFill>
                        <a:effectLst/>
                      </a:endParaRPr>
                    </a:p>
                  </a:txBody>
                  <a:tcPr marL="46512" marR="46512" marT="23255" marB="23255" anchor="ctr">
                    <a:lnL>
                      <a:noFill/>
                    </a:lnL>
                    <a:lnR w="6350" cap="flat" cmpd="sng" algn="ctr">
                      <a:solidFill>
                        <a:srgbClr val="60640A"/>
                      </a:solidFill>
                      <a:prstDash val="solid"/>
                      <a:round/>
                      <a:headEnd type="none" w="med" len="med"/>
                      <a:tailEnd type="none" w="med" len="med"/>
                    </a:lnR>
                    <a:lnT w="6350" cap="flat" cmpd="sng" algn="ctr">
                      <a:solidFill>
                        <a:srgbClr val="C3C3C3"/>
                      </a:solidFill>
                      <a:prstDash val="solid"/>
                      <a:round/>
                      <a:headEnd type="none" w="med" len="med"/>
                      <a:tailEnd type="none" w="med" len="med"/>
                    </a:lnT>
                    <a:lnB w="6350" cap="flat" cmpd="sng" algn="ctr">
                      <a:solidFill>
                        <a:srgbClr val="60640A"/>
                      </a:solidFill>
                      <a:prstDash val="solid"/>
                      <a:round/>
                      <a:headEnd type="none" w="med" len="med"/>
                      <a:tailEnd type="none" w="med" len="med"/>
                    </a:lnB>
                    <a:solidFill>
                      <a:srgbClr val="FFFFFF"/>
                    </a:solidFill>
                  </a:tcPr>
                </a:tc>
                <a:tc>
                  <a:txBody>
                    <a:bodyPr/>
                    <a:lstStyle/>
                    <a:p>
                      <a:pPr algn="l" fontAlgn="base"/>
                      <a:r>
                        <a:rPr lang="en-US" sz="1000">
                          <a:solidFill>
                            <a:schemeClr val="bg1"/>
                          </a:solidFill>
                          <a:effectLst/>
                        </a:rPr>
                        <a:t>Compute the absolute value element-wise for integer, floating point, or complex values. Use fabs as a faster alternative for non-complex-valued data</a:t>
                      </a:r>
                    </a:p>
                  </a:txBody>
                  <a:tcPr marL="46512" marR="46512" marT="23255" marB="23255" anchor="ctr">
                    <a:lnL w="6350" cap="flat" cmpd="sng" algn="ctr">
                      <a:solidFill>
                        <a:srgbClr val="60640A"/>
                      </a:solidFill>
                      <a:prstDash val="solid"/>
                      <a:round/>
                      <a:headEnd type="none" w="med" len="med"/>
                      <a:tailEnd type="none" w="med" len="med"/>
                    </a:lnL>
                    <a:lnR>
                      <a:noFill/>
                    </a:lnR>
                    <a:lnT w="6350" cap="flat" cmpd="sng" algn="ctr">
                      <a:solidFill>
                        <a:srgbClr val="C3C3C3"/>
                      </a:solidFill>
                      <a:prstDash val="solid"/>
                      <a:round/>
                      <a:headEnd type="none" w="med" len="med"/>
                      <a:tailEnd type="none" w="med" len="med"/>
                    </a:lnT>
                    <a:lnB w="6350" cap="flat" cmpd="sng" algn="ctr">
                      <a:solidFill>
                        <a:srgbClr val="E0650A"/>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333650">
                <a:tc>
                  <a:txBody>
                    <a:bodyPr/>
                    <a:lstStyle/>
                    <a:p>
                      <a:pPr algn="l" fontAlgn="base"/>
                      <a:r>
                        <a:rPr lang="en-US" sz="1000" dirty="0" err="1">
                          <a:solidFill>
                            <a:schemeClr val="bg1"/>
                          </a:solidFill>
                          <a:effectLst/>
                        </a:rPr>
                        <a:t>sqrt</a:t>
                      </a:r>
                      <a:endParaRPr lang="en-US" sz="1000" dirty="0">
                        <a:solidFill>
                          <a:schemeClr val="bg1"/>
                        </a:solidFill>
                        <a:effectLst/>
                      </a:endParaRPr>
                    </a:p>
                  </a:txBody>
                  <a:tcPr marL="46512" marR="46512" marT="23255" marB="23255" anchor="ctr">
                    <a:lnL>
                      <a:noFill/>
                    </a:lnL>
                    <a:lnR w="6350" cap="flat" cmpd="sng" algn="ctr">
                      <a:solidFill>
                        <a:srgbClr val="68650A"/>
                      </a:solidFill>
                      <a:prstDash val="solid"/>
                      <a:round/>
                      <a:headEnd type="none" w="med" len="med"/>
                      <a:tailEnd type="none" w="med" len="med"/>
                    </a:lnR>
                    <a:lnT w="6350" cap="flat" cmpd="sng" algn="ctr">
                      <a:solidFill>
                        <a:srgbClr val="60640A"/>
                      </a:solidFill>
                      <a:prstDash val="solid"/>
                      <a:round/>
                      <a:headEnd type="none" w="med" len="med"/>
                      <a:tailEnd type="none" w="med" len="med"/>
                    </a:lnT>
                    <a:lnB w="6350" cap="flat" cmpd="sng" algn="ctr">
                      <a:solidFill>
                        <a:srgbClr val="68650A"/>
                      </a:solidFill>
                      <a:prstDash val="solid"/>
                      <a:round/>
                      <a:headEnd type="none" w="med" len="med"/>
                      <a:tailEnd type="none" w="med" len="med"/>
                    </a:lnB>
                    <a:solidFill>
                      <a:srgbClr val="F1F6FC"/>
                    </a:solidFill>
                  </a:tcPr>
                </a:tc>
                <a:tc>
                  <a:txBody>
                    <a:bodyPr/>
                    <a:lstStyle/>
                    <a:p>
                      <a:pPr algn="l" fontAlgn="base"/>
                      <a:r>
                        <a:rPr lang="en-US" sz="1000">
                          <a:solidFill>
                            <a:schemeClr val="bg1"/>
                          </a:solidFill>
                          <a:effectLst/>
                        </a:rPr>
                        <a:t>Compute the square root of each element. Equivalent to arr ** 0.5</a:t>
                      </a:r>
                    </a:p>
                  </a:txBody>
                  <a:tcPr marL="46512" marR="46512" marT="23255" marB="23255" anchor="ctr">
                    <a:lnL w="6350" cap="flat" cmpd="sng" algn="ctr">
                      <a:solidFill>
                        <a:srgbClr val="68650A"/>
                      </a:solidFill>
                      <a:prstDash val="solid"/>
                      <a:round/>
                      <a:headEnd type="none" w="med" len="med"/>
                      <a:tailEnd type="none" w="med" len="med"/>
                    </a:lnL>
                    <a:lnR>
                      <a:noFill/>
                    </a:lnR>
                    <a:lnT w="6350" cap="flat" cmpd="sng" algn="ctr">
                      <a:solidFill>
                        <a:srgbClr val="E0650A"/>
                      </a:solidFill>
                      <a:prstDash val="solid"/>
                      <a:round/>
                      <a:headEnd type="none" w="med" len="med"/>
                      <a:tailEnd type="none" w="med" len="med"/>
                    </a:lnT>
                    <a:lnB w="6350" cap="flat" cmpd="sng" algn="ctr">
                      <a:solidFill>
                        <a:srgbClr val="38650A"/>
                      </a:solidFill>
                      <a:prstDash val="solid"/>
                      <a:round/>
                      <a:headEnd type="none" w="med" len="med"/>
                      <a:tailEnd type="none" w="med" len="med"/>
                    </a:lnB>
                    <a:solidFill>
                      <a:srgbClr val="F1F6FC"/>
                    </a:solidFill>
                  </a:tcPr>
                </a:tc>
                <a:extLst>
                  <a:ext uri="{0D108BD9-81ED-4DB2-BD59-A6C34878D82A}">
                    <a16:rowId xmlns:a16="http://schemas.microsoft.com/office/drawing/2014/main" xmlns="" val="10002"/>
                  </a:ext>
                </a:extLst>
              </a:tr>
              <a:tr h="333650">
                <a:tc>
                  <a:txBody>
                    <a:bodyPr/>
                    <a:lstStyle/>
                    <a:p>
                      <a:pPr algn="l" fontAlgn="base"/>
                      <a:r>
                        <a:rPr lang="en-US" sz="1000" dirty="0">
                          <a:solidFill>
                            <a:schemeClr val="bg1"/>
                          </a:solidFill>
                          <a:effectLst/>
                        </a:rPr>
                        <a:t>square</a:t>
                      </a:r>
                    </a:p>
                  </a:txBody>
                  <a:tcPr marL="46512" marR="46512" marT="23255" marB="23255" anchor="ctr">
                    <a:lnL>
                      <a:noFill/>
                    </a:lnL>
                    <a:lnR w="6350" cap="flat" cmpd="sng" algn="ctr">
                      <a:solidFill>
                        <a:srgbClr val="F0640A"/>
                      </a:solidFill>
                      <a:prstDash val="solid"/>
                      <a:round/>
                      <a:headEnd type="none" w="med" len="med"/>
                      <a:tailEnd type="none" w="med" len="med"/>
                    </a:lnR>
                    <a:lnT w="6350" cap="flat" cmpd="sng" algn="ctr">
                      <a:solidFill>
                        <a:srgbClr val="68650A"/>
                      </a:solidFill>
                      <a:prstDash val="solid"/>
                      <a:round/>
                      <a:headEnd type="none" w="med" len="med"/>
                      <a:tailEnd type="none" w="med" len="med"/>
                    </a:lnT>
                    <a:lnB w="6350" cap="flat" cmpd="sng" algn="ctr">
                      <a:solidFill>
                        <a:srgbClr val="F0640A"/>
                      </a:solidFill>
                      <a:prstDash val="solid"/>
                      <a:round/>
                      <a:headEnd type="none" w="med" len="med"/>
                      <a:tailEnd type="none" w="med" len="med"/>
                    </a:lnB>
                    <a:solidFill>
                      <a:srgbClr val="FFFFFF"/>
                    </a:solidFill>
                  </a:tcPr>
                </a:tc>
                <a:tc>
                  <a:txBody>
                    <a:bodyPr/>
                    <a:lstStyle/>
                    <a:p>
                      <a:pPr algn="l" fontAlgn="base"/>
                      <a:r>
                        <a:rPr lang="en-US" sz="1000">
                          <a:solidFill>
                            <a:schemeClr val="bg1"/>
                          </a:solidFill>
                          <a:effectLst/>
                        </a:rPr>
                        <a:t>Compute the square of each element. Equivalent to arr ** 2</a:t>
                      </a:r>
                    </a:p>
                  </a:txBody>
                  <a:tcPr marL="46512" marR="46512" marT="23255" marB="23255" anchor="ctr">
                    <a:lnL w="6350" cap="flat" cmpd="sng" algn="ctr">
                      <a:solidFill>
                        <a:srgbClr val="F0640A"/>
                      </a:solidFill>
                      <a:prstDash val="solid"/>
                      <a:round/>
                      <a:headEnd type="none" w="med" len="med"/>
                      <a:tailEnd type="none" w="med" len="med"/>
                    </a:lnL>
                    <a:lnR>
                      <a:noFill/>
                    </a:lnR>
                    <a:lnT w="6350" cap="flat" cmpd="sng" algn="ctr">
                      <a:solidFill>
                        <a:srgbClr val="38650A"/>
                      </a:solidFill>
                      <a:prstDash val="solid"/>
                      <a:round/>
                      <a:headEnd type="none" w="med" len="med"/>
                      <a:tailEnd type="none" w="med" len="med"/>
                    </a:lnT>
                    <a:lnB w="6350" cap="flat" cmpd="sng" algn="ctr">
                      <a:solidFill>
                        <a:srgbClr val="28660A"/>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194786">
                <a:tc>
                  <a:txBody>
                    <a:bodyPr/>
                    <a:lstStyle/>
                    <a:p>
                      <a:pPr algn="l" fontAlgn="base"/>
                      <a:r>
                        <a:rPr lang="en-US" sz="1000" dirty="0" err="1">
                          <a:solidFill>
                            <a:schemeClr val="bg1"/>
                          </a:solidFill>
                          <a:effectLst/>
                        </a:rPr>
                        <a:t>exp</a:t>
                      </a:r>
                      <a:endParaRPr lang="en-US" sz="1000" dirty="0">
                        <a:solidFill>
                          <a:schemeClr val="bg1"/>
                        </a:solidFill>
                        <a:effectLst/>
                      </a:endParaRPr>
                    </a:p>
                  </a:txBody>
                  <a:tcPr marL="46512" marR="46512" marT="23255" marB="23255" anchor="ctr">
                    <a:lnL>
                      <a:noFill/>
                    </a:lnL>
                    <a:lnR w="6350" cap="flat" cmpd="sng" algn="ctr">
                      <a:solidFill>
                        <a:srgbClr val="C8650A"/>
                      </a:solidFill>
                      <a:prstDash val="solid"/>
                      <a:round/>
                      <a:headEnd type="none" w="med" len="med"/>
                      <a:tailEnd type="none" w="med" len="med"/>
                    </a:lnR>
                    <a:lnT w="6350" cap="flat" cmpd="sng" algn="ctr">
                      <a:solidFill>
                        <a:srgbClr val="F0640A"/>
                      </a:solidFill>
                      <a:prstDash val="solid"/>
                      <a:round/>
                      <a:headEnd type="none" w="med" len="med"/>
                      <a:tailEnd type="none" w="med" len="med"/>
                    </a:lnT>
                    <a:lnB w="6350" cap="flat" cmpd="sng" algn="ctr">
                      <a:solidFill>
                        <a:srgbClr val="C8650A"/>
                      </a:solidFill>
                      <a:prstDash val="solid"/>
                      <a:round/>
                      <a:headEnd type="none" w="med" len="med"/>
                      <a:tailEnd type="none" w="med" len="med"/>
                    </a:lnB>
                    <a:solidFill>
                      <a:srgbClr val="F1F6FC"/>
                    </a:solidFill>
                  </a:tcPr>
                </a:tc>
                <a:tc>
                  <a:txBody>
                    <a:bodyPr/>
                    <a:lstStyle/>
                    <a:p>
                      <a:pPr algn="l" fontAlgn="base"/>
                      <a:r>
                        <a:rPr lang="en-US" sz="1000">
                          <a:solidFill>
                            <a:schemeClr val="bg1"/>
                          </a:solidFill>
                          <a:effectLst/>
                        </a:rPr>
                        <a:t>Compute the exponent e</a:t>
                      </a:r>
                      <a:r>
                        <a:rPr lang="en-US" sz="1000" baseline="30000">
                          <a:solidFill>
                            <a:schemeClr val="bg1"/>
                          </a:solidFill>
                          <a:effectLst/>
                        </a:rPr>
                        <a:t>x</a:t>
                      </a:r>
                      <a:r>
                        <a:rPr lang="en-US" sz="1000">
                          <a:solidFill>
                            <a:schemeClr val="bg1"/>
                          </a:solidFill>
                          <a:effectLst/>
                        </a:rPr>
                        <a:t> of each element</a:t>
                      </a:r>
                    </a:p>
                  </a:txBody>
                  <a:tcPr marL="46512" marR="46512" marT="23255" marB="23255" anchor="ctr">
                    <a:lnL w="6350" cap="flat" cmpd="sng" algn="ctr">
                      <a:solidFill>
                        <a:srgbClr val="C8650A"/>
                      </a:solidFill>
                      <a:prstDash val="solid"/>
                      <a:round/>
                      <a:headEnd type="none" w="med" len="med"/>
                      <a:tailEnd type="none" w="med" len="med"/>
                    </a:lnL>
                    <a:lnR>
                      <a:noFill/>
                    </a:lnR>
                    <a:lnT w="6350" cap="flat" cmpd="sng" algn="ctr">
                      <a:solidFill>
                        <a:srgbClr val="28660A"/>
                      </a:solidFill>
                      <a:prstDash val="solid"/>
                      <a:round/>
                      <a:headEnd type="none" w="med" len="med"/>
                      <a:tailEnd type="none" w="med" len="med"/>
                    </a:lnT>
                    <a:lnB w="6350" cap="flat" cmpd="sng" algn="ctr">
                      <a:solidFill>
                        <a:srgbClr val="80650A"/>
                      </a:solidFill>
                      <a:prstDash val="solid"/>
                      <a:round/>
                      <a:headEnd type="none" w="med" len="med"/>
                      <a:tailEnd type="none" w="med" len="med"/>
                    </a:lnB>
                    <a:solidFill>
                      <a:srgbClr val="F1F6FC"/>
                    </a:solidFill>
                  </a:tcPr>
                </a:tc>
                <a:extLst>
                  <a:ext uri="{0D108BD9-81ED-4DB2-BD59-A6C34878D82A}">
                    <a16:rowId xmlns:a16="http://schemas.microsoft.com/office/drawing/2014/main" xmlns="" val="10004"/>
                  </a:ext>
                </a:extLst>
              </a:tr>
              <a:tr h="344027">
                <a:tc>
                  <a:txBody>
                    <a:bodyPr/>
                    <a:lstStyle/>
                    <a:p>
                      <a:pPr algn="l" fontAlgn="base"/>
                      <a:r>
                        <a:rPr lang="en-US" sz="1000" dirty="0">
                          <a:solidFill>
                            <a:schemeClr val="bg1"/>
                          </a:solidFill>
                          <a:effectLst/>
                        </a:rPr>
                        <a:t>log, log10, log2, log1p</a:t>
                      </a:r>
                    </a:p>
                  </a:txBody>
                  <a:tcPr marL="46512" marR="46512" marT="23255" marB="23255" anchor="ctr">
                    <a:lnL>
                      <a:noFill/>
                    </a:lnL>
                    <a:lnR w="6350" cap="flat" cmpd="sng" algn="ctr">
                      <a:solidFill>
                        <a:srgbClr val="08650A"/>
                      </a:solidFill>
                      <a:prstDash val="solid"/>
                      <a:round/>
                      <a:headEnd type="none" w="med" len="med"/>
                      <a:tailEnd type="none" w="med" len="med"/>
                    </a:lnR>
                    <a:lnT w="6350" cap="flat" cmpd="sng" algn="ctr">
                      <a:solidFill>
                        <a:srgbClr val="C8650A"/>
                      </a:solidFill>
                      <a:prstDash val="solid"/>
                      <a:round/>
                      <a:headEnd type="none" w="med" len="med"/>
                      <a:tailEnd type="none" w="med" len="med"/>
                    </a:lnT>
                    <a:lnB w="6350" cap="flat" cmpd="sng" algn="ctr">
                      <a:solidFill>
                        <a:srgbClr val="08650A"/>
                      </a:solidFill>
                      <a:prstDash val="solid"/>
                      <a:round/>
                      <a:headEnd type="none" w="med" len="med"/>
                      <a:tailEnd type="none" w="med" len="med"/>
                    </a:lnB>
                    <a:solidFill>
                      <a:srgbClr val="FFFFFF"/>
                    </a:solidFill>
                  </a:tcPr>
                </a:tc>
                <a:tc>
                  <a:txBody>
                    <a:bodyPr/>
                    <a:lstStyle/>
                    <a:p>
                      <a:pPr algn="l" fontAlgn="base"/>
                      <a:r>
                        <a:rPr lang="en-US" sz="1000">
                          <a:solidFill>
                            <a:schemeClr val="bg1"/>
                          </a:solidFill>
                          <a:effectLst/>
                        </a:rPr>
                        <a:t>Natural logarithm (base </a:t>
                      </a:r>
                      <a:r>
                        <a:rPr lang="en-US" sz="1000" i="1">
                          <a:solidFill>
                            <a:schemeClr val="bg1"/>
                          </a:solidFill>
                          <a:effectLst/>
                        </a:rPr>
                        <a:t>e</a:t>
                      </a:r>
                      <a:r>
                        <a:rPr lang="en-US" sz="1000">
                          <a:solidFill>
                            <a:schemeClr val="bg1"/>
                          </a:solidFill>
                          <a:effectLst/>
                        </a:rPr>
                        <a:t>), log base 10, log base 2, and log(1 + x), respectively</a:t>
                      </a:r>
                    </a:p>
                  </a:txBody>
                  <a:tcPr marL="46512" marR="46512" marT="23255" marB="23255" anchor="ctr">
                    <a:lnL w="6350" cap="flat" cmpd="sng" algn="ctr">
                      <a:solidFill>
                        <a:srgbClr val="08650A"/>
                      </a:solidFill>
                      <a:prstDash val="solid"/>
                      <a:round/>
                      <a:headEnd type="none" w="med" len="med"/>
                      <a:tailEnd type="none" w="med" len="med"/>
                    </a:lnL>
                    <a:lnR>
                      <a:noFill/>
                    </a:lnR>
                    <a:lnT w="6350" cap="flat" cmpd="sng" algn="ctr">
                      <a:solidFill>
                        <a:srgbClr val="80650A"/>
                      </a:solidFill>
                      <a:prstDash val="solid"/>
                      <a:round/>
                      <a:headEnd type="none" w="med" len="med"/>
                      <a:tailEnd type="none" w="med" len="med"/>
                    </a:lnT>
                    <a:lnB w="6350" cap="flat" cmpd="sng" algn="ctr">
                      <a:solidFill>
                        <a:srgbClr val="F0640A"/>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r h="344027">
                <a:tc>
                  <a:txBody>
                    <a:bodyPr/>
                    <a:lstStyle/>
                    <a:p>
                      <a:pPr algn="l" fontAlgn="base"/>
                      <a:r>
                        <a:rPr lang="en-US" sz="1000" dirty="0">
                          <a:solidFill>
                            <a:schemeClr val="bg1"/>
                          </a:solidFill>
                          <a:effectLst/>
                        </a:rPr>
                        <a:t>sign</a:t>
                      </a:r>
                    </a:p>
                  </a:txBody>
                  <a:tcPr marL="46512" marR="46512" marT="23255" marB="23255" anchor="ctr">
                    <a:lnL>
                      <a:noFill/>
                    </a:lnL>
                    <a:lnR w="6350" cap="flat" cmpd="sng" algn="ctr">
                      <a:solidFill>
                        <a:srgbClr val="28660A"/>
                      </a:solidFill>
                      <a:prstDash val="solid"/>
                      <a:round/>
                      <a:headEnd type="none" w="med" len="med"/>
                      <a:tailEnd type="none" w="med" len="med"/>
                    </a:lnR>
                    <a:lnT w="6350" cap="flat" cmpd="sng" algn="ctr">
                      <a:solidFill>
                        <a:srgbClr val="08650A"/>
                      </a:solidFill>
                      <a:prstDash val="solid"/>
                      <a:round/>
                      <a:headEnd type="none" w="med" len="med"/>
                      <a:tailEnd type="none" w="med" len="med"/>
                    </a:lnT>
                    <a:lnB w="6350" cap="flat" cmpd="sng" algn="ctr">
                      <a:solidFill>
                        <a:srgbClr val="28660A"/>
                      </a:solidFill>
                      <a:prstDash val="solid"/>
                      <a:round/>
                      <a:headEnd type="none" w="med" len="med"/>
                      <a:tailEnd type="none" w="med" len="med"/>
                    </a:lnB>
                    <a:solidFill>
                      <a:srgbClr val="F1F6FC"/>
                    </a:solidFill>
                  </a:tcPr>
                </a:tc>
                <a:tc>
                  <a:txBody>
                    <a:bodyPr/>
                    <a:lstStyle/>
                    <a:p>
                      <a:pPr algn="l" fontAlgn="base"/>
                      <a:r>
                        <a:rPr lang="en-US" sz="1000">
                          <a:solidFill>
                            <a:schemeClr val="bg1"/>
                          </a:solidFill>
                          <a:effectLst/>
                        </a:rPr>
                        <a:t>Compute the sign of each element: 1 (positive), 0 (zero), or -1 (negative)</a:t>
                      </a:r>
                    </a:p>
                  </a:txBody>
                  <a:tcPr marL="46512" marR="46512" marT="23255" marB="23255" anchor="ctr">
                    <a:lnL w="6350" cap="flat" cmpd="sng" algn="ctr">
                      <a:solidFill>
                        <a:srgbClr val="28660A"/>
                      </a:solidFill>
                      <a:prstDash val="solid"/>
                      <a:round/>
                      <a:headEnd type="none" w="med" len="med"/>
                      <a:tailEnd type="none" w="med" len="med"/>
                    </a:lnL>
                    <a:lnR>
                      <a:noFill/>
                    </a:lnR>
                    <a:lnT w="6350" cap="flat" cmpd="sng" algn="ctr">
                      <a:solidFill>
                        <a:srgbClr val="F0640A"/>
                      </a:solidFill>
                      <a:prstDash val="solid"/>
                      <a:round/>
                      <a:headEnd type="none" w="med" len="med"/>
                      <a:tailEnd type="none" w="med" len="med"/>
                    </a:lnT>
                    <a:lnB w="6350" cap="flat" cmpd="sng" algn="ctr">
                      <a:solidFill>
                        <a:srgbClr val="60640A"/>
                      </a:solidFill>
                      <a:prstDash val="solid"/>
                      <a:round/>
                      <a:headEnd type="none" w="med" len="med"/>
                      <a:tailEnd type="none" w="med" len="med"/>
                    </a:lnB>
                    <a:solidFill>
                      <a:srgbClr val="F1F6FC"/>
                    </a:solidFill>
                  </a:tcPr>
                </a:tc>
                <a:extLst>
                  <a:ext uri="{0D108BD9-81ED-4DB2-BD59-A6C34878D82A}">
                    <a16:rowId xmlns:a16="http://schemas.microsoft.com/office/drawing/2014/main" xmlns="" val="10006"/>
                  </a:ext>
                </a:extLst>
              </a:tr>
              <a:tr h="477701">
                <a:tc>
                  <a:txBody>
                    <a:bodyPr/>
                    <a:lstStyle/>
                    <a:p>
                      <a:pPr algn="l" fontAlgn="base"/>
                      <a:r>
                        <a:rPr lang="en-US" sz="1000">
                          <a:solidFill>
                            <a:schemeClr val="bg1"/>
                          </a:solidFill>
                          <a:effectLst/>
                        </a:rPr>
                        <a:t>ceil</a:t>
                      </a:r>
                    </a:p>
                  </a:txBody>
                  <a:tcPr marL="46512" marR="46512" marT="23255" marB="23255" anchor="ctr">
                    <a:lnL>
                      <a:noFill/>
                    </a:lnL>
                    <a:lnR w="6350" cap="flat" cmpd="sng" algn="ctr">
                      <a:solidFill>
                        <a:srgbClr val="50650A"/>
                      </a:solidFill>
                      <a:prstDash val="solid"/>
                      <a:round/>
                      <a:headEnd type="none" w="med" len="med"/>
                      <a:tailEnd type="none" w="med" len="med"/>
                    </a:lnR>
                    <a:lnT w="6350" cap="flat" cmpd="sng" algn="ctr">
                      <a:solidFill>
                        <a:srgbClr val="28660A"/>
                      </a:solidFill>
                      <a:prstDash val="solid"/>
                      <a:round/>
                      <a:headEnd type="none" w="med" len="med"/>
                      <a:tailEnd type="none" w="med" len="med"/>
                    </a:lnT>
                    <a:lnB w="6350" cap="flat" cmpd="sng" algn="ctr">
                      <a:solidFill>
                        <a:srgbClr val="50650A"/>
                      </a:solidFill>
                      <a:prstDash val="solid"/>
                      <a:round/>
                      <a:headEnd type="none" w="med" len="med"/>
                      <a:tailEnd type="none" w="med" len="med"/>
                    </a:lnB>
                    <a:solidFill>
                      <a:srgbClr val="FFFFFF"/>
                    </a:solidFill>
                  </a:tcPr>
                </a:tc>
                <a:tc>
                  <a:txBody>
                    <a:bodyPr/>
                    <a:lstStyle/>
                    <a:p>
                      <a:pPr algn="l" fontAlgn="base"/>
                      <a:r>
                        <a:rPr lang="en-US" sz="1000" dirty="0">
                          <a:solidFill>
                            <a:schemeClr val="bg1"/>
                          </a:solidFill>
                          <a:effectLst/>
                        </a:rPr>
                        <a:t>Compute the ceiling of each element, i.e. the smallest integer greater than or equal to each element</a:t>
                      </a:r>
                    </a:p>
                  </a:txBody>
                  <a:tcPr marL="46512" marR="46512" marT="23255" marB="23255" anchor="ctr">
                    <a:lnL w="6350" cap="flat" cmpd="sng" algn="ctr">
                      <a:solidFill>
                        <a:srgbClr val="50650A"/>
                      </a:solidFill>
                      <a:prstDash val="solid"/>
                      <a:round/>
                      <a:headEnd type="none" w="med" len="med"/>
                      <a:tailEnd type="none" w="med" len="med"/>
                    </a:lnL>
                    <a:lnR>
                      <a:noFill/>
                    </a:lnR>
                    <a:lnT w="6350" cap="flat" cmpd="sng" algn="ctr">
                      <a:solidFill>
                        <a:srgbClr val="60640A"/>
                      </a:solidFill>
                      <a:prstDash val="solid"/>
                      <a:round/>
                      <a:headEnd type="none" w="med" len="med"/>
                      <a:tailEnd type="none" w="med" len="med"/>
                    </a:lnT>
                    <a:lnB w="6350" cap="flat" cmpd="sng" algn="ctr">
                      <a:solidFill>
                        <a:srgbClr val="98650A"/>
                      </a:solidFill>
                      <a:prstDash val="solid"/>
                      <a:round/>
                      <a:headEnd type="none" w="med" len="med"/>
                      <a:tailEnd type="none" w="med" len="med"/>
                    </a:lnB>
                    <a:solidFill>
                      <a:srgbClr val="FFFFFF"/>
                    </a:solidFill>
                  </a:tcPr>
                </a:tc>
                <a:extLst>
                  <a:ext uri="{0D108BD9-81ED-4DB2-BD59-A6C34878D82A}">
                    <a16:rowId xmlns:a16="http://schemas.microsoft.com/office/drawing/2014/main" xmlns="" val="10007"/>
                  </a:ext>
                </a:extLst>
              </a:tr>
              <a:tr h="344027">
                <a:tc>
                  <a:txBody>
                    <a:bodyPr/>
                    <a:lstStyle/>
                    <a:p>
                      <a:pPr algn="l" fontAlgn="base"/>
                      <a:r>
                        <a:rPr lang="en-US" sz="1000">
                          <a:solidFill>
                            <a:schemeClr val="bg1"/>
                          </a:solidFill>
                          <a:effectLst/>
                        </a:rPr>
                        <a:t>floor</a:t>
                      </a:r>
                    </a:p>
                  </a:txBody>
                  <a:tcPr marL="46512" marR="46512" marT="23255" marB="23255" anchor="ctr">
                    <a:lnL>
                      <a:noFill/>
                    </a:lnL>
                    <a:lnR w="6350" cap="flat" cmpd="sng" algn="ctr">
                      <a:solidFill>
                        <a:srgbClr val="C8650A"/>
                      </a:solidFill>
                      <a:prstDash val="solid"/>
                      <a:round/>
                      <a:headEnd type="none" w="med" len="med"/>
                      <a:tailEnd type="none" w="med" len="med"/>
                    </a:lnR>
                    <a:lnT w="6350" cap="flat" cmpd="sng" algn="ctr">
                      <a:solidFill>
                        <a:srgbClr val="50650A"/>
                      </a:solidFill>
                      <a:prstDash val="solid"/>
                      <a:round/>
                      <a:headEnd type="none" w="med" len="med"/>
                      <a:tailEnd type="none" w="med" len="med"/>
                    </a:lnT>
                    <a:lnB w="6350" cap="flat" cmpd="sng" algn="ctr">
                      <a:solidFill>
                        <a:srgbClr val="C8650A"/>
                      </a:solidFill>
                      <a:prstDash val="solid"/>
                      <a:round/>
                      <a:headEnd type="none" w="med" len="med"/>
                      <a:tailEnd type="none" w="med" len="med"/>
                    </a:lnB>
                    <a:solidFill>
                      <a:srgbClr val="F1F6FC"/>
                    </a:solidFill>
                  </a:tcPr>
                </a:tc>
                <a:tc>
                  <a:txBody>
                    <a:bodyPr/>
                    <a:lstStyle/>
                    <a:p>
                      <a:pPr algn="l" fontAlgn="base"/>
                      <a:r>
                        <a:rPr lang="en-US" sz="1000" dirty="0">
                          <a:solidFill>
                            <a:schemeClr val="bg1"/>
                          </a:solidFill>
                          <a:effectLst/>
                        </a:rPr>
                        <a:t>Compute the floor of each element, i.e. the largest integer less than or equal to each element</a:t>
                      </a:r>
                    </a:p>
                  </a:txBody>
                  <a:tcPr marL="46512" marR="46512" marT="23255" marB="23255" anchor="ctr">
                    <a:lnL w="6350" cap="flat" cmpd="sng" algn="ctr">
                      <a:solidFill>
                        <a:srgbClr val="C8650A"/>
                      </a:solidFill>
                      <a:prstDash val="solid"/>
                      <a:round/>
                      <a:headEnd type="none" w="med" len="med"/>
                      <a:tailEnd type="none" w="med" len="med"/>
                    </a:lnL>
                    <a:lnR>
                      <a:noFill/>
                    </a:lnR>
                    <a:lnT w="6350" cap="flat" cmpd="sng" algn="ctr">
                      <a:solidFill>
                        <a:srgbClr val="98650A"/>
                      </a:solidFill>
                      <a:prstDash val="solid"/>
                      <a:round/>
                      <a:headEnd type="none" w="med" len="med"/>
                      <a:tailEnd type="none" w="med" len="med"/>
                    </a:lnT>
                    <a:lnB w="6350" cap="flat" cmpd="sng" algn="ctr">
                      <a:solidFill>
                        <a:srgbClr val="28660A"/>
                      </a:solidFill>
                      <a:prstDash val="solid"/>
                      <a:round/>
                      <a:headEnd type="none" w="med" len="med"/>
                      <a:tailEnd type="none" w="med" len="med"/>
                    </a:lnB>
                    <a:solidFill>
                      <a:srgbClr val="F1F6FC"/>
                    </a:solidFill>
                  </a:tcPr>
                </a:tc>
                <a:extLst>
                  <a:ext uri="{0D108BD9-81ED-4DB2-BD59-A6C34878D82A}">
                    <a16:rowId xmlns:a16="http://schemas.microsoft.com/office/drawing/2014/main" xmlns="" val="10008"/>
                  </a:ext>
                </a:extLst>
              </a:tr>
              <a:tr h="333650">
                <a:tc>
                  <a:txBody>
                    <a:bodyPr/>
                    <a:lstStyle/>
                    <a:p>
                      <a:pPr algn="l" fontAlgn="base"/>
                      <a:r>
                        <a:rPr lang="en-US" sz="1000">
                          <a:solidFill>
                            <a:schemeClr val="bg1"/>
                          </a:solidFill>
                          <a:effectLst/>
                        </a:rPr>
                        <a:t>rint</a:t>
                      </a:r>
                    </a:p>
                  </a:txBody>
                  <a:tcPr marL="46512" marR="46512" marT="23255" marB="23255" anchor="ctr">
                    <a:lnL>
                      <a:noFill/>
                    </a:lnL>
                    <a:lnR w="6350" cap="flat" cmpd="sng" algn="ctr">
                      <a:solidFill>
                        <a:srgbClr val="B0650A"/>
                      </a:solidFill>
                      <a:prstDash val="solid"/>
                      <a:round/>
                      <a:headEnd type="none" w="med" len="med"/>
                      <a:tailEnd type="none" w="med" len="med"/>
                    </a:lnR>
                    <a:lnT w="6350" cap="flat" cmpd="sng" algn="ctr">
                      <a:solidFill>
                        <a:srgbClr val="C8650A"/>
                      </a:solidFill>
                      <a:prstDash val="solid"/>
                      <a:round/>
                      <a:headEnd type="none" w="med" len="med"/>
                      <a:tailEnd type="none" w="med" len="med"/>
                    </a:lnT>
                    <a:lnB w="6350" cap="flat" cmpd="sng" algn="ctr">
                      <a:solidFill>
                        <a:srgbClr val="B0650A"/>
                      </a:solidFill>
                      <a:prstDash val="solid"/>
                      <a:round/>
                      <a:headEnd type="none" w="med" len="med"/>
                      <a:tailEnd type="none" w="med" len="med"/>
                    </a:lnB>
                    <a:solidFill>
                      <a:srgbClr val="FFFFFF"/>
                    </a:solidFill>
                  </a:tcPr>
                </a:tc>
                <a:tc>
                  <a:txBody>
                    <a:bodyPr/>
                    <a:lstStyle/>
                    <a:p>
                      <a:pPr algn="l" fontAlgn="base"/>
                      <a:r>
                        <a:rPr lang="en-US" sz="1000" dirty="0">
                          <a:solidFill>
                            <a:schemeClr val="bg1"/>
                          </a:solidFill>
                          <a:effectLst/>
                        </a:rPr>
                        <a:t>Round elements to the nearest integer, preserving the </a:t>
                      </a:r>
                      <a:r>
                        <a:rPr lang="en-US" sz="1000" dirty="0" err="1">
                          <a:solidFill>
                            <a:schemeClr val="bg1"/>
                          </a:solidFill>
                          <a:effectLst/>
                        </a:rPr>
                        <a:t>dtype</a:t>
                      </a:r>
                      <a:endParaRPr lang="en-US" sz="1000" dirty="0">
                        <a:solidFill>
                          <a:schemeClr val="bg1"/>
                        </a:solidFill>
                        <a:effectLst/>
                      </a:endParaRPr>
                    </a:p>
                  </a:txBody>
                  <a:tcPr marL="46512" marR="46512" marT="23255" marB="23255" anchor="ctr">
                    <a:lnL w="6350" cap="flat" cmpd="sng" algn="ctr">
                      <a:solidFill>
                        <a:srgbClr val="B0650A"/>
                      </a:solidFill>
                      <a:prstDash val="solid"/>
                      <a:round/>
                      <a:headEnd type="none" w="med" len="med"/>
                      <a:tailEnd type="none" w="med" len="med"/>
                    </a:lnL>
                    <a:lnR>
                      <a:noFill/>
                    </a:lnR>
                    <a:lnT w="6350" cap="flat" cmpd="sng" algn="ctr">
                      <a:solidFill>
                        <a:srgbClr val="28660A"/>
                      </a:solidFill>
                      <a:prstDash val="solid"/>
                      <a:round/>
                      <a:headEnd type="none" w="med" len="med"/>
                      <a:tailEnd type="none" w="med" len="med"/>
                    </a:lnT>
                    <a:lnB w="6350" cap="flat" cmpd="sng" algn="ctr">
                      <a:solidFill>
                        <a:srgbClr val="28660A"/>
                      </a:solidFill>
                      <a:prstDash val="solid"/>
                      <a:round/>
                      <a:headEnd type="none" w="med" len="med"/>
                      <a:tailEnd type="none" w="med" len="med"/>
                    </a:lnB>
                    <a:solidFill>
                      <a:srgbClr val="FFFFFF"/>
                    </a:solidFill>
                  </a:tcPr>
                </a:tc>
                <a:extLst>
                  <a:ext uri="{0D108BD9-81ED-4DB2-BD59-A6C34878D82A}">
                    <a16:rowId xmlns:a16="http://schemas.microsoft.com/office/drawing/2014/main" xmlns="" val="10009"/>
                  </a:ext>
                </a:extLst>
              </a:tr>
              <a:tr h="333650">
                <a:tc>
                  <a:txBody>
                    <a:bodyPr/>
                    <a:lstStyle/>
                    <a:p>
                      <a:pPr algn="l" fontAlgn="base"/>
                      <a:r>
                        <a:rPr lang="en-US" sz="1000">
                          <a:solidFill>
                            <a:schemeClr val="bg1"/>
                          </a:solidFill>
                          <a:effectLst/>
                        </a:rPr>
                        <a:t>modf</a:t>
                      </a:r>
                    </a:p>
                  </a:txBody>
                  <a:tcPr marL="46512" marR="46512" marT="23255" marB="23255" anchor="ctr">
                    <a:lnL>
                      <a:noFill/>
                    </a:lnL>
                    <a:lnR w="6350" cap="flat" cmpd="sng" algn="ctr">
                      <a:solidFill>
                        <a:srgbClr val="80650A"/>
                      </a:solidFill>
                      <a:prstDash val="solid"/>
                      <a:round/>
                      <a:headEnd type="none" w="med" len="med"/>
                      <a:tailEnd type="none" w="med" len="med"/>
                    </a:lnR>
                    <a:lnT w="6350" cap="flat" cmpd="sng" algn="ctr">
                      <a:solidFill>
                        <a:srgbClr val="B0650A"/>
                      </a:solidFill>
                      <a:prstDash val="solid"/>
                      <a:round/>
                      <a:headEnd type="none" w="med" len="med"/>
                      <a:tailEnd type="none" w="med" len="med"/>
                    </a:lnT>
                    <a:lnB w="6350" cap="flat" cmpd="sng" algn="ctr">
                      <a:solidFill>
                        <a:srgbClr val="80650A"/>
                      </a:solidFill>
                      <a:prstDash val="solid"/>
                      <a:round/>
                      <a:headEnd type="none" w="med" len="med"/>
                      <a:tailEnd type="none" w="med" len="med"/>
                    </a:lnB>
                    <a:solidFill>
                      <a:srgbClr val="F1F6FC"/>
                    </a:solidFill>
                  </a:tcPr>
                </a:tc>
                <a:tc>
                  <a:txBody>
                    <a:bodyPr/>
                    <a:lstStyle/>
                    <a:p>
                      <a:pPr algn="l" fontAlgn="base"/>
                      <a:r>
                        <a:rPr lang="en-US" sz="1000" dirty="0">
                          <a:solidFill>
                            <a:schemeClr val="bg1"/>
                          </a:solidFill>
                          <a:effectLst/>
                        </a:rPr>
                        <a:t>Return fractional and integral parts of array as separate array</a:t>
                      </a:r>
                    </a:p>
                  </a:txBody>
                  <a:tcPr marL="46512" marR="46512" marT="23255" marB="23255" anchor="ctr">
                    <a:lnL w="6350" cap="flat" cmpd="sng" algn="ctr">
                      <a:solidFill>
                        <a:srgbClr val="80650A"/>
                      </a:solidFill>
                      <a:prstDash val="solid"/>
                      <a:round/>
                      <a:headEnd type="none" w="med" len="med"/>
                      <a:tailEnd type="none" w="med" len="med"/>
                    </a:lnL>
                    <a:lnR>
                      <a:noFill/>
                    </a:lnR>
                    <a:lnT w="6350" cap="flat" cmpd="sng" algn="ctr">
                      <a:solidFill>
                        <a:srgbClr val="28660A"/>
                      </a:solidFill>
                      <a:prstDash val="solid"/>
                      <a:round/>
                      <a:headEnd type="none" w="med" len="med"/>
                      <a:tailEnd type="none" w="med" len="med"/>
                    </a:lnT>
                    <a:lnB w="6350" cap="flat" cmpd="sng" algn="ctr">
                      <a:solidFill>
                        <a:srgbClr val="58660A"/>
                      </a:solidFill>
                      <a:prstDash val="solid"/>
                      <a:round/>
                      <a:headEnd type="none" w="med" len="med"/>
                      <a:tailEnd type="none" w="med" len="med"/>
                    </a:lnB>
                    <a:solidFill>
                      <a:srgbClr val="F1F6FC"/>
                    </a:solidFill>
                  </a:tcPr>
                </a:tc>
                <a:extLst>
                  <a:ext uri="{0D108BD9-81ED-4DB2-BD59-A6C34878D82A}">
                    <a16:rowId xmlns:a16="http://schemas.microsoft.com/office/drawing/2014/main" xmlns="" val="10010"/>
                  </a:ext>
                </a:extLst>
              </a:tr>
              <a:tr h="344027">
                <a:tc>
                  <a:txBody>
                    <a:bodyPr/>
                    <a:lstStyle/>
                    <a:p>
                      <a:pPr algn="l" fontAlgn="base"/>
                      <a:r>
                        <a:rPr lang="en-US" sz="1000">
                          <a:solidFill>
                            <a:schemeClr val="bg1"/>
                          </a:solidFill>
                          <a:effectLst/>
                        </a:rPr>
                        <a:t>isnan</a:t>
                      </a:r>
                    </a:p>
                  </a:txBody>
                  <a:tcPr marL="46512" marR="46512" marT="23255" marB="23255" anchor="ctr">
                    <a:lnL>
                      <a:noFill/>
                    </a:lnL>
                    <a:lnR w="6350" cap="flat" cmpd="sng" algn="ctr">
                      <a:solidFill>
                        <a:srgbClr val="78640A"/>
                      </a:solidFill>
                      <a:prstDash val="solid"/>
                      <a:round/>
                      <a:headEnd type="none" w="med" len="med"/>
                      <a:tailEnd type="none" w="med" len="med"/>
                    </a:lnR>
                    <a:lnT w="6350" cap="flat" cmpd="sng" algn="ctr">
                      <a:solidFill>
                        <a:srgbClr val="80650A"/>
                      </a:solidFill>
                      <a:prstDash val="solid"/>
                      <a:round/>
                      <a:headEnd type="none" w="med" len="med"/>
                      <a:tailEnd type="none" w="med" len="med"/>
                    </a:lnT>
                    <a:lnB w="6350" cap="flat" cmpd="sng" algn="ctr">
                      <a:solidFill>
                        <a:srgbClr val="78640A"/>
                      </a:solidFill>
                      <a:prstDash val="solid"/>
                      <a:round/>
                      <a:headEnd type="none" w="med" len="med"/>
                      <a:tailEnd type="none" w="med" len="med"/>
                    </a:lnB>
                    <a:solidFill>
                      <a:srgbClr val="FFFFFF"/>
                    </a:solidFill>
                  </a:tcPr>
                </a:tc>
                <a:tc>
                  <a:txBody>
                    <a:bodyPr/>
                    <a:lstStyle/>
                    <a:p>
                      <a:pPr algn="l" fontAlgn="base"/>
                      <a:r>
                        <a:rPr lang="en-US" sz="1000" dirty="0">
                          <a:solidFill>
                            <a:schemeClr val="bg1"/>
                          </a:solidFill>
                          <a:effectLst/>
                        </a:rPr>
                        <a:t>Return </a:t>
                      </a:r>
                      <a:r>
                        <a:rPr lang="en-US" sz="1000" dirty="0" err="1">
                          <a:solidFill>
                            <a:schemeClr val="bg1"/>
                          </a:solidFill>
                          <a:effectLst/>
                        </a:rPr>
                        <a:t>boolean</a:t>
                      </a:r>
                      <a:r>
                        <a:rPr lang="en-US" sz="1000" dirty="0">
                          <a:solidFill>
                            <a:schemeClr val="bg1"/>
                          </a:solidFill>
                          <a:effectLst/>
                        </a:rPr>
                        <a:t> array indicating whether each value is </a:t>
                      </a:r>
                      <a:r>
                        <a:rPr lang="en-US" sz="1000" dirty="0" err="1">
                          <a:solidFill>
                            <a:schemeClr val="bg1"/>
                          </a:solidFill>
                          <a:effectLst/>
                        </a:rPr>
                        <a:t>NaN</a:t>
                      </a:r>
                      <a:r>
                        <a:rPr lang="en-US" sz="1000" dirty="0">
                          <a:solidFill>
                            <a:schemeClr val="bg1"/>
                          </a:solidFill>
                          <a:effectLst/>
                        </a:rPr>
                        <a:t> (Not a Number)</a:t>
                      </a:r>
                    </a:p>
                  </a:txBody>
                  <a:tcPr marL="46512" marR="46512" marT="23255" marB="23255" anchor="ctr">
                    <a:lnL w="6350" cap="flat" cmpd="sng" algn="ctr">
                      <a:solidFill>
                        <a:srgbClr val="78640A"/>
                      </a:solidFill>
                      <a:prstDash val="solid"/>
                      <a:round/>
                      <a:headEnd type="none" w="med" len="med"/>
                      <a:tailEnd type="none" w="med" len="med"/>
                    </a:lnL>
                    <a:lnR>
                      <a:noFill/>
                    </a:lnR>
                    <a:lnT w="6350" cap="flat" cmpd="sng" algn="ctr">
                      <a:solidFill>
                        <a:srgbClr val="58660A"/>
                      </a:solidFill>
                      <a:prstDash val="solid"/>
                      <a:round/>
                      <a:headEnd type="none" w="med" len="med"/>
                      <a:tailEnd type="none" w="med" len="med"/>
                    </a:lnT>
                    <a:lnB w="6350" cap="flat" cmpd="sng" algn="ctr">
                      <a:solidFill>
                        <a:srgbClr val="58660A"/>
                      </a:solidFill>
                      <a:prstDash val="solid"/>
                      <a:round/>
                      <a:headEnd type="none" w="med" len="med"/>
                      <a:tailEnd type="none" w="med" len="med"/>
                    </a:lnB>
                    <a:solidFill>
                      <a:srgbClr val="FFFFFF"/>
                    </a:solidFill>
                  </a:tcPr>
                </a:tc>
                <a:extLst>
                  <a:ext uri="{0D108BD9-81ED-4DB2-BD59-A6C34878D82A}">
                    <a16:rowId xmlns:a16="http://schemas.microsoft.com/office/drawing/2014/main" xmlns="" val="10011"/>
                  </a:ext>
                </a:extLst>
              </a:tr>
              <a:tr h="477701">
                <a:tc>
                  <a:txBody>
                    <a:bodyPr/>
                    <a:lstStyle/>
                    <a:p>
                      <a:pPr algn="l" fontAlgn="base"/>
                      <a:r>
                        <a:rPr lang="en-US" sz="1000">
                          <a:solidFill>
                            <a:schemeClr val="bg1"/>
                          </a:solidFill>
                          <a:effectLst/>
                        </a:rPr>
                        <a:t>isfinite, isinf</a:t>
                      </a:r>
                    </a:p>
                  </a:txBody>
                  <a:tcPr marL="46512" marR="46512" marT="23255" marB="23255" anchor="ctr">
                    <a:lnL>
                      <a:noFill/>
                    </a:lnL>
                    <a:lnR w="6350" cap="flat" cmpd="sng" algn="ctr">
                      <a:solidFill>
                        <a:srgbClr val="A0660A"/>
                      </a:solidFill>
                      <a:prstDash val="solid"/>
                      <a:round/>
                      <a:headEnd type="none" w="med" len="med"/>
                      <a:tailEnd type="none" w="med" len="med"/>
                    </a:lnR>
                    <a:lnT w="6350" cap="flat" cmpd="sng" algn="ctr">
                      <a:solidFill>
                        <a:srgbClr val="78640A"/>
                      </a:solidFill>
                      <a:prstDash val="solid"/>
                      <a:round/>
                      <a:headEnd type="none" w="med" len="med"/>
                      <a:tailEnd type="none" w="med" len="med"/>
                    </a:lnT>
                    <a:lnB w="6350" cap="flat" cmpd="sng" algn="ctr">
                      <a:solidFill>
                        <a:srgbClr val="A0660A"/>
                      </a:solidFill>
                      <a:prstDash val="solid"/>
                      <a:round/>
                      <a:headEnd type="none" w="med" len="med"/>
                      <a:tailEnd type="none" w="med" len="med"/>
                    </a:lnB>
                    <a:solidFill>
                      <a:srgbClr val="F1F6FC"/>
                    </a:solidFill>
                  </a:tcPr>
                </a:tc>
                <a:tc>
                  <a:txBody>
                    <a:bodyPr/>
                    <a:lstStyle/>
                    <a:p>
                      <a:pPr algn="l" fontAlgn="base"/>
                      <a:r>
                        <a:rPr lang="en-US" sz="1000" dirty="0">
                          <a:solidFill>
                            <a:schemeClr val="bg1"/>
                          </a:solidFill>
                          <a:effectLst/>
                        </a:rPr>
                        <a:t>Return </a:t>
                      </a:r>
                      <a:r>
                        <a:rPr lang="en-US" sz="1000" dirty="0" err="1">
                          <a:solidFill>
                            <a:schemeClr val="bg1"/>
                          </a:solidFill>
                          <a:effectLst/>
                        </a:rPr>
                        <a:t>boolean</a:t>
                      </a:r>
                      <a:r>
                        <a:rPr lang="en-US" sz="1000" dirty="0">
                          <a:solidFill>
                            <a:schemeClr val="bg1"/>
                          </a:solidFill>
                          <a:effectLst/>
                        </a:rPr>
                        <a:t> array indicating whether each element is finite (non-</a:t>
                      </a:r>
                      <a:r>
                        <a:rPr lang="en-US" sz="1000" dirty="0" err="1">
                          <a:solidFill>
                            <a:schemeClr val="bg1"/>
                          </a:solidFill>
                          <a:effectLst/>
                        </a:rPr>
                        <a:t>inf</a:t>
                      </a:r>
                      <a:r>
                        <a:rPr lang="en-US" sz="1000" dirty="0">
                          <a:solidFill>
                            <a:schemeClr val="bg1"/>
                          </a:solidFill>
                          <a:effectLst/>
                        </a:rPr>
                        <a:t>, non-</a:t>
                      </a:r>
                      <a:r>
                        <a:rPr lang="en-US" sz="1000" dirty="0" err="1">
                          <a:solidFill>
                            <a:schemeClr val="bg1"/>
                          </a:solidFill>
                          <a:effectLst/>
                        </a:rPr>
                        <a:t>NaN</a:t>
                      </a:r>
                      <a:r>
                        <a:rPr lang="en-US" sz="1000" dirty="0">
                          <a:solidFill>
                            <a:schemeClr val="bg1"/>
                          </a:solidFill>
                          <a:effectLst/>
                        </a:rPr>
                        <a:t>) or infinite, respectively</a:t>
                      </a:r>
                    </a:p>
                  </a:txBody>
                  <a:tcPr marL="46512" marR="46512" marT="23255" marB="23255" anchor="ctr">
                    <a:lnL w="6350" cap="flat" cmpd="sng" algn="ctr">
                      <a:solidFill>
                        <a:srgbClr val="A0660A"/>
                      </a:solidFill>
                      <a:prstDash val="solid"/>
                      <a:round/>
                      <a:headEnd type="none" w="med" len="med"/>
                      <a:tailEnd type="none" w="med" len="med"/>
                    </a:lnL>
                    <a:lnR>
                      <a:noFill/>
                    </a:lnR>
                    <a:lnT w="6350" cap="flat" cmpd="sng" algn="ctr">
                      <a:solidFill>
                        <a:srgbClr val="58660A"/>
                      </a:solidFill>
                      <a:prstDash val="solid"/>
                      <a:round/>
                      <a:headEnd type="none" w="med" len="med"/>
                      <a:tailEnd type="none" w="med" len="med"/>
                    </a:lnT>
                    <a:lnB w="6350" cap="flat" cmpd="sng" algn="ctr">
                      <a:solidFill>
                        <a:srgbClr val="60640A"/>
                      </a:solidFill>
                      <a:prstDash val="solid"/>
                      <a:round/>
                      <a:headEnd type="none" w="med" len="med"/>
                      <a:tailEnd type="none" w="med" len="med"/>
                    </a:lnB>
                    <a:solidFill>
                      <a:srgbClr val="F1F6FC"/>
                    </a:solidFill>
                  </a:tcPr>
                </a:tc>
                <a:extLst>
                  <a:ext uri="{0D108BD9-81ED-4DB2-BD59-A6C34878D82A}">
                    <a16:rowId xmlns:a16="http://schemas.microsoft.com/office/drawing/2014/main" xmlns="" val="10012"/>
                  </a:ext>
                </a:extLst>
              </a:tr>
              <a:tr h="194786">
                <a:tc>
                  <a:txBody>
                    <a:bodyPr/>
                    <a:lstStyle/>
                    <a:p>
                      <a:pPr algn="l" fontAlgn="base"/>
                      <a:r>
                        <a:rPr lang="es-ES" sz="1000">
                          <a:solidFill>
                            <a:schemeClr val="bg1"/>
                          </a:solidFill>
                          <a:effectLst/>
                        </a:rPr>
                        <a:t>cos, cosh, sin, sinh, tan, tanh</a:t>
                      </a:r>
                    </a:p>
                  </a:txBody>
                  <a:tcPr marL="46512" marR="46512" marT="23255" marB="23255" anchor="ctr">
                    <a:lnL>
                      <a:noFill/>
                    </a:lnL>
                    <a:lnR w="6350" cap="flat" cmpd="sng" algn="ctr">
                      <a:solidFill>
                        <a:srgbClr val="D0660A"/>
                      </a:solidFill>
                      <a:prstDash val="solid"/>
                      <a:round/>
                      <a:headEnd type="none" w="med" len="med"/>
                      <a:tailEnd type="none" w="med" len="med"/>
                    </a:lnR>
                    <a:lnT w="6350" cap="flat" cmpd="sng" algn="ctr">
                      <a:solidFill>
                        <a:srgbClr val="A0660A"/>
                      </a:solidFill>
                      <a:prstDash val="solid"/>
                      <a:round/>
                      <a:headEnd type="none" w="med" len="med"/>
                      <a:tailEnd type="none" w="med" len="med"/>
                    </a:lnT>
                    <a:lnB w="6350" cap="flat" cmpd="sng" algn="ctr">
                      <a:solidFill>
                        <a:srgbClr val="D0660A"/>
                      </a:solidFill>
                      <a:prstDash val="solid"/>
                      <a:round/>
                      <a:headEnd type="none" w="med" len="med"/>
                      <a:tailEnd type="none" w="med" len="med"/>
                    </a:lnB>
                    <a:solidFill>
                      <a:srgbClr val="FFFFFF"/>
                    </a:solidFill>
                  </a:tcPr>
                </a:tc>
                <a:tc>
                  <a:txBody>
                    <a:bodyPr/>
                    <a:lstStyle/>
                    <a:p>
                      <a:pPr algn="l" fontAlgn="base"/>
                      <a:r>
                        <a:rPr lang="en-US" sz="1000" dirty="0">
                          <a:solidFill>
                            <a:schemeClr val="bg1"/>
                          </a:solidFill>
                          <a:effectLst/>
                        </a:rPr>
                        <a:t>Regular and hyperbolic trigonometric functions</a:t>
                      </a:r>
                    </a:p>
                  </a:txBody>
                  <a:tcPr marL="46512" marR="46512" marT="23255" marB="23255" anchor="ctr">
                    <a:lnL w="6350" cap="flat" cmpd="sng" algn="ctr">
                      <a:solidFill>
                        <a:srgbClr val="D0660A"/>
                      </a:solidFill>
                      <a:prstDash val="solid"/>
                      <a:round/>
                      <a:headEnd type="none" w="med" len="med"/>
                      <a:tailEnd type="none" w="med" len="med"/>
                    </a:lnL>
                    <a:lnR>
                      <a:noFill/>
                    </a:lnR>
                    <a:lnT w="6350" cap="flat" cmpd="sng" algn="ctr">
                      <a:solidFill>
                        <a:srgbClr val="60640A"/>
                      </a:solidFill>
                      <a:prstDash val="solid"/>
                      <a:round/>
                      <a:headEnd type="none" w="med" len="med"/>
                      <a:tailEnd type="none" w="med" len="med"/>
                    </a:lnT>
                    <a:lnB w="6350" cap="flat" cmpd="sng" algn="ctr">
                      <a:solidFill>
                        <a:srgbClr val="60640A"/>
                      </a:solidFill>
                      <a:prstDash val="solid"/>
                      <a:round/>
                      <a:headEnd type="none" w="med" len="med"/>
                      <a:tailEnd type="none" w="med" len="med"/>
                    </a:lnB>
                    <a:solidFill>
                      <a:srgbClr val="FFFFFF"/>
                    </a:solidFill>
                  </a:tcPr>
                </a:tc>
                <a:extLst>
                  <a:ext uri="{0D108BD9-81ED-4DB2-BD59-A6C34878D82A}">
                    <a16:rowId xmlns:a16="http://schemas.microsoft.com/office/drawing/2014/main" xmlns="" val="10013"/>
                  </a:ext>
                </a:extLst>
              </a:tr>
              <a:tr h="194786">
                <a:tc>
                  <a:txBody>
                    <a:bodyPr/>
                    <a:lstStyle/>
                    <a:p>
                      <a:pPr algn="l" fontAlgn="base"/>
                      <a:r>
                        <a:rPr lang="en-US" sz="1000" dirty="0" err="1">
                          <a:solidFill>
                            <a:schemeClr val="bg1"/>
                          </a:solidFill>
                          <a:effectLst/>
                        </a:rPr>
                        <a:t>arccos</a:t>
                      </a:r>
                      <a:r>
                        <a:rPr lang="en-US" sz="1000" dirty="0">
                          <a:solidFill>
                            <a:schemeClr val="bg1"/>
                          </a:solidFill>
                          <a:effectLst/>
                        </a:rPr>
                        <a:t>, </a:t>
                      </a:r>
                      <a:r>
                        <a:rPr lang="en-US" sz="1000" dirty="0" err="1">
                          <a:solidFill>
                            <a:schemeClr val="bg1"/>
                          </a:solidFill>
                          <a:effectLst/>
                        </a:rPr>
                        <a:t>arccosh</a:t>
                      </a:r>
                      <a:r>
                        <a:rPr lang="en-US" sz="1000" dirty="0">
                          <a:solidFill>
                            <a:schemeClr val="bg1"/>
                          </a:solidFill>
                          <a:effectLst/>
                        </a:rPr>
                        <a:t>, </a:t>
                      </a:r>
                      <a:r>
                        <a:rPr lang="en-US" sz="1000" dirty="0" err="1">
                          <a:solidFill>
                            <a:schemeClr val="bg1"/>
                          </a:solidFill>
                          <a:effectLst/>
                        </a:rPr>
                        <a:t>arcsin</a:t>
                      </a:r>
                      <a:r>
                        <a:rPr lang="en-US" sz="1000" dirty="0">
                          <a:solidFill>
                            <a:schemeClr val="bg1"/>
                          </a:solidFill>
                          <a:effectLst/>
                        </a:rPr>
                        <a:t>, </a:t>
                      </a:r>
                      <a:r>
                        <a:rPr lang="en-US" sz="1000" dirty="0" err="1">
                          <a:solidFill>
                            <a:schemeClr val="bg1"/>
                          </a:solidFill>
                          <a:effectLst/>
                        </a:rPr>
                        <a:t>arcsinh</a:t>
                      </a:r>
                      <a:r>
                        <a:rPr lang="en-US" sz="1000" dirty="0">
                          <a:solidFill>
                            <a:schemeClr val="bg1"/>
                          </a:solidFill>
                          <a:effectLst/>
                        </a:rPr>
                        <a:t>, </a:t>
                      </a:r>
                      <a:r>
                        <a:rPr lang="en-US" sz="1000" dirty="0" err="1">
                          <a:solidFill>
                            <a:schemeClr val="bg1"/>
                          </a:solidFill>
                          <a:effectLst/>
                        </a:rPr>
                        <a:t>arctan</a:t>
                      </a:r>
                      <a:r>
                        <a:rPr lang="en-US" sz="1000" dirty="0">
                          <a:solidFill>
                            <a:schemeClr val="bg1"/>
                          </a:solidFill>
                          <a:effectLst/>
                        </a:rPr>
                        <a:t>, </a:t>
                      </a:r>
                      <a:r>
                        <a:rPr lang="en-US" sz="1000" dirty="0" err="1">
                          <a:solidFill>
                            <a:schemeClr val="bg1"/>
                          </a:solidFill>
                          <a:effectLst/>
                        </a:rPr>
                        <a:t>arctanh</a:t>
                      </a:r>
                      <a:endParaRPr lang="en-US" sz="1000" dirty="0">
                        <a:solidFill>
                          <a:schemeClr val="bg1"/>
                        </a:solidFill>
                        <a:effectLst/>
                      </a:endParaRPr>
                    </a:p>
                  </a:txBody>
                  <a:tcPr marL="46512" marR="46512" marT="23255" marB="23255" anchor="ctr">
                    <a:lnL>
                      <a:noFill/>
                    </a:lnL>
                    <a:lnR w="6350" cap="flat" cmpd="sng" algn="ctr">
                      <a:solidFill>
                        <a:srgbClr val="70660A"/>
                      </a:solidFill>
                      <a:prstDash val="solid"/>
                      <a:round/>
                      <a:headEnd type="none" w="med" len="med"/>
                      <a:tailEnd type="none" w="med" len="med"/>
                    </a:lnR>
                    <a:lnT w="6350" cap="flat" cmpd="sng" algn="ctr">
                      <a:solidFill>
                        <a:srgbClr val="D0660A"/>
                      </a:solidFill>
                      <a:prstDash val="solid"/>
                      <a:round/>
                      <a:headEnd type="none" w="med" len="med"/>
                      <a:tailEnd type="none" w="med" len="med"/>
                    </a:lnT>
                    <a:lnB w="6350" cap="flat" cmpd="sng" algn="ctr">
                      <a:solidFill>
                        <a:srgbClr val="70660A"/>
                      </a:solidFill>
                      <a:prstDash val="solid"/>
                      <a:round/>
                      <a:headEnd type="none" w="med" len="med"/>
                      <a:tailEnd type="none" w="med" len="med"/>
                    </a:lnB>
                    <a:solidFill>
                      <a:srgbClr val="F1F6FC"/>
                    </a:solidFill>
                  </a:tcPr>
                </a:tc>
                <a:tc>
                  <a:txBody>
                    <a:bodyPr/>
                    <a:lstStyle/>
                    <a:p>
                      <a:pPr algn="l" fontAlgn="base"/>
                      <a:r>
                        <a:rPr lang="en-US" sz="1000" dirty="0">
                          <a:solidFill>
                            <a:schemeClr val="bg1"/>
                          </a:solidFill>
                          <a:effectLst/>
                        </a:rPr>
                        <a:t>Inverse trigonometric functions</a:t>
                      </a:r>
                    </a:p>
                  </a:txBody>
                  <a:tcPr marL="46512" marR="46512" marT="23255" marB="23255" anchor="ctr">
                    <a:lnL w="6350" cap="flat" cmpd="sng" algn="ctr">
                      <a:solidFill>
                        <a:srgbClr val="70660A"/>
                      </a:solidFill>
                      <a:prstDash val="solid"/>
                      <a:round/>
                      <a:headEnd type="none" w="med" len="med"/>
                      <a:tailEnd type="none" w="med" len="med"/>
                    </a:lnL>
                    <a:lnR>
                      <a:noFill/>
                    </a:lnR>
                    <a:lnT w="6350" cap="flat" cmpd="sng" algn="ctr">
                      <a:solidFill>
                        <a:srgbClr val="60640A"/>
                      </a:solidFill>
                      <a:prstDash val="solid"/>
                      <a:round/>
                      <a:headEnd type="none" w="med" len="med"/>
                      <a:tailEnd type="none" w="med" len="med"/>
                    </a:lnT>
                    <a:lnB w="6350" cap="flat" cmpd="sng" algn="ctr">
                      <a:solidFill>
                        <a:srgbClr val="28660A"/>
                      </a:solidFill>
                      <a:prstDash val="solid"/>
                      <a:round/>
                      <a:headEnd type="none" w="med" len="med"/>
                      <a:tailEnd type="none" w="med" len="med"/>
                    </a:lnB>
                    <a:solidFill>
                      <a:srgbClr val="F1F6FC"/>
                    </a:solidFill>
                  </a:tcPr>
                </a:tc>
                <a:extLst>
                  <a:ext uri="{0D108BD9-81ED-4DB2-BD59-A6C34878D82A}">
                    <a16:rowId xmlns:a16="http://schemas.microsoft.com/office/drawing/2014/main" xmlns="" val="10014"/>
                  </a:ext>
                </a:extLst>
              </a:tr>
            </a:tbl>
          </a:graphicData>
        </a:graphic>
      </p:graphicFrame>
    </p:spTree>
    <p:extLst>
      <p:ext uri="{BB962C8B-B14F-4D97-AF65-F5344CB8AC3E}">
        <p14:creationId xmlns:p14="http://schemas.microsoft.com/office/powerpoint/2010/main" val="40218956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10174"/>
            <a:ext cx="9905998" cy="1478570"/>
          </a:xfrm>
        </p:spPr>
        <p:txBody>
          <a:bodyPr/>
          <a:lstStyle/>
          <a:p>
            <a:r>
              <a:rPr lang="en-US" dirty="0"/>
              <a:t>Pandas</a:t>
            </a:r>
          </a:p>
        </p:txBody>
      </p:sp>
      <p:sp>
        <p:nvSpPr>
          <p:cNvPr id="3" name="Content Placeholder 2"/>
          <p:cNvSpPr>
            <a:spLocks noGrp="1"/>
          </p:cNvSpPr>
          <p:nvPr>
            <p:ph idx="1"/>
          </p:nvPr>
        </p:nvSpPr>
        <p:spPr>
          <a:xfrm>
            <a:off x="1141412" y="1562582"/>
            <a:ext cx="9905999" cy="4734046"/>
          </a:xfrm>
        </p:spPr>
        <p:txBody>
          <a:bodyPr>
            <a:normAutofit fontScale="55000" lnSpcReduction="20000"/>
          </a:bodyPr>
          <a:lstStyle/>
          <a:p>
            <a:r>
              <a:rPr lang="en-US" dirty="0"/>
              <a:t>A fast and efficient </a:t>
            </a:r>
            <a:r>
              <a:rPr lang="en-US" b="1" dirty="0" err="1"/>
              <a:t>DataFrame</a:t>
            </a:r>
            <a:r>
              <a:rPr lang="en-US" dirty="0"/>
              <a:t> object for data manipulation with integrated indexing;</a:t>
            </a:r>
          </a:p>
          <a:p>
            <a:r>
              <a:rPr lang="en-US" dirty="0"/>
              <a:t>Tools for </a:t>
            </a:r>
            <a:r>
              <a:rPr lang="en-US" b="1" dirty="0"/>
              <a:t>reading and writing data</a:t>
            </a:r>
            <a:r>
              <a:rPr lang="en-US" dirty="0"/>
              <a:t> between in-memory data structures and different formats: CSV and text files, Microsoft Excel, SQL databases, and the fast HDF5 format;</a:t>
            </a:r>
          </a:p>
          <a:p>
            <a:r>
              <a:rPr lang="en-US" dirty="0"/>
              <a:t>Intelligent </a:t>
            </a:r>
            <a:r>
              <a:rPr lang="en-US" b="1" dirty="0"/>
              <a:t>data alignment</a:t>
            </a:r>
            <a:r>
              <a:rPr lang="en-US" dirty="0"/>
              <a:t> and integrated handling of </a:t>
            </a:r>
            <a:r>
              <a:rPr lang="en-US" b="1" dirty="0"/>
              <a:t>missing data</a:t>
            </a:r>
            <a:r>
              <a:rPr lang="en-US" dirty="0"/>
              <a:t>: gain automatic label-based alignment in computations and easily manipulate messy data into an orderly form;</a:t>
            </a:r>
          </a:p>
          <a:p>
            <a:r>
              <a:rPr lang="en-US" dirty="0"/>
              <a:t>Flexible </a:t>
            </a:r>
            <a:r>
              <a:rPr lang="en-US" b="1" dirty="0"/>
              <a:t>reshaping</a:t>
            </a:r>
            <a:r>
              <a:rPr lang="en-US" dirty="0"/>
              <a:t> and pivoting of data sets;</a:t>
            </a:r>
          </a:p>
          <a:p>
            <a:r>
              <a:rPr lang="en-US" dirty="0"/>
              <a:t>Intelligent label-based </a:t>
            </a:r>
            <a:r>
              <a:rPr lang="en-US" b="1" dirty="0"/>
              <a:t>slicing</a:t>
            </a:r>
            <a:r>
              <a:rPr lang="en-US" dirty="0"/>
              <a:t>, </a:t>
            </a:r>
            <a:r>
              <a:rPr lang="en-US" b="1" dirty="0"/>
              <a:t>fancy indexing</a:t>
            </a:r>
            <a:r>
              <a:rPr lang="en-US" dirty="0"/>
              <a:t>, and </a:t>
            </a:r>
            <a:r>
              <a:rPr lang="en-US" b="1" dirty="0" err="1"/>
              <a:t>subsetting</a:t>
            </a:r>
            <a:r>
              <a:rPr lang="en-US" dirty="0"/>
              <a:t> of large data sets;</a:t>
            </a:r>
          </a:p>
          <a:p>
            <a:r>
              <a:rPr lang="en-US" dirty="0"/>
              <a:t>Columns can be inserted and deleted from data structures for </a:t>
            </a:r>
            <a:r>
              <a:rPr lang="en-US" b="1" dirty="0"/>
              <a:t>size mutability</a:t>
            </a:r>
            <a:r>
              <a:rPr lang="en-US" dirty="0"/>
              <a:t>;</a:t>
            </a:r>
          </a:p>
          <a:p>
            <a:r>
              <a:rPr lang="en-US" dirty="0"/>
              <a:t>Aggregating or transforming data with a powerful </a:t>
            </a:r>
            <a:r>
              <a:rPr lang="en-US" b="1" dirty="0"/>
              <a:t>group by</a:t>
            </a:r>
            <a:r>
              <a:rPr lang="en-US" dirty="0"/>
              <a:t> engine allowing split-apply-combine operations on data sets;</a:t>
            </a:r>
          </a:p>
          <a:p>
            <a:r>
              <a:rPr lang="en-US" dirty="0"/>
              <a:t>High performance </a:t>
            </a:r>
            <a:r>
              <a:rPr lang="en-US" b="1" dirty="0"/>
              <a:t>merging and joining</a:t>
            </a:r>
            <a:r>
              <a:rPr lang="en-US" dirty="0"/>
              <a:t> of data sets;</a:t>
            </a:r>
          </a:p>
          <a:p>
            <a:r>
              <a:rPr lang="en-US" b="1" dirty="0"/>
              <a:t>Hierarchical axis indexing</a:t>
            </a:r>
            <a:r>
              <a:rPr lang="en-US" dirty="0"/>
              <a:t> provides an intuitive way of working with high-dimensional data in a lower-dimensional data structure;</a:t>
            </a:r>
          </a:p>
          <a:p>
            <a:r>
              <a:rPr lang="en-US" b="1" dirty="0"/>
              <a:t>Time series</a:t>
            </a:r>
            <a:r>
              <a:rPr lang="en-US" dirty="0"/>
              <a:t>-functionality: date range generation and frequency conversion, moving window statistics, moving window linear regressions, date shifting and lagging. Even create domain-specific time offsets and join time series without losing data;</a:t>
            </a:r>
          </a:p>
          <a:p>
            <a:r>
              <a:rPr lang="en-US" dirty="0"/>
              <a:t>Highly </a:t>
            </a:r>
            <a:r>
              <a:rPr lang="en-US" b="1" dirty="0"/>
              <a:t>optimized for performance</a:t>
            </a:r>
            <a:r>
              <a:rPr lang="en-US" dirty="0"/>
              <a:t>, </a:t>
            </a:r>
          </a:p>
        </p:txBody>
      </p:sp>
    </p:spTree>
    <p:extLst>
      <p:ext uri="{BB962C8B-B14F-4D97-AF65-F5344CB8AC3E}">
        <p14:creationId xmlns:p14="http://schemas.microsoft.com/office/powerpoint/2010/main" val="31786796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Pandas</a:t>
            </a:r>
          </a:p>
        </p:txBody>
      </p:sp>
      <p:sp>
        <p:nvSpPr>
          <p:cNvPr id="3" name="Content Placeholder 2"/>
          <p:cNvSpPr>
            <a:spLocks noGrp="1"/>
          </p:cNvSpPr>
          <p:nvPr>
            <p:ph idx="1"/>
          </p:nvPr>
        </p:nvSpPr>
        <p:spPr/>
        <p:txBody>
          <a:bodyPr/>
          <a:lstStyle/>
          <a:p>
            <a:r>
              <a:rPr lang="en-US" dirty="0"/>
              <a:t>Pandas (from Panel Data) is the tool that makes data analysis in python great.</a:t>
            </a:r>
          </a:p>
          <a:p>
            <a:endParaRPr lang="en-US" dirty="0"/>
          </a:p>
          <a:p>
            <a:r>
              <a:rPr lang="en-US" dirty="0"/>
              <a:t>To use it:</a:t>
            </a:r>
          </a:p>
          <a:p>
            <a:pPr lvl="1"/>
            <a:r>
              <a:rPr lang="en-US" dirty="0">
                <a:latin typeface="Courier New" panose="02070309020205020404" pitchFamily="49" charset="0"/>
                <a:cs typeface="Courier New" panose="02070309020205020404" pitchFamily="49" charset="0"/>
              </a:rPr>
              <a:t>import pandas as </a:t>
            </a:r>
            <a:r>
              <a:rPr lang="en-US" dirty="0" err="1">
                <a:latin typeface="Courier New" panose="02070309020205020404" pitchFamily="49" charset="0"/>
                <a:cs typeface="Courier New" panose="02070309020205020404" pitchFamily="49" charset="0"/>
              </a:rPr>
              <a:t>pd</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253160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pandas series</a:t>
            </a:r>
          </a:p>
        </p:txBody>
      </p:sp>
      <p:sp>
        <p:nvSpPr>
          <p:cNvPr id="3" name="Content Placeholder 2"/>
          <p:cNvSpPr>
            <a:spLocks noGrp="1"/>
          </p:cNvSpPr>
          <p:nvPr>
            <p:ph idx="1"/>
          </p:nvPr>
        </p:nvSpPr>
        <p:spPr/>
        <p:txBody>
          <a:bodyPr>
            <a:normAutofit fontScale="77500" lnSpcReduction="20000"/>
          </a:bodyPr>
          <a:lstStyle/>
          <a:p>
            <a:r>
              <a:rPr lang="en-US" dirty="0"/>
              <a:t>There are two very important data structures in pandas</a:t>
            </a:r>
          </a:p>
          <a:p>
            <a:r>
              <a:rPr lang="en-US" dirty="0"/>
              <a:t>the first is </a:t>
            </a:r>
            <a:r>
              <a:rPr lang="en-US" dirty="0" err="1"/>
              <a:t>pd.Series</a:t>
            </a:r>
            <a:r>
              <a:rPr lang="en-US" dirty="0"/>
              <a:t>()</a:t>
            </a:r>
          </a:p>
          <a:p>
            <a:pPr lvl="1"/>
            <a:r>
              <a:rPr lang="en-US" dirty="0"/>
              <a:t>A series is a 1d array with an associated array of indexes</a:t>
            </a:r>
          </a:p>
          <a:p>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pd.Series</a:t>
            </a:r>
            <a:r>
              <a:rPr lang="en-US" dirty="0">
                <a:latin typeface="Courier New" panose="02070309020205020404" pitchFamily="49" charset="0"/>
                <a:cs typeface="Courier New" panose="02070309020205020404" pitchFamily="49" charset="0"/>
              </a:rPr>
              <a:t>([4,7,-3,6])</a:t>
            </a:r>
          </a:p>
          <a:p>
            <a:r>
              <a:rPr lang="en-US" dirty="0">
                <a:latin typeface="Courier New" panose="02070309020205020404" pitchFamily="49" charset="0"/>
                <a:cs typeface="Courier New" panose="02070309020205020404" pitchFamily="49" charset="0"/>
              </a:rPr>
              <a:t>-&gt;</a:t>
            </a:r>
          </a:p>
          <a:p>
            <a:pPr marL="457200" lvl="1" indent="0">
              <a:buNone/>
            </a:pPr>
            <a:r>
              <a:rPr lang="en-US" dirty="0">
                <a:latin typeface="Courier New" panose="02070309020205020404" pitchFamily="49" charset="0"/>
                <a:cs typeface="Courier New" panose="02070309020205020404" pitchFamily="49" charset="0"/>
              </a:rPr>
              <a:t>0    4</a:t>
            </a:r>
          </a:p>
          <a:p>
            <a:pPr marL="457200" lvl="1" indent="0">
              <a:buNone/>
            </a:pPr>
            <a:r>
              <a:rPr lang="en-US" dirty="0">
                <a:latin typeface="Courier New" panose="02070309020205020404" pitchFamily="49" charset="0"/>
                <a:cs typeface="Courier New" panose="02070309020205020404" pitchFamily="49" charset="0"/>
              </a:rPr>
              <a:t>1    7</a:t>
            </a:r>
          </a:p>
          <a:p>
            <a:pPr marL="457200" lvl="1" indent="0">
              <a:buNone/>
            </a:pPr>
            <a:r>
              <a:rPr lang="en-US" dirty="0">
                <a:latin typeface="Courier New" panose="02070309020205020404" pitchFamily="49" charset="0"/>
                <a:cs typeface="Courier New" panose="02070309020205020404" pitchFamily="49" charset="0"/>
              </a:rPr>
              <a:t>2   -3</a:t>
            </a:r>
          </a:p>
          <a:p>
            <a:pPr marL="457200" lvl="1" indent="0">
              <a:buNone/>
            </a:pPr>
            <a:r>
              <a:rPr lang="en-US" dirty="0">
                <a:latin typeface="Courier New" panose="02070309020205020404" pitchFamily="49" charset="0"/>
                <a:cs typeface="Courier New" panose="02070309020205020404" pitchFamily="49" charset="0"/>
              </a:rPr>
              <a:t>3    6</a:t>
            </a:r>
          </a:p>
          <a:p>
            <a:pPr marL="457200" lvl="1" indent="0">
              <a:buNone/>
            </a:pPr>
            <a:r>
              <a:rPr lang="en-US" dirty="0" err="1">
                <a:latin typeface="Courier New" panose="02070309020205020404" pitchFamily="49" charset="0"/>
                <a:cs typeface="Courier New" panose="02070309020205020404" pitchFamily="49" charset="0"/>
              </a:rPr>
              <a:t>dtype</a:t>
            </a:r>
            <a:r>
              <a:rPr lang="en-US" dirty="0">
                <a:latin typeface="Courier New" panose="02070309020205020404" pitchFamily="49" charset="0"/>
                <a:cs typeface="Courier New" panose="02070309020205020404" pitchFamily="49" charset="0"/>
              </a:rPr>
              <a:t>: int64</a:t>
            </a:r>
          </a:p>
          <a:p>
            <a:endParaRPr lang="en-US" dirty="0"/>
          </a:p>
        </p:txBody>
      </p:sp>
    </p:spTree>
    <p:extLst>
      <p:ext uri="{BB962C8B-B14F-4D97-AF65-F5344CB8AC3E}">
        <p14:creationId xmlns:p14="http://schemas.microsoft.com/office/powerpoint/2010/main" val="10911452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41412" y="2249487"/>
            <a:ext cx="6185363" cy="3541714"/>
          </a:xfrm>
        </p:spPr>
        <p:txBody>
          <a:bodyPr/>
          <a:lstStyle/>
          <a:p>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dat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pd.Series</a:t>
            </a:r>
            <a:r>
              <a:rPr lang="en-US" dirty="0">
                <a:latin typeface="Courier New" panose="02070309020205020404" pitchFamily="49" charset="0"/>
                <a:cs typeface="Courier New" panose="02070309020205020404" pitchFamily="49" charset="0"/>
              </a:rPr>
              <a:t>([4,7,-3,6])</a:t>
            </a:r>
          </a:p>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dat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dat</a:t>
            </a:r>
            <a:r>
              <a:rPr lang="en-US" dirty="0">
                <a:latin typeface="Courier New" panose="02070309020205020404" pitchFamily="49" charset="0"/>
                <a:cs typeface="Courier New" panose="02070309020205020404" pitchFamily="49" charset="0"/>
              </a:rPr>
              <a:t> &gt; 4]</a:t>
            </a:r>
          </a:p>
          <a:p>
            <a:pPr marL="0" indent="0">
              <a:buNone/>
            </a:pPr>
            <a:r>
              <a:rPr lang="en-US" dirty="0">
                <a:latin typeface="Courier New" panose="02070309020205020404" pitchFamily="49" charset="0"/>
                <a:cs typeface="Courier New" panose="02070309020205020404" pitchFamily="49" charset="0"/>
              </a:rPr>
              <a:t>-&gt;</a:t>
            </a:r>
          </a:p>
          <a:p>
            <a:pPr marL="457200" lvl="1" indent="0">
              <a:buNone/>
            </a:pPr>
            <a:r>
              <a:rPr lang="en-US" dirty="0">
                <a:latin typeface="Courier New" panose="02070309020205020404" pitchFamily="49" charset="0"/>
                <a:cs typeface="Courier New" panose="02070309020205020404" pitchFamily="49" charset="0"/>
              </a:rPr>
              <a:t>1    7</a:t>
            </a:r>
          </a:p>
          <a:p>
            <a:pPr marL="457200" lvl="1" indent="0">
              <a:buNone/>
            </a:pPr>
            <a:r>
              <a:rPr lang="en-US" dirty="0">
                <a:latin typeface="Courier New" panose="02070309020205020404" pitchFamily="49" charset="0"/>
                <a:cs typeface="Courier New" panose="02070309020205020404" pitchFamily="49" charset="0"/>
              </a:rPr>
              <a:t>3    6</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dtype</a:t>
            </a:r>
            <a:r>
              <a:rPr lang="en-US" dirty="0">
                <a:latin typeface="Courier New" panose="02070309020205020404" pitchFamily="49" charset="0"/>
                <a:cs typeface="Courier New" panose="02070309020205020404" pitchFamily="49" charset="0"/>
              </a:rPr>
              <a:t>: int64</a:t>
            </a:r>
          </a:p>
          <a:p>
            <a:pPr marL="0" indent="0">
              <a:buNone/>
            </a:pPr>
            <a:endParaRPr lang="en-US" dirty="0">
              <a:latin typeface="Courier New" panose="02070309020205020404" pitchFamily="49" charset="0"/>
              <a:cs typeface="Courier New" panose="02070309020205020404" pitchFamily="49" charset="0"/>
            </a:endParaRPr>
          </a:p>
          <a:p>
            <a:endParaRPr lang="en-US" dirty="0"/>
          </a:p>
        </p:txBody>
      </p:sp>
      <p:sp>
        <p:nvSpPr>
          <p:cNvPr id="5" name="TextBox 4"/>
          <p:cNvSpPr txBox="1"/>
          <p:nvPr/>
        </p:nvSpPr>
        <p:spPr>
          <a:xfrm>
            <a:off x="7523544" y="2349661"/>
            <a:ext cx="4328932" cy="3539430"/>
          </a:xfrm>
          <a:prstGeom prst="rect">
            <a:avLst/>
          </a:prstGeom>
          <a:noFill/>
        </p:spPr>
        <p:txBody>
          <a:bodyPr wrap="square" rtlCol="0">
            <a:spAutoFit/>
          </a:bodyPr>
          <a:lstStyle/>
          <a:p>
            <a:r>
              <a:rPr lang="en-US" sz="2800" dirty="0">
                <a:latin typeface="Courier New" panose="02070309020205020404" pitchFamily="49" charset="0"/>
                <a:cs typeface="Courier New" panose="02070309020205020404" pitchFamily="49" charset="0"/>
              </a:rPr>
              <a:t>&lt;- </a:t>
            </a:r>
            <a:r>
              <a:rPr lang="en-US" sz="2800" dirty="0" err="1">
                <a:latin typeface="Courier New" panose="02070309020205020404" pitchFamily="49" charset="0"/>
                <a:cs typeface="Courier New" panose="02070309020205020404" pitchFamily="49" charset="0"/>
              </a:rPr>
              <a:t>dat</a:t>
            </a:r>
            <a:r>
              <a:rPr lang="en-US" sz="2800" dirty="0">
                <a:latin typeface="Courier New" panose="02070309020205020404" pitchFamily="49" charset="0"/>
                <a:cs typeface="Courier New" panose="02070309020205020404" pitchFamily="49" charset="0"/>
              </a:rPr>
              <a:t> * 2</a:t>
            </a:r>
          </a:p>
          <a:p>
            <a:r>
              <a:rPr lang="en-US" sz="2800" dirty="0">
                <a:latin typeface="Courier New" panose="02070309020205020404" pitchFamily="49" charset="0"/>
                <a:cs typeface="Courier New" panose="02070309020205020404" pitchFamily="49" charset="0"/>
              </a:rPr>
              <a:t>-&gt;</a:t>
            </a:r>
          </a:p>
          <a:p>
            <a:r>
              <a:rPr lang="en-US" sz="2800" dirty="0">
                <a:latin typeface="Courier New" panose="02070309020205020404" pitchFamily="49" charset="0"/>
                <a:cs typeface="Courier New" panose="02070309020205020404" pitchFamily="49" charset="0"/>
              </a:rPr>
              <a:t>0     8</a:t>
            </a:r>
          </a:p>
          <a:p>
            <a:r>
              <a:rPr lang="en-US" sz="2800" dirty="0">
                <a:latin typeface="Courier New" panose="02070309020205020404" pitchFamily="49" charset="0"/>
                <a:cs typeface="Courier New" panose="02070309020205020404" pitchFamily="49" charset="0"/>
              </a:rPr>
              <a:t>1    14</a:t>
            </a:r>
          </a:p>
          <a:p>
            <a:r>
              <a:rPr lang="en-US" sz="2800" dirty="0">
                <a:latin typeface="Courier New" panose="02070309020205020404" pitchFamily="49" charset="0"/>
                <a:cs typeface="Courier New" panose="02070309020205020404" pitchFamily="49" charset="0"/>
              </a:rPr>
              <a:t>2    -6</a:t>
            </a:r>
          </a:p>
          <a:p>
            <a:r>
              <a:rPr lang="en-US" sz="2800" dirty="0">
                <a:latin typeface="Courier New" panose="02070309020205020404" pitchFamily="49" charset="0"/>
                <a:cs typeface="Courier New" panose="02070309020205020404" pitchFamily="49" charset="0"/>
              </a:rPr>
              <a:t>3    12</a:t>
            </a:r>
          </a:p>
          <a:p>
            <a:r>
              <a:rPr lang="en-US" sz="2800" dirty="0" err="1">
                <a:latin typeface="Courier New" panose="02070309020205020404" pitchFamily="49" charset="0"/>
                <a:cs typeface="Courier New" panose="02070309020205020404" pitchFamily="49" charset="0"/>
              </a:rPr>
              <a:t>dtype</a:t>
            </a:r>
            <a:r>
              <a:rPr lang="en-US" sz="2800" dirty="0">
                <a:latin typeface="Courier New" panose="02070309020205020404" pitchFamily="49" charset="0"/>
                <a:cs typeface="Courier New" panose="02070309020205020404" pitchFamily="49" charset="0"/>
              </a:rPr>
              <a:t>: int64</a:t>
            </a:r>
          </a:p>
          <a:p>
            <a:endParaRPr lang="en-US" sz="2800" dirty="0">
              <a:latin typeface="Courier New" panose="02070309020205020404" pitchFamily="49" charset="0"/>
              <a:cs typeface="Courier New" panose="02070309020205020404" pitchFamily="49" charset="0"/>
            </a:endParaRPr>
          </a:p>
        </p:txBody>
      </p:sp>
      <p:cxnSp>
        <p:nvCxnSpPr>
          <p:cNvPr id="7" name="Straight Connector 6"/>
          <p:cNvCxnSpPr/>
          <p:nvPr/>
        </p:nvCxnSpPr>
        <p:spPr>
          <a:xfrm>
            <a:off x="7222603" y="2249487"/>
            <a:ext cx="0" cy="29591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87085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Indexes can be anything</a:t>
            </a:r>
          </a:p>
        </p:txBody>
      </p:sp>
      <p:sp>
        <p:nvSpPr>
          <p:cNvPr id="3" name="Content Placeholder 2"/>
          <p:cNvSpPr>
            <a:spLocks noGrp="1"/>
          </p:cNvSpPr>
          <p:nvPr>
            <p:ph idx="1"/>
          </p:nvPr>
        </p:nvSpPr>
        <p:spPr/>
        <p:txBody>
          <a:bodyPr>
            <a:normAutofit fontScale="70000" lnSpcReduction="20000"/>
          </a:bodyPr>
          <a:lstStyle/>
          <a:p>
            <a:r>
              <a:rPr lang="en-US" dirty="0"/>
              <a:t>Useful when working with time series data</a:t>
            </a:r>
          </a:p>
          <a:p>
            <a:pPr lvl="1"/>
            <a:r>
              <a:rPr lang="en-US" dirty="0"/>
              <a:t>Set the timestamp as the index</a:t>
            </a:r>
          </a:p>
          <a:p>
            <a:r>
              <a:rPr lang="en-US" dirty="0"/>
              <a:t>Useful to label specific points</a:t>
            </a:r>
          </a:p>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state_scores</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pd.Series</a:t>
            </a:r>
            <a:r>
              <a:rPr lang="en-US" dirty="0">
                <a:latin typeface="Courier New" panose="02070309020205020404" pitchFamily="49" charset="0"/>
                <a:cs typeface="Courier New" panose="02070309020205020404" pitchFamily="49" charset="0"/>
              </a:rPr>
              <a:t>([5, 1, 3, 7], index=['CA', 'MA', 'IL', 'FL'])</a:t>
            </a:r>
          </a:p>
          <a:p>
            <a:pPr marL="0" indent="0">
              <a:buNone/>
            </a:pPr>
            <a:r>
              <a:rPr lang="en-US" dirty="0">
                <a:latin typeface="Courier New" panose="02070309020205020404" pitchFamily="49" charset="0"/>
                <a:cs typeface="Courier New" panose="02070309020205020404" pitchFamily="49" charset="0"/>
              </a:rPr>
              <a:t>-&gt;</a:t>
            </a:r>
          </a:p>
          <a:p>
            <a:pPr marL="457200" lvl="1" indent="0">
              <a:buNone/>
            </a:pPr>
            <a:r>
              <a:rPr lang="it-IT" dirty="0">
                <a:latin typeface="Courier New" panose="02070309020205020404" pitchFamily="49" charset="0"/>
                <a:cs typeface="Courier New" panose="02070309020205020404" pitchFamily="49" charset="0"/>
              </a:rPr>
              <a:t>CA    5</a:t>
            </a:r>
          </a:p>
          <a:p>
            <a:pPr marL="457200" lvl="1" indent="0">
              <a:buNone/>
            </a:pPr>
            <a:r>
              <a:rPr lang="it-IT" dirty="0">
                <a:latin typeface="Courier New" panose="02070309020205020404" pitchFamily="49" charset="0"/>
                <a:cs typeface="Courier New" panose="02070309020205020404" pitchFamily="49" charset="0"/>
              </a:rPr>
              <a:t>MA    1</a:t>
            </a:r>
          </a:p>
          <a:p>
            <a:pPr marL="457200" lvl="1" indent="0">
              <a:buNone/>
            </a:pPr>
            <a:r>
              <a:rPr lang="it-IT" dirty="0">
                <a:latin typeface="Courier New" panose="02070309020205020404" pitchFamily="49" charset="0"/>
                <a:cs typeface="Courier New" panose="02070309020205020404" pitchFamily="49" charset="0"/>
              </a:rPr>
              <a:t>IL    3</a:t>
            </a:r>
          </a:p>
          <a:p>
            <a:pPr marL="457200" lvl="1" indent="0">
              <a:buNone/>
            </a:pPr>
            <a:r>
              <a:rPr lang="it-IT" dirty="0">
                <a:latin typeface="Courier New" panose="02070309020205020404" pitchFamily="49" charset="0"/>
                <a:cs typeface="Courier New" panose="02070309020205020404" pitchFamily="49" charset="0"/>
              </a:rPr>
              <a:t>FL    7</a:t>
            </a:r>
          </a:p>
          <a:p>
            <a:pPr marL="457200" lvl="1" indent="0">
              <a:buNone/>
            </a:pPr>
            <a:r>
              <a:rPr lang="it-IT" dirty="0">
                <a:latin typeface="Courier New" panose="02070309020205020404" pitchFamily="49" charset="0"/>
                <a:cs typeface="Courier New" panose="02070309020205020404" pitchFamily="49" charset="0"/>
              </a:rPr>
              <a:t>dtype: int64</a:t>
            </a:r>
          </a:p>
          <a:p>
            <a:pPr marL="0" indent="0">
              <a:buNone/>
            </a:pPr>
            <a:endParaRPr lang="en-US" dirty="0"/>
          </a:p>
        </p:txBody>
      </p:sp>
    </p:spTree>
    <p:extLst>
      <p:ext uri="{BB962C8B-B14F-4D97-AF65-F5344CB8AC3E}">
        <p14:creationId xmlns:p14="http://schemas.microsoft.com/office/powerpoint/2010/main" val="892804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get python</a:t>
            </a:r>
          </a:p>
        </p:txBody>
      </p:sp>
      <p:sp>
        <p:nvSpPr>
          <p:cNvPr id="3" name="Content Placeholder 2"/>
          <p:cNvSpPr>
            <a:spLocks noGrp="1"/>
          </p:cNvSpPr>
          <p:nvPr>
            <p:ph idx="1"/>
          </p:nvPr>
        </p:nvSpPr>
        <p:spPr/>
        <p:txBody>
          <a:bodyPr/>
          <a:lstStyle/>
          <a:p>
            <a:r>
              <a:rPr lang="en-US" dirty="0"/>
              <a:t>Download and install Anaconda</a:t>
            </a:r>
          </a:p>
          <a:p>
            <a:pPr lvl="1"/>
            <a:r>
              <a:rPr lang="en-US" dirty="0">
                <a:hlinkClick r:id="rId2"/>
              </a:rPr>
              <a:t>https://store.continuum.io/cshop/anaconda/</a:t>
            </a:r>
            <a:endParaRPr lang="en-US" dirty="0"/>
          </a:p>
          <a:p>
            <a:r>
              <a:rPr lang="en-US" dirty="0"/>
              <a:t>It’s free</a:t>
            </a:r>
          </a:p>
          <a:p>
            <a:r>
              <a:rPr lang="en-US" dirty="0"/>
              <a:t>Includes almost all of the scientific packages you will never need</a:t>
            </a:r>
          </a:p>
          <a:p>
            <a:pPr lvl="1"/>
            <a:r>
              <a:rPr lang="en-US" dirty="0"/>
              <a:t>Don’t need to figure out how to install complicated modules</a:t>
            </a:r>
          </a:p>
        </p:txBody>
      </p:sp>
    </p:spTree>
    <p:extLst>
      <p:ext uri="{BB962C8B-B14F-4D97-AF65-F5344CB8AC3E}">
        <p14:creationId xmlns:p14="http://schemas.microsoft.com/office/powerpoint/2010/main" val="267171996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items by index</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state_scores</a:t>
            </a:r>
            <a:r>
              <a:rPr lang="en-US" dirty="0">
                <a:latin typeface="Courier New" panose="02070309020205020404" pitchFamily="49" charset="0"/>
                <a:cs typeface="Courier New" panose="02070309020205020404" pitchFamily="49" charset="0"/>
              </a:rPr>
              <a:t>['FL']</a:t>
            </a:r>
          </a:p>
          <a:p>
            <a:pPr marL="0" indent="0">
              <a:buNone/>
            </a:pPr>
            <a:r>
              <a:rPr lang="en-US" dirty="0">
                <a:latin typeface="Courier New" panose="02070309020205020404" pitchFamily="49" charset="0"/>
                <a:cs typeface="Courier New" panose="02070309020205020404" pitchFamily="49" charset="0"/>
              </a:rPr>
              <a:t>-&gt; 7</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state_scores</a:t>
            </a:r>
            <a:r>
              <a:rPr lang="en-US" dirty="0">
                <a:latin typeface="Courier New" panose="02070309020205020404" pitchFamily="49" charset="0"/>
                <a:cs typeface="Courier New" panose="02070309020205020404" pitchFamily="49" charset="0"/>
              </a:rPr>
              <a:t>[ ['CA', 'FL'] ]</a:t>
            </a:r>
          </a:p>
          <a:p>
            <a:pPr marL="0" indent="0">
              <a:buNone/>
            </a:pPr>
            <a:r>
              <a:rPr lang="en-US" dirty="0">
                <a:latin typeface="Courier New" panose="02070309020205020404" pitchFamily="49" charset="0"/>
                <a:cs typeface="Courier New" panose="02070309020205020404" pitchFamily="49" charset="0"/>
              </a:rPr>
              <a:t>-&gt;</a:t>
            </a:r>
          </a:p>
          <a:p>
            <a:pPr marL="457200" lvl="1" indent="0">
              <a:buNone/>
            </a:pPr>
            <a:r>
              <a:rPr lang="en-US" dirty="0">
                <a:latin typeface="Courier New" panose="02070309020205020404" pitchFamily="49" charset="0"/>
                <a:cs typeface="Courier New" panose="02070309020205020404" pitchFamily="49" charset="0"/>
              </a:rPr>
              <a:t>CA    5</a:t>
            </a:r>
          </a:p>
          <a:p>
            <a:pPr marL="457200" lvl="1" indent="0">
              <a:buNone/>
            </a:pPr>
            <a:r>
              <a:rPr lang="en-US" dirty="0">
                <a:latin typeface="Courier New" panose="02070309020205020404" pitchFamily="49" charset="0"/>
                <a:cs typeface="Courier New" panose="02070309020205020404" pitchFamily="49" charset="0"/>
              </a:rPr>
              <a:t>FL    7</a:t>
            </a:r>
          </a:p>
          <a:p>
            <a:pPr marL="457200" lvl="1" indent="0">
              <a:buNone/>
            </a:pPr>
            <a:r>
              <a:rPr lang="en-US" dirty="0" err="1">
                <a:latin typeface="Courier New" panose="02070309020205020404" pitchFamily="49" charset="0"/>
                <a:cs typeface="Courier New" panose="02070309020205020404" pitchFamily="49" charset="0"/>
              </a:rPr>
              <a:t>dtype</a:t>
            </a:r>
            <a:r>
              <a:rPr lang="en-US" dirty="0">
                <a:latin typeface="Courier New" panose="02070309020205020404" pitchFamily="49" charset="0"/>
                <a:cs typeface="Courier New" panose="02070309020205020404" pitchFamily="49" charset="0"/>
              </a:rPr>
              <a:t>: int64</a:t>
            </a:r>
          </a:p>
          <a:p>
            <a:endParaRPr lang="en-US" dirty="0"/>
          </a:p>
        </p:txBody>
      </p:sp>
    </p:spTree>
    <p:extLst>
      <p:ext uri="{BB962C8B-B14F-4D97-AF65-F5344CB8AC3E}">
        <p14:creationId xmlns:p14="http://schemas.microsoft.com/office/powerpoint/2010/main" val="24727402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DataFrame</a:t>
            </a:r>
            <a:endParaRPr lang="en-US" dirty="0"/>
          </a:p>
        </p:txBody>
      </p:sp>
      <p:sp>
        <p:nvSpPr>
          <p:cNvPr id="3" name="Content Placeholder 2"/>
          <p:cNvSpPr>
            <a:spLocks noGrp="1"/>
          </p:cNvSpPr>
          <p:nvPr>
            <p:ph idx="1"/>
          </p:nvPr>
        </p:nvSpPr>
        <p:spPr/>
        <p:txBody>
          <a:bodyPr/>
          <a:lstStyle/>
          <a:p>
            <a:r>
              <a:rPr lang="en-US" dirty="0"/>
              <a:t>The </a:t>
            </a:r>
            <a:r>
              <a:rPr lang="en-US" dirty="0" err="1"/>
              <a:t>dataframe</a:t>
            </a:r>
            <a:r>
              <a:rPr lang="en-US" dirty="0"/>
              <a:t> is a spreadsheet-</a:t>
            </a:r>
            <a:r>
              <a:rPr lang="en-US" dirty="0" err="1"/>
              <a:t>esque</a:t>
            </a:r>
            <a:r>
              <a:rPr lang="en-US" dirty="0"/>
              <a:t> data structure</a:t>
            </a:r>
          </a:p>
          <a:p>
            <a:pPr lvl="1"/>
            <a:r>
              <a:rPr lang="en-US" dirty="0"/>
              <a:t>Essentially a collection of columns</a:t>
            </a:r>
          </a:p>
          <a:p>
            <a:pPr lvl="1"/>
            <a:r>
              <a:rPr lang="en-US" dirty="0"/>
              <a:t>Each column can be a different data type (</a:t>
            </a:r>
            <a:r>
              <a:rPr lang="en-US" dirty="0" err="1"/>
              <a:t>eg</a:t>
            </a:r>
            <a:r>
              <a:rPr lang="en-US" dirty="0"/>
              <a:t> </a:t>
            </a:r>
            <a:r>
              <a:rPr lang="en-US" dirty="0" err="1"/>
              <a:t>int</a:t>
            </a:r>
            <a:r>
              <a:rPr lang="en-US" dirty="0"/>
              <a:t>, float, string, </a:t>
            </a:r>
            <a:r>
              <a:rPr lang="en-US" dirty="0" err="1"/>
              <a:t>etc</a:t>
            </a:r>
            <a:r>
              <a:rPr lang="en-US" dirty="0"/>
              <a:t>)</a:t>
            </a:r>
          </a:p>
          <a:p>
            <a:pPr lvl="1"/>
            <a:r>
              <a:rPr lang="en-US" dirty="0"/>
              <a:t>Similar to R </a:t>
            </a:r>
            <a:r>
              <a:rPr lang="en-US" dirty="0" err="1"/>
              <a:t>data.frame</a:t>
            </a:r>
            <a:endParaRPr lang="en-US" dirty="0"/>
          </a:p>
          <a:p>
            <a:pPr lvl="1"/>
            <a:r>
              <a:rPr lang="en-US" dirty="0"/>
              <a:t>The magic glue that makes data analysis in Python easy (relatively)</a:t>
            </a:r>
          </a:p>
          <a:p>
            <a:pPr lvl="1"/>
            <a:endParaRPr lang="en-US" dirty="0"/>
          </a:p>
        </p:txBody>
      </p:sp>
    </p:spTree>
    <p:extLst>
      <p:ext uri="{BB962C8B-B14F-4D97-AF65-F5344CB8AC3E}">
        <p14:creationId xmlns:p14="http://schemas.microsoft.com/office/powerpoint/2010/main" val="329991604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a:t>
            </a:r>
            <a:r>
              <a:rPr lang="en-US" dirty="0" err="1"/>
              <a:t>dataframe</a:t>
            </a:r>
            <a:endParaRPr lang="en-US" dirty="0"/>
          </a:p>
        </p:txBody>
      </p:sp>
      <p:sp>
        <p:nvSpPr>
          <p:cNvPr id="3" name="Content Placeholder 2"/>
          <p:cNvSpPr>
            <a:spLocks noGrp="1"/>
          </p:cNvSpPr>
          <p:nvPr>
            <p:ph idx="1"/>
          </p:nvPr>
        </p:nvSpPr>
        <p:spPr/>
        <p:txBody>
          <a:bodyPr>
            <a:normAutofit fontScale="92500"/>
          </a:bodyPr>
          <a:lstStyle/>
          <a:p>
            <a:r>
              <a:rPr lang="en-US" dirty="0"/>
              <a:t>The easiest way to make a </a:t>
            </a:r>
            <a:r>
              <a:rPr lang="en-US" dirty="0" err="1"/>
              <a:t>dataframe</a:t>
            </a:r>
            <a:r>
              <a:rPr lang="en-US" dirty="0"/>
              <a:t> is from a dictionary of equal length lists</a:t>
            </a:r>
          </a:p>
          <a:p>
            <a:pPr marL="0" indent="0">
              <a:buNone/>
            </a:pPr>
            <a:r>
              <a:rPr lang="en-US" sz="2200" dirty="0">
                <a:latin typeface="Courier New" panose="02070309020205020404" pitchFamily="49" charset="0"/>
                <a:cs typeface="Courier New" panose="02070309020205020404" pitchFamily="49" charset="0"/>
              </a:rPr>
              <a:t>data = {'state': ['Ohio', 'Ohio', 'Ohio', 'Nevada', 'Nevada'],</a:t>
            </a:r>
          </a:p>
          <a:p>
            <a:pPr marL="0" indent="0">
              <a:buNone/>
            </a:pPr>
            <a:r>
              <a:rPr lang="en-US" sz="2200" dirty="0">
                <a:latin typeface="Courier New" panose="02070309020205020404" pitchFamily="49" charset="0"/>
                <a:cs typeface="Courier New" panose="02070309020205020404" pitchFamily="49" charset="0"/>
              </a:rPr>
              <a:t>        'year': [2000, 2001, 2002, 2001, 2002],</a:t>
            </a:r>
          </a:p>
          <a:p>
            <a:pPr marL="0" indent="0">
              <a:buNone/>
            </a:pPr>
            <a:r>
              <a:rPr lang="en-US" sz="2200" dirty="0">
                <a:latin typeface="Courier New" panose="02070309020205020404" pitchFamily="49" charset="0"/>
                <a:cs typeface="Courier New" panose="02070309020205020404" pitchFamily="49" charset="0"/>
              </a:rPr>
              <a:t>        'pop': [1.5, 1.7, 3.6, 2.4, 2.9]}</a:t>
            </a:r>
          </a:p>
          <a:p>
            <a:pPr marL="0" indent="0">
              <a:buNone/>
            </a:pPr>
            <a:endParaRPr lang="en-US" sz="2200" dirty="0">
              <a:latin typeface="Courier New" panose="02070309020205020404" pitchFamily="49" charset="0"/>
              <a:cs typeface="Courier New" panose="02070309020205020404" pitchFamily="49" charset="0"/>
            </a:endParaRPr>
          </a:p>
          <a:p>
            <a:pPr marL="0" indent="0">
              <a:buNone/>
            </a:pPr>
            <a:r>
              <a:rPr lang="en-US" sz="2200" dirty="0">
                <a:latin typeface="Courier New" panose="02070309020205020404" pitchFamily="49" charset="0"/>
                <a:cs typeface="Courier New" panose="02070309020205020404" pitchFamily="49" charset="0"/>
              </a:rPr>
              <a:t>frame = </a:t>
            </a:r>
            <a:r>
              <a:rPr lang="en-US" sz="2200" dirty="0" err="1">
                <a:latin typeface="Courier New" panose="02070309020205020404" pitchFamily="49" charset="0"/>
                <a:cs typeface="Courier New" panose="02070309020205020404" pitchFamily="49" charset="0"/>
              </a:rPr>
              <a:t>pd.DataFrame</a:t>
            </a:r>
            <a:r>
              <a:rPr lang="en-US" sz="2200" dirty="0">
                <a:latin typeface="Courier New" panose="02070309020205020404" pitchFamily="49" charset="0"/>
                <a:cs typeface="Courier New" panose="02070309020205020404" pitchFamily="49" charset="0"/>
              </a:rPr>
              <a:t>(data)</a:t>
            </a:r>
          </a:p>
        </p:txBody>
      </p:sp>
    </p:spTree>
    <p:extLst>
      <p:ext uri="{BB962C8B-B14F-4D97-AF65-F5344CB8AC3E}">
        <p14:creationId xmlns:p14="http://schemas.microsoft.com/office/powerpoint/2010/main" val="377349550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a:t>
            </a:r>
            <a:r>
              <a:rPr lang="en-US" dirty="0" err="1"/>
              <a:t>dataframe</a:t>
            </a:r>
            <a:endParaRPr lang="en-US" dirty="0"/>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   pop   state  year</a:t>
            </a:r>
          </a:p>
          <a:p>
            <a:pPr marL="0" indent="0">
              <a:buNone/>
            </a:pPr>
            <a:r>
              <a:rPr lang="en-US" dirty="0">
                <a:latin typeface="Courier New" panose="02070309020205020404" pitchFamily="49" charset="0"/>
                <a:cs typeface="Courier New" panose="02070309020205020404" pitchFamily="49" charset="0"/>
              </a:rPr>
              <a:t>0  1.5    Ohio  2000</a:t>
            </a:r>
          </a:p>
          <a:p>
            <a:pPr marL="0" indent="0">
              <a:buNone/>
            </a:pPr>
            <a:r>
              <a:rPr lang="en-US" dirty="0">
                <a:latin typeface="Courier New" panose="02070309020205020404" pitchFamily="49" charset="0"/>
                <a:cs typeface="Courier New" panose="02070309020205020404" pitchFamily="49" charset="0"/>
              </a:rPr>
              <a:t>1  1.7    Ohio  2001</a:t>
            </a:r>
          </a:p>
          <a:p>
            <a:pPr marL="0" indent="0">
              <a:buNone/>
            </a:pPr>
            <a:r>
              <a:rPr lang="en-US" dirty="0">
                <a:latin typeface="Courier New" panose="02070309020205020404" pitchFamily="49" charset="0"/>
                <a:cs typeface="Courier New" panose="02070309020205020404" pitchFamily="49" charset="0"/>
              </a:rPr>
              <a:t>2  3.6    Ohio  2002</a:t>
            </a:r>
          </a:p>
          <a:p>
            <a:pPr marL="0" indent="0">
              <a:buNone/>
            </a:pPr>
            <a:r>
              <a:rPr lang="en-US" dirty="0">
                <a:latin typeface="Courier New" panose="02070309020205020404" pitchFamily="49" charset="0"/>
                <a:cs typeface="Courier New" panose="02070309020205020404" pitchFamily="49" charset="0"/>
              </a:rPr>
              <a:t>3  2.4  Nevada  2001</a:t>
            </a:r>
          </a:p>
          <a:p>
            <a:pPr marL="0" indent="0">
              <a:buNone/>
            </a:pPr>
            <a:r>
              <a:rPr lang="en-US" dirty="0">
                <a:latin typeface="Courier New" panose="02070309020205020404" pitchFamily="49" charset="0"/>
                <a:cs typeface="Courier New" panose="02070309020205020404" pitchFamily="49" charset="0"/>
              </a:rPr>
              <a:t>4  2.9  Nevada  2002</a:t>
            </a:r>
          </a:p>
        </p:txBody>
      </p:sp>
    </p:spTree>
    <p:extLst>
      <p:ext uri="{BB962C8B-B14F-4D97-AF65-F5344CB8AC3E}">
        <p14:creationId xmlns:p14="http://schemas.microsoft.com/office/powerpoint/2010/main" val="410972353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a:t>
            </a:r>
            <a:r>
              <a:rPr lang="en-US" dirty="0" err="1" smtClean="0"/>
              <a:t>dataframe</a:t>
            </a:r>
            <a:r>
              <a:rPr lang="en-US" dirty="0" smtClean="0"/>
              <a:t> example</a:t>
            </a:r>
            <a:endParaRPr lang="en-US" dirty="0"/>
          </a:p>
        </p:txBody>
      </p:sp>
      <p:sp>
        <p:nvSpPr>
          <p:cNvPr id="3" name="Content Placeholder 2"/>
          <p:cNvSpPr>
            <a:spLocks noGrp="1"/>
          </p:cNvSpPr>
          <p:nvPr>
            <p:ph idx="1"/>
          </p:nvPr>
        </p:nvSpPr>
        <p:spPr/>
        <p:txBody>
          <a:bodyPr/>
          <a:lstStyle/>
          <a:p>
            <a:r>
              <a:rPr lang="en-US" dirty="0" smtClean="0"/>
              <a:t>Often you will need to do some level of preprocessing your data. </a:t>
            </a:r>
          </a:p>
          <a:p>
            <a:r>
              <a:rPr lang="en-US" dirty="0" smtClean="0"/>
              <a:t>If you want generate your </a:t>
            </a:r>
            <a:r>
              <a:rPr lang="en-US" dirty="0" err="1" smtClean="0"/>
              <a:t>dataframe</a:t>
            </a:r>
            <a:r>
              <a:rPr lang="en-US" dirty="0" smtClean="0"/>
              <a:t> as you process using a dictionary of lists</a:t>
            </a:r>
          </a:p>
        </p:txBody>
      </p:sp>
    </p:spTree>
    <p:extLst>
      <p:ext uri="{BB962C8B-B14F-4D97-AF65-F5344CB8AC3E}">
        <p14:creationId xmlns:p14="http://schemas.microsoft.com/office/powerpoint/2010/main" val="119330062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a:t>
            </a:r>
            <a:r>
              <a:rPr lang="en-US" dirty="0" err="1" smtClean="0"/>
              <a:t>dataframe</a:t>
            </a:r>
            <a:r>
              <a:rPr lang="en-US" dirty="0" smtClean="0"/>
              <a:t> example</a:t>
            </a:r>
            <a:endParaRPr lang="en-US" dirty="0"/>
          </a:p>
        </p:txBody>
      </p:sp>
      <p:sp>
        <p:nvSpPr>
          <p:cNvPr id="3" name="Content Placeholder 2"/>
          <p:cNvSpPr>
            <a:spLocks noGrp="1"/>
          </p:cNvSpPr>
          <p:nvPr>
            <p:ph idx="1"/>
          </p:nvPr>
        </p:nvSpPr>
        <p:spPr/>
        <p:txBody>
          <a:bodyPr>
            <a:normAutofit fontScale="92500" lnSpcReduction="10000"/>
          </a:bodyPr>
          <a:lstStyle/>
          <a:p>
            <a:r>
              <a:rPr lang="en-US" dirty="0"/>
              <a:t>Example: For some reason I want to make a </a:t>
            </a:r>
            <a:r>
              <a:rPr lang="en-US" dirty="0" err="1"/>
              <a:t>dataframe</a:t>
            </a:r>
            <a:r>
              <a:rPr lang="en-US" dirty="0"/>
              <a:t> that contains the first, fifth, and last character on each line in a file</a:t>
            </a:r>
          </a:p>
          <a:p>
            <a:pPr marL="0" indent="0">
              <a:buNone/>
            </a:pPr>
            <a:r>
              <a:rPr lang="en-US" sz="1800" dirty="0">
                <a:solidFill>
                  <a:srgbClr val="92D050"/>
                </a:solidFill>
                <a:latin typeface="Courier New" panose="02070309020205020404" pitchFamily="49" charset="0"/>
                <a:cs typeface="Courier New" panose="02070309020205020404" pitchFamily="49" charset="0"/>
              </a:rPr>
              <a:t># The keys will become column </a:t>
            </a:r>
            <a:r>
              <a:rPr lang="en-US" sz="1800" dirty="0" smtClean="0">
                <a:solidFill>
                  <a:srgbClr val="92D050"/>
                </a:solidFill>
                <a:latin typeface="Courier New" panose="02070309020205020404" pitchFamily="49" charset="0"/>
                <a:cs typeface="Courier New" panose="02070309020205020404" pitchFamily="49" charset="0"/>
              </a:rPr>
              <a:t>names</a:t>
            </a:r>
          </a:p>
          <a:p>
            <a:pPr marL="0" indent="0">
              <a:buNone/>
            </a:pPr>
            <a:r>
              <a:rPr lang="en-US" sz="1800" dirty="0" err="1" smtClean="0">
                <a:latin typeface="Courier New" panose="02070309020205020404" pitchFamily="49" charset="0"/>
                <a:cs typeface="Courier New" panose="02070309020205020404" pitchFamily="49" charset="0"/>
              </a:rPr>
              <a:t>df_dict</a:t>
            </a:r>
            <a:r>
              <a:rPr lang="en-US" sz="1800" dirty="0" smtClean="0">
                <a:latin typeface="Courier New" panose="02070309020205020404" pitchFamily="49" charset="0"/>
                <a:cs typeface="Courier New" panose="02070309020205020404" pitchFamily="49" charset="0"/>
              </a:rPr>
              <a:t> = { 'first':[], 'fifth':[], 'last':[] } </a:t>
            </a:r>
          </a:p>
          <a:p>
            <a:pPr marL="0" indent="0">
              <a:buNone/>
            </a:pPr>
            <a:r>
              <a:rPr lang="en-US" sz="1800" dirty="0" smtClean="0">
                <a:latin typeface="Courier New" panose="02070309020205020404" pitchFamily="49" charset="0"/>
                <a:cs typeface="Courier New" panose="02070309020205020404" pitchFamily="49" charset="0"/>
              </a:rPr>
              <a:t>with open(</a:t>
            </a:r>
            <a:r>
              <a:rPr lang="en-US" sz="1800" dirty="0" err="1" smtClean="0">
                <a:latin typeface="Courier New" panose="02070309020205020404" pitchFamily="49" charset="0"/>
                <a:cs typeface="Courier New" panose="02070309020205020404" pitchFamily="49" charset="0"/>
              </a:rPr>
              <a:t>file_name</a:t>
            </a:r>
            <a:r>
              <a:rPr lang="en-US" sz="1800" dirty="0" smtClean="0">
                <a:latin typeface="Courier New" panose="02070309020205020404" pitchFamily="49" charset="0"/>
                <a:cs typeface="Courier New" panose="02070309020205020404" pitchFamily="49" charset="0"/>
              </a:rPr>
              <a:t>, 'r') as f:</a:t>
            </a:r>
          </a:p>
          <a:p>
            <a:pPr marL="457200" lvl="1" indent="0">
              <a:buNone/>
            </a:pPr>
            <a:r>
              <a:rPr lang="en-US" sz="1800" dirty="0" smtClean="0">
                <a:latin typeface="Courier New" panose="02070309020205020404" pitchFamily="49" charset="0"/>
                <a:cs typeface="Courier New" panose="02070309020205020404" pitchFamily="49" charset="0"/>
              </a:rPr>
              <a:t>for line in f:</a:t>
            </a:r>
          </a:p>
          <a:p>
            <a:pPr marL="914400" lvl="2" indent="0">
              <a:buNone/>
            </a:pPr>
            <a:r>
              <a:rPr lang="en-US" dirty="0" err="1" smtClean="0">
                <a:latin typeface="Courier New" panose="02070309020205020404" pitchFamily="49" charset="0"/>
                <a:cs typeface="Courier New" panose="02070309020205020404" pitchFamily="49" charset="0"/>
              </a:rPr>
              <a:t>df_dict</a:t>
            </a:r>
            <a:r>
              <a:rPr lang="en-US" dirty="0" smtClean="0">
                <a:latin typeface="Courier New" panose="02070309020205020404" pitchFamily="49" charset="0"/>
                <a:cs typeface="Courier New" panose="02070309020205020404" pitchFamily="49" charset="0"/>
              </a:rPr>
              <a:t>['first'].append(line[0])</a:t>
            </a:r>
          </a:p>
          <a:p>
            <a:pPr marL="914400" lvl="2" indent="0">
              <a:buNone/>
            </a:pPr>
            <a:r>
              <a:rPr lang="en-US" dirty="0" err="1" smtClean="0">
                <a:latin typeface="Courier New" panose="02070309020205020404" pitchFamily="49" charset="0"/>
                <a:cs typeface="Courier New" panose="02070309020205020404" pitchFamily="49" charset="0"/>
              </a:rPr>
              <a:t>df_dict</a:t>
            </a:r>
            <a:r>
              <a:rPr lang="en-US" dirty="0" smtClean="0">
                <a:latin typeface="Courier New" panose="02070309020205020404" pitchFamily="49" charset="0"/>
                <a:cs typeface="Courier New" panose="02070309020205020404" pitchFamily="49" charset="0"/>
              </a:rPr>
              <a:t>['fifth'].append(line[4])</a:t>
            </a:r>
          </a:p>
          <a:p>
            <a:pPr marL="914400" lvl="2" indent="0">
              <a:buNone/>
            </a:pPr>
            <a:r>
              <a:rPr lang="en-US" dirty="0" err="1" smtClean="0">
                <a:latin typeface="Courier New" panose="02070309020205020404" pitchFamily="49" charset="0"/>
                <a:cs typeface="Courier New" panose="02070309020205020404" pitchFamily="49" charset="0"/>
              </a:rPr>
              <a:t>df_dict</a:t>
            </a:r>
            <a:r>
              <a:rPr lang="en-US" dirty="0" smtClean="0">
                <a:latin typeface="Courier New" panose="02070309020205020404" pitchFamily="49" charset="0"/>
                <a:cs typeface="Courier New" panose="02070309020205020404" pitchFamily="49" charset="0"/>
              </a:rPr>
              <a:t>['last'].append(line[-1])</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4581808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Dataframe</a:t>
            </a:r>
            <a:endParaRPr lang="en-US" dirty="0"/>
          </a:p>
        </p:txBody>
      </p:sp>
      <p:sp>
        <p:nvSpPr>
          <p:cNvPr id="3" name="Content Placeholder 2"/>
          <p:cNvSpPr>
            <a:spLocks noGrp="1"/>
          </p:cNvSpPr>
          <p:nvPr>
            <p:ph idx="1"/>
          </p:nvPr>
        </p:nvSpPr>
        <p:spPr/>
        <p:txBody>
          <a:bodyPr/>
          <a:lstStyle/>
          <a:p>
            <a:r>
              <a:rPr lang="en-US" dirty="0" err="1"/>
              <a:t>DataFrames</a:t>
            </a:r>
            <a:r>
              <a:rPr lang="en-US" dirty="0"/>
              <a:t> have tons and tons of features. I am only going to highlight a few of them that I use most frequently</a:t>
            </a:r>
          </a:p>
          <a:p>
            <a:pPr lvl="1"/>
            <a:r>
              <a:rPr lang="en-US" dirty="0"/>
              <a:t>Check out the pandas documentation: </a:t>
            </a:r>
            <a:r>
              <a:rPr lang="en-US" dirty="0">
                <a:hlinkClick r:id="rId2"/>
              </a:rPr>
              <a:t>http://pandas.pydata.org/pandas-docs/stable/</a:t>
            </a:r>
            <a:r>
              <a:rPr lang="en-US" dirty="0"/>
              <a:t> </a:t>
            </a:r>
          </a:p>
          <a:p>
            <a:pPr lvl="1"/>
            <a:endParaRPr lang="en-US" dirty="0"/>
          </a:p>
        </p:txBody>
      </p:sp>
    </p:spTree>
    <p:extLst>
      <p:ext uri="{BB962C8B-B14F-4D97-AF65-F5344CB8AC3E}">
        <p14:creationId xmlns:p14="http://schemas.microsoft.com/office/powerpoint/2010/main" val="67261953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   pop   state  year</a:t>
            </a:r>
          </a:p>
          <a:p>
            <a:pPr marL="0" indent="0">
              <a:buNone/>
            </a:pPr>
            <a:r>
              <a:rPr lang="en-US" dirty="0">
                <a:latin typeface="Courier New" panose="02070309020205020404" pitchFamily="49" charset="0"/>
                <a:cs typeface="Courier New" panose="02070309020205020404" pitchFamily="49" charset="0"/>
              </a:rPr>
              <a:t>0  1.5    Ohio  2000</a:t>
            </a:r>
          </a:p>
          <a:p>
            <a:pPr marL="0" indent="0">
              <a:buNone/>
            </a:pPr>
            <a:r>
              <a:rPr lang="en-US" dirty="0">
                <a:latin typeface="Courier New" panose="02070309020205020404" pitchFamily="49" charset="0"/>
                <a:cs typeface="Courier New" panose="02070309020205020404" pitchFamily="49" charset="0"/>
              </a:rPr>
              <a:t>1  1.7    Ohio  2001</a:t>
            </a:r>
          </a:p>
          <a:p>
            <a:pPr marL="0" indent="0">
              <a:buNone/>
            </a:pPr>
            <a:r>
              <a:rPr lang="en-US" dirty="0">
                <a:latin typeface="Courier New" panose="02070309020205020404" pitchFamily="49" charset="0"/>
                <a:cs typeface="Courier New" panose="02070309020205020404" pitchFamily="49" charset="0"/>
              </a:rPr>
              <a:t>2  3.6    Ohio  2002</a:t>
            </a:r>
          </a:p>
          <a:p>
            <a:pPr marL="0" indent="0">
              <a:buNone/>
            </a:pPr>
            <a:r>
              <a:rPr lang="en-US" dirty="0">
                <a:latin typeface="Courier New" panose="02070309020205020404" pitchFamily="49" charset="0"/>
                <a:cs typeface="Courier New" panose="02070309020205020404" pitchFamily="49" charset="0"/>
              </a:rPr>
              <a:t>3  2.4  Nevada  2001</a:t>
            </a:r>
          </a:p>
          <a:p>
            <a:pPr marL="0" indent="0">
              <a:buNone/>
            </a:pPr>
            <a:r>
              <a:rPr lang="en-US" dirty="0">
                <a:latin typeface="Courier New" panose="02070309020205020404" pitchFamily="49" charset="0"/>
                <a:cs typeface="Courier New" panose="02070309020205020404" pitchFamily="49" charset="0"/>
              </a:rPr>
              <a:t>4  2.9  Nevada  2002</a:t>
            </a:r>
          </a:p>
        </p:txBody>
      </p:sp>
    </p:spTree>
    <p:extLst>
      <p:ext uri="{BB962C8B-B14F-4D97-AF65-F5344CB8AC3E}">
        <p14:creationId xmlns:p14="http://schemas.microsoft.com/office/powerpoint/2010/main" val="159323039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columns</a:t>
            </a:r>
          </a:p>
        </p:txBody>
      </p:sp>
      <p:sp>
        <p:nvSpPr>
          <p:cNvPr id="3" name="Content Placeholder 2"/>
          <p:cNvSpPr>
            <a:spLocks noGrp="1"/>
          </p:cNvSpPr>
          <p:nvPr>
            <p:ph idx="1"/>
          </p:nvPr>
        </p:nvSpPr>
        <p:spPr/>
        <p:txBody>
          <a:bodyPr>
            <a:normAutofit/>
          </a:bodyPr>
          <a:lstStyle/>
          <a:p>
            <a:pPr marL="0" indent="0">
              <a:buNone/>
            </a:pPr>
            <a:r>
              <a:rPr lang="en-US" dirty="0">
                <a:latin typeface="Courier New" panose="02070309020205020404" pitchFamily="49" charset="0"/>
                <a:cs typeface="Courier New" panose="02070309020205020404" pitchFamily="49" charset="0"/>
              </a:rPr>
              <a:t>&lt;- frame['year']</a:t>
            </a:r>
          </a:p>
          <a:p>
            <a:pPr marL="0" indent="0">
              <a:buNone/>
            </a:pPr>
            <a:r>
              <a:rPr lang="en-US" dirty="0">
                <a:latin typeface="Courier New" panose="02070309020205020404" pitchFamily="49" charset="0"/>
                <a:cs typeface="Courier New" panose="02070309020205020404" pitchFamily="49" charset="0"/>
              </a:rPr>
              <a:t>-&gt;</a:t>
            </a:r>
          </a:p>
          <a:p>
            <a:pPr marL="457200" lvl="1" indent="0">
              <a:buNone/>
            </a:pPr>
            <a:r>
              <a:rPr lang="en-US" dirty="0">
                <a:latin typeface="Courier New" panose="02070309020205020404" pitchFamily="49" charset="0"/>
                <a:cs typeface="Courier New" panose="02070309020205020404" pitchFamily="49" charset="0"/>
              </a:rPr>
              <a:t>0    2000</a:t>
            </a:r>
          </a:p>
          <a:p>
            <a:pPr marL="457200" lvl="1" indent="0">
              <a:buNone/>
            </a:pPr>
            <a:r>
              <a:rPr lang="en-US" dirty="0">
                <a:latin typeface="Courier New" panose="02070309020205020404" pitchFamily="49" charset="0"/>
                <a:cs typeface="Courier New" panose="02070309020205020404" pitchFamily="49" charset="0"/>
              </a:rPr>
              <a:t>1    2001</a:t>
            </a:r>
          </a:p>
          <a:p>
            <a:pPr marL="457200" lvl="1" indent="0">
              <a:buNone/>
            </a:pPr>
            <a:r>
              <a:rPr lang="en-US" dirty="0">
                <a:latin typeface="Courier New" panose="02070309020205020404" pitchFamily="49" charset="0"/>
                <a:cs typeface="Courier New" panose="02070309020205020404" pitchFamily="49" charset="0"/>
              </a:rPr>
              <a:t>2    2002</a:t>
            </a:r>
          </a:p>
          <a:p>
            <a:pPr marL="457200" lvl="1" indent="0">
              <a:buNone/>
            </a:pPr>
            <a:r>
              <a:rPr lang="en-US" dirty="0">
                <a:latin typeface="Courier New" panose="02070309020205020404" pitchFamily="49" charset="0"/>
                <a:cs typeface="Courier New" panose="02070309020205020404" pitchFamily="49" charset="0"/>
              </a:rPr>
              <a:t>3    2001</a:t>
            </a:r>
          </a:p>
          <a:p>
            <a:pPr marL="457200" lvl="1" indent="0">
              <a:buNone/>
            </a:pPr>
            <a:r>
              <a:rPr lang="en-US" dirty="0">
                <a:latin typeface="Courier New" panose="02070309020205020404" pitchFamily="49" charset="0"/>
                <a:cs typeface="Courier New" panose="02070309020205020404" pitchFamily="49" charset="0"/>
              </a:rPr>
              <a:t>4    2002</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157314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Columns</a:t>
            </a:r>
          </a:p>
        </p:txBody>
      </p:sp>
      <p:sp>
        <p:nvSpPr>
          <p:cNvPr id="3" name="Content Placeholder 2"/>
          <p:cNvSpPr>
            <a:spLocks noGrp="1"/>
          </p:cNvSpPr>
          <p:nvPr>
            <p:ph idx="1"/>
          </p:nvPr>
        </p:nvSpPr>
        <p:spPr/>
        <p:txBody>
          <a:bodyPr>
            <a:normAutofit lnSpcReduction="10000"/>
          </a:bodyPr>
          <a:lstStyle/>
          <a:p>
            <a:pPr marL="0" indent="0">
              <a:buNone/>
            </a:pPr>
            <a:r>
              <a:rPr lang="en-US" dirty="0"/>
              <a:t>&lt;- frame[ ['year', 'state'] ]</a:t>
            </a:r>
          </a:p>
          <a:p>
            <a:pPr marL="0" indent="0">
              <a:buNone/>
            </a:pPr>
            <a:r>
              <a:rPr lang="en-US" dirty="0"/>
              <a:t>-&gt;</a:t>
            </a:r>
          </a:p>
          <a:p>
            <a:pPr marL="457200" lvl="1" indent="0">
              <a:buNone/>
            </a:pPr>
            <a:r>
              <a:rPr lang="en-US" dirty="0">
                <a:latin typeface="Courier New" panose="02070309020205020404" pitchFamily="49" charset="0"/>
                <a:cs typeface="Courier New" panose="02070309020205020404" pitchFamily="49" charset="0"/>
              </a:rPr>
              <a:t>   year   state</a:t>
            </a:r>
          </a:p>
          <a:p>
            <a:pPr marL="457200" lvl="1" indent="0">
              <a:buNone/>
            </a:pPr>
            <a:r>
              <a:rPr lang="en-US" dirty="0">
                <a:latin typeface="Courier New" panose="02070309020205020404" pitchFamily="49" charset="0"/>
                <a:cs typeface="Courier New" panose="02070309020205020404" pitchFamily="49" charset="0"/>
              </a:rPr>
              <a:t>0  2000    Ohio</a:t>
            </a:r>
          </a:p>
          <a:p>
            <a:pPr marL="457200" lvl="1" indent="0">
              <a:buNone/>
            </a:pPr>
            <a:r>
              <a:rPr lang="en-US" dirty="0">
                <a:latin typeface="Courier New" panose="02070309020205020404" pitchFamily="49" charset="0"/>
                <a:cs typeface="Courier New" panose="02070309020205020404" pitchFamily="49" charset="0"/>
              </a:rPr>
              <a:t>1  2001    Ohio</a:t>
            </a:r>
          </a:p>
          <a:p>
            <a:pPr marL="457200" lvl="1" indent="0">
              <a:buNone/>
            </a:pPr>
            <a:r>
              <a:rPr lang="en-US" dirty="0">
                <a:latin typeface="Courier New" panose="02070309020205020404" pitchFamily="49" charset="0"/>
                <a:cs typeface="Courier New" panose="02070309020205020404" pitchFamily="49" charset="0"/>
              </a:rPr>
              <a:t>2  2002    Ohio</a:t>
            </a:r>
          </a:p>
          <a:p>
            <a:pPr marL="457200" lvl="1" indent="0">
              <a:buNone/>
            </a:pPr>
            <a:r>
              <a:rPr lang="en-US" dirty="0">
                <a:latin typeface="Courier New" panose="02070309020205020404" pitchFamily="49" charset="0"/>
                <a:cs typeface="Courier New" panose="02070309020205020404" pitchFamily="49" charset="0"/>
              </a:rPr>
              <a:t>3  2001  Nevada</a:t>
            </a:r>
          </a:p>
          <a:p>
            <a:pPr marL="457200" lvl="1" indent="0">
              <a:buNone/>
            </a:pPr>
            <a:r>
              <a:rPr lang="en-US" dirty="0">
                <a:latin typeface="Courier New" panose="02070309020205020404" pitchFamily="49" charset="0"/>
                <a:cs typeface="Courier New" panose="02070309020205020404" pitchFamily="49" charset="0"/>
              </a:rPr>
              <a:t>4  2002  Nevada</a:t>
            </a:r>
          </a:p>
        </p:txBody>
      </p:sp>
    </p:spTree>
    <p:extLst>
      <p:ext uri="{BB962C8B-B14F-4D97-AF65-F5344CB8AC3E}">
        <p14:creationId xmlns:p14="http://schemas.microsoft.com/office/powerpoint/2010/main" val="19326101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rotWithShape="1">
          <a:blip r:embed="rId2"/>
          <a:srcRect t="16948" r="73756"/>
          <a:stretch/>
        </p:blipFill>
        <p:spPr>
          <a:xfrm>
            <a:off x="-1" y="195308"/>
            <a:ext cx="3426781" cy="6100047"/>
          </a:xfrm>
          <a:prstGeom prst="rect">
            <a:avLst/>
          </a:prstGeom>
        </p:spPr>
      </p:pic>
      <p:pic>
        <p:nvPicPr>
          <p:cNvPr id="5" name="Picture 4"/>
          <p:cNvPicPr>
            <a:picLocks noChangeAspect="1"/>
          </p:cNvPicPr>
          <p:nvPr/>
        </p:nvPicPr>
        <p:blipFill>
          <a:blip r:embed="rId3"/>
          <a:stretch>
            <a:fillRect/>
          </a:stretch>
        </p:blipFill>
        <p:spPr>
          <a:xfrm>
            <a:off x="5859259" y="1242874"/>
            <a:ext cx="6329566" cy="4127978"/>
          </a:xfrm>
          <a:prstGeom prst="rect">
            <a:avLst/>
          </a:prstGeom>
        </p:spPr>
      </p:pic>
      <p:sp>
        <p:nvSpPr>
          <p:cNvPr id="8" name="Right Arrow 7"/>
          <p:cNvSpPr/>
          <p:nvPr/>
        </p:nvSpPr>
        <p:spPr>
          <a:xfrm>
            <a:off x="3515557" y="2097088"/>
            <a:ext cx="2254925" cy="18149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051565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Rows</a:t>
            </a:r>
          </a:p>
        </p:txBody>
      </p:sp>
      <p:sp>
        <p:nvSpPr>
          <p:cNvPr id="3" name="Content Placeholder 2"/>
          <p:cNvSpPr>
            <a:spLocks noGrp="1"/>
          </p:cNvSpPr>
          <p:nvPr>
            <p:ph idx="1"/>
          </p:nvPr>
        </p:nvSpPr>
        <p:spPr>
          <a:xfrm>
            <a:off x="1141412" y="2249487"/>
            <a:ext cx="4842699" cy="3541714"/>
          </a:xfrm>
        </p:spPr>
        <p:txBody>
          <a:bodyPr/>
          <a:lstStyle/>
          <a:p>
            <a:r>
              <a:rPr lang="en-US" dirty="0"/>
              <a:t>.ix[ ] will access rows by their index</a:t>
            </a:r>
          </a:p>
          <a:p>
            <a:pPr marL="457200" lvl="1"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frame.ix</a:t>
            </a:r>
            <a:r>
              <a:rPr lang="en-US" dirty="0">
                <a:latin typeface="Courier New" panose="02070309020205020404" pitchFamily="49" charset="0"/>
                <a:cs typeface="Courier New" panose="02070309020205020404" pitchFamily="49" charset="0"/>
              </a:rPr>
              <a:t>[2]</a:t>
            </a:r>
          </a:p>
          <a:p>
            <a:pPr marL="457200" lvl="1" indent="0">
              <a:buNone/>
            </a:pPr>
            <a:r>
              <a:rPr lang="en-US" dirty="0">
                <a:latin typeface="Courier New" panose="02070309020205020404" pitchFamily="49" charset="0"/>
                <a:cs typeface="Courier New" panose="02070309020205020404" pitchFamily="49" charset="0"/>
              </a:rPr>
              <a:t>-&gt;</a:t>
            </a:r>
          </a:p>
          <a:p>
            <a:pPr marL="457200" lvl="1" indent="0">
              <a:buNone/>
            </a:pPr>
            <a:r>
              <a:rPr lang="en-US" dirty="0">
                <a:latin typeface="Courier New" panose="02070309020205020404" pitchFamily="49" charset="0"/>
                <a:cs typeface="Courier New" panose="02070309020205020404" pitchFamily="49" charset="0"/>
              </a:rPr>
              <a:t>pop       3.6</a:t>
            </a:r>
          </a:p>
          <a:p>
            <a:pPr marL="457200" lvl="1" indent="0">
              <a:buNone/>
            </a:pPr>
            <a:r>
              <a:rPr lang="en-US" dirty="0">
                <a:latin typeface="Courier New" panose="02070309020205020404" pitchFamily="49" charset="0"/>
                <a:cs typeface="Courier New" panose="02070309020205020404" pitchFamily="49" charset="0"/>
              </a:rPr>
              <a:t>state    Ohio</a:t>
            </a:r>
          </a:p>
          <a:p>
            <a:pPr marL="457200" lvl="1" indent="0">
              <a:buNone/>
            </a:pPr>
            <a:r>
              <a:rPr lang="en-US" dirty="0">
                <a:latin typeface="Courier New" panose="02070309020205020404" pitchFamily="49" charset="0"/>
                <a:cs typeface="Courier New" panose="02070309020205020404" pitchFamily="49" charset="0"/>
              </a:rPr>
              <a:t>year     2002</a:t>
            </a:r>
          </a:p>
          <a:p>
            <a:pPr marL="457200" lvl="1" indent="0">
              <a:buNone/>
            </a:pPr>
            <a:endParaRPr lang="en-US" dirty="0"/>
          </a:p>
        </p:txBody>
      </p:sp>
      <p:sp>
        <p:nvSpPr>
          <p:cNvPr id="4" name="TextBox 3"/>
          <p:cNvSpPr txBox="1"/>
          <p:nvPr/>
        </p:nvSpPr>
        <p:spPr>
          <a:xfrm>
            <a:off x="6412375" y="2233914"/>
            <a:ext cx="5046562" cy="2769989"/>
          </a:xfrm>
          <a:prstGeom prst="rect">
            <a:avLst/>
          </a:prstGeom>
          <a:noFill/>
        </p:spPr>
        <p:txBody>
          <a:bodyPr wrap="square" rtlCol="0">
            <a:spAutoFit/>
          </a:bodyPr>
          <a:lstStyle/>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&lt;- </a:t>
            </a:r>
            <a:r>
              <a:rPr lang="en-US" sz="2000" dirty="0" err="1">
                <a:latin typeface="Courier New" panose="02070309020205020404" pitchFamily="49" charset="0"/>
                <a:cs typeface="Courier New" panose="02070309020205020404" pitchFamily="49" charset="0"/>
              </a:rPr>
              <a:t>frame.ix</a:t>
            </a:r>
            <a:r>
              <a:rPr lang="en-US" sz="2000" dirty="0">
                <a:latin typeface="Courier New" panose="02070309020205020404" pitchFamily="49" charset="0"/>
                <a:cs typeface="Courier New" panose="02070309020205020404" pitchFamily="49" charset="0"/>
              </a:rPr>
              <a:t>[2:4]</a:t>
            </a:r>
          </a:p>
          <a:p>
            <a:r>
              <a:rPr lang="en-US" sz="2000" dirty="0">
                <a:latin typeface="Courier New" panose="02070309020205020404" pitchFamily="49" charset="0"/>
                <a:cs typeface="Courier New" panose="02070309020205020404" pitchFamily="49" charset="0"/>
              </a:rPr>
              <a:t>-&gt;</a:t>
            </a:r>
          </a:p>
          <a:p>
            <a:r>
              <a:rPr lang="en-US" sz="2000" dirty="0">
                <a:latin typeface="Courier New" panose="02070309020205020404" pitchFamily="49" charset="0"/>
                <a:cs typeface="Courier New" panose="02070309020205020404" pitchFamily="49" charset="0"/>
              </a:rPr>
              <a:t>   pop   state  year</a:t>
            </a:r>
          </a:p>
          <a:p>
            <a:r>
              <a:rPr lang="en-US" sz="2000" dirty="0">
                <a:latin typeface="Courier New" panose="02070309020205020404" pitchFamily="49" charset="0"/>
                <a:cs typeface="Courier New" panose="02070309020205020404" pitchFamily="49" charset="0"/>
              </a:rPr>
              <a:t>2  3.6    Ohio  2002</a:t>
            </a:r>
          </a:p>
          <a:p>
            <a:r>
              <a:rPr lang="en-US" sz="2000" dirty="0">
                <a:latin typeface="Courier New" panose="02070309020205020404" pitchFamily="49" charset="0"/>
                <a:cs typeface="Courier New" panose="02070309020205020404" pitchFamily="49" charset="0"/>
              </a:rPr>
              <a:t>3  2.4  Nevada  2001</a:t>
            </a:r>
          </a:p>
          <a:p>
            <a:r>
              <a:rPr lang="en-US" sz="2000" dirty="0">
                <a:latin typeface="Courier New" panose="02070309020205020404" pitchFamily="49" charset="0"/>
                <a:cs typeface="Courier New" panose="02070309020205020404" pitchFamily="49" charset="0"/>
              </a:rPr>
              <a:t>4  2.9  Nevada  2002</a:t>
            </a:r>
          </a:p>
        </p:txBody>
      </p:sp>
    </p:spTree>
    <p:extLst>
      <p:ext uri="{BB962C8B-B14F-4D97-AF65-F5344CB8AC3E}">
        <p14:creationId xmlns:p14="http://schemas.microsoft.com/office/powerpoint/2010/main" val="247893250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rows</a:t>
            </a:r>
          </a:p>
        </p:txBody>
      </p:sp>
      <p:sp>
        <p:nvSpPr>
          <p:cNvPr id="3" name="Content Placeholder 2"/>
          <p:cNvSpPr>
            <a:spLocks noGrp="1"/>
          </p:cNvSpPr>
          <p:nvPr>
            <p:ph idx="1"/>
          </p:nvPr>
        </p:nvSpPr>
        <p:spPr/>
        <p:txBody>
          <a:bodyPr>
            <a:normAutofit fontScale="92500" lnSpcReduction="10000"/>
          </a:bodyPr>
          <a:lstStyle/>
          <a:p>
            <a:r>
              <a:rPr lang="en-US" dirty="0"/>
              <a:t>.</a:t>
            </a:r>
            <a:r>
              <a:rPr lang="en-US" dirty="0" err="1"/>
              <a:t>iloc</a:t>
            </a:r>
            <a:r>
              <a:rPr lang="en-US" dirty="0"/>
              <a:t>[ ] will access rows by their position. This is different from .ix[ ] which accesses by the index which does NOT have to be the same as the position</a:t>
            </a:r>
          </a:p>
          <a:p>
            <a:r>
              <a:rPr lang="en-US" dirty="0"/>
              <a:t>Example:</a:t>
            </a:r>
          </a:p>
          <a:p>
            <a:pPr marL="457200" lvl="1"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temp_frame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frame.drop</a:t>
            </a:r>
            <a:r>
              <a:rPr lang="en-US" dirty="0">
                <a:latin typeface="Courier New" panose="02070309020205020404" pitchFamily="49" charset="0"/>
                <a:cs typeface="Courier New" panose="02070309020205020404" pitchFamily="49" charset="0"/>
              </a:rPr>
              <a:t>(3) </a:t>
            </a:r>
            <a:r>
              <a:rPr lang="en-US" dirty="0">
                <a:solidFill>
                  <a:srgbClr val="FFFF00"/>
                </a:solidFill>
                <a:latin typeface="Courier New" panose="02070309020205020404" pitchFamily="49" charset="0"/>
                <a:cs typeface="Courier New" panose="02070309020205020404" pitchFamily="49" charset="0"/>
              </a:rPr>
              <a:t># drops the row labeled 3</a:t>
            </a:r>
          </a:p>
          <a:p>
            <a:pPr marL="457200" lvl="1"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frame.iloc</a:t>
            </a:r>
            <a:r>
              <a:rPr lang="en-US" dirty="0">
                <a:latin typeface="Courier New" panose="02070309020205020404" pitchFamily="49" charset="0"/>
                <a:cs typeface="Courier New" panose="02070309020205020404" pitchFamily="49" charset="0"/>
              </a:rPr>
              <a:t>[3]</a:t>
            </a:r>
          </a:p>
          <a:p>
            <a:pPr marL="457200" lvl="1" indent="0">
              <a:buNone/>
            </a:pPr>
            <a:r>
              <a:rPr lang="en-US" dirty="0">
                <a:latin typeface="Courier New" panose="02070309020205020404" pitchFamily="49" charset="0"/>
                <a:cs typeface="Courier New" panose="02070309020205020404" pitchFamily="49" charset="0"/>
              </a:rPr>
              <a:t>-&gt;</a:t>
            </a:r>
          </a:p>
          <a:p>
            <a:pPr marL="914400" lvl="2" indent="0">
              <a:buNone/>
            </a:pPr>
            <a:r>
              <a:rPr lang="en-US" dirty="0">
                <a:latin typeface="Courier New" panose="02070309020205020404" pitchFamily="49" charset="0"/>
                <a:cs typeface="Courier New" panose="02070309020205020404" pitchFamily="49" charset="0"/>
              </a:rPr>
              <a:t>pop         2.4</a:t>
            </a:r>
          </a:p>
          <a:p>
            <a:pPr marL="914400" lvl="2" indent="0">
              <a:buNone/>
            </a:pPr>
            <a:r>
              <a:rPr lang="en-US" dirty="0">
                <a:latin typeface="Courier New" panose="02070309020205020404" pitchFamily="49" charset="0"/>
                <a:cs typeface="Courier New" panose="02070309020205020404" pitchFamily="49" charset="0"/>
              </a:rPr>
              <a:t>state    Nevada</a:t>
            </a:r>
          </a:p>
          <a:p>
            <a:pPr marL="914400" lvl="2" indent="0">
              <a:buNone/>
            </a:pPr>
            <a:r>
              <a:rPr lang="en-US" dirty="0">
                <a:latin typeface="Courier New" panose="02070309020205020404" pitchFamily="49" charset="0"/>
                <a:cs typeface="Courier New" panose="02070309020205020404" pitchFamily="49" charset="0"/>
              </a:rPr>
              <a:t>year       2001</a:t>
            </a:r>
          </a:p>
          <a:p>
            <a:pPr marL="457200" lvl="1" indent="0">
              <a:buNone/>
            </a:pPr>
            <a:endParaRPr lang="en-US" dirty="0">
              <a:solidFill>
                <a:srgbClr val="FFFF00"/>
              </a:solidFill>
            </a:endParaRPr>
          </a:p>
        </p:txBody>
      </p:sp>
      <p:sp>
        <p:nvSpPr>
          <p:cNvPr id="4" name="TextBox 3"/>
          <p:cNvSpPr txBox="1"/>
          <p:nvPr/>
        </p:nvSpPr>
        <p:spPr>
          <a:xfrm>
            <a:off x="5324353" y="4189274"/>
            <a:ext cx="4780345" cy="1754326"/>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temp_frame.iloc</a:t>
            </a:r>
            <a:r>
              <a:rPr lang="en-US" dirty="0">
                <a:latin typeface="Courier New" panose="02070309020205020404" pitchFamily="49" charset="0"/>
                <a:cs typeface="Courier New" panose="02070309020205020404" pitchFamily="49" charset="0"/>
              </a:rPr>
              <a:t>[3]</a:t>
            </a:r>
          </a:p>
          <a:p>
            <a:r>
              <a:rPr lang="en-US" dirty="0">
                <a:latin typeface="Courier New" panose="02070309020205020404" pitchFamily="49" charset="0"/>
                <a:cs typeface="Courier New" panose="02070309020205020404" pitchFamily="49" charset="0"/>
              </a:rPr>
              <a:t>-&gt; </a:t>
            </a:r>
          </a:p>
          <a:p>
            <a:pPr lvl="1"/>
            <a:r>
              <a:rPr lang="en-US" dirty="0">
                <a:latin typeface="Courier New" panose="02070309020205020404" pitchFamily="49" charset="0"/>
                <a:cs typeface="Courier New" panose="02070309020205020404" pitchFamily="49" charset="0"/>
              </a:rPr>
              <a:t>pop         2.9</a:t>
            </a:r>
          </a:p>
          <a:p>
            <a:pPr lvl="1"/>
            <a:r>
              <a:rPr lang="en-US" dirty="0">
                <a:latin typeface="Courier New" panose="02070309020205020404" pitchFamily="49" charset="0"/>
                <a:cs typeface="Courier New" panose="02070309020205020404" pitchFamily="49" charset="0"/>
              </a:rPr>
              <a:t>state    Nevada</a:t>
            </a:r>
          </a:p>
          <a:p>
            <a:pPr lvl="1"/>
            <a:r>
              <a:rPr lang="en-US" dirty="0">
                <a:latin typeface="Courier New" panose="02070309020205020404" pitchFamily="49" charset="0"/>
                <a:cs typeface="Courier New" panose="02070309020205020404" pitchFamily="49" charset="0"/>
              </a:rPr>
              <a:t>year       2002</a:t>
            </a:r>
          </a:p>
          <a:p>
            <a:endParaRPr lang="en-US" dirty="0">
              <a:latin typeface="Courier New" panose="02070309020205020404" pitchFamily="49" charset="0"/>
              <a:cs typeface="Courier New" panose="02070309020205020404" pitchFamily="49" charset="0"/>
            </a:endParaRPr>
          </a:p>
        </p:txBody>
      </p:sp>
      <p:cxnSp>
        <p:nvCxnSpPr>
          <p:cNvPr id="6" name="Straight Connector 5"/>
          <p:cNvCxnSpPr/>
          <p:nvPr/>
        </p:nvCxnSpPr>
        <p:spPr>
          <a:xfrm>
            <a:off x="4994031" y="4003431"/>
            <a:ext cx="5861" cy="207498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73334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Rows &amp; Columns</a:t>
            </a:r>
          </a:p>
        </p:txBody>
      </p:sp>
      <p:sp>
        <p:nvSpPr>
          <p:cNvPr id="3" name="Content Placeholder 2"/>
          <p:cNvSpPr>
            <a:spLocks noGrp="1"/>
          </p:cNvSpPr>
          <p:nvPr>
            <p:ph idx="1"/>
          </p:nvPr>
        </p:nvSpPr>
        <p:spPr/>
        <p:txBody>
          <a:bodyPr/>
          <a:lstStyle/>
          <a:p>
            <a:r>
              <a:rPr lang="en-US" dirty="0"/>
              <a:t>.</a:t>
            </a:r>
            <a:r>
              <a:rPr lang="en-US" dirty="0" err="1"/>
              <a:t>loc</a:t>
            </a:r>
            <a:r>
              <a:rPr lang="en-US" dirty="0"/>
              <a:t>[ ] will allow you to access both row labels (indices) and column labels</a:t>
            </a:r>
          </a:p>
          <a:p>
            <a:r>
              <a:rPr lang="en-US" dirty="0"/>
              <a:t>Example:</a:t>
            </a:r>
          </a:p>
          <a:p>
            <a:pPr marL="457200" lvl="1"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frame.loc</a:t>
            </a:r>
            <a:r>
              <a:rPr lang="en-US" dirty="0">
                <a:latin typeface="Courier New" panose="02070309020205020404" pitchFamily="49" charset="0"/>
                <a:cs typeface="Courier New" panose="02070309020205020404" pitchFamily="49" charset="0"/>
              </a:rPr>
              <a:t>[2, 'year']</a:t>
            </a:r>
          </a:p>
          <a:p>
            <a:pPr marL="457200" lvl="1" indent="0">
              <a:buNone/>
            </a:pPr>
            <a:r>
              <a:rPr lang="en-US" dirty="0">
                <a:latin typeface="Courier New" panose="02070309020205020404" pitchFamily="49" charset="0"/>
                <a:cs typeface="Courier New" panose="02070309020205020404" pitchFamily="49" charset="0"/>
              </a:rPr>
              <a:t>-&gt; 2002</a:t>
            </a:r>
          </a:p>
        </p:txBody>
      </p:sp>
    </p:spTree>
    <p:extLst>
      <p:ext uri="{BB962C8B-B14F-4D97-AF65-F5344CB8AC3E}">
        <p14:creationId xmlns:p14="http://schemas.microsoft.com/office/powerpoint/2010/main" val="64133831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Rows &amp; Columns</a:t>
            </a:r>
          </a:p>
        </p:txBody>
      </p:sp>
      <p:sp>
        <p:nvSpPr>
          <p:cNvPr id="3" name="Content Placeholder 2"/>
          <p:cNvSpPr>
            <a:spLocks noGrp="1"/>
          </p:cNvSpPr>
          <p:nvPr>
            <p:ph idx="1"/>
          </p:nvPr>
        </p:nvSpPr>
        <p:spPr/>
        <p:txBody>
          <a:bodyPr/>
          <a:lstStyle/>
          <a:p>
            <a:r>
              <a:rPr lang="en-US" dirty="0"/>
              <a:t>There are loads of fancy things you to index and slice your </a:t>
            </a:r>
            <a:r>
              <a:rPr lang="en-US" dirty="0" err="1"/>
              <a:t>dataframe</a:t>
            </a:r>
            <a:endParaRPr lang="en-US" dirty="0"/>
          </a:p>
          <a:p>
            <a:r>
              <a:rPr lang="en-US" dirty="0"/>
              <a:t>See this page for </a:t>
            </a:r>
            <a:r>
              <a:rPr lang="en-US" dirty="0" smtClean="0"/>
              <a:t>all </a:t>
            </a:r>
            <a:r>
              <a:rPr lang="en-US" dirty="0"/>
              <a:t>sorts of cool tricks:</a:t>
            </a:r>
          </a:p>
          <a:p>
            <a:pPr lvl="1"/>
            <a:r>
              <a:rPr lang="en-US" dirty="0">
                <a:hlinkClick r:id="rId2"/>
              </a:rPr>
              <a:t>http://pandas.pydata.org/pandas-docs/stable/indexing.html</a:t>
            </a:r>
            <a:r>
              <a:rPr lang="en-US" dirty="0"/>
              <a:t> </a:t>
            </a:r>
          </a:p>
        </p:txBody>
      </p:sp>
    </p:spTree>
    <p:extLst>
      <p:ext uri="{BB962C8B-B14F-4D97-AF65-F5344CB8AC3E}">
        <p14:creationId xmlns:p14="http://schemas.microsoft.com/office/powerpoint/2010/main" val="327915568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new column</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latin typeface="Courier New" panose="02070309020205020404" pitchFamily="49" charset="0"/>
                <a:cs typeface="Courier New" panose="02070309020205020404" pitchFamily="49" charset="0"/>
              </a:rPr>
              <a:t>&lt;- frame['debt'] = [2.1, 3.3, 4.1, 1.4, 2.6]</a:t>
            </a:r>
          </a:p>
          <a:p>
            <a:pPr marL="0" indent="0">
              <a:buNone/>
            </a:pPr>
            <a:r>
              <a:rPr lang="en-US" dirty="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   pop   state  year  debt</a:t>
            </a:r>
          </a:p>
          <a:p>
            <a:pPr marL="0" indent="0">
              <a:buNone/>
            </a:pPr>
            <a:r>
              <a:rPr lang="en-US" dirty="0">
                <a:latin typeface="Courier New" panose="02070309020205020404" pitchFamily="49" charset="0"/>
                <a:cs typeface="Courier New" panose="02070309020205020404" pitchFamily="49" charset="0"/>
              </a:rPr>
              <a:t>0  1.5    Ohio  2000   2.1</a:t>
            </a:r>
          </a:p>
          <a:p>
            <a:pPr marL="0" indent="0">
              <a:buNone/>
            </a:pPr>
            <a:r>
              <a:rPr lang="en-US" dirty="0">
                <a:latin typeface="Courier New" panose="02070309020205020404" pitchFamily="49" charset="0"/>
                <a:cs typeface="Courier New" panose="02070309020205020404" pitchFamily="49" charset="0"/>
              </a:rPr>
              <a:t>1  1.7    Ohio  2001   3.3</a:t>
            </a:r>
          </a:p>
          <a:p>
            <a:pPr marL="0" indent="0">
              <a:buNone/>
            </a:pPr>
            <a:r>
              <a:rPr lang="en-US" dirty="0">
                <a:latin typeface="Courier New" panose="02070309020205020404" pitchFamily="49" charset="0"/>
                <a:cs typeface="Courier New" panose="02070309020205020404" pitchFamily="49" charset="0"/>
              </a:rPr>
              <a:t>2  3.6    Ohio  2002   4.1</a:t>
            </a:r>
          </a:p>
          <a:p>
            <a:pPr marL="0" indent="0">
              <a:buNone/>
            </a:pPr>
            <a:r>
              <a:rPr lang="en-US" dirty="0">
                <a:latin typeface="Courier New" panose="02070309020205020404" pitchFamily="49" charset="0"/>
                <a:cs typeface="Courier New" panose="02070309020205020404" pitchFamily="49" charset="0"/>
              </a:rPr>
              <a:t>3  2.4  Nevada  2001   1.4</a:t>
            </a:r>
          </a:p>
          <a:p>
            <a:pPr marL="0" indent="0">
              <a:buNone/>
            </a:pPr>
            <a:r>
              <a:rPr lang="en-US" dirty="0">
                <a:latin typeface="Courier New" panose="02070309020205020404" pitchFamily="49" charset="0"/>
                <a:cs typeface="Courier New" panose="02070309020205020404" pitchFamily="49" charset="0"/>
              </a:rPr>
              <a:t>4  2.9  Nevada  2002   2.6</a:t>
            </a:r>
          </a:p>
        </p:txBody>
      </p:sp>
    </p:spTree>
    <p:extLst>
      <p:ext uri="{BB962C8B-B14F-4D97-AF65-F5344CB8AC3E}">
        <p14:creationId xmlns:p14="http://schemas.microsoft.com/office/powerpoint/2010/main" val="13838795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new column</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latin typeface="Courier New" panose="02070309020205020404" pitchFamily="49" charset="0"/>
                <a:cs typeface="Courier New" panose="02070309020205020404" pitchFamily="49" charset="0"/>
              </a:rPr>
              <a:t>&lt;- frame['</a:t>
            </a:r>
            <a:r>
              <a:rPr lang="en-US" dirty="0" err="1">
                <a:latin typeface="Courier New" panose="02070309020205020404" pitchFamily="49" charset="0"/>
                <a:cs typeface="Courier New" panose="02070309020205020404" pitchFamily="49" charset="0"/>
              </a:rPr>
              <a:t>debt_per_person</a:t>
            </a:r>
            <a:r>
              <a:rPr lang="en-US" dirty="0">
                <a:latin typeface="Courier New" panose="02070309020205020404" pitchFamily="49" charset="0"/>
                <a:cs typeface="Courier New" panose="02070309020205020404" pitchFamily="49" charset="0"/>
              </a:rPr>
              <a:t>'] = frame['debt'] / frame['pop']</a:t>
            </a:r>
          </a:p>
          <a:p>
            <a:pPr marL="0" indent="0">
              <a:buNone/>
            </a:pPr>
            <a:r>
              <a:rPr lang="en-US" dirty="0">
                <a:latin typeface="Courier New" panose="02070309020205020404" pitchFamily="49" charset="0"/>
                <a:cs typeface="Courier New" panose="02070309020205020404" pitchFamily="49" charset="0"/>
              </a:rPr>
              <a:t>-&gt; </a:t>
            </a:r>
          </a:p>
          <a:p>
            <a:pPr marL="0" indent="0">
              <a:buNone/>
            </a:pPr>
            <a:r>
              <a:rPr lang="en-US" dirty="0">
                <a:latin typeface="Courier New" panose="02070309020205020404" pitchFamily="49" charset="0"/>
                <a:cs typeface="Courier New" panose="02070309020205020404" pitchFamily="49" charset="0"/>
              </a:rPr>
              <a:t>   pop   state  year  debt  </a:t>
            </a:r>
            <a:r>
              <a:rPr lang="en-US" dirty="0" err="1">
                <a:latin typeface="Courier New" panose="02070309020205020404" pitchFamily="49" charset="0"/>
                <a:cs typeface="Courier New" panose="02070309020205020404" pitchFamily="49" charset="0"/>
              </a:rPr>
              <a:t>debt_per_person</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0  1.5    Ohio  2000   2.1         1.400000</a:t>
            </a:r>
          </a:p>
          <a:p>
            <a:pPr marL="0" indent="0">
              <a:buNone/>
            </a:pPr>
            <a:r>
              <a:rPr lang="en-US" dirty="0">
                <a:latin typeface="Courier New" panose="02070309020205020404" pitchFamily="49" charset="0"/>
                <a:cs typeface="Courier New" panose="02070309020205020404" pitchFamily="49" charset="0"/>
              </a:rPr>
              <a:t>1  1.7    Ohio  2001   3.3         1.941176</a:t>
            </a:r>
          </a:p>
          <a:p>
            <a:pPr marL="0" indent="0">
              <a:buNone/>
            </a:pPr>
            <a:r>
              <a:rPr lang="en-US" dirty="0">
                <a:latin typeface="Courier New" panose="02070309020205020404" pitchFamily="49" charset="0"/>
                <a:cs typeface="Courier New" panose="02070309020205020404" pitchFamily="49" charset="0"/>
              </a:rPr>
              <a:t>2  3.6    Ohio  2002   4.1         1.138889</a:t>
            </a:r>
          </a:p>
          <a:p>
            <a:pPr marL="0" indent="0">
              <a:buNone/>
            </a:pPr>
            <a:r>
              <a:rPr lang="en-US" dirty="0">
                <a:latin typeface="Courier New" panose="02070309020205020404" pitchFamily="49" charset="0"/>
                <a:cs typeface="Courier New" panose="02070309020205020404" pitchFamily="49" charset="0"/>
              </a:rPr>
              <a:t>3  2.4  Nevada  2001   1.4         0.583333</a:t>
            </a:r>
          </a:p>
          <a:p>
            <a:pPr marL="0" indent="0">
              <a:buNone/>
            </a:pPr>
            <a:r>
              <a:rPr lang="en-US" dirty="0">
                <a:latin typeface="Courier New" panose="02070309020205020404" pitchFamily="49" charset="0"/>
                <a:cs typeface="Courier New" panose="02070309020205020404" pitchFamily="49" charset="0"/>
              </a:rPr>
              <a:t>4  2.9  Nevada  2002   2.6         0.896552</a:t>
            </a:r>
          </a:p>
        </p:txBody>
      </p:sp>
    </p:spTree>
    <p:extLst>
      <p:ext uri="{BB962C8B-B14F-4D97-AF65-F5344CB8AC3E}">
        <p14:creationId xmlns:p14="http://schemas.microsoft.com/office/powerpoint/2010/main" val="196362846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secret to good data analysis code:</a:t>
            </a:r>
          </a:p>
        </p:txBody>
      </p:sp>
      <p:sp>
        <p:nvSpPr>
          <p:cNvPr id="3" name="Content Placeholder 2"/>
          <p:cNvSpPr>
            <a:spLocks noGrp="1"/>
          </p:cNvSpPr>
          <p:nvPr>
            <p:ph idx="1"/>
          </p:nvPr>
        </p:nvSpPr>
        <p:spPr/>
        <p:txBody>
          <a:bodyPr/>
          <a:lstStyle/>
          <a:p>
            <a:r>
              <a:rPr lang="en-US" sz="4000" b="1" u="sng" dirty="0"/>
              <a:t>Think in terms of vectors</a:t>
            </a:r>
          </a:p>
          <a:p>
            <a:pPr lvl="1"/>
            <a:r>
              <a:rPr lang="en-US" dirty="0"/>
              <a:t>Many, many problems can be solved with vector operations</a:t>
            </a:r>
          </a:p>
          <a:p>
            <a:pPr lvl="1"/>
            <a:r>
              <a:rPr lang="en-US" dirty="0"/>
              <a:t>Ask yourself: "Am I applying some kind of function to each row or column in my data?"</a:t>
            </a:r>
          </a:p>
          <a:p>
            <a:pPr lvl="2"/>
            <a:r>
              <a:rPr lang="en-US" dirty="0"/>
              <a:t>If the answer is yes you should NOT be using loops</a:t>
            </a:r>
          </a:p>
          <a:p>
            <a:pPr lvl="2"/>
            <a:r>
              <a:rPr lang="en-US" dirty="0"/>
              <a:t>The answer will almost always be yes.</a:t>
            </a:r>
          </a:p>
        </p:txBody>
      </p:sp>
    </p:spTree>
    <p:extLst>
      <p:ext uri="{BB962C8B-B14F-4D97-AF65-F5344CB8AC3E}">
        <p14:creationId xmlns:p14="http://schemas.microsoft.com/office/powerpoint/2010/main" val="282746168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 in terms of vectors</a:t>
            </a:r>
          </a:p>
        </p:txBody>
      </p:sp>
      <p:sp>
        <p:nvSpPr>
          <p:cNvPr id="3" name="Content Placeholder 2"/>
          <p:cNvSpPr>
            <a:spLocks noGrp="1"/>
          </p:cNvSpPr>
          <p:nvPr>
            <p:ph idx="1"/>
          </p:nvPr>
        </p:nvSpPr>
        <p:spPr/>
        <p:txBody>
          <a:bodyPr/>
          <a:lstStyle/>
          <a:p>
            <a:r>
              <a:rPr lang="en-US" dirty="0"/>
              <a:t>The apply() function is invaluable for applying a function across each row or column in your data</a:t>
            </a:r>
          </a:p>
        </p:txBody>
      </p:sp>
    </p:spTree>
    <p:extLst>
      <p:ext uri="{BB962C8B-B14F-4D97-AF65-F5344CB8AC3E}">
        <p14:creationId xmlns:p14="http://schemas.microsoft.com/office/powerpoint/2010/main" val="296423229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 in terms of vectors</a:t>
            </a:r>
          </a:p>
        </p:txBody>
      </p:sp>
      <p:sp>
        <p:nvSpPr>
          <p:cNvPr id="3" name="Content Placeholder 2"/>
          <p:cNvSpPr>
            <a:spLocks noGrp="1"/>
          </p:cNvSpPr>
          <p:nvPr>
            <p:ph idx="1"/>
          </p:nvPr>
        </p:nvSpPr>
        <p:spPr/>
        <p:txBody>
          <a:bodyPr>
            <a:normAutofit lnSpcReduction="10000"/>
          </a:bodyPr>
          <a:lstStyle/>
          <a:p>
            <a:r>
              <a:rPr lang="en-US" dirty="0"/>
              <a:t>Task: Find the first two letters of each state and prepend it to it's population to create an id code</a:t>
            </a:r>
          </a:p>
          <a:p>
            <a:pPr marL="0" indent="0">
              <a:buNone/>
            </a:pPr>
            <a:r>
              <a:rPr lang="en-US" dirty="0">
                <a:solidFill>
                  <a:srgbClr val="FF5050"/>
                </a:solidFill>
                <a:latin typeface="Courier New" panose="02070309020205020404" pitchFamily="49" charset="0"/>
                <a:cs typeface="Courier New" panose="02070309020205020404" pitchFamily="49" charset="0"/>
              </a:rPr>
              <a:t>codes = [ ]</a:t>
            </a:r>
          </a:p>
          <a:p>
            <a:pPr marL="0" indent="0">
              <a:buNone/>
            </a:pPr>
            <a:r>
              <a:rPr lang="en-US" dirty="0">
                <a:solidFill>
                  <a:srgbClr val="FF5050"/>
                </a:solidFill>
                <a:latin typeface="Courier New" panose="02070309020205020404" pitchFamily="49" charset="0"/>
                <a:cs typeface="Courier New" panose="02070309020205020404" pitchFamily="49" charset="0"/>
              </a:rPr>
              <a:t>for row in </a:t>
            </a:r>
            <a:r>
              <a:rPr lang="en-US" dirty="0" err="1">
                <a:solidFill>
                  <a:srgbClr val="FF5050"/>
                </a:solidFill>
                <a:latin typeface="Courier New" panose="02070309020205020404" pitchFamily="49" charset="0"/>
                <a:cs typeface="Courier New" panose="02070309020205020404" pitchFamily="49" charset="0"/>
              </a:rPr>
              <a:t>frame.iterrows</a:t>
            </a:r>
            <a:r>
              <a:rPr lang="en-US" dirty="0">
                <a:solidFill>
                  <a:srgbClr val="FF5050"/>
                </a:solidFill>
                <a:latin typeface="Courier New" panose="02070309020205020404" pitchFamily="49" charset="0"/>
                <a:cs typeface="Courier New" panose="02070309020205020404" pitchFamily="49" charset="0"/>
              </a:rPr>
              <a:t>():</a:t>
            </a:r>
          </a:p>
          <a:p>
            <a:pPr marL="0" indent="0">
              <a:buNone/>
            </a:pPr>
            <a:r>
              <a:rPr lang="en-US" dirty="0">
                <a:solidFill>
                  <a:srgbClr val="FF5050"/>
                </a:solidFill>
                <a:latin typeface="Courier New" panose="02070309020205020404" pitchFamily="49" charset="0"/>
                <a:cs typeface="Courier New" panose="02070309020205020404" pitchFamily="49" charset="0"/>
              </a:rPr>
              <a:t>	code = '{}{}'.format(row[1]['state'][:2], row[1]['pop']</a:t>
            </a:r>
          </a:p>
          <a:p>
            <a:pPr marL="0" indent="0">
              <a:buNone/>
            </a:pPr>
            <a:r>
              <a:rPr lang="en-US" dirty="0">
                <a:solidFill>
                  <a:srgbClr val="FF5050"/>
                </a:solidFill>
                <a:latin typeface="Courier New" panose="02070309020205020404" pitchFamily="49" charset="0"/>
                <a:cs typeface="Courier New" panose="02070309020205020404" pitchFamily="49" charset="0"/>
              </a:rPr>
              <a:t>	</a:t>
            </a:r>
            <a:r>
              <a:rPr lang="en-US" dirty="0" err="1">
                <a:solidFill>
                  <a:srgbClr val="FF5050"/>
                </a:solidFill>
                <a:latin typeface="Courier New" panose="02070309020205020404" pitchFamily="49" charset="0"/>
                <a:cs typeface="Courier New" panose="02070309020205020404" pitchFamily="49" charset="0"/>
              </a:rPr>
              <a:t>codes.append</a:t>
            </a:r>
            <a:r>
              <a:rPr lang="en-US" dirty="0">
                <a:solidFill>
                  <a:srgbClr val="FF5050"/>
                </a:solidFill>
                <a:latin typeface="Courier New" panose="02070309020205020404" pitchFamily="49" charset="0"/>
                <a:cs typeface="Courier New" panose="02070309020205020404" pitchFamily="49" charset="0"/>
              </a:rPr>
              <a:t>(code)</a:t>
            </a:r>
          </a:p>
        </p:txBody>
      </p:sp>
    </p:spTree>
    <p:extLst>
      <p:ext uri="{BB962C8B-B14F-4D97-AF65-F5344CB8AC3E}">
        <p14:creationId xmlns:p14="http://schemas.microsoft.com/office/powerpoint/2010/main" val="35658375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That is bad. Do not do it.</a:t>
            </a:r>
          </a:p>
        </p:txBody>
      </p:sp>
      <p:sp>
        <p:nvSpPr>
          <p:cNvPr id="3" name="Content Placeholder 2"/>
          <p:cNvSpPr>
            <a:spLocks noGrp="1"/>
          </p:cNvSpPr>
          <p:nvPr>
            <p:ph idx="1"/>
          </p:nvPr>
        </p:nvSpPr>
        <p:spPr/>
        <p:txBody>
          <a:bodyPr/>
          <a:lstStyle/>
          <a:p>
            <a:r>
              <a:rPr lang="en-US" dirty="0"/>
              <a:t>Think in vectors. Not loops.</a:t>
            </a:r>
          </a:p>
          <a:p>
            <a:endParaRPr lang="en-US" dirty="0"/>
          </a:p>
          <a:p>
            <a:r>
              <a:rPr lang="en-US" dirty="0"/>
              <a:t>Instead design a function that will do what you want to a single row</a:t>
            </a:r>
          </a:p>
        </p:txBody>
      </p:sp>
    </p:spTree>
    <p:extLst>
      <p:ext uri="{BB962C8B-B14F-4D97-AF65-F5344CB8AC3E}">
        <p14:creationId xmlns:p14="http://schemas.microsoft.com/office/powerpoint/2010/main" val="1218090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439149" y="953273"/>
            <a:ext cx="11310523" cy="3977074"/>
          </a:xfrm>
          <a:prstGeom prst="rect">
            <a:avLst/>
          </a:prstGeom>
        </p:spPr>
      </p:pic>
    </p:spTree>
    <p:extLst>
      <p:ext uri="{BB962C8B-B14F-4D97-AF65-F5344CB8AC3E}">
        <p14:creationId xmlns:p14="http://schemas.microsoft.com/office/powerpoint/2010/main" val="319915460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 in vectors</a:t>
            </a:r>
          </a:p>
        </p:txBody>
      </p:sp>
      <p:sp>
        <p:nvSpPr>
          <p:cNvPr id="3" name="Content Placeholder 2"/>
          <p:cNvSpPr>
            <a:spLocks noGrp="1"/>
          </p:cNvSpPr>
          <p:nvPr>
            <p:ph idx="1"/>
          </p:nvPr>
        </p:nvSpPr>
        <p:spPr/>
        <p:txBody>
          <a:bodyPr/>
          <a:lstStyle/>
          <a:p>
            <a:pPr marL="0" indent="0">
              <a:buNone/>
            </a:pPr>
            <a:r>
              <a:rPr lang="en-US" dirty="0" err="1">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create_code</a:t>
            </a:r>
            <a:r>
              <a:rPr lang="en-US" dirty="0">
                <a:latin typeface="Courier New" panose="02070309020205020404" pitchFamily="49" charset="0"/>
                <a:cs typeface="Courier New" panose="02070309020205020404" pitchFamily="49" charset="0"/>
              </a:rPr>
              <a:t>(row):</a:t>
            </a:r>
          </a:p>
          <a:p>
            <a:pPr marL="457200" lvl="1" indent="0">
              <a:buNone/>
            </a:pPr>
            <a:r>
              <a:rPr lang="en-US" dirty="0">
                <a:latin typeface="Courier New" panose="02070309020205020404" pitchFamily="49" charset="0"/>
                <a:cs typeface="Courier New" panose="02070309020205020404" pitchFamily="49" charset="0"/>
              </a:rPr>
              <a:t>code = '{}{}'.format(row['state'][:2], row['pop'])</a:t>
            </a:r>
          </a:p>
          <a:p>
            <a:pPr marL="457200" lvl="1" indent="0">
              <a:buNone/>
            </a:pPr>
            <a:r>
              <a:rPr lang="en-US" dirty="0">
                <a:latin typeface="Courier New" panose="02070309020205020404" pitchFamily="49" charset="0"/>
                <a:cs typeface="Courier New" panose="02070309020205020404" pitchFamily="49" charset="0"/>
              </a:rPr>
              <a:t>return code</a:t>
            </a:r>
          </a:p>
          <a:p>
            <a:pPr lvl="1"/>
            <a:endParaRPr lang="en-US" dirty="0"/>
          </a:p>
          <a:p>
            <a:r>
              <a:rPr lang="en-US" dirty="0"/>
              <a:t>You can test your function by calling it on a specific row</a:t>
            </a:r>
          </a:p>
          <a:p>
            <a:pPr marL="457200" lvl="1"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create_code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frame.ix</a:t>
            </a:r>
            <a:r>
              <a:rPr lang="en-US" dirty="0">
                <a:latin typeface="Courier New" panose="02070309020205020404" pitchFamily="49" charset="0"/>
                <a:cs typeface="Courier New" panose="02070309020205020404" pitchFamily="49" charset="0"/>
              </a:rPr>
              <a:t>[2])</a:t>
            </a:r>
          </a:p>
          <a:p>
            <a:pPr marL="457200" lvl="1" indent="0">
              <a:buNone/>
            </a:pPr>
            <a:r>
              <a:rPr lang="en-US" dirty="0">
                <a:latin typeface="Courier New" panose="02070309020205020404" pitchFamily="49" charset="0"/>
                <a:cs typeface="Courier New" panose="02070309020205020404" pitchFamily="49" charset="0"/>
              </a:rPr>
              <a:t>-&gt; 'Oh3.6'</a:t>
            </a:r>
          </a:p>
        </p:txBody>
      </p:sp>
    </p:spTree>
    <p:extLst>
      <p:ext uri="{BB962C8B-B14F-4D97-AF65-F5344CB8AC3E}">
        <p14:creationId xmlns:p14="http://schemas.microsoft.com/office/powerpoint/2010/main" val="244911171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a:t>
            </a:r>
          </a:p>
        </p:txBody>
      </p:sp>
      <p:sp>
        <p:nvSpPr>
          <p:cNvPr id="3" name="Content Placeholder 2"/>
          <p:cNvSpPr>
            <a:spLocks noGrp="1"/>
          </p:cNvSpPr>
          <p:nvPr>
            <p:ph idx="1"/>
          </p:nvPr>
        </p:nvSpPr>
        <p:spPr/>
        <p:txBody>
          <a:bodyPr>
            <a:normAutofit lnSpcReduction="10000"/>
          </a:bodyPr>
          <a:lstStyle/>
          <a:p>
            <a:r>
              <a:rPr lang="en-US" dirty="0"/>
              <a:t>You can call apply from either a </a:t>
            </a:r>
            <a:r>
              <a:rPr lang="en-US" dirty="0" err="1"/>
              <a:t>dataframe</a:t>
            </a:r>
            <a:r>
              <a:rPr lang="en-US" dirty="0"/>
              <a:t> or a series</a:t>
            </a:r>
          </a:p>
          <a:p>
            <a:r>
              <a:rPr lang="en-US" dirty="0"/>
              <a:t>apply() takes several important arguments:</a:t>
            </a:r>
          </a:p>
          <a:p>
            <a:pPr lvl="1"/>
            <a:r>
              <a:rPr lang="en-US" dirty="0" err="1"/>
              <a:t>func</a:t>
            </a:r>
            <a:r>
              <a:rPr lang="en-US" dirty="0"/>
              <a:t> – the function you want to apply</a:t>
            </a:r>
          </a:p>
          <a:p>
            <a:pPr lvl="1"/>
            <a:r>
              <a:rPr lang="en-US" dirty="0"/>
              <a:t>axis – </a:t>
            </a:r>
          </a:p>
          <a:p>
            <a:pPr lvl="2"/>
            <a:r>
              <a:rPr lang="en-US" dirty="0"/>
              <a:t>0: apply function to each column</a:t>
            </a:r>
          </a:p>
          <a:p>
            <a:pPr lvl="2"/>
            <a:r>
              <a:rPr lang="en-US" dirty="0"/>
              <a:t>1: apply function to each row	</a:t>
            </a:r>
          </a:p>
          <a:p>
            <a:pPr lvl="1"/>
            <a:r>
              <a:rPr lang="en-US" dirty="0" err="1"/>
              <a:t>args</a:t>
            </a:r>
            <a:r>
              <a:rPr lang="en-US" dirty="0"/>
              <a:t> – </a:t>
            </a:r>
          </a:p>
          <a:p>
            <a:pPr lvl="2"/>
            <a:r>
              <a:rPr lang="en-US" dirty="0"/>
              <a:t>an </a:t>
            </a:r>
            <a:r>
              <a:rPr lang="en-US" dirty="0" err="1"/>
              <a:t>iterable</a:t>
            </a:r>
            <a:r>
              <a:rPr lang="en-US" dirty="0"/>
              <a:t> containing any additional arguments to passed to the function</a:t>
            </a:r>
          </a:p>
        </p:txBody>
      </p:sp>
    </p:spTree>
    <p:extLst>
      <p:ext uri="{BB962C8B-B14F-4D97-AF65-F5344CB8AC3E}">
        <p14:creationId xmlns:p14="http://schemas.microsoft.com/office/powerpoint/2010/main" val="392666203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a:t>
            </a:r>
          </a:p>
        </p:txBody>
      </p:sp>
      <p:sp>
        <p:nvSpPr>
          <p:cNvPr id="3" name="Content Placeholder 2"/>
          <p:cNvSpPr>
            <a:spLocks noGrp="1"/>
          </p:cNvSpPr>
          <p:nvPr>
            <p:ph idx="1"/>
          </p:nvPr>
        </p:nvSpPr>
        <p:spPr/>
        <p:txBody>
          <a:bodyPr>
            <a:normAutofit fontScale="47500" lnSpcReduction="20000"/>
          </a:bodyPr>
          <a:lstStyle/>
          <a:p>
            <a:pPr marL="0" indent="0">
              <a:buNone/>
            </a:pPr>
            <a:r>
              <a:rPr lang="en-US" sz="2900" dirty="0" err="1">
                <a:latin typeface="Courier New" panose="02070309020205020404" pitchFamily="49" charset="0"/>
                <a:cs typeface="Courier New" panose="02070309020205020404" pitchFamily="49" charset="0"/>
              </a:rPr>
              <a:t>def</a:t>
            </a:r>
            <a:r>
              <a:rPr lang="en-US" sz="2900" dirty="0">
                <a:latin typeface="Courier New" panose="02070309020205020404" pitchFamily="49" charset="0"/>
                <a:cs typeface="Courier New" panose="02070309020205020404" pitchFamily="49" charset="0"/>
              </a:rPr>
              <a:t> </a:t>
            </a:r>
            <a:r>
              <a:rPr lang="en-US" sz="2900" dirty="0" err="1">
                <a:latin typeface="Courier New" panose="02070309020205020404" pitchFamily="49" charset="0"/>
                <a:cs typeface="Courier New" panose="02070309020205020404" pitchFamily="49" charset="0"/>
              </a:rPr>
              <a:t>create_code</a:t>
            </a:r>
            <a:r>
              <a:rPr lang="en-US" sz="2900" dirty="0">
                <a:latin typeface="Courier New" panose="02070309020205020404" pitchFamily="49" charset="0"/>
                <a:cs typeface="Courier New" panose="02070309020205020404" pitchFamily="49" charset="0"/>
              </a:rPr>
              <a:t>(row):</a:t>
            </a:r>
          </a:p>
          <a:p>
            <a:pPr marL="457200" lvl="1" indent="0">
              <a:buNone/>
            </a:pPr>
            <a:r>
              <a:rPr lang="en-US" sz="2500" dirty="0">
                <a:latin typeface="Courier New" panose="02070309020205020404" pitchFamily="49" charset="0"/>
                <a:cs typeface="Courier New" panose="02070309020205020404" pitchFamily="49" charset="0"/>
              </a:rPr>
              <a:t>code = '{}{}'.format(row['state'][:2], row['pop'])</a:t>
            </a:r>
          </a:p>
          <a:p>
            <a:pPr marL="457200" lvl="1" indent="0">
              <a:buNone/>
            </a:pPr>
            <a:r>
              <a:rPr lang="en-US" sz="2500" dirty="0">
                <a:latin typeface="Courier New" panose="02070309020205020404" pitchFamily="49" charset="0"/>
                <a:cs typeface="Courier New" panose="02070309020205020404" pitchFamily="49" charset="0"/>
              </a:rPr>
              <a:t>return code</a:t>
            </a:r>
          </a:p>
          <a:p>
            <a:endParaRPr lang="en-US" sz="2900" dirty="0"/>
          </a:p>
          <a:p>
            <a:pPr marL="0" indent="0">
              <a:buNone/>
            </a:pPr>
            <a:r>
              <a:rPr lang="en-US" sz="2900" dirty="0">
                <a:latin typeface="Courier New" panose="02070309020205020404" pitchFamily="49" charset="0"/>
                <a:cs typeface="Courier New" panose="02070309020205020404" pitchFamily="49" charset="0"/>
              </a:rPr>
              <a:t>&lt;- </a:t>
            </a:r>
            <a:r>
              <a:rPr lang="en-US" sz="2900" dirty="0" err="1">
                <a:latin typeface="Courier New" panose="02070309020205020404" pitchFamily="49" charset="0"/>
                <a:cs typeface="Courier New" panose="02070309020205020404" pitchFamily="49" charset="0"/>
              </a:rPr>
              <a:t>frame.apply</a:t>
            </a:r>
            <a:r>
              <a:rPr lang="en-US" sz="2900" dirty="0">
                <a:latin typeface="Courier New" panose="02070309020205020404" pitchFamily="49" charset="0"/>
                <a:cs typeface="Courier New" panose="02070309020205020404" pitchFamily="49" charset="0"/>
              </a:rPr>
              <a:t>(</a:t>
            </a:r>
            <a:r>
              <a:rPr lang="en-US" sz="2900" dirty="0" err="1">
                <a:latin typeface="Courier New" panose="02070309020205020404" pitchFamily="49" charset="0"/>
                <a:cs typeface="Courier New" panose="02070309020205020404" pitchFamily="49" charset="0"/>
              </a:rPr>
              <a:t>create_code</a:t>
            </a:r>
            <a:r>
              <a:rPr lang="en-US" sz="2900" dirty="0">
                <a:latin typeface="Courier New" panose="02070309020205020404" pitchFamily="49" charset="0"/>
                <a:cs typeface="Courier New" panose="02070309020205020404" pitchFamily="49" charset="0"/>
              </a:rPr>
              <a:t>, axis=1)</a:t>
            </a:r>
          </a:p>
          <a:p>
            <a:pPr marL="0" indent="0">
              <a:buNone/>
            </a:pPr>
            <a:r>
              <a:rPr lang="en-US" dirty="0">
                <a:latin typeface="Courier New" panose="02070309020205020404" pitchFamily="49" charset="0"/>
                <a:cs typeface="Courier New" panose="02070309020205020404" pitchFamily="49" charset="0"/>
              </a:rPr>
              <a:t>-&gt; </a:t>
            </a:r>
          </a:p>
          <a:p>
            <a:pPr marL="0" indent="0">
              <a:buNone/>
            </a:pPr>
            <a:r>
              <a:rPr lang="en-US" dirty="0">
                <a:latin typeface="Courier New" panose="02070309020205020404" pitchFamily="49" charset="0"/>
                <a:cs typeface="Courier New" panose="02070309020205020404" pitchFamily="49" charset="0"/>
              </a:rPr>
              <a:t>0    Oh1.5</a:t>
            </a:r>
          </a:p>
          <a:p>
            <a:pPr marL="0" indent="0">
              <a:buNone/>
            </a:pPr>
            <a:r>
              <a:rPr lang="en-US" dirty="0">
                <a:latin typeface="Courier New" panose="02070309020205020404" pitchFamily="49" charset="0"/>
                <a:cs typeface="Courier New" panose="02070309020205020404" pitchFamily="49" charset="0"/>
              </a:rPr>
              <a:t>1    Oh1.7</a:t>
            </a:r>
          </a:p>
          <a:p>
            <a:pPr marL="0" indent="0">
              <a:buNone/>
            </a:pPr>
            <a:r>
              <a:rPr lang="en-US" dirty="0">
                <a:latin typeface="Courier New" panose="02070309020205020404" pitchFamily="49" charset="0"/>
                <a:cs typeface="Courier New" panose="02070309020205020404" pitchFamily="49" charset="0"/>
              </a:rPr>
              <a:t>2    Oh3.6</a:t>
            </a:r>
          </a:p>
          <a:p>
            <a:pPr marL="0" indent="0">
              <a:buNone/>
            </a:pPr>
            <a:r>
              <a:rPr lang="en-US" dirty="0">
                <a:latin typeface="Courier New" panose="02070309020205020404" pitchFamily="49" charset="0"/>
                <a:cs typeface="Courier New" panose="02070309020205020404" pitchFamily="49" charset="0"/>
              </a:rPr>
              <a:t>3    Ne2.4</a:t>
            </a:r>
          </a:p>
          <a:p>
            <a:pPr marL="0" indent="0">
              <a:buNone/>
            </a:pPr>
            <a:r>
              <a:rPr lang="en-US" dirty="0">
                <a:latin typeface="Courier New" panose="02070309020205020404" pitchFamily="49" charset="0"/>
                <a:cs typeface="Courier New" panose="02070309020205020404" pitchFamily="49" charset="0"/>
              </a:rPr>
              <a:t>4    Ne2.9</a:t>
            </a:r>
          </a:p>
          <a:p>
            <a:endParaRPr lang="en-US" dirty="0"/>
          </a:p>
        </p:txBody>
      </p:sp>
    </p:spTree>
    <p:extLst>
      <p:ext uri="{BB962C8B-B14F-4D97-AF65-F5344CB8AC3E}">
        <p14:creationId xmlns:p14="http://schemas.microsoft.com/office/powerpoint/2010/main" val="341217827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 in Vectors</a:t>
            </a:r>
          </a:p>
        </p:txBody>
      </p:sp>
      <p:sp>
        <p:nvSpPr>
          <p:cNvPr id="3" name="Content Placeholder 2"/>
          <p:cNvSpPr>
            <a:spLocks noGrp="1"/>
          </p:cNvSpPr>
          <p:nvPr>
            <p:ph idx="1"/>
          </p:nvPr>
        </p:nvSpPr>
        <p:spPr/>
        <p:txBody>
          <a:bodyPr/>
          <a:lstStyle/>
          <a:p>
            <a:r>
              <a:rPr lang="en-US" dirty="0"/>
              <a:t>Always ask yourself: How can I solve this problem without a giant loop?</a:t>
            </a:r>
          </a:p>
          <a:p>
            <a:pPr lvl="1"/>
            <a:r>
              <a:rPr lang="en-US" dirty="0"/>
              <a:t>Most of the time there's a way, and it will be both faster, and easier to read</a:t>
            </a:r>
          </a:p>
        </p:txBody>
      </p:sp>
    </p:spTree>
    <p:extLst>
      <p:ext uri="{BB962C8B-B14F-4D97-AF65-F5344CB8AC3E}">
        <p14:creationId xmlns:p14="http://schemas.microsoft.com/office/powerpoint/2010/main" val="193010514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Apply()</a:t>
            </a:r>
          </a:p>
        </p:txBody>
      </p:sp>
      <p:sp>
        <p:nvSpPr>
          <p:cNvPr id="3" name="Content Placeholder 2"/>
          <p:cNvSpPr>
            <a:spLocks noGrp="1"/>
          </p:cNvSpPr>
          <p:nvPr>
            <p:ph idx="1"/>
          </p:nvPr>
        </p:nvSpPr>
        <p:spPr/>
        <p:txBody>
          <a:bodyPr/>
          <a:lstStyle/>
          <a:p>
            <a:r>
              <a:rPr lang="en-US" dirty="0"/>
              <a:t>apply() can also be used with existing functions from other places</a:t>
            </a:r>
          </a:p>
          <a:p>
            <a:pPr marL="457200" lvl="1" indent="0">
              <a:buNone/>
            </a:pPr>
            <a:r>
              <a:rPr lang="en-US" dirty="0">
                <a:latin typeface="Courier New" panose="02070309020205020404" pitchFamily="49" charset="0"/>
                <a:cs typeface="Courier New" panose="02070309020205020404" pitchFamily="49" charset="0"/>
              </a:rPr>
              <a:t>frame['pop'].apply(</a:t>
            </a:r>
            <a:r>
              <a:rPr lang="en-US" dirty="0" err="1">
                <a:latin typeface="Courier New" panose="02070309020205020404" pitchFamily="49" charset="0"/>
                <a:cs typeface="Courier New" panose="02070309020205020404" pitchFamily="49" charset="0"/>
              </a:rPr>
              <a:t>np.sum</a:t>
            </a:r>
            <a:r>
              <a:rPr lang="en-US" dirty="0">
                <a:latin typeface="Courier New" panose="02070309020205020404" pitchFamily="49" charset="0"/>
                <a:cs typeface="Courier New" panose="02070309020205020404" pitchFamily="49" charset="0"/>
              </a:rPr>
              <a:t>)</a:t>
            </a:r>
          </a:p>
          <a:p>
            <a:pPr lvl="1"/>
            <a:r>
              <a:rPr lang="en-US" dirty="0">
                <a:cs typeface="Courier New" panose="02070309020205020404" pitchFamily="49" charset="0"/>
              </a:rPr>
              <a:t>	Note: This is equivalent to frame['pop'].sum()</a:t>
            </a:r>
          </a:p>
          <a:p>
            <a:r>
              <a:rPr lang="en-US" dirty="0">
                <a:cs typeface="Courier New" panose="02070309020205020404" pitchFamily="49" charset="0"/>
              </a:rPr>
              <a:t>You can also drop your result right into your </a:t>
            </a:r>
            <a:r>
              <a:rPr lang="en-US" dirty="0" err="1">
                <a:cs typeface="Courier New" panose="02070309020205020404" pitchFamily="49" charset="0"/>
              </a:rPr>
              <a:t>dataframe</a:t>
            </a:r>
            <a:endParaRPr lang="en-US" dirty="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frame['codes'] = </a:t>
            </a:r>
            <a:r>
              <a:rPr lang="en-US" dirty="0" err="1">
                <a:latin typeface="Courier New" panose="02070309020205020404" pitchFamily="49" charset="0"/>
                <a:cs typeface="Courier New" panose="02070309020205020404" pitchFamily="49" charset="0"/>
              </a:rPr>
              <a:t>frame.apply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create_codes</a:t>
            </a:r>
            <a:r>
              <a:rPr lang="en-US" dirty="0">
                <a:latin typeface="Courier New" panose="02070309020205020404" pitchFamily="49" charset="0"/>
                <a:cs typeface="Courier New" panose="02070309020205020404" pitchFamily="49" charset="0"/>
              </a:rPr>
              <a:t>, axis=1)</a:t>
            </a:r>
          </a:p>
          <a:p>
            <a:pPr lvl="1"/>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6563541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and Writing files</a:t>
            </a:r>
          </a:p>
        </p:txBody>
      </p:sp>
      <p:sp>
        <p:nvSpPr>
          <p:cNvPr id="3" name="Content Placeholder 2"/>
          <p:cNvSpPr>
            <a:spLocks noGrp="1"/>
          </p:cNvSpPr>
          <p:nvPr>
            <p:ph idx="1"/>
          </p:nvPr>
        </p:nvSpPr>
        <p:spPr>
          <a:xfrm>
            <a:off x="1141412" y="2249486"/>
            <a:ext cx="9905999" cy="938331"/>
          </a:xfrm>
        </p:spPr>
        <p:txBody>
          <a:bodyPr>
            <a:normAutofit fontScale="85000" lnSpcReduction="10000"/>
          </a:bodyPr>
          <a:lstStyle/>
          <a:p>
            <a:r>
              <a:rPr lang="en-US" dirty="0"/>
              <a:t>Pandas has very useful functions for reading and writing preformatted files of various kinds</a:t>
            </a:r>
          </a:p>
          <a:p>
            <a:r>
              <a:rPr lang="en-US" dirty="0">
                <a:hlinkClick r:id="rId2"/>
              </a:rPr>
              <a:t>http://pandas.pydata.org/pandas-docs/stable/io.html</a:t>
            </a:r>
            <a:r>
              <a:rPr lang="en-US" dirty="0"/>
              <a:t> </a:t>
            </a:r>
          </a:p>
          <a:p>
            <a:endParaRPr lang="en-US" dirty="0"/>
          </a:p>
        </p:txBody>
      </p:sp>
      <p:sp>
        <p:nvSpPr>
          <p:cNvPr id="5" name="Content Placeholder 2"/>
          <p:cNvSpPr txBox="1">
            <a:spLocks/>
          </p:cNvSpPr>
          <p:nvPr/>
        </p:nvSpPr>
        <p:spPr>
          <a:xfrm>
            <a:off x="1141411" y="3425343"/>
            <a:ext cx="9905999" cy="2161725"/>
          </a:xfrm>
          <a:prstGeom prst="rect">
            <a:avLst/>
          </a:prstGeom>
        </p:spPr>
        <p:txBody>
          <a:bodyPr vert="horz" lIns="91440" tIns="45720" rIns="91440" bIns="45720" numCol="2"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i="1" dirty="0" err="1"/>
              <a:t>read_csv</a:t>
            </a:r>
            <a:endParaRPr lang="en-US" sz="2000" i="1" dirty="0"/>
          </a:p>
          <a:p>
            <a:pPr marL="0" indent="0">
              <a:buNone/>
            </a:pPr>
            <a:r>
              <a:rPr lang="en-US" sz="2000" i="1" dirty="0" err="1"/>
              <a:t>read_excel</a:t>
            </a:r>
            <a:endParaRPr lang="en-US" sz="2000" i="1" dirty="0"/>
          </a:p>
          <a:p>
            <a:pPr marL="0" indent="0">
              <a:buNone/>
            </a:pPr>
            <a:r>
              <a:rPr lang="en-US" sz="2000" i="1" dirty="0" err="1"/>
              <a:t>read_hdf</a:t>
            </a:r>
            <a:endParaRPr lang="en-US" sz="2000" i="1" dirty="0"/>
          </a:p>
          <a:p>
            <a:pPr marL="0" indent="0">
              <a:buNone/>
            </a:pPr>
            <a:r>
              <a:rPr lang="en-US" sz="2000" i="1" dirty="0" err="1"/>
              <a:t>read_sql</a:t>
            </a:r>
            <a:endParaRPr lang="en-US" sz="2000" i="1" dirty="0"/>
          </a:p>
          <a:p>
            <a:pPr marL="0" indent="0">
              <a:buNone/>
            </a:pPr>
            <a:r>
              <a:rPr lang="en-US" sz="2000" i="1" dirty="0" err="1"/>
              <a:t>read_json</a:t>
            </a:r>
            <a:endParaRPr lang="en-US" sz="2000" i="1" dirty="0"/>
          </a:p>
          <a:p>
            <a:pPr marL="0" indent="0">
              <a:buNone/>
            </a:pPr>
            <a:r>
              <a:rPr lang="en-US" sz="2000" i="1" dirty="0" err="1"/>
              <a:t>read_html</a:t>
            </a:r>
            <a:endParaRPr lang="en-US" sz="2000" i="1" dirty="0"/>
          </a:p>
          <a:p>
            <a:pPr marL="0" indent="0">
              <a:buNone/>
            </a:pPr>
            <a:r>
              <a:rPr lang="en-US" sz="2000" i="1" dirty="0" err="1"/>
              <a:t>read_stata</a:t>
            </a:r>
            <a:endParaRPr lang="en-US" sz="2000" i="1" dirty="0"/>
          </a:p>
          <a:p>
            <a:pPr marL="0" indent="0">
              <a:buNone/>
            </a:pPr>
            <a:r>
              <a:rPr lang="en-US" sz="2000" i="1" dirty="0" err="1"/>
              <a:t>read_sas</a:t>
            </a:r>
            <a:endParaRPr lang="en-US" sz="2000" i="1" dirty="0"/>
          </a:p>
          <a:p>
            <a:pPr marL="0" indent="0">
              <a:buNone/>
            </a:pPr>
            <a:r>
              <a:rPr lang="en-US" sz="2000" i="1" dirty="0" err="1"/>
              <a:t>read_clipboard</a:t>
            </a:r>
            <a:endParaRPr lang="en-US" sz="2000" i="1" dirty="0"/>
          </a:p>
          <a:p>
            <a:pPr marL="0" indent="0">
              <a:buNone/>
            </a:pPr>
            <a:r>
              <a:rPr lang="en-US" sz="2000" i="1" dirty="0" err="1"/>
              <a:t>read_pickle</a:t>
            </a:r>
            <a:endParaRPr lang="en-US" sz="2800" dirty="0"/>
          </a:p>
        </p:txBody>
      </p:sp>
    </p:spTree>
    <p:extLst>
      <p:ext uri="{BB962C8B-B14F-4D97-AF65-F5344CB8AC3E}">
        <p14:creationId xmlns:p14="http://schemas.microsoft.com/office/powerpoint/2010/main" val="327655925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files</a:t>
            </a:r>
          </a:p>
        </p:txBody>
      </p:sp>
      <p:sp>
        <p:nvSpPr>
          <p:cNvPr id="3" name="Content Placeholder 2"/>
          <p:cNvSpPr>
            <a:spLocks noGrp="1"/>
          </p:cNvSpPr>
          <p:nvPr>
            <p:ph idx="1"/>
          </p:nvPr>
        </p:nvSpPr>
        <p:spPr/>
        <p:txBody>
          <a:bodyPr/>
          <a:lstStyle/>
          <a:p>
            <a:r>
              <a:rPr lang="en-US" dirty="0" err="1"/>
              <a:t>pd.read_csv</a:t>
            </a:r>
            <a:r>
              <a:rPr lang="en-US" dirty="0"/>
              <a:t>() is easy to use, but also takes a LOT of arguments that give a great deal of flexibility in file formats as well</a:t>
            </a:r>
          </a:p>
          <a:p>
            <a:pPr lvl="1"/>
            <a:r>
              <a:rPr lang="en-US" dirty="0"/>
              <a:t>Shift + Tab in the </a:t>
            </a:r>
            <a:r>
              <a:rPr lang="en-US" dirty="0" err="1"/>
              <a:t>jupyter</a:t>
            </a:r>
            <a:r>
              <a:rPr lang="en-US" dirty="0"/>
              <a:t> notebook is great for a quick documentation check</a:t>
            </a:r>
          </a:p>
          <a:p>
            <a:r>
              <a:rPr lang="en-US" dirty="0"/>
              <a:t>For a standard csv file:</a:t>
            </a:r>
          </a:p>
          <a:p>
            <a:pPr marL="457200" lvl="1" indent="0">
              <a:buNone/>
            </a:pP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pd.read_csv</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file_name</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3106746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Exercise</a:t>
            </a:r>
          </a:p>
        </p:txBody>
      </p:sp>
      <p:sp>
        <p:nvSpPr>
          <p:cNvPr id="3" name="Content Placeholder 2"/>
          <p:cNvSpPr>
            <a:spLocks noGrp="1"/>
          </p:cNvSpPr>
          <p:nvPr>
            <p:ph idx="1"/>
          </p:nvPr>
        </p:nvSpPr>
        <p:spPr/>
        <p:txBody>
          <a:bodyPr/>
          <a:lstStyle/>
          <a:p>
            <a:r>
              <a:rPr lang="en-US" dirty="0"/>
              <a:t>Open roster.csv as a </a:t>
            </a:r>
            <a:r>
              <a:rPr lang="en-US" dirty="0" err="1"/>
              <a:t>DataFrame</a:t>
            </a:r>
            <a:endParaRPr lang="en-US" dirty="0"/>
          </a:p>
          <a:p>
            <a:r>
              <a:rPr lang="en-US" dirty="0"/>
              <a:t>Calculate the mean and standard deviation of the Grade column</a:t>
            </a:r>
          </a:p>
          <a:p>
            <a:pPr lvl="1"/>
            <a:endParaRPr lang="en-US" dirty="0"/>
          </a:p>
          <a:p>
            <a:endParaRPr lang="en-US" dirty="0"/>
          </a:p>
        </p:txBody>
      </p:sp>
    </p:spTree>
    <p:extLst>
      <p:ext uri="{BB962C8B-B14F-4D97-AF65-F5344CB8AC3E}">
        <p14:creationId xmlns:p14="http://schemas.microsoft.com/office/powerpoint/2010/main" val="330496370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Solution</a:t>
            </a:r>
          </a:p>
        </p:txBody>
      </p:sp>
      <p:sp>
        <p:nvSpPr>
          <p:cNvPr id="3" name="Content Placeholder 2"/>
          <p:cNvSpPr>
            <a:spLocks noGrp="1"/>
          </p:cNvSpPr>
          <p:nvPr>
            <p:ph idx="1"/>
          </p:nvPr>
        </p:nvSpPr>
        <p:spPr/>
        <p:txBody>
          <a:bodyPr/>
          <a:lstStyle/>
          <a:p>
            <a:pPr marL="0" indent="0">
              <a:buNone/>
            </a:pP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pd.read_csv</a:t>
            </a:r>
            <a:r>
              <a:rPr lang="en-US" dirty="0">
                <a:latin typeface="Courier New" panose="02070309020205020404" pitchFamily="49" charset="0"/>
                <a:cs typeface="Courier New" panose="02070309020205020404" pitchFamily="49" charset="0"/>
              </a:rPr>
              <a:t>('</a:t>
            </a:r>
            <a:r>
              <a:rPr lang="en-US" dirty="0">
                <a:solidFill>
                  <a:schemeClr val="accent1">
                    <a:lumMod val="40000"/>
                    <a:lumOff val="60000"/>
                  </a:schemeClr>
                </a:solidFill>
                <a:latin typeface="Courier New" panose="02070309020205020404" pitchFamily="49" charset="0"/>
                <a:cs typeface="Courier New" panose="02070309020205020404" pitchFamily="49" charset="0"/>
              </a:rPr>
              <a:t>roster.csv</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print( </a:t>
            </a: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a:t>
            </a:r>
            <a:r>
              <a:rPr lang="en-US" dirty="0">
                <a:solidFill>
                  <a:schemeClr val="accent1">
                    <a:lumMod val="40000"/>
                    <a:lumOff val="60000"/>
                  </a:schemeClr>
                </a:solidFill>
                <a:latin typeface="Courier New" panose="02070309020205020404" pitchFamily="49" charset="0"/>
                <a:cs typeface="Courier New" panose="02070309020205020404" pitchFamily="49" charset="0"/>
              </a:rPr>
              <a:t>'Grade</a:t>
            </a:r>
            <a:r>
              <a:rPr lang="en-US" dirty="0">
                <a:latin typeface="Courier New" panose="02070309020205020404" pitchFamily="49" charset="0"/>
                <a:cs typeface="Courier New" panose="02070309020205020404" pitchFamily="49" charset="0"/>
              </a:rPr>
              <a:t>'].mean(), </a:t>
            </a: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a:t>
            </a:r>
            <a:r>
              <a:rPr lang="en-US" dirty="0">
                <a:solidFill>
                  <a:schemeClr val="accent1">
                    <a:lumMod val="40000"/>
                    <a:lumOff val="60000"/>
                  </a:schemeClr>
                </a:solidFill>
                <a:latin typeface="Courier New" panose="02070309020205020404" pitchFamily="49" charset="0"/>
                <a:cs typeface="Courier New" panose="02070309020205020404" pitchFamily="49" charset="0"/>
              </a:rPr>
              <a:t>'Grade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51941412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Files</a:t>
            </a:r>
          </a:p>
        </p:txBody>
      </p:sp>
      <p:sp>
        <p:nvSpPr>
          <p:cNvPr id="3" name="Content Placeholder 2"/>
          <p:cNvSpPr>
            <a:spLocks noGrp="1"/>
          </p:cNvSpPr>
          <p:nvPr>
            <p:ph idx="1"/>
          </p:nvPr>
        </p:nvSpPr>
        <p:spPr>
          <a:xfrm>
            <a:off x="1141412" y="2249487"/>
            <a:ext cx="10938735" cy="3541714"/>
          </a:xfrm>
        </p:spPr>
        <p:txBody>
          <a:bodyPr/>
          <a:lstStyle/>
          <a:p>
            <a:r>
              <a:rPr lang="en-US" dirty="0"/>
              <a:t>Now lets try opening roster.txt from earlier instead</a:t>
            </a:r>
          </a:p>
          <a:p>
            <a:pPr lvl="1"/>
            <a:r>
              <a:rPr lang="en-US" dirty="0"/>
              <a:t>tab delimited instead of comma</a:t>
            </a:r>
          </a:p>
          <a:p>
            <a:pPr lvl="1"/>
            <a:r>
              <a:rPr lang="en-US" dirty="0"/>
              <a:t>no header row</a:t>
            </a:r>
          </a:p>
          <a:p>
            <a:r>
              <a:rPr lang="en-US" dirty="0" err="1"/>
              <a:t>read_csv</a:t>
            </a:r>
            <a:r>
              <a:rPr lang="en-US" dirty="0"/>
              <a:t> can be used with most .txt files</a:t>
            </a:r>
          </a:p>
          <a:p>
            <a:pPr marL="0" indent="0">
              <a:buNone/>
            </a:pPr>
            <a:r>
              <a:rPr lang="en-US" sz="1400" dirty="0" err="1">
                <a:latin typeface="Courier New" panose="02070309020205020404" pitchFamily="49" charset="0"/>
                <a:cs typeface="Courier New" panose="02070309020205020404" pitchFamily="49" charset="0"/>
              </a:rPr>
              <a:t>df</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pd.read_csv</a:t>
            </a:r>
            <a:r>
              <a:rPr lang="en-US" sz="1400" dirty="0">
                <a:latin typeface="Courier New" panose="02070309020205020404" pitchFamily="49" charset="0"/>
                <a:cs typeface="Courier New" panose="02070309020205020404" pitchFamily="49" charset="0"/>
              </a:rPr>
              <a:t>(</a:t>
            </a:r>
            <a:r>
              <a:rPr lang="en-US" sz="1400" dirty="0">
                <a:solidFill>
                  <a:schemeClr val="accent1">
                    <a:lumMod val="40000"/>
                    <a:lumOff val="60000"/>
                  </a:schemeClr>
                </a:solidFill>
                <a:latin typeface="Courier New" panose="02070309020205020404" pitchFamily="49" charset="0"/>
                <a:cs typeface="Courier New" panose="02070309020205020404" pitchFamily="49" charset="0"/>
              </a:rPr>
              <a:t>'roster.txt</a:t>
            </a:r>
            <a:r>
              <a:rPr lang="en-US" sz="1400" dirty="0">
                <a:latin typeface="Courier New" panose="02070309020205020404" pitchFamily="49" charset="0"/>
                <a:cs typeface="Courier New" panose="02070309020205020404" pitchFamily="49" charset="0"/>
              </a:rPr>
              <a:t>', header=None, names=[</a:t>
            </a:r>
            <a:r>
              <a:rPr lang="en-US" sz="1400" dirty="0">
                <a:solidFill>
                  <a:schemeClr val="accent1">
                    <a:lumMod val="40000"/>
                    <a:lumOff val="60000"/>
                  </a:schemeClr>
                </a:solidFill>
                <a:latin typeface="Courier New" panose="02070309020205020404" pitchFamily="49" charset="0"/>
                <a:cs typeface="Courier New" panose="02070309020205020404" pitchFamily="49" charset="0"/>
              </a:rPr>
              <a:t>'First</a:t>
            </a:r>
            <a:r>
              <a:rPr lang="en-US" sz="1400" dirty="0">
                <a:latin typeface="Courier New" panose="02070309020205020404" pitchFamily="49" charset="0"/>
                <a:cs typeface="Courier New" panose="02070309020205020404" pitchFamily="49" charset="0"/>
              </a:rPr>
              <a:t>', </a:t>
            </a:r>
            <a:r>
              <a:rPr lang="en-US" sz="1400" dirty="0">
                <a:solidFill>
                  <a:schemeClr val="accent1">
                    <a:lumMod val="40000"/>
                    <a:lumOff val="60000"/>
                  </a:schemeClr>
                </a:solidFill>
                <a:latin typeface="Courier New" panose="02070309020205020404" pitchFamily="49" charset="0"/>
                <a:cs typeface="Courier New" panose="02070309020205020404" pitchFamily="49" charset="0"/>
              </a:rPr>
              <a:t>'Last</a:t>
            </a:r>
            <a:r>
              <a:rPr lang="en-US" sz="1400" dirty="0">
                <a:latin typeface="Courier New" panose="02070309020205020404" pitchFamily="49" charset="0"/>
                <a:cs typeface="Courier New" panose="02070309020205020404" pitchFamily="49" charset="0"/>
              </a:rPr>
              <a:t>', </a:t>
            </a:r>
            <a:r>
              <a:rPr lang="en-US" sz="1400" dirty="0">
                <a:solidFill>
                  <a:schemeClr val="accent1">
                    <a:lumMod val="40000"/>
                    <a:lumOff val="60000"/>
                  </a:schemeClr>
                </a:solidFill>
                <a:latin typeface="Courier New" panose="02070309020205020404" pitchFamily="49" charset="0"/>
                <a:cs typeface="Courier New" panose="02070309020205020404" pitchFamily="49" charset="0"/>
              </a:rPr>
              <a:t>'Grade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delim_whitespace</a:t>
            </a:r>
            <a:r>
              <a:rPr lang="en-US" sz="1400" dirty="0">
                <a:latin typeface="Courier New" panose="02070309020205020404" pitchFamily="49" charset="0"/>
                <a:cs typeface="Courier New" panose="02070309020205020404" pitchFamily="49" charset="0"/>
              </a:rPr>
              <a:t>=True)</a:t>
            </a:r>
          </a:p>
        </p:txBody>
      </p:sp>
    </p:spTree>
    <p:extLst>
      <p:ext uri="{BB962C8B-B14F-4D97-AF65-F5344CB8AC3E}">
        <p14:creationId xmlns:p14="http://schemas.microsoft.com/office/powerpoint/2010/main" val="27984643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TC104033919[[fn=Circuit]]</Template>
  <TotalTime>14965</TotalTime>
  <Words>6929</Words>
  <Application>Microsoft Office PowerPoint</Application>
  <PresentationFormat>Widescreen</PresentationFormat>
  <Paragraphs>1179</Paragraphs>
  <Slides>179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179</vt:i4>
      </vt:variant>
    </vt:vector>
  </HeadingPairs>
  <TitlesOfParts>
    <vt:vector size="184" baseType="lpstr">
      <vt:lpstr>Arial</vt:lpstr>
      <vt:lpstr>Courier New</vt:lpstr>
      <vt:lpstr>Trebuchet MS</vt:lpstr>
      <vt:lpstr>Tw Cen MT</vt:lpstr>
      <vt:lpstr>Circuit</vt:lpstr>
      <vt:lpstr>Please download anaconda Now</vt:lpstr>
      <vt:lpstr>Data analysis in python</vt:lpstr>
      <vt:lpstr>Outline</vt:lpstr>
      <vt:lpstr>Materials</vt:lpstr>
      <vt:lpstr>About Me</vt:lpstr>
      <vt:lpstr>Programming in python</vt:lpstr>
      <vt:lpstr>How to get python</vt:lpstr>
      <vt:lpstr>PowerPoint Presentation</vt:lpstr>
      <vt:lpstr>PowerPoint Presentation</vt:lpstr>
      <vt:lpstr>Hello world</vt:lpstr>
      <vt:lpstr>Work environment</vt:lpstr>
      <vt:lpstr>PowerPoint Presentation</vt:lpstr>
      <vt:lpstr>PowerPoint Presentation</vt:lpstr>
      <vt:lpstr>PowerPoint Presentation</vt:lpstr>
      <vt:lpstr>IPython/jupyter</vt:lpstr>
      <vt:lpstr>Ipython/jupyter</vt:lpstr>
      <vt:lpstr>Variables</vt:lpstr>
      <vt:lpstr>Indentation</vt:lpstr>
      <vt:lpstr>Control flow in python</vt:lpstr>
      <vt:lpstr>Loops</vt:lpstr>
      <vt:lpstr>Loops</vt:lpstr>
      <vt:lpstr>Loops</vt:lpstr>
      <vt:lpstr>Functions</vt:lpstr>
      <vt:lpstr>Functions</vt:lpstr>
      <vt:lpstr>Functions</vt:lpstr>
      <vt:lpstr>Functions</vt:lpstr>
      <vt:lpstr>Data Types</vt:lpstr>
      <vt:lpstr>Important Data Structures</vt:lpstr>
      <vt:lpstr>Important Data Structures</vt:lpstr>
      <vt:lpstr>Important Data Structures</vt:lpstr>
      <vt:lpstr>Some useful string functions</vt:lpstr>
      <vt:lpstr>Converting between types</vt:lpstr>
      <vt:lpstr>Important Data Structures</vt:lpstr>
      <vt:lpstr>Lists</vt:lpstr>
      <vt:lpstr>Lists</vt:lpstr>
      <vt:lpstr>Important data structures</vt:lpstr>
      <vt:lpstr>Important data structures</vt:lpstr>
      <vt:lpstr>In keyword</vt:lpstr>
      <vt:lpstr>File input and output</vt:lpstr>
      <vt:lpstr>File Input and Output</vt:lpstr>
      <vt:lpstr>File input and output</vt:lpstr>
      <vt:lpstr>example</vt:lpstr>
      <vt:lpstr>Exercise 1</vt:lpstr>
      <vt:lpstr>Hint</vt:lpstr>
      <vt:lpstr>Answer</vt:lpstr>
      <vt:lpstr>My solution</vt:lpstr>
      <vt:lpstr>My solution (As a Function</vt:lpstr>
      <vt:lpstr>Let’s get some science up in here</vt:lpstr>
      <vt:lpstr>What is a library and what does it do?</vt:lpstr>
      <vt:lpstr>Let’s get to know numpy</vt:lpstr>
      <vt:lpstr>Numpy </vt:lpstr>
      <vt:lpstr>Numpy</vt:lpstr>
      <vt:lpstr>Making arrays</vt:lpstr>
      <vt:lpstr>Making arrays</vt:lpstr>
      <vt:lpstr>Converting array types</vt:lpstr>
      <vt:lpstr>Indexing and slicing</vt:lpstr>
      <vt:lpstr>Array Indexing</vt:lpstr>
      <vt:lpstr>Array Slicing</vt:lpstr>
      <vt:lpstr>Slicing</vt:lpstr>
      <vt:lpstr>Exercise 2</vt:lpstr>
      <vt:lpstr>PowerPoint Presentation</vt:lpstr>
      <vt:lpstr>Some useful numpy functions</vt:lpstr>
      <vt:lpstr>Example</vt:lpstr>
      <vt:lpstr>other useful functions</vt:lpstr>
      <vt:lpstr>Pandas</vt:lpstr>
      <vt:lpstr>Pandas</vt:lpstr>
      <vt:lpstr>pandas series</vt:lpstr>
      <vt:lpstr>PowerPoint Presentation</vt:lpstr>
      <vt:lpstr>Indexes can be anything</vt:lpstr>
      <vt:lpstr>Access items by index</vt:lpstr>
      <vt:lpstr>DataFrame</vt:lpstr>
      <vt:lpstr>creating a dataframe</vt:lpstr>
      <vt:lpstr>Creating a dataframe</vt:lpstr>
      <vt:lpstr>Creating a dataframe example</vt:lpstr>
      <vt:lpstr>Creating a dataframe example</vt:lpstr>
      <vt:lpstr>Dataframe</vt:lpstr>
      <vt:lpstr>PowerPoint Presentation</vt:lpstr>
      <vt:lpstr>Accessing columns</vt:lpstr>
      <vt:lpstr>Accessing Columns</vt:lpstr>
      <vt:lpstr>Accessing Rows</vt:lpstr>
      <vt:lpstr>Accessing rows</vt:lpstr>
      <vt:lpstr>Accessing Rows &amp; Columns</vt:lpstr>
      <vt:lpstr>Accessing Rows &amp; Columns</vt:lpstr>
      <vt:lpstr>Add a new column</vt:lpstr>
      <vt:lpstr>Add a new column</vt:lpstr>
      <vt:lpstr>The secret to good data analysis code:</vt:lpstr>
      <vt:lpstr>Think in terms of vectors</vt:lpstr>
      <vt:lpstr>Think in terms of vectors</vt:lpstr>
      <vt:lpstr>That is bad. Do not do it.</vt:lpstr>
      <vt:lpstr>Think in vectors</vt:lpstr>
      <vt:lpstr>Apply()</vt:lpstr>
      <vt:lpstr>Apply()</vt:lpstr>
      <vt:lpstr>Think in Vectors</vt:lpstr>
      <vt:lpstr>Using Apply()</vt:lpstr>
      <vt:lpstr>Reading and Writing files</vt:lpstr>
      <vt:lpstr>Reading files</vt:lpstr>
      <vt:lpstr>Quick Exercise</vt:lpstr>
      <vt:lpstr>MY Solution</vt:lpstr>
      <vt:lpstr>Reading Files</vt:lpstr>
      <vt:lpstr>Writing Files</vt:lpstr>
      <vt:lpstr>Writing Files</vt:lpstr>
      <vt:lpstr>Reading and Writing files</vt:lpstr>
      <vt:lpstr>Filtering Data</vt:lpstr>
      <vt:lpstr>PowerPoint Presentation</vt:lpstr>
      <vt:lpstr>Filtering Data</vt:lpstr>
      <vt:lpstr>Multiple Filters</vt:lpstr>
      <vt:lpstr>Reading Files</vt:lpstr>
      <vt:lpstr>Reading Files</vt:lpstr>
      <vt:lpstr>Reading files</vt:lpstr>
      <vt:lpstr>Reading Files</vt:lpstr>
      <vt:lpstr>Reading Files</vt:lpstr>
      <vt:lpstr>.head() and .tail()</vt:lpstr>
      <vt:lpstr>Grouping and Aggregating</vt:lpstr>
      <vt:lpstr>grouping and aggregating</vt:lpstr>
      <vt:lpstr>Grouping and Aggregating</vt:lpstr>
      <vt:lpstr>Grouping and Aggregating</vt:lpstr>
      <vt:lpstr>Grouping and Aggregating</vt:lpstr>
      <vt:lpstr>Quick Exercise</vt:lpstr>
      <vt:lpstr>Answer</vt:lpstr>
      <vt:lpstr>My Solution</vt:lpstr>
      <vt:lpstr>Quick example: ttest</vt:lpstr>
      <vt:lpstr>Merging dataframes</vt:lpstr>
      <vt:lpstr>Appending dataframes</vt:lpstr>
      <vt:lpstr>Appending DataFrames</vt:lpstr>
      <vt:lpstr>Example</vt:lpstr>
      <vt:lpstr>Example Jupyter notebook</vt:lpstr>
      <vt:lpstr>Merging Columns</vt:lpstr>
      <vt:lpstr>Merging Columns</vt:lpstr>
      <vt:lpstr>Example</vt:lpstr>
      <vt:lpstr>Example Notebook</vt:lpstr>
      <vt:lpstr>Other Pandas features</vt:lpstr>
      <vt:lpstr>Plotting with matplotlib</vt:lpstr>
      <vt:lpstr>Matplotlib</vt:lpstr>
      <vt:lpstr>plt.plot()</vt:lpstr>
      <vt:lpstr>plt.plot()</vt:lpstr>
      <vt:lpstr>PowerPoint Presentation</vt:lpstr>
      <vt:lpstr>PowerPoint Presentation</vt:lpstr>
      <vt:lpstr>PowerPoint Presentation</vt:lpstr>
      <vt:lpstr>PowerPoint Presentation</vt:lpstr>
      <vt:lpstr>plt.plot()</vt:lpstr>
      <vt:lpstr>PowerPoint Presentation</vt:lpstr>
      <vt:lpstr>Quick Exercise</vt:lpstr>
      <vt:lpstr>My solution</vt:lpstr>
      <vt:lpstr>xlim &amp; ylim</vt:lpstr>
      <vt:lpstr>Set ticks</vt:lpstr>
      <vt:lpstr>Set Ticks</vt:lpstr>
      <vt:lpstr>Set Ticks</vt:lpstr>
      <vt:lpstr>Title</vt:lpstr>
      <vt:lpstr>Labels</vt:lpstr>
      <vt:lpstr>Legends</vt:lpstr>
      <vt:lpstr>Adjusting Your figure size</vt:lpstr>
      <vt:lpstr>Setting figure size</vt:lpstr>
      <vt:lpstr>Saving your figure</vt:lpstr>
      <vt:lpstr>Histograms</vt:lpstr>
      <vt:lpstr>Exercise</vt:lpstr>
      <vt:lpstr>PowerPoint Presentation</vt:lpstr>
      <vt:lpstr>PowerPoint Presentation</vt:lpstr>
      <vt:lpstr>subplots</vt:lpstr>
      <vt:lpstr>Sup Title</vt:lpstr>
      <vt:lpstr>Making plots pretty</vt:lpstr>
      <vt:lpstr>Installing libraries</vt:lpstr>
      <vt:lpstr>Back to making plots pretty</vt:lpstr>
      <vt:lpstr>PowerPoint Presentation</vt:lpstr>
      <vt:lpstr>Seaborn</vt:lpstr>
      <vt:lpstr>Seaborn</vt:lpstr>
      <vt:lpstr>PowerPoint Presentation</vt:lpstr>
      <vt:lpstr>Seaborn</vt:lpstr>
      <vt:lpstr>Seaborn</vt:lpstr>
      <vt:lpstr>PowerPoint Presentation</vt:lpstr>
      <vt:lpstr>Final Exercise</vt:lpstr>
      <vt:lpstr>Other Python things</vt:lpstr>
      <vt:lpstr>Other Python things</vt:lpstr>
      <vt:lpstr>Python for Science</vt:lpstr>
      <vt:lpstr>Natural Language Processing</vt:lpstr>
      <vt:lpstr>Web Scraping</vt:lpstr>
      <vt:lpstr>Web Hosting</vt:lpstr>
      <vt:lpstr>Other stuff</vt:lpstr>
      <vt:lpstr>Useful Resource</vt:lpstr>
      <vt:lpstr>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in python</dc:title>
  <dc:creator>Bryan Kerster</dc:creator>
  <cp:lastModifiedBy>Bryan Kerster</cp:lastModifiedBy>
  <cp:revision>138</cp:revision>
  <dcterms:created xsi:type="dcterms:W3CDTF">2014-05-01T04:18:30Z</dcterms:created>
  <dcterms:modified xsi:type="dcterms:W3CDTF">2016-07-14T03:35:52Z</dcterms:modified>
</cp:coreProperties>
</file>