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3820" r:id="rId5"/>
    <p:sldId id="1695" r:id="rId6"/>
    <p:sldId id="3815" r:id="rId7"/>
    <p:sldId id="1693" r:id="rId8"/>
    <p:sldId id="1704" r:id="rId9"/>
    <p:sldId id="1703" r:id="rId10"/>
    <p:sldId id="3817" r:id="rId11"/>
    <p:sldId id="3810" r:id="rId12"/>
    <p:sldId id="3818" r:id="rId13"/>
    <p:sldId id="3821" r:id="rId14"/>
    <p:sldId id="1712" r:id="rId15"/>
    <p:sldId id="3816" r:id="rId16"/>
    <p:sldId id="1713" r:id="rId17"/>
    <p:sldId id="1710" r:id="rId18"/>
    <p:sldId id="38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E1746-5D69-4EC6-92EA-0AF6ADC78372}" v="923" dt="2018-09-11T20:58:01.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77" d="100"/>
          <a:sy n="77" d="100"/>
        </p:scale>
        <p:origin x="7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8B2D4-2066-4ECB-81E4-95798F8D37DF}" type="datetimeFigureOut">
              <a:rPr lang="en-US" smtClean="0"/>
              <a:t>9/14/2018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BB176-E8D3-47CC-AA26-6EA7EBD40549}" type="slidenum">
              <a:rPr lang="en-US" smtClean="0"/>
              <a:t>‹#›</a:t>
            </a:fld>
            <a:endParaRPr lang="en-US"/>
          </a:p>
        </p:txBody>
      </p:sp>
    </p:spTree>
    <p:extLst>
      <p:ext uri="{BB962C8B-B14F-4D97-AF65-F5344CB8AC3E}">
        <p14:creationId xmlns:p14="http://schemas.microsoft.com/office/powerpoint/2010/main" val="2757206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fine if we’re not staffed overnight, but that would be ideal</a:t>
            </a:r>
          </a:p>
          <a:p>
            <a:r>
              <a:rPr lang="en-US" dirty="0"/>
              <a:t>LMK if you’re planning on leaving early on Sunday!</a:t>
            </a:r>
          </a:p>
        </p:txBody>
      </p:sp>
      <p:sp>
        <p:nvSpPr>
          <p:cNvPr id="4" name="Slide Number Placeholder 3"/>
          <p:cNvSpPr>
            <a:spLocks noGrp="1"/>
          </p:cNvSpPr>
          <p:nvPr>
            <p:ph type="sldNum" sz="quarter" idx="10"/>
          </p:nvPr>
        </p:nvSpPr>
        <p:spPr/>
        <p:txBody>
          <a:bodyPr/>
          <a:lstStyle/>
          <a:p>
            <a:fld id="{369BB176-E8D3-47CC-AA26-6EA7EBD40549}" type="slidenum">
              <a:rPr lang="en-US" smtClean="0"/>
              <a:t>9</a:t>
            </a:fld>
            <a:endParaRPr lang="en-US"/>
          </a:p>
        </p:txBody>
      </p:sp>
    </p:spTree>
    <p:extLst>
      <p:ext uri="{BB962C8B-B14F-4D97-AF65-F5344CB8AC3E}">
        <p14:creationId xmlns:p14="http://schemas.microsoft.com/office/powerpoint/2010/main" val="356417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12523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9513521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09677"/>
            <a:ext cx="10515600" cy="530987"/>
          </a:xfrm>
          <a:prstGeom prst="rect">
            <a:avLst/>
          </a:prstGeom>
        </p:spPr>
        <p:txBody>
          <a:bodyPr/>
          <a:lstStyle>
            <a:lvl1pPr>
              <a:defRPr sz="3600"/>
            </a:lvl1pPr>
          </a:lstStyle>
          <a:p>
            <a:r>
              <a:rPr lang="en-US"/>
              <a:t>Click to edit Master title style</a:t>
            </a:r>
          </a:p>
        </p:txBody>
      </p:sp>
      <p:cxnSp>
        <p:nvCxnSpPr>
          <p:cNvPr id="4" name="Straight Connector 3"/>
          <p:cNvCxnSpPr/>
          <p:nvPr userDrawn="1"/>
        </p:nvCxnSpPr>
        <p:spPr>
          <a:xfrm>
            <a:off x="381000" y="740664"/>
            <a:ext cx="113690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DC258B1-E01F-4BEE-8678-DDB5EE0BAAE6}"/>
              </a:ext>
            </a:extLst>
          </p:cNvPr>
          <p:cNvSpPr/>
          <p:nvPr userDrawn="1"/>
        </p:nvSpPr>
        <p:spPr>
          <a:xfrm>
            <a:off x="0" y="6568611"/>
            <a:ext cx="8212822" cy="307777"/>
          </a:xfrm>
          <a:prstGeom prst="rect">
            <a:avLst/>
          </a:prstGeom>
          <a:solidFill>
            <a:srgbClr val="E6E6E6"/>
          </a:solidFill>
        </p:spPr>
        <p:txBody>
          <a:bodyPr wrap="square">
            <a:spAutoFit/>
          </a:bodyPr>
          <a:lstStyle/>
          <a:p>
            <a:pPr marL="0" lvl="0" indent="0">
              <a:buNone/>
            </a:pPr>
            <a:r>
              <a:rPr lang="en-US" sz="1400" b="1" i="1" dirty="0">
                <a:sym typeface="Wingdings" panose="05000000000000000000" pitchFamily="2" charset="2"/>
              </a:rPr>
              <a:t>We sponsor events as part of our goal to: </a:t>
            </a:r>
            <a:r>
              <a:rPr lang="en-US" sz="1400" b="1" dirty="0">
                <a:solidFill>
                  <a:schemeClr val="accent1"/>
                </a:solidFill>
                <a:sym typeface="Wingdings" panose="05000000000000000000" pitchFamily="2" charset="2"/>
              </a:rPr>
              <a:t>Empower more students to be more skilled with Azure</a:t>
            </a:r>
            <a:endParaRPr lang="en-US" sz="1400" i="1" dirty="0">
              <a:solidFill>
                <a:schemeClr val="accent1"/>
              </a:solidFill>
            </a:endParaRPr>
          </a:p>
        </p:txBody>
      </p:sp>
    </p:spTree>
    <p:extLst>
      <p:ext uri="{BB962C8B-B14F-4D97-AF65-F5344CB8AC3E}">
        <p14:creationId xmlns:p14="http://schemas.microsoft.com/office/powerpoint/2010/main" val="427085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4"/>
            <a:ext cx="11655840" cy="420606"/>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152041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p:nvPr/>
        </p:nvCxnSpPr>
        <p:spPr>
          <a:xfrm>
            <a:off x="269241" y="729576"/>
            <a:ext cx="11653521"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111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hdr="0" ftr="0" dt="0"/>
  <p:txStyles>
    <p:titleStyle>
      <a:lvl1pPr algn="l" defTabSz="914093" rtl="0" eaLnBrk="1" latinLnBrk="0" hangingPunct="1">
        <a:lnSpc>
          <a:spcPct val="90000"/>
        </a:lnSpc>
        <a:spcBef>
          <a:spcPct val="0"/>
        </a:spcBef>
        <a:buNone/>
        <a:defRPr lang="en-US" sz="24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200" kern="1200" spc="0" baseline="0">
          <a:gradFill>
            <a:gsLst>
              <a:gs pos="1250">
                <a:schemeClr val="tx1"/>
              </a:gs>
              <a:gs pos="100000">
                <a:schemeClr val="tx1"/>
              </a:gs>
            </a:gsLst>
            <a:lin ang="5400000" scaled="0"/>
          </a:gra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Tx/>
        <a:buSzPct val="90000"/>
        <a:buFont typeface="Arial" pitchFamily="34" charset="0"/>
        <a:buChar char="•"/>
        <a:tabLst/>
        <a:defRPr sz="1200" kern="1200" spc="0" baseline="0">
          <a:gradFill>
            <a:gsLst>
              <a:gs pos="1250">
                <a:schemeClr val="tx1"/>
              </a:gs>
              <a:gs pos="100000">
                <a:schemeClr val="tx1"/>
              </a:gs>
            </a:gsLst>
            <a:lin ang="5400000" scaled="0"/>
          </a:gra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ka.ms/hackmit_mento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aka.ms/hackmit_mentor"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msftimagine?lang=en" TargetMode="External"/><Relationship Id="rId2" Type="http://schemas.openxmlformats.org/officeDocument/2006/relationships/hyperlink" Target="https://www.facebook.com/MSFTImagine/"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careers.microsoft.com/us/en/usuniversityinternshi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careers.microsoft.com/us/en/faq" TargetMode="External"/><Relationship Id="rId2" Type="http://schemas.openxmlformats.org/officeDocument/2006/relationships/hyperlink" Target="https://careers.microsoft.com/us/en/students-and-graduat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imaginecup.microsoft.com/category/register/12" TargetMode="External"/><Relationship Id="rId2" Type="http://schemas.openxmlformats.org/officeDocument/2006/relationships/hyperlink" Target="http://www.imaginecup.com/" TargetMode="External"/><Relationship Id="rId1" Type="http://schemas.openxmlformats.org/officeDocument/2006/relationships/slideLayout" Target="../slideLayouts/slideLayout3.xml"/><Relationship Id="rId6" Type="http://schemas.openxmlformats.org/officeDocument/2006/relationships/hyperlink" Target="https://azure.microsoft.com/en-us/education" TargetMode="External"/><Relationship Id="rId5" Type="http://schemas.openxmlformats.org/officeDocument/2006/relationships/hyperlink" Target="../aka.ms/azure4students" TargetMode="External"/><Relationship Id="rId4" Type="http://schemas.openxmlformats.org/officeDocument/2006/relationships/hyperlink" Target="https://msdn.microsoft.com/en-us/microsoftstudentpartners.aspx"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aka.ms/hackmit_men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imaginecup.com/"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aka.ms/a4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aka.ms/azurepass" TargetMode="External"/><Relationship Id="rId2" Type="http://schemas.openxmlformats.org/officeDocument/2006/relationships/hyperlink" Target="http://aka.ms/a4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maps/place/Kresge+Auditorium/@42.3581392,-71.0972253,17z/data=!3m1!4b1!4m5!3m4!1s0x89e37a007a8bbfe5:0x1571262b039a43bd!8m2!3d42.3581353!4d-71.095031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google.com/maps/place/Johnson+Athletics+Center,+Cambridge,+MA+02139/@42.3585646,-71.0987019,17z/data=!3m1!4b1!4m5!3m4!1s0x89e37a0008979b6f:0x590fbae566fff999!8m2!3d42.3585607!4d-71.0965079" TargetMode="External"/><Relationship Id="rId4" Type="http://schemas.openxmlformats.org/officeDocument/2006/relationships/hyperlink" Target="https://www.google.com/maps/place/Johnson+Ice+Rink/@42.3584695,-71.0986072,17z/data=!3m1!4b1!4m5!3m4!1s0x89e370a9fdd22cb9:0x6c9fb506acab00d8!8m2!3d42.3584656!4d-71.09641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ED4811-0000-4B71-9D9A-A6945C7B9B96}"/>
              </a:ext>
            </a:extLst>
          </p:cNvPr>
          <p:cNvSpPr>
            <a:spLocks noGrp="1"/>
          </p:cNvSpPr>
          <p:nvPr>
            <p:ph type="title"/>
          </p:nvPr>
        </p:nvSpPr>
        <p:spPr/>
        <p:txBody>
          <a:bodyPr/>
          <a:lstStyle/>
          <a:p>
            <a:r>
              <a:rPr lang="en-US" dirty="0"/>
              <a:t>More info at</a:t>
            </a:r>
          </a:p>
        </p:txBody>
      </p:sp>
      <p:sp>
        <p:nvSpPr>
          <p:cNvPr id="4" name="Text Placeholder 3">
            <a:extLst>
              <a:ext uri="{FF2B5EF4-FFF2-40B4-BE49-F238E27FC236}">
                <a16:creationId xmlns:a16="http://schemas.microsoft.com/office/drawing/2014/main" id="{1B0D775F-31B4-43E9-93BF-06A7828EDBF3}"/>
              </a:ext>
            </a:extLst>
          </p:cNvPr>
          <p:cNvSpPr>
            <a:spLocks noGrp="1"/>
          </p:cNvSpPr>
          <p:nvPr>
            <p:ph type="body" sz="quarter" idx="4294967295"/>
          </p:nvPr>
        </p:nvSpPr>
        <p:spPr>
          <a:xfrm>
            <a:off x="1701052" y="1189038"/>
            <a:ext cx="9951197" cy="573087"/>
          </a:xfrm>
        </p:spPr>
        <p:txBody>
          <a:bodyPr/>
          <a:lstStyle/>
          <a:p>
            <a:pPr marL="0" indent="0">
              <a:buNone/>
            </a:pPr>
            <a:r>
              <a:rPr lang="en-US" dirty="0">
                <a:hlinkClick r:id="rId2"/>
              </a:rPr>
              <a:t>Aka.ms/</a:t>
            </a:r>
            <a:r>
              <a:rPr lang="en-US" dirty="0" err="1">
                <a:hlinkClick r:id="rId2"/>
              </a:rPr>
              <a:t>hackmit_mentor</a:t>
            </a:r>
            <a:endParaRPr lang="en-US" dirty="0"/>
          </a:p>
        </p:txBody>
      </p:sp>
    </p:spTree>
    <p:extLst>
      <p:ext uri="{BB962C8B-B14F-4D97-AF65-F5344CB8AC3E}">
        <p14:creationId xmlns:p14="http://schemas.microsoft.com/office/powerpoint/2010/main" val="71414754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73667-35CB-4101-8EBE-95EAC0199725}"/>
              </a:ext>
            </a:extLst>
          </p:cNvPr>
          <p:cNvSpPr>
            <a:spLocks noGrp="1"/>
          </p:cNvSpPr>
          <p:nvPr>
            <p:ph type="body" sz="quarter" idx="10"/>
          </p:nvPr>
        </p:nvSpPr>
        <p:spPr>
          <a:xfrm>
            <a:off x="269239" y="1189177"/>
            <a:ext cx="11653523" cy="5139869"/>
          </a:xfrm>
        </p:spPr>
        <p:txBody>
          <a:bodyPr/>
          <a:lstStyle/>
          <a:p>
            <a:r>
              <a:rPr lang="en-US" dirty="0"/>
              <a:t>Pack/wear Microsoft-branded clothes</a:t>
            </a:r>
          </a:p>
          <a:p>
            <a:r>
              <a:rPr lang="en-US" dirty="0"/>
              <a:t>Bring your laptop (multiple would be great – macs &amp; PCs)</a:t>
            </a:r>
          </a:p>
          <a:p>
            <a:r>
              <a:rPr lang="en-US" dirty="0"/>
              <a:t>Formal mentor queue – interested?</a:t>
            </a:r>
          </a:p>
          <a:p>
            <a:r>
              <a:rPr lang="en-US" dirty="0"/>
              <a:t>Judging for official </a:t>
            </a:r>
            <a:r>
              <a:rPr lang="en-US" dirty="0" err="1"/>
              <a:t>HackMIT</a:t>
            </a:r>
            <a:r>
              <a:rPr lang="en-US" dirty="0"/>
              <a:t> prizes (not our Azure prize) – interested?</a:t>
            </a:r>
          </a:p>
          <a:p>
            <a:r>
              <a:rPr lang="en-US" dirty="0"/>
              <a:t>I’ll send out booth schedule soon</a:t>
            </a:r>
          </a:p>
          <a:p>
            <a:r>
              <a:rPr lang="en-US" dirty="0">
                <a:hlinkClick r:id="rId2"/>
              </a:rPr>
              <a:t>Aka.ms/</a:t>
            </a:r>
            <a:r>
              <a:rPr lang="en-US" dirty="0" err="1">
                <a:hlinkClick r:id="rId2"/>
              </a:rPr>
              <a:t>hackmit_mentor</a:t>
            </a:r>
            <a:r>
              <a:rPr lang="en-US" dirty="0"/>
              <a:t> will be filled out today with all the info you will need</a:t>
            </a:r>
          </a:p>
          <a:p>
            <a:r>
              <a:rPr lang="en-US" dirty="0"/>
              <a:t>I requested parking spots at the location, but they will be first-come first-serve. </a:t>
            </a:r>
          </a:p>
          <a:p>
            <a:r>
              <a:rPr lang="en-US"/>
              <a:t>Other questions</a:t>
            </a:r>
            <a:r>
              <a:rPr lang="en-US" dirty="0"/>
              <a:t>??</a:t>
            </a:r>
          </a:p>
          <a:p>
            <a:endParaRPr lang="en-US" dirty="0"/>
          </a:p>
        </p:txBody>
      </p:sp>
      <p:sp>
        <p:nvSpPr>
          <p:cNvPr id="2" name="Title 1">
            <a:extLst>
              <a:ext uri="{FF2B5EF4-FFF2-40B4-BE49-F238E27FC236}">
                <a16:creationId xmlns:a16="http://schemas.microsoft.com/office/drawing/2014/main" id="{F4123DEF-F157-49EA-8659-B1784A16791D}"/>
              </a:ext>
            </a:extLst>
          </p:cNvPr>
          <p:cNvSpPr>
            <a:spLocks noGrp="1"/>
          </p:cNvSpPr>
          <p:nvPr>
            <p:ph type="title"/>
          </p:nvPr>
        </p:nvSpPr>
        <p:spPr/>
        <p:txBody>
          <a:bodyPr/>
          <a:lstStyle/>
          <a:p>
            <a:r>
              <a:rPr lang="en-US" dirty="0"/>
              <a:t>Other things</a:t>
            </a:r>
          </a:p>
        </p:txBody>
      </p:sp>
    </p:spTree>
    <p:extLst>
      <p:ext uri="{BB962C8B-B14F-4D97-AF65-F5344CB8AC3E}">
        <p14:creationId xmlns:p14="http://schemas.microsoft.com/office/powerpoint/2010/main" val="25777716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p:txBody>
          <a:bodyPr>
            <a:normAutofit fontScale="90000"/>
          </a:bodyPr>
          <a:lstStyle/>
          <a:p>
            <a:r>
              <a:rPr lang="en-US" dirty="0"/>
              <a:t>On-site Optional Activity: Social Posts</a:t>
            </a:r>
          </a:p>
        </p:txBody>
      </p:sp>
      <p:sp>
        <p:nvSpPr>
          <p:cNvPr id="7" name="TextBox 6">
            <a:extLst>
              <a:ext uri="{FF2B5EF4-FFF2-40B4-BE49-F238E27FC236}">
                <a16:creationId xmlns:a16="http://schemas.microsoft.com/office/drawing/2014/main" id="{BADEFD37-2442-4A03-B53C-543E2522BCEE}"/>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11</a:t>
            </a:fld>
            <a:endParaRPr lang="en-US" dirty="0"/>
          </a:p>
        </p:txBody>
      </p:sp>
      <p:sp>
        <p:nvSpPr>
          <p:cNvPr id="8" name="Content Placeholder 1">
            <a:extLst>
              <a:ext uri="{FF2B5EF4-FFF2-40B4-BE49-F238E27FC236}">
                <a16:creationId xmlns:a16="http://schemas.microsoft.com/office/drawing/2014/main" id="{9997FEBD-ED4A-4923-8F7A-0907E0C0AFD4}"/>
              </a:ext>
            </a:extLst>
          </p:cNvPr>
          <p:cNvSpPr txBox="1">
            <a:spLocks/>
          </p:cNvSpPr>
          <p:nvPr/>
        </p:nvSpPr>
        <p:spPr>
          <a:xfrm>
            <a:off x="381000" y="838323"/>
            <a:ext cx="11677650" cy="5554087"/>
          </a:xfrm>
          <a:prstGeom prst="rect">
            <a:avLst/>
          </a:prstGeom>
          <a:no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b="1" dirty="0"/>
              <a:t>Post to our </a:t>
            </a:r>
            <a:r>
              <a:rPr lang="en-US" sz="2400" b="1" dirty="0">
                <a:hlinkClick r:id="rId2"/>
              </a:rPr>
              <a:t>Facebook</a:t>
            </a:r>
            <a:r>
              <a:rPr lang="en-US" sz="2400" b="1" dirty="0"/>
              <a:t> and our </a:t>
            </a:r>
            <a:r>
              <a:rPr lang="en-US" sz="2400" b="1" dirty="0">
                <a:hlinkClick r:id="rId3"/>
              </a:rPr>
              <a:t>Twitter</a:t>
            </a:r>
            <a:r>
              <a:rPr lang="en-US" sz="2400" b="1" dirty="0"/>
              <a:t> to stretch this event’s impact beyond its participants.</a:t>
            </a:r>
            <a:endParaRPr lang="en-US" sz="1800" b="1" dirty="0"/>
          </a:p>
          <a:p>
            <a:pPr>
              <a:lnSpc>
                <a:spcPct val="100000"/>
              </a:lnSpc>
              <a:spcBef>
                <a:spcPts val="1800"/>
              </a:spcBef>
              <a:buFont typeface="Wingdings" panose="05000000000000000000" pitchFamily="2" charset="2"/>
              <a:buChar char="q"/>
            </a:pPr>
            <a:r>
              <a:rPr lang="en-US" sz="1800" dirty="0"/>
              <a:t>You need a Facebook and a Twitter account to do these posts, and you need to be following MSFT Imagine.</a:t>
            </a:r>
          </a:p>
          <a:p>
            <a:pPr>
              <a:lnSpc>
                <a:spcPct val="100000"/>
              </a:lnSpc>
              <a:spcBef>
                <a:spcPts val="1800"/>
              </a:spcBef>
              <a:buFont typeface="Wingdings" panose="05000000000000000000" pitchFamily="2" charset="2"/>
              <a:buChar char="q"/>
            </a:pPr>
            <a:r>
              <a:rPr lang="en-US" sz="1800" b="1" dirty="0"/>
              <a:t>Posts with a photo </a:t>
            </a:r>
            <a:r>
              <a:rPr lang="en-US" sz="1800" dirty="0"/>
              <a:t>go the furthest. If you have a great shot of individuals at the event, try to get them looking into the camera rather than looking away. </a:t>
            </a:r>
          </a:p>
          <a:p>
            <a:pPr>
              <a:lnSpc>
                <a:spcPct val="100000"/>
              </a:lnSpc>
              <a:spcBef>
                <a:spcPts val="1800"/>
              </a:spcBef>
              <a:buFont typeface="Wingdings" panose="05000000000000000000" pitchFamily="2" charset="2"/>
              <a:buChar char="q"/>
            </a:pPr>
            <a:r>
              <a:rPr lang="en-US" sz="1800" dirty="0"/>
              <a:t>Make sure that you </a:t>
            </a:r>
            <a:r>
              <a:rPr lang="en-US" sz="1800" b="1" dirty="0"/>
              <a:t>get permission </a:t>
            </a:r>
            <a:r>
              <a:rPr lang="en-US" sz="1800" dirty="0"/>
              <a:t>for photos to be taken and posted. Some students may be minors, so this is a legal obligation. Use it as an opportunity to </a:t>
            </a:r>
            <a:r>
              <a:rPr lang="en-US" sz="1800" b="1" dirty="0"/>
              <a:t>ask them for details </a:t>
            </a:r>
            <a:r>
              <a:rPr lang="en-US" sz="1800" dirty="0"/>
              <a:t>like their names, countries, team name, etc. </a:t>
            </a:r>
            <a:endParaRPr lang="en-US" sz="1800" b="1" dirty="0"/>
          </a:p>
          <a:p>
            <a:pPr>
              <a:lnSpc>
                <a:spcPct val="100000"/>
              </a:lnSpc>
              <a:spcBef>
                <a:spcPts val="1800"/>
              </a:spcBef>
              <a:buFont typeface="Wingdings" panose="05000000000000000000" pitchFamily="2" charset="2"/>
              <a:buChar char="q"/>
            </a:pPr>
            <a:r>
              <a:rPr lang="en-US" sz="1800" dirty="0"/>
              <a:t>It’s good to double-check: Are you promoting a </a:t>
            </a:r>
            <a:r>
              <a:rPr lang="en-US" sz="1800" b="1" dirty="0"/>
              <a:t>team that’s using Azure</a:t>
            </a:r>
            <a:r>
              <a:rPr lang="en-US" sz="1800" dirty="0"/>
              <a:t>? (If not, reconsider…)</a:t>
            </a:r>
          </a:p>
          <a:p>
            <a:pPr>
              <a:lnSpc>
                <a:spcPct val="100000"/>
              </a:lnSpc>
              <a:spcBef>
                <a:spcPts val="1800"/>
              </a:spcBef>
              <a:buFont typeface="Wingdings" panose="05000000000000000000" pitchFamily="2" charset="2"/>
              <a:buChar char="q"/>
            </a:pPr>
            <a:r>
              <a:rPr lang="en-US" sz="1800" dirty="0"/>
              <a:t>Example posts: </a:t>
            </a:r>
          </a:p>
          <a:p>
            <a:pPr lvl="1">
              <a:buFont typeface="Wingdings" panose="05000000000000000000" pitchFamily="2" charset="2"/>
              <a:buChar char="q"/>
            </a:pPr>
            <a:r>
              <a:rPr lang="en-US" sz="1400" dirty="0"/>
              <a:t>“I am here at the </a:t>
            </a:r>
            <a:r>
              <a:rPr lang="en-US" sz="1400" i="1" dirty="0" err="1"/>
              <a:t>xxxx</a:t>
            </a:r>
            <a:r>
              <a:rPr lang="en-US" sz="1400" i="1" dirty="0"/>
              <a:t> </a:t>
            </a:r>
            <a:r>
              <a:rPr lang="en-US" sz="1400" dirty="0"/>
              <a:t>hackathon event. Excited to see teams like </a:t>
            </a:r>
            <a:r>
              <a:rPr lang="en-US" sz="1400" i="1" dirty="0"/>
              <a:t>xxx</a:t>
            </a:r>
            <a:r>
              <a:rPr lang="en-US" sz="1400" dirty="0"/>
              <a:t> creating amazing Azure projects that </a:t>
            </a:r>
            <a:r>
              <a:rPr lang="en-US" sz="1400" i="1" dirty="0"/>
              <a:t>can (what does it do). </a:t>
            </a:r>
            <a:r>
              <a:rPr lang="en-US" sz="1400" dirty="0"/>
              <a:t>Go team </a:t>
            </a:r>
            <a:r>
              <a:rPr lang="en-US" sz="1400" i="1" dirty="0" err="1"/>
              <a:t>xxxx</a:t>
            </a:r>
            <a:r>
              <a:rPr lang="en-US" sz="1400" dirty="0"/>
              <a:t>! (Disclosure: I am a paid employee of Microsoft)</a:t>
            </a:r>
          </a:p>
          <a:p>
            <a:pPr lvl="1">
              <a:buFont typeface="Wingdings" panose="05000000000000000000" pitchFamily="2" charset="2"/>
              <a:buChar char="q"/>
            </a:pPr>
            <a:r>
              <a:rPr lang="en-US" sz="1400" dirty="0"/>
              <a:t>Another example: “Congratulations to </a:t>
            </a:r>
            <a:r>
              <a:rPr lang="en-US" sz="1400" i="1" dirty="0"/>
              <a:t>(team) </a:t>
            </a:r>
            <a:r>
              <a:rPr lang="en-US" sz="1400" dirty="0"/>
              <a:t>for winning the </a:t>
            </a:r>
            <a:r>
              <a:rPr lang="en-US" sz="1400" i="1" dirty="0" err="1"/>
              <a:t>xxxx</a:t>
            </a:r>
            <a:r>
              <a:rPr lang="en-US" sz="1400" dirty="0"/>
              <a:t> hackathon event </a:t>
            </a:r>
            <a:r>
              <a:rPr lang="en-US" sz="1400" i="1" dirty="0"/>
              <a:t>at (location…school, country, </a:t>
            </a:r>
            <a:r>
              <a:rPr lang="en-US" sz="1400" i="1" dirty="0" err="1"/>
              <a:t>etc</a:t>
            </a:r>
            <a:r>
              <a:rPr lang="en-US" sz="1400" i="1" dirty="0"/>
              <a:t>). </a:t>
            </a:r>
            <a:r>
              <a:rPr lang="en-US" sz="1400" dirty="0"/>
              <a:t>Great to see amazing feats of coding all in one day using </a:t>
            </a:r>
            <a:r>
              <a:rPr lang="en-US" sz="1400" i="1" dirty="0"/>
              <a:t>Azure (mention Azure if applicable…or pick another finalist team that did use Azure</a:t>
            </a:r>
            <a:r>
              <a:rPr lang="en-US" sz="1400" dirty="0"/>
              <a:t>)! (Disclosure: I am a paid Microsoft employee)</a:t>
            </a:r>
          </a:p>
          <a:p>
            <a:pPr>
              <a:buFont typeface="Wingdings" panose="05000000000000000000" pitchFamily="2" charset="2"/>
              <a:buChar char="q"/>
            </a:pPr>
            <a:r>
              <a:rPr lang="en-US" sz="1800" dirty="0"/>
              <a:t>Another legal obligation: </a:t>
            </a:r>
            <a:r>
              <a:rPr lang="en-US" sz="1800" b="1" dirty="0"/>
              <a:t>You must add that you’re a Microsoft employee. </a:t>
            </a:r>
            <a:r>
              <a:rPr lang="en-US" sz="1800" dirty="0"/>
              <a:t>You can do this at the end of your post with a simple phrase like “(Disclosure: I am a paid employee of Microsoft)”</a:t>
            </a:r>
          </a:p>
          <a:p>
            <a:pPr marL="0" indent="0">
              <a:buFont typeface="Arial"/>
              <a:buNone/>
            </a:pPr>
            <a:r>
              <a:rPr lang="en-US" sz="1800" dirty="0">
                <a:solidFill>
                  <a:schemeClr val="bg1"/>
                </a:solidFill>
              </a:rPr>
              <a:t> </a:t>
            </a:r>
          </a:p>
        </p:txBody>
      </p:sp>
      <p:sp>
        <p:nvSpPr>
          <p:cNvPr id="9" name="TextBox 8">
            <a:extLst>
              <a:ext uri="{FF2B5EF4-FFF2-40B4-BE49-F238E27FC236}">
                <a16:creationId xmlns:a16="http://schemas.microsoft.com/office/drawing/2014/main" id="{2C9DEDBE-B5C4-4E1F-B8C6-356C5511C32C}"/>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33575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99F2BC-A473-44FA-AF6C-D054972BA3CC}"/>
              </a:ext>
            </a:extLst>
          </p:cNvPr>
          <p:cNvSpPr>
            <a:spLocks noGrp="1"/>
          </p:cNvSpPr>
          <p:nvPr>
            <p:ph type="body" sz="quarter" idx="10"/>
          </p:nvPr>
        </p:nvSpPr>
        <p:spPr>
          <a:xfrm>
            <a:off x="269239" y="1189177"/>
            <a:ext cx="11653523" cy="4007251"/>
          </a:xfrm>
        </p:spPr>
        <p:txBody>
          <a:bodyPr/>
          <a:lstStyle/>
          <a:p>
            <a:r>
              <a:rPr lang="en-US" dirty="0"/>
              <a:t>I have a slide to print &amp; post on our booth</a:t>
            </a:r>
          </a:p>
          <a:p>
            <a:r>
              <a:rPr lang="en-US" dirty="0"/>
              <a:t>All students interested should apply online.</a:t>
            </a:r>
          </a:p>
          <a:p>
            <a:r>
              <a:rPr lang="en-US" dirty="0"/>
              <a:t>We can keep a list of students who’ve stopped by the booth. Shana will give this to UR.</a:t>
            </a:r>
          </a:p>
          <a:p>
            <a:r>
              <a:rPr lang="en-US" dirty="0"/>
              <a:t>Talking points</a:t>
            </a:r>
          </a:p>
          <a:p>
            <a:pPr lvl="1"/>
            <a:r>
              <a:rPr lang="en-US" dirty="0"/>
              <a:t>Apply online</a:t>
            </a:r>
          </a:p>
          <a:p>
            <a:pPr lvl="1"/>
            <a:r>
              <a:rPr lang="en-US" dirty="0"/>
              <a:t>Apply ASAP – internships are starting to fill up already</a:t>
            </a:r>
          </a:p>
          <a:p>
            <a:pPr lvl="1"/>
            <a:r>
              <a:rPr lang="en-US" dirty="0"/>
              <a:t>Yes, we take electrical &amp; mechanical, but fewer</a:t>
            </a:r>
          </a:p>
          <a:p>
            <a:pPr lvl="1"/>
            <a:r>
              <a:rPr lang="en-US" dirty="0"/>
              <a:t>Grad students can get internships with Microsoft Research</a:t>
            </a:r>
          </a:p>
          <a:p>
            <a:pPr lvl="1"/>
            <a:r>
              <a:rPr lang="en-US" dirty="0">
                <a:hlinkClick r:id="rId2"/>
              </a:rPr>
              <a:t>https://careers.microsoft.com/us/en/usuniversityinternship</a:t>
            </a:r>
            <a:r>
              <a:rPr lang="en-US" dirty="0"/>
              <a:t> </a:t>
            </a:r>
          </a:p>
          <a:p>
            <a:pPr lvl="1"/>
            <a:r>
              <a:rPr lang="en-US" dirty="0"/>
              <a:t>Explain Dev/Data Science/PM if you’re comfortable</a:t>
            </a:r>
          </a:p>
        </p:txBody>
      </p:sp>
      <p:sp>
        <p:nvSpPr>
          <p:cNvPr id="2" name="Title 1">
            <a:extLst>
              <a:ext uri="{FF2B5EF4-FFF2-40B4-BE49-F238E27FC236}">
                <a16:creationId xmlns:a16="http://schemas.microsoft.com/office/drawing/2014/main" id="{CB6C16CE-17A4-4C98-8225-BBCC873239F9}"/>
              </a:ext>
            </a:extLst>
          </p:cNvPr>
          <p:cNvSpPr>
            <a:spLocks noGrp="1"/>
          </p:cNvSpPr>
          <p:nvPr>
            <p:ph type="title"/>
          </p:nvPr>
        </p:nvSpPr>
        <p:spPr/>
        <p:txBody>
          <a:bodyPr/>
          <a:lstStyle/>
          <a:p>
            <a:r>
              <a:rPr lang="en-US" dirty="0"/>
              <a:t>University Recruiting briefer</a:t>
            </a:r>
          </a:p>
        </p:txBody>
      </p:sp>
    </p:spTree>
    <p:extLst>
      <p:ext uri="{BB962C8B-B14F-4D97-AF65-F5344CB8AC3E}">
        <p14:creationId xmlns:p14="http://schemas.microsoft.com/office/powerpoint/2010/main" val="8564168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p:txBody>
          <a:bodyPr>
            <a:normAutofit fontScale="90000"/>
          </a:bodyPr>
          <a:lstStyle/>
          <a:p>
            <a:r>
              <a:rPr lang="en-US" dirty="0"/>
              <a:t>FAQ from University Recruiting</a:t>
            </a:r>
          </a:p>
        </p:txBody>
      </p:sp>
      <p:sp>
        <p:nvSpPr>
          <p:cNvPr id="2" name="Content Placeholder 1">
            <a:extLst>
              <a:ext uri="{FF2B5EF4-FFF2-40B4-BE49-F238E27FC236}">
                <a16:creationId xmlns:a16="http://schemas.microsoft.com/office/drawing/2014/main" id="{8C4F3D81-D5B3-4F2E-996C-3EA0E9576BFD}"/>
              </a:ext>
            </a:extLst>
          </p:cNvPr>
          <p:cNvSpPr>
            <a:spLocks noGrp="1"/>
          </p:cNvSpPr>
          <p:nvPr>
            <p:ph idx="4294967295"/>
          </p:nvPr>
        </p:nvSpPr>
        <p:spPr>
          <a:xfrm>
            <a:off x="614363" y="1249363"/>
            <a:ext cx="11577637" cy="5030787"/>
          </a:xfrm>
          <a:prstGeom prst="rect">
            <a:avLst/>
          </a:prstGeom>
          <a:noFill/>
        </p:spPr>
        <p:txBody>
          <a:bodyPr>
            <a:normAutofit/>
          </a:bodyPr>
          <a:lstStyle/>
          <a:p>
            <a:pPr>
              <a:lnSpc>
                <a:spcPct val="100000"/>
              </a:lnSpc>
              <a:spcBef>
                <a:spcPts val="0"/>
              </a:spcBef>
              <a:buFont typeface="Wingdings" panose="05000000000000000000" pitchFamily="2" charset="2"/>
              <a:buChar char="q"/>
            </a:pPr>
            <a:r>
              <a:rPr lang="en-US" sz="1800" dirty="0"/>
              <a:t>Does Microsoft hire interns?</a:t>
            </a:r>
          </a:p>
          <a:p>
            <a:pPr lvl="1">
              <a:lnSpc>
                <a:spcPct val="100000"/>
              </a:lnSpc>
              <a:spcBef>
                <a:spcPts val="0"/>
              </a:spcBef>
              <a:buFont typeface="Wingdings" panose="05000000000000000000" pitchFamily="2" charset="2"/>
              <a:buChar char="q"/>
            </a:pPr>
            <a:r>
              <a:rPr lang="en-US" sz="1400" dirty="0">
                <a:latin typeface="+mj-lt"/>
              </a:rPr>
              <a:t>Yes! We have a high school internship program called the Explorer program and several programs for college students. </a:t>
            </a:r>
          </a:p>
          <a:p>
            <a:pPr>
              <a:lnSpc>
                <a:spcPct val="100000"/>
              </a:lnSpc>
              <a:spcBef>
                <a:spcPts val="0"/>
              </a:spcBef>
              <a:buFont typeface="Wingdings" panose="05000000000000000000" pitchFamily="2" charset="2"/>
              <a:buChar char="q"/>
            </a:pPr>
            <a:r>
              <a:rPr lang="en-US" sz="1800" dirty="0"/>
              <a:t>How should I apply for an internship / job?</a:t>
            </a:r>
          </a:p>
          <a:p>
            <a:pPr lvl="1">
              <a:lnSpc>
                <a:spcPct val="100000"/>
              </a:lnSpc>
              <a:spcBef>
                <a:spcPts val="0"/>
              </a:spcBef>
              <a:buFont typeface="Wingdings" panose="05000000000000000000" pitchFamily="2" charset="2"/>
              <a:buChar char="q"/>
            </a:pPr>
            <a:r>
              <a:rPr lang="en-US" sz="1400" dirty="0">
                <a:latin typeface="+mj-lt"/>
              </a:rPr>
              <a:t>careers.microsoft.com has all of our roles. Be sure to check out </a:t>
            </a:r>
            <a:r>
              <a:rPr lang="en-US" sz="1400" dirty="0">
                <a:latin typeface="+mj-lt"/>
                <a:hlinkClick r:id="rId2"/>
              </a:rPr>
              <a:t>https://careers.microsoft.com/us/en/students-and-graduates</a:t>
            </a:r>
            <a:r>
              <a:rPr lang="en-US" sz="1400" dirty="0">
                <a:latin typeface="+mj-lt"/>
              </a:rPr>
              <a:t> for the internships and college-hire opportunities.</a:t>
            </a:r>
          </a:p>
          <a:p>
            <a:pPr>
              <a:lnSpc>
                <a:spcPct val="100000"/>
              </a:lnSpc>
              <a:spcBef>
                <a:spcPts val="0"/>
              </a:spcBef>
              <a:buFont typeface="Wingdings" panose="05000000000000000000" pitchFamily="2" charset="2"/>
              <a:buChar char="q"/>
            </a:pPr>
            <a:r>
              <a:rPr lang="en-US" sz="1800" dirty="0"/>
              <a:t>Can you tell me more about the internship program? How long is it, is it paid, etc.</a:t>
            </a:r>
          </a:p>
          <a:p>
            <a:pPr lvl="1">
              <a:lnSpc>
                <a:spcPct val="100000"/>
              </a:lnSpc>
              <a:spcBef>
                <a:spcPts val="0"/>
              </a:spcBef>
              <a:buFont typeface="Wingdings" panose="05000000000000000000" pitchFamily="2" charset="2"/>
              <a:buChar char="q"/>
            </a:pPr>
            <a:r>
              <a:rPr lang="en-US" sz="1400" dirty="0">
                <a:latin typeface="+mj-lt"/>
              </a:rPr>
              <a:t>The </a:t>
            </a:r>
            <a:r>
              <a:rPr lang="en-US" sz="1400" dirty="0">
                <a:latin typeface="+mj-lt"/>
                <a:hlinkClick r:id="rId2"/>
              </a:rPr>
              <a:t>https://careers.microsoft.com/us/en/students-and-graduates</a:t>
            </a:r>
            <a:r>
              <a:rPr lang="en-US" sz="1400" dirty="0">
                <a:latin typeface="+mj-lt"/>
              </a:rPr>
              <a:t> page and our FAQ </a:t>
            </a:r>
            <a:r>
              <a:rPr lang="en-US" sz="1400" dirty="0">
                <a:latin typeface="+mj-lt"/>
                <a:hlinkClick r:id="rId3"/>
              </a:rPr>
              <a:t>https://careers.microsoft.com/us/en/faq</a:t>
            </a:r>
            <a:r>
              <a:rPr lang="en-US" sz="1400" dirty="0">
                <a:latin typeface="+mj-lt"/>
              </a:rPr>
              <a:t> can tell you all the details. </a:t>
            </a:r>
          </a:p>
          <a:p>
            <a:pPr>
              <a:lnSpc>
                <a:spcPct val="100000"/>
              </a:lnSpc>
              <a:spcBef>
                <a:spcPts val="0"/>
              </a:spcBef>
              <a:buFont typeface="Wingdings" panose="05000000000000000000" pitchFamily="2" charset="2"/>
              <a:buChar char="q"/>
            </a:pPr>
            <a:r>
              <a:rPr lang="en-US" sz="2200" dirty="0"/>
              <a:t>Do I have to work in Seattle? Where are your roles located?</a:t>
            </a:r>
          </a:p>
          <a:p>
            <a:pPr lvl="1">
              <a:lnSpc>
                <a:spcPct val="100000"/>
              </a:lnSpc>
              <a:spcBef>
                <a:spcPts val="0"/>
              </a:spcBef>
              <a:buFont typeface="Wingdings" panose="05000000000000000000" pitchFamily="2" charset="2"/>
              <a:buChar char="q"/>
            </a:pPr>
            <a:r>
              <a:rPr lang="en-US" sz="1400" dirty="0">
                <a:latin typeface="+mj-lt"/>
              </a:rPr>
              <a:t>We recruit globally, with the majority of roles in Redmond but locations in Silicon Valley, Vancouver, China, India, </a:t>
            </a:r>
            <a:r>
              <a:rPr lang="en-US" sz="1400" dirty="0" err="1">
                <a:latin typeface="+mj-lt"/>
              </a:rPr>
              <a:t>LatAm</a:t>
            </a:r>
            <a:r>
              <a:rPr lang="en-US" sz="1400" dirty="0">
                <a:latin typeface="+mj-lt"/>
              </a:rPr>
              <a:t>, Cambridge MA, etc. The list is so long that it’d be easier to list where we </a:t>
            </a:r>
            <a:r>
              <a:rPr lang="en-US" sz="1400" i="1" dirty="0">
                <a:latin typeface="+mj-lt"/>
              </a:rPr>
              <a:t>don’t</a:t>
            </a:r>
            <a:r>
              <a:rPr lang="en-US" sz="1400" dirty="0">
                <a:latin typeface="+mj-lt"/>
              </a:rPr>
              <a:t> have opportunities! If you go on </a:t>
            </a:r>
            <a:r>
              <a:rPr lang="en-US" sz="1400" dirty="0">
                <a:latin typeface="+mj-lt"/>
                <a:hlinkClick r:id="rId2"/>
              </a:rPr>
              <a:t>https://careers.microsoft.com/us/en/students-and-graduates</a:t>
            </a:r>
            <a:r>
              <a:rPr lang="en-US" sz="1400" dirty="0">
                <a:latin typeface="+mj-lt"/>
              </a:rPr>
              <a:t> you can select location/s that are of interest to you and look for roles just in those places.</a:t>
            </a:r>
          </a:p>
          <a:p>
            <a:pPr>
              <a:lnSpc>
                <a:spcPct val="100000"/>
              </a:lnSpc>
              <a:spcBef>
                <a:spcPts val="0"/>
              </a:spcBef>
              <a:buFont typeface="Wingdings" panose="05000000000000000000" pitchFamily="2" charset="2"/>
              <a:buChar char="q"/>
            </a:pPr>
            <a:r>
              <a:rPr lang="en-US" sz="1800" dirty="0"/>
              <a:t>Do we sponsor visas? Give immigration support?</a:t>
            </a:r>
          </a:p>
          <a:p>
            <a:pPr lvl="1">
              <a:lnSpc>
                <a:spcPct val="100000"/>
              </a:lnSpc>
              <a:spcBef>
                <a:spcPts val="0"/>
              </a:spcBef>
              <a:buFont typeface="Wingdings" panose="05000000000000000000" pitchFamily="2" charset="2"/>
              <a:buChar char="q"/>
            </a:pPr>
            <a:r>
              <a:rPr lang="en-US" sz="1400" dirty="0">
                <a:latin typeface="+mj-lt"/>
              </a:rPr>
              <a:t>Yes to both. You can find more details on our FAQ </a:t>
            </a:r>
            <a:r>
              <a:rPr lang="en-US" sz="1400" dirty="0">
                <a:latin typeface="+mj-lt"/>
                <a:hlinkClick r:id="rId3"/>
              </a:rPr>
              <a:t>https://careers.microsoft.com/us/en/faq</a:t>
            </a:r>
            <a:r>
              <a:rPr lang="en-US" sz="1400" dirty="0">
                <a:latin typeface="+mj-lt"/>
              </a:rPr>
              <a:t>. </a:t>
            </a:r>
          </a:p>
          <a:p>
            <a:pPr>
              <a:lnSpc>
                <a:spcPct val="100000"/>
              </a:lnSpc>
              <a:spcBef>
                <a:spcPts val="0"/>
              </a:spcBef>
              <a:buFont typeface="Wingdings" panose="05000000000000000000" pitchFamily="2" charset="2"/>
              <a:buChar char="q"/>
            </a:pPr>
            <a:r>
              <a:rPr lang="en-US" sz="1800" dirty="0"/>
              <a:t>When does hiring start and end? </a:t>
            </a:r>
          </a:p>
          <a:p>
            <a:pPr lvl="1">
              <a:lnSpc>
                <a:spcPct val="100000"/>
              </a:lnSpc>
              <a:spcBef>
                <a:spcPts val="0"/>
              </a:spcBef>
              <a:buFont typeface="Wingdings" panose="05000000000000000000" pitchFamily="2" charset="2"/>
              <a:buChar char="q"/>
            </a:pPr>
            <a:r>
              <a:rPr lang="en-US" sz="1400" dirty="0">
                <a:latin typeface="+mj-lt"/>
              </a:rPr>
              <a:t>Good timing! We’re hiring for internships now for next summer; that hiring process wraps up by January. </a:t>
            </a:r>
          </a:p>
          <a:p>
            <a:pPr lvl="1">
              <a:lnSpc>
                <a:spcPct val="100000"/>
              </a:lnSpc>
              <a:spcBef>
                <a:spcPts val="0"/>
              </a:spcBef>
              <a:buFont typeface="Wingdings" panose="05000000000000000000" pitchFamily="2" charset="2"/>
              <a:buChar char="q"/>
            </a:pPr>
            <a:r>
              <a:rPr lang="en-US" sz="1400" dirty="0">
                <a:latin typeface="+mj-lt"/>
              </a:rPr>
              <a:t>For FTE roles, we have a new employee orientation every Monday; we constantly have open roles. </a:t>
            </a:r>
          </a:p>
          <a:p>
            <a:pPr>
              <a:lnSpc>
                <a:spcPct val="100000"/>
              </a:lnSpc>
              <a:spcBef>
                <a:spcPts val="0"/>
              </a:spcBef>
              <a:buFont typeface="Wingdings" panose="05000000000000000000" pitchFamily="2" charset="2"/>
              <a:buChar char="q"/>
            </a:pPr>
            <a:r>
              <a:rPr lang="en-US" sz="1800" dirty="0"/>
              <a:t>How can I contact a recruiter if I have more questions?</a:t>
            </a:r>
          </a:p>
          <a:p>
            <a:pPr lvl="1">
              <a:lnSpc>
                <a:spcPct val="100000"/>
              </a:lnSpc>
              <a:spcBef>
                <a:spcPts val="0"/>
              </a:spcBef>
              <a:buFont typeface="Wingdings" panose="05000000000000000000" pitchFamily="2" charset="2"/>
              <a:buChar char="q"/>
            </a:pPr>
            <a:r>
              <a:rPr lang="en-US" sz="1400" dirty="0">
                <a:latin typeface="+mj-lt"/>
              </a:rPr>
              <a:t>You can’t. The best approach is to submit applications and, when you hear back, use that as an opportunity to ask your questions.</a:t>
            </a:r>
          </a:p>
          <a:p>
            <a:pPr lvl="1">
              <a:lnSpc>
                <a:spcPct val="100000"/>
              </a:lnSpc>
              <a:spcBef>
                <a:spcPts val="0"/>
              </a:spcBef>
              <a:buFont typeface="Wingdings" panose="05000000000000000000" pitchFamily="2" charset="2"/>
              <a:buChar char="q"/>
            </a:pPr>
            <a:r>
              <a:rPr lang="en-US" sz="1400" dirty="0">
                <a:latin typeface="+mj-lt"/>
              </a:rPr>
              <a:t>*editorial comment from Marisa: I’ve already submitted feedback about how un-user friendly this policy is. But it looks like that’s the deal. </a:t>
            </a:r>
            <a:r>
              <a:rPr lang="en-US" sz="1400" dirty="0">
                <a:latin typeface="+mj-lt"/>
                <a:sym typeface="Wingdings" panose="05000000000000000000" pitchFamily="2" charset="2"/>
              </a:rPr>
              <a:t>*</a:t>
            </a:r>
            <a:endParaRPr lang="en-US" sz="1400" dirty="0">
              <a:latin typeface="+mj-lt"/>
            </a:endParaRPr>
          </a:p>
        </p:txBody>
      </p:sp>
      <p:sp>
        <p:nvSpPr>
          <p:cNvPr id="12" name="TextBox 11">
            <a:extLst>
              <a:ext uri="{FF2B5EF4-FFF2-40B4-BE49-F238E27FC236}">
                <a16:creationId xmlns:a16="http://schemas.microsoft.com/office/drawing/2014/main" id="{CA3FB004-4B2A-4906-8109-714621349DB7}"/>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13</a:t>
            </a:fld>
            <a:endParaRPr lang="en-US" dirty="0"/>
          </a:p>
        </p:txBody>
      </p:sp>
      <p:sp>
        <p:nvSpPr>
          <p:cNvPr id="9" name="Content Placeholder 1">
            <a:extLst>
              <a:ext uri="{FF2B5EF4-FFF2-40B4-BE49-F238E27FC236}">
                <a16:creationId xmlns:a16="http://schemas.microsoft.com/office/drawing/2014/main" id="{28F026B8-B702-48BD-A3B8-FB1D2B54935A}"/>
              </a:ext>
            </a:extLst>
          </p:cNvPr>
          <p:cNvSpPr txBox="1">
            <a:spLocks/>
          </p:cNvSpPr>
          <p:nvPr/>
        </p:nvSpPr>
        <p:spPr>
          <a:xfrm>
            <a:off x="392206" y="836080"/>
            <a:ext cx="11577637" cy="481728"/>
          </a:xfrm>
          <a:prstGeom prst="rect">
            <a:avLst/>
          </a:prstGeom>
          <a:no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Font typeface="Arial"/>
              <a:buNone/>
            </a:pPr>
            <a:r>
              <a:rPr lang="en-US" sz="2400" b="1" dirty="0">
                <a:sym typeface="Wingdings" panose="05000000000000000000" pitchFamily="2" charset="2"/>
              </a:rPr>
              <a:t>Here’s what you need to know to help answer students’ recruiting questions</a:t>
            </a:r>
            <a:endParaRPr lang="en-US" sz="1800" dirty="0"/>
          </a:p>
        </p:txBody>
      </p:sp>
      <p:sp>
        <p:nvSpPr>
          <p:cNvPr id="7" name="TextBox 6">
            <a:extLst>
              <a:ext uri="{FF2B5EF4-FFF2-40B4-BE49-F238E27FC236}">
                <a16:creationId xmlns:a16="http://schemas.microsoft.com/office/drawing/2014/main" id="{AB4223AE-9FCE-45D5-ABEE-B17D7DF95B9B}"/>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313014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0A67-A381-4D78-B9B3-FD244761FAEE}"/>
              </a:ext>
            </a:extLst>
          </p:cNvPr>
          <p:cNvSpPr>
            <a:spLocks noGrp="1"/>
          </p:cNvSpPr>
          <p:nvPr>
            <p:ph type="title"/>
          </p:nvPr>
        </p:nvSpPr>
        <p:spPr/>
        <p:txBody>
          <a:bodyPr>
            <a:normAutofit fontScale="90000"/>
          </a:bodyPr>
          <a:lstStyle/>
          <a:p>
            <a:r>
              <a:rPr lang="en-US" dirty="0"/>
              <a:t>Azure Student Programs and Offers</a:t>
            </a:r>
          </a:p>
        </p:txBody>
      </p:sp>
      <p:sp>
        <p:nvSpPr>
          <p:cNvPr id="7" name="Rectangle 6">
            <a:extLst>
              <a:ext uri="{FF2B5EF4-FFF2-40B4-BE49-F238E27FC236}">
                <a16:creationId xmlns:a16="http://schemas.microsoft.com/office/drawing/2014/main" id="{E26E1606-2866-4512-A228-97AFC55AB78B}"/>
              </a:ext>
            </a:extLst>
          </p:cNvPr>
          <p:cNvSpPr/>
          <p:nvPr/>
        </p:nvSpPr>
        <p:spPr>
          <a:xfrm>
            <a:off x="374376" y="981735"/>
            <a:ext cx="5715001" cy="2346796"/>
          </a:xfrm>
          <a:prstGeom prst="rect">
            <a:avLst/>
          </a:prstGeom>
          <a:solidFill>
            <a:schemeClr val="tx1"/>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b="1" dirty="0"/>
              <a:t>IMAGINE CUP </a:t>
            </a:r>
            <a:r>
              <a:rPr lang="en-US" dirty="0"/>
              <a:t>is an annual</a:t>
            </a:r>
            <a:r>
              <a:rPr lang="en-US"/>
              <a:t>, worldwide</a:t>
            </a:r>
            <a:r>
              <a:rPr lang="en-US" dirty="0"/>
              <a:t> Microsoft competition for students ages 16</a:t>
            </a:r>
            <a:r>
              <a:rPr lang="en-US"/>
              <a:t>+. </a:t>
            </a:r>
            <a:r>
              <a:rPr lang="en-US" dirty="0"/>
              <a:t>Competitors use Azure to create projects on the theme “Imagine a world where technology helps solve the toughest problems.” The World Finals take place spring/summer, but regional rounds happen in the winter and early spring.</a:t>
            </a:r>
          </a:p>
          <a:p>
            <a:endParaRPr lang="en-US" sz="1050" dirty="0"/>
          </a:p>
          <a:p>
            <a:r>
              <a:rPr lang="en-US" sz="1400" dirty="0">
                <a:solidFill>
                  <a:schemeClr val="bg1"/>
                </a:solidFill>
              </a:rPr>
              <a:t>Learn: </a:t>
            </a:r>
            <a:r>
              <a:rPr lang="en-US" sz="1400" dirty="0">
                <a:solidFill>
                  <a:schemeClr val="bg1"/>
                </a:solidFill>
                <a:hlinkClick r:id="rId2">
                  <a:extLst>
                    <a:ext uri="{A12FA001-AC4F-418D-AE19-62706E023703}">
                      <ahyp:hlinkClr xmlns:ahyp="http://schemas.microsoft.com/office/drawing/2018/hyperlinkcolor" val="tx"/>
                    </a:ext>
                  </a:extLst>
                </a:hlinkClick>
              </a:rPr>
              <a:t>www.imaginecup.com</a:t>
            </a:r>
            <a:r>
              <a:rPr lang="en-US" sz="1400" dirty="0">
                <a:solidFill>
                  <a:schemeClr val="bg1"/>
                </a:solidFill>
              </a:rPr>
              <a:t>   </a:t>
            </a:r>
          </a:p>
          <a:p>
            <a:r>
              <a:rPr lang="en-US" sz="1400" dirty="0">
                <a:solidFill>
                  <a:schemeClr val="bg1"/>
                </a:solidFill>
              </a:rPr>
              <a:t>Register: </a:t>
            </a:r>
            <a:r>
              <a:rPr lang="en-US" sz="1400" dirty="0">
                <a:solidFill>
                  <a:schemeClr val="bg1"/>
                </a:solidFill>
                <a:hlinkClick r:id="rId3">
                  <a:extLst>
                    <a:ext uri="{A12FA001-AC4F-418D-AE19-62706E023703}">
                      <ahyp:hlinkClr xmlns:ahyp="http://schemas.microsoft.com/office/drawing/2018/hyperlinkcolor" val="tx"/>
                    </a:ext>
                  </a:extLst>
                </a:hlinkClick>
              </a:rPr>
              <a:t>https://imaginecup.microsoft.com/category/register/12</a:t>
            </a:r>
            <a:endParaRPr lang="en-US" sz="1400" dirty="0">
              <a:solidFill>
                <a:schemeClr val="bg1"/>
              </a:solidFill>
            </a:endParaRPr>
          </a:p>
        </p:txBody>
      </p:sp>
      <p:sp>
        <p:nvSpPr>
          <p:cNvPr id="11" name="Rectangle 10">
            <a:extLst>
              <a:ext uri="{FF2B5EF4-FFF2-40B4-BE49-F238E27FC236}">
                <a16:creationId xmlns:a16="http://schemas.microsoft.com/office/drawing/2014/main" id="{F805D777-61BA-4284-A409-CC3733A34D66}"/>
              </a:ext>
            </a:extLst>
          </p:cNvPr>
          <p:cNvSpPr/>
          <p:nvPr/>
        </p:nvSpPr>
        <p:spPr>
          <a:xfrm>
            <a:off x="374375" y="3429000"/>
            <a:ext cx="5715001" cy="2400657"/>
          </a:xfrm>
          <a:prstGeom prst="rect">
            <a:avLst/>
          </a:prstGeom>
          <a:solidFill>
            <a:schemeClr val="tx1"/>
          </a:solidFill>
        </p:spPr>
        <p:style>
          <a:lnRef idx="3">
            <a:schemeClr val="lt1"/>
          </a:lnRef>
          <a:fillRef idx="1">
            <a:schemeClr val="accent1"/>
          </a:fillRef>
          <a:effectRef idx="1">
            <a:schemeClr val="accent1"/>
          </a:effectRef>
          <a:fontRef idx="minor">
            <a:schemeClr val="lt1"/>
          </a:fontRef>
        </p:style>
        <p:txBody>
          <a:bodyPr wrap="square">
            <a:spAutoFit/>
          </a:bodyPr>
          <a:lstStyle/>
          <a:p>
            <a:pPr lvl="0"/>
            <a:r>
              <a:rPr lang="en-US" dirty="0"/>
              <a:t>The </a:t>
            </a:r>
            <a:r>
              <a:rPr lang="en-US" b="1" dirty="0"/>
              <a:t>MICROSOFT STUDENT PARTNER PROGRAM </a:t>
            </a:r>
            <a:r>
              <a:rPr lang="en-US" dirty="0"/>
              <a:t>is a worldwide program for student developers aged 16+. Students must pass an application process and be accepted. This program enables students to learn, share and </a:t>
            </a:r>
            <a:r>
              <a:rPr lang="en-US" dirty="0">
                <a:solidFill>
                  <a:schemeClr val="bg1"/>
                </a:solidFill>
              </a:rPr>
              <a:t>collaborate without borders.</a:t>
            </a:r>
          </a:p>
          <a:p>
            <a:pPr lvl="0"/>
            <a:endParaRPr lang="en-US" sz="1200" dirty="0">
              <a:solidFill>
                <a:schemeClr val="bg1"/>
              </a:solidFill>
            </a:endParaRPr>
          </a:p>
          <a:p>
            <a:pPr lvl="0"/>
            <a:endParaRPr lang="en-US" sz="1500" dirty="0">
              <a:solidFill>
                <a:schemeClr val="bg1"/>
              </a:solidFill>
            </a:endParaRPr>
          </a:p>
          <a:p>
            <a:pPr lvl="0"/>
            <a:endParaRPr lang="en-US" sz="600" dirty="0">
              <a:solidFill>
                <a:schemeClr val="bg1"/>
              </a:solidFill>
            </a:endParaRPr>
          </a:p>
          <a:p>
            <a:r>
              <a:rPr lang="en-US" sz="1400" dirty="0">
                <a:solidFill>
                  <a:schemeClr val="bg1"/>
                </a:solidFill>
              </a:rPr>
              <a:t>Learn and Apply: </a:t>
            </a:r>
          </a:p>
          <a:p>
            <a:r>
              <a:rPr lang="en-US" sz="1400" dirty="0">
                <a:solidFill>
                  <a:schemeClr val="bg1"/>
                </a:solidFill>
                <a:hlinkClick r:id="rId4">
                  <a:extLst>
                    <a:ext uri="{A12FA001-AC4F-418D-AE19-62706E023703}">
                      <ahyp:hlinkClr xmlns:ahyp="http://schemas.microsoft.com/office/drawing/2018/hyperlinkcolor" val="tx"/>
                    </a:ext>
                  </a:extLst>
                </a:hlinkClick>
              </a:rPr>
              <a:t>https://msdn.microsoft.com/en-us/microsoftstudentpartners.aspx</a:t>
            </a:r>
            <a:r>
              <a:rPr lang="en-US" sz="1400" dirty="0">
                <a:solidFill>
                  <a:schemeClr val="bg1"/>
                </a:solidFill>
              </a:rPr>
              <a:t> </a:t>
            </a:r>
          </a:p>
        </p:txBody>
      </p:sp>
      <p:sp>
        <p:nvSpPr>
          <p:cNvPr id="13" name="Rectangle 12">
            <a:extLst>
              <a:ext uri="{FF2B5EF4-FFF2-40B4-BE49-F238E27FC236}">
                <a16:creationId xmlns:a16="http://schemas.microsoft.com/office/drawing/2014/main" id="{56FE45DB-E5A6-4D65-B072-F1261BEB06E4}"/>
              </a:ext>
            </a:extLst>
          </p:cNvPr>
          <p:cNvSpPr/>
          <p:nvPr/>
        </p:nvSpPr>
        <p:spPr>
          <a:xfrm>
            <a:off x="6200955" y="981735"/>
            <a:ext cx="5715001" cy="2323713"/>
          </a:xfrm>
          <a:prstGeom prst="rect">
            <a:avLst/>
          </a:prstGeom>
          <a:solidFill>
            <a:schemeClr val="tx1"/>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b="1" dirty="0"/>
              <a:t>UNIVERSITY RECRUITING </a:t>
            </a:r>
            <a:r>
              <a:rPr lang="en-US" dirty="0"/>
              <a:t>is Microsoft’s recruiting team dedicated to finding top talent. This team is focused on current university students who are potential interns as well as students in their final year interested in FTE roles. </a:t>
            </a:r>
          </a:p>
          <a:p>
            <a:endParaRPr lang="en-US" sz="1600" dirty="0"/>
          </a:p>
          <a:p>
            <a:endParaRPr lang="en-US" sz="1400" dirty="0"/>
          </a:p>
          <a:p>
            <a:endParaRPr lang="en-US" sz="100" dirty="0"/>
          </a:p>
          <a:p>
            <a:endParaRPr lang="en-US" sz="1400" dirty="0"/>
          </a:p>
          <a:p>
            <a:r>
              <a:rPr lang="en-US" sz="1400" dirty="0"/>
              <a:t>See: FAQ on next slide </a:t>
            </a:r>
            <a:r>
              <a:rPr lang="en-US" sz="1400" dirty="0">
                <a:solidFill>
                  <a:srgbClr val="FF0000"/>
                </a:solidFill>
              </a:rPr>
              <a:t>[coming soon]</a:t>
            </a:r>
          </a:p>
          <a:p>
            <a:r>
              <a:rPr lang="en-US" sz="1400" dirty="0"/>
              <a:t>Contact: Therasa Cha (</a:t>
            </a:r>
            <a:r>
              <a:rPr lang="en-US" sz="1400" dirty="0" err="1"/>
              <a:t>thcha</a:t>
            </a:r>
            <a:r>
              <a:rPr lang="en-US" sz="1400" dirty="0"/>
              <a:t>@) [use internally, not to share with students]</a:t>
            </a:r>
          </a:p>
        </p:txBody>
      </p:sp>
      <p:sp>
        <p:nvSpPr>
          <p:cNvPr id="14" name="Rectangle 13">
            <a:extLst>
              <a:ext uri="{FF2B5EF4-FFF2-40B4-BE49-F238E27FC236}">
                <a16:creationId xmlns:a16="http://schemas.microsoft.com/office/drawing/2014/main" id="{0709FC88-CB5E-420F-86F1-A43864B918BE}"/>
              </a:ext>
            </a:extLst>
          </p:cNvPr>
          <p:cNvSpPr/>
          <p:nvPr/>
        </p:nvSpPr>
        <p:spPr>
          <a:xfrm>
            <a:off x="6200955" y="3429000"/>
            <a:ext cx="5715001" cy="2400657"/>
          </a:xfrm>
          <a:prstGeom prst="rect">
            <a:avLst/>
          </a:prstGeom>
          <a:solidFill>
            <a:schemeClr val="tx1"/>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b="1" dirty="0"/>
              <a:t>AZURE FOR STUDENTS </a:t>
            </a:r>
            <a:r>
              <a:rPr lang="en-US" dirty="0"/>
              <a:t>is the easiest way for students (ages 16+) </a:t>
            </a:r>
            <a:r>
              <a:rPr lang="en-US" dirty="0">
                <a:solidFill>
                  <a:schemeClr val="bg1"/>
                </a:solidFill>
              </a:rPr>
              <a:t>to get Azure for free! Sign up at </a:t>
            </a:r>
            <a:r>
              <a:rPr lang="en-US" dirty="0">
                <a:solidFill>
                  <a:schemeClr val="bg1"/>
                </a:solidFill>
                <a:hlinkClick r:id="rId5">
                  <a:extLst>
                    <a:ext uri="{A12FA001-AC4F-418D-AE19-62706E023703}">
                      <ahyp:hlinkClr xmlns:ahyp="http://schemas.microsoft.com/office/drawing/2018/hyperlinkcolor" val="tx"/>
                    </a:ext>
                  </a:extLst>
                </a:hlinkClick>
              </a:rPr>
              <a:t>aka.ms/azure4students</a:t>
            </a:r>
            <a:r>
              <a:rPr lang="en-US" dirty="0">
                <a:solidFill>
                  <a:schemeClr val="bg1"/>
                </a:solidFill>
              </a:rPr>
              <a:t> to get access to 25+ Azure services for free, as well as $100 USD to spend on paid Azure services, all available for a year as long as credit remains</a:t>
            </a:r>
            <a:r>
              <a:rPr lang="en-US" sz="1400" dirty="0">
                <a:solidFill>
                  <a:schemeClr val="bg1"/>
                </a:solidFill>
              </a:rPr>
              <a:t>.</a:t>
            </a:r>
          </a:p>
          <a:p>
            <a:endParaRPr lang="en-US" sz="1400" dirty="0">
              <a:solidFill>
                <a:schemeClr val="bg1"/>
              </a:solidFill>
            </a:endParaRPr>
          </a:p>
          <a:p>
            <a:r>
              <a:rPr lang="en-US" sz="1400" dirty="0">
                <a:solidFill>
                  <a:schemeClr val="bg1"/>
                </a:solidFill>
              </a:rPr>
              <a:t>Learn: </a:t>
            </a:r>
            <a:r>
              <a:rPr lang="en-US" sz="1400" dirty="0">
                <a:solidFill>
                  <a:schemeClr val="bg1"/>
                </a:solidFill>
                <a:hlinkClick r:id="rId6">
                  <a:extLst>
                    <a:ext uri="{A12FA001-AC4F-418D-AE19-62706E023703}">
                      <ahyp:hlinkClr xmlns:ahyp="http://schemas.microsoft.com/office/drawing/2018/hyperlinkcolor" val="tx"/>
                    </a:ext>
                  </a:extLst>
                </a:hlinkClick>
              </a:rPr>
              <a:t>https://azure.microsoft.com/en-us/education</a:t>
            </a:r>
            <a:endParaRPr lang="en-US" sz="1400" dirty="0">
              <a:solidFill>
                <a:schemeClr val="bg1"/>
              </a:solidFill>
            </a:endParaRPr>
          </a:p>
          <a:p>
            <a:r>
              <a:rPr lang="en-US" sz="1400" dirty="0">
                <a:solidFill>
                  <a:schemeClr val="bg1"/>
                </a:solidFill>
              </a:rPr>
              <a:t>Register: </a:t>
            </a:r>
            <a:r>
              <a:rPr lang="en-US" sz="1400" dirty="0">
                <a:solidFill>
                  <a:schemeClr val="bg1"/>
                </a:solidFill>
                <a:hlinkClick r:id="rId5">
                  <a:extLst>
                    <a:ext uri="{A12FA001-AC4F-418D-AE19-62706E023703}">
                      <ahyp:hlinkClr xmlns:ahyp="http://schemas.microsoft.com/office/drawing/2018/hyperlinkcolor" val="tx"/>
                    </a:ext>
                  </a:extLst>
                </a:hlinkClick>
              </a:rPr>
              <a:t>aka.ms/azure4students</a:t>
            </a:r>
            <a:r>
              <a:rPr lang="en-US" sz="1400" dirty="0">
                <a:solidFill>
                  <a:schemeClr val="bg1"/>
                </a:solidFill>
              </a:rPr>
              <a:t> </a:t>
            </a:r>
          </a:p>
        </p:txBody>
      </p:sp>
      <p:sp>
        <p:nvSpPr>
          <p:cNvPr id="9" name="TextBox 8">
            <a:extLst>
              <a:ext uri="{FF2B5EF4-FFF2-40B4-BE49-F238E27FC236}">
                <a16:creationId xmlns:a16="http://schemas.microsoft.com/office/drawing/2014/main" id="{2C238B8B-1FC0-480A-A77C-B5377FD99233}"/>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14</a:t>
            </a:fld>
            <a:endParaRPr lang="en-US" dirty="0"/>
          </a:p>
        </p:txBody>
      </p:sp>
      <p:sp>
        <p:nvSpPr>
          <p:cNvPr id="10" name="TextBox 9">
            <a:extLst>
              <a:ext uri="{FF2B5EF4-FFF2-40B4-BE49-F238E27FC236}">
                <a16:creationId xmlns:a16="http://schemas.microsoft.com/office/drawing/2014/main" id="{CBFFB7B4-2F0F-4C19-8B5A-129BCEA23256}"/>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265963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0D775F-31B4-43E9-93BF-06A7828EDBF3}"/>
              </a:ext>
            </a:extLst>
          </p:cNvPr>
          <p:cNvSpPr>
            <a:spLocks noGrp="1"/>
          </p:cNvSpPr>
          <p:nvPr>
            <p:ph type="body" sz="quarter" idx="10"/>
          </p:nvPr>
        </p:nvSpPr>
        <p:spPr>
          <a:xfrm>
            <a:off x="269239" y="1189177"/>
            <a:ext cx="11653523" cy="572464"/>
          </a:xfrm>
        </p:spPr>
        <p:txBody>
          <a:bodyPr/>
          <a:lstStyle/>
          <a:p>
            <a:r>
              <a:rPr lang="en-US" dirty="0">
                <a:hlinkClick r:id="rId2"/>
              </a:rPr>
              <a:t>Aka.ms/</a:t>
            </a:r>
            <a:r>
              <a:rPr lang="en-US" dirty="0" err="1">
                <a:hlinkClick r:id="rId2"/>
              </a:rPr>
              <a:t>hackmit_mentor</a:t>
            </a:r>
            <a:endParaRPr lang="en-US" dirty="0"/>
          </a:p>
        </p:txBody>
      </p:sp>
      <p:sp>
        <p:nvSpPr>
          <p:cNvPr id="3" name="Title 2">
            <a:extLst>
              <a:ext uri="{FF2B5EF4-FFF2-40B4-BE49-F238E27FC236}">
                <a16:creationId xmlns:a16="http://schemas.microsoft.com/office/drawing/2014/main" id="{54ED4811-0000-4B71-9D9A-A6945C7B9B96}"/>
              </a:ext>
            </a:extLst>
          </p:cNvPr>
          <p:cNvSpPr>
            <a:spLocks noGrp="1"/>
          </p:cNvSpPr>
          <p:nvPr>
            <p:ph type="title"/>
          </p:nvPr>
        </p:nvSpPr>
        <p:spPr/>
        <p:txBody>
          <a:bodyPr/>
          <a:lstStyle/>
          <a:p>
            <a:r>
              <a:rPr lang="en-US" dirty="0"/>
              <a:t>More info at</a:t>
            </a:r>
          </a:p>
        </p:txBody>
      </p:sp>
    </p:spTree>
    <p:extLst>
      <p:ext uri="{BB962C8B-B14F-4D97-AF65-F5344CB8AC3E}">
        <p14:creationId xmlns:p14="http://schemas.microsoft.com/office/powerpoint/2010/main" val="10491076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1C5CB-CF20-4520-A79D-A7D6913055E9}"/>
              </a:ext>
            </a:extLst>
          </p:cNvPr>
          <p:cNvSpPr txBox="1"/>
          <p:nvPr/>
        </p:nvSpPr>
        <p:spPr>
          <a:xfrm>
            <a:off x="418436" y="3989051"/>
            <a:ext cx="11355125"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Your participation at these events will have a </a:t>
            </a:r>
            <a:r>
              <a:rPr kumimoji="0" lang="en-US" sz="1800" b="1" i="0" u="none" strike="noStrike" kern="1200" cap="none" spc="0" normalizeH="0" baseline="0" noProof="0" dirty="0">
                <a:ln>
                  <a:noFill/>
                </a:ln>
                <a:solidFill>
                  <a:prstClr val="black"/>
                </a:solidFill>
                <a:effectLst/>
                <a:uLnTx/>
                <a:uFillTx/>
                <a:latin typeface="Segoe UI"/>
                <a:ea typeface="+mn-ea"/>
                <a:cs typeface="+mn-cs"/>
              </a:rPr>
              <a:t>huge impact </a:t>
            </a:r>
            <a:r>
              <a:rPr kumimoji="0" lang="en-US" sz="1800" b="0" i="0" u="none" strike="noStrike" kern="1200" cap="none" spc="0" normalizeH="0" baseline="0" noProof="0" dirty="0">
                <a:ln>
                  <a:noFill/>
                </a:ln>
                <a:solidFill>
                  <a:prstClr val="black"/>
                </a:solidFill>
                <a:effectLst/>
                <a:uLnTx/>
                <a:uFillTx/>
                <a:latin typeface="Segoe UI"/>
                <a:ea typeface="+mn-ea"/>
                <a:cs typeface="+mn-cs"/>
              </a:rPr>
              <a:t>on how current and future student developers perceive Microsoft. To them, you are all of Microsoft and many of them hope to be you someday. Engage with the students, ask them questions about their passions and help to grow the Microsoft story outside our corporate walls.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black"/>
                </a:solidFill>
                <a:effectLst/>
                <a:uLnTx/>
                <a:uFillTx/>
                <a:latin typeface="Segoe UI"/>
                <a:ea typeface="+mn-ea"/>
                <a:cs typeface="+mn-cs"/>
              </a:rPr>
              <a:t>Thank you for being a part of the team. </a:t>
            </a:r>
            <a:endParaRPr kumimoji="0" lang="en-US" sz="1800" b="0" i="1" u="none" strike="noStrike" kern="1200" cap="none" spc="0" normalizeH="0" baseline="0" noProof="0" dirty="0">
              <a:ln>
                <a:noFill/>
              </a:ln>
              <a:solidFill>
                <a:prstClr val="black"/>
              </a:solidFill>
              <a:effectLst/>
              <a:uLnTx/>
              <a:uFillTx/>
              <a:latin typeface="Segoe UI"/>
              <a:ea typeface="+mn-ea"/>
              <a:cs typeface="+mn-cs"/>
            </a:endParaRPr>
          </a:p>
        </p:txBody>
      </p:sp>
      <p:sp>
        <p:nvSpPr>
          <p:cNvPr id="5" name="Rectangle 4">
            <a:extLst>
              <a:ext uri="{FF2B5EF4-FFF2-40B4-BE49-F238E27FC236}">
                <a16:creationId xmlns:a16="http://schemas.microsoft.com/office/drawing/2014/main" id="{A54AA17A-474A-4B8A-8D29-BE931ADB1801}"/>
              </a:ext>
            </a:extLst>
          </p:cNvPr>
          <p:cNvSpPr/>
          <p:nvPr/>
        </p:nvSpPr>
        <p:spPr>
          <a:xfrm>
            <a:off x="380999" y="984489"/>
            <a:ext cx="11355124" cy="3020442"/>
          </a:xfrm>
          <a:prstGeom prst="rect">
            <a:avLst/>
          </a:prstGeom>
          <a:solidFill>
            <a:schemeClr val="tx1"/>
          </a:solidFill>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Microsoft is sponsoring a series of large hackathons at top universities worldwide.  Our presence at these events contributes to our overall objectives of </a:t>
            </a:r>
            <a:r>
              <a:rPr kumimoji="0" lang="en-US" sz="1800" b="1" i="0" u="none" strike="noStrike" kern="1200" cap="none" spc="0" normalizeH="0" baseline="0" noProof="0" dirty="0">
                <a:ln>
                  <a:noFill/>
                </a:ln>
                <a:solidFill>
                  <a:prstClr val="white"/>
                </a:solidFill>
                <a:effectLst/>
                <a:uLnTx/>
                <a:uFillTx/>
                <a:latin typeface="Segoe UI"/>
                <a:ea typeface="+mn-ea"/>
                <a:cs typeface="+mn-cs"/>
              </a:rPr>
              <a:t>getting students using Azure and skilled in Azure</a:t>
            </a:r>
            <a:r>
              <a:rPr kumimoji="0" lang="en-US" sz="1800" b="0" i="0" u="none" strike="noStrike" kern="1200" cap="none" spc="0" normalizeH="0" baseline="0" noProof="0" dirty="0">
                <a:ln>
                  <a:noFill/>
                </a:ln>
                <a:solidFill>
                  <a:prstClr val="white"/>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Segoe UI"/>
                <a:ea typeface="+mn-ea"/>
                <a:cs typeface="+mn-cs"/>
              </a:rPr>
              <a:t>Success at these hackathons looks like</a:t>
            </a:r>
            <a:r>
              <a:rPr kumimoji="0" lang="en-US" sz="2000" b="0" i="0" u="none" strike="noStrike" kern="1200" cap="none" spc="0" normalizeH="0" baseline="0" noProof="0" dirty="0">
                <a:ln>
                  <a:noFill/>
                </a:ln>
                <a:solidFill>
                  <a:prstClr val="white"/>
                </a:solidFill>
                <a:effectLst/>
                <a:uLnTx/>
                <a:uFillTx/>
                <a:latin typeface="Segoe UI"/>
                <a:ea typeface="+mn-ea"/>
                <a:cs typeface="+mn-cs"/>
              </a:rPr>
              <a:t>:</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Segoe UI"/>
                <a:ea typeface="+mn-ea"/>
                <a:cs typeface="+mn-cs"/>
              </a:rPr>
              <a:t>Up-level students’ Azure skills with complementary open source and Microsoft tech</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Segoe UI"/>
                <a:ea typeface="+mn-ea"/>
                <a:cs typeface="+mn-cs"/>
              </a:rPr>
              <a:t>Develop a positive perception and intent to choose Azure as preferred cloud platform</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Segoe UI"/>
                <a:ea typeface="+mn-ea"/>
                <a:cs typeface="+mn-cs"/>
              </a:rPr>
              <a:t>Showcase Azure differentiators especially Data Science, Artificial Intelligence, Machine Learning</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white"/>
                </a:solidFill>
                <a:effectLst/>
                <a:uLnTx/>
                <a:uFillTx/>
                <a:latin typeface="Segoe UI"/>
                <a:ea typeface="+mn-ea"/>
                <a:cs typeface="+mn-cs"/>
              </a:rPr>
              <a:t>Encourage students to take their solutions forward into the Imagine Cup competition</a:t>
            </a:r>
          </a:p>
        </p:txBody>
      </p:sp>
      <p:sp>
        <p:nvSpPr>
          <p:cNvPr id="6" name="Title 5">
            <a:extLst>
              <a:ext uri="{FF2B5EF4-FFF2-40B4-BE49-F238E27FC236}">
                <a16:creationId xmlns:a16="http://schemas.microsoft.com/office/drawing/2014/main" id="{D1CBB629-0FAC-4D47-B98E-DE83DCE294F4}"/>
              </a:ext>
            </a:extLst>
          </p:cNvPr>
          <p:cNvSpPr>
            <a:spLocks noGrp="1"/>
          </p:cNvSpPr>
          <p:nvPr>
            <p:ph type="title"/>
          </p:nvPr>
        </p:nvSpPr>
        <p:spPr/>
        <p:txBody>
          <a:bodyPr/>
          <a:lstStyle/>
          <a:p>
            <a:r>
              <a:rPr lang="en-US" dirty="0"/>
              <a:t>Azure + Hackathons: The Big Picture</a:t>
            </a:r>
          </a:p>
        </p:txBody>
      </p:sp>
      <p:sp>
        <p:nvSpPr>
          <p:cNvPr id="2" name="TextBox 1">
            <a:extLst>
              <a:ext uri="{FF2B5EF4-FFF2-40B4-BE49-F238E27FC236}">
                <a16:creationId xmlns:a16="http://schemas.microsoft.com/office/drawing/2014/main" id="{4A8E741F-E5EF-4877-8DD9-1FBCD4E64E82}"/>
              </a:ext>
            </a:extLst>
          </p:cNvPr>
          <p:cNvSpPr txBox="1"/>
          <p:nvPr/>
        </p:nvSpPr>
        <p:spPr>
          <a:xfrm>
            <a:off x="11634107" y="15836"/>
            <a:ext cx="489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836A76-C6CB-4575-BDB5-69B2C7A90089}" type="slidenum">
              <a:rPr kumimoji="0" lang="en-US" sz="1800" b="0" i="0" u="none" strike="noStrike" kern="1200" cap="none" spc="0" normalizeH="0" baseline="0" noProof="0" smtClean="0">
                <a:ln>
                  <a:noFill/>
                </a:ln>
                <a:solidFill>
                  <a:prstClr val="black"/>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9" name="TextBox 8">
            <a:extLst>
              <a:ext uri="{FF2B5EF4-FFF2-40B4-BE49-F238E27FC236}">
                <a16:creationId xmlns:a16="http://schemas.microsoft.com/office/drawing/2014/main" id="{354E2587-4332-4CF6-B0D3-A74137AD9438}"/>
              </a:ext>
            </a:extLst>
          </p:cNvPr>
          <p:cNvSpPr txBox="1"/>
          <p:nvPr/>
        </p:nvSpPr>
        <p:spPr>
          <a:xfrm>
            <a:off x="8752114" y="6259522"/>
            <a:ext cx="3371850" cy="584775"/>
          </a:xfrm>
          <a:prstGeom prst="rect">
            <a:avLst/>
          </a:prstGeom>
          <a:solidFill>
            <a:schemeClr val="accent4"/>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Intended Audience: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All MSFT staff for any hackathon</a:t>
            </a:r>
          </a:p>
        </p:txBody>
      </p:sp>
    </p:spTree>
    <p:extLst>
      <p:ext uri="{BB962C8B-B14F-4D97-AF65-F5344CB8AC3E}">
        <p14:creationId xmlns:p14="http://schemas.microsoft.com/office/powerpoint/2010/main" val="7810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4AA17A-474A-4B8A-8D29-BE931ADB1801}"/>
              </a:ext>
            </a:extLst>
          </p:cNvPr>
          <p:cNvSpPr/>
          <p:nvPr/>
        </p:nvSpPr>
        <p:spPr>
          <a:xfrm>
            <a:off x="380999" y="740664"/>
            <a:ext cx="11665591" cy="1077218"/>
          </a:xfrm>
          <a:prstGeom prst="rect">
            <a:avLst/>
          </a:prstGeom>
          <a:noFill/>
        </p:spPr>
        <p:style>
          <a:lnRef idx="3">
            <a:schemeClr val="lt1"/>
          </a:lnRef>
          <a:fillRef idx="1">
            <a:schemeClr val="accent1"/>
          </a:fillRef>
          <a:effectRef idx="1">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Successful Microsoft presence at a hackathon takes a team! Here are the primary roles of the members of the Microsoft crew.  </a:t>
            </a:r>
          </a:p>
        </p:txBody>
      </p:sp>
      <p:sp>
        <p:nvSpPr>
          <p:cNvPr id="6" name="Title 5">
            <a:extLst>
              <a:ext uri="{FF2B5EF4-FFF2-40B4-BE49-F238E27FC236}">
                <a16:creationId xmlns:a16="http://schemas.microsoft.com/office/drawing/2014/main" id="{A99C7F33-753B-40A9-9534-7A1E298C4B3D}"/>
              </a:ext>
            </a:extLst>
          </p:cNvPr>
          <p:cNvSpPr>
            <a:spLocks noGrp="1"/>
          </p:cNvSpPr>
          <p:nvPr>
            <p:ph type="title"/>
          </p:nvPr>
        </p:nvSpPr>
        <p:spPr/>
        <p:txBody>
          <a:bodyPr>
            <a:normAutofit fontScale="90000"/>
          </a:bodyPr>
          <a:lstStyle/>
          <a:p>
            <a:r>
              <a:rPr lang="en-US" b="1" dirty="0">
                <a:latin typeface="Segoe UI (Headings)"/>
              </a:rPr>
              <a:t>Roles Overview</a:t>
            </a:r>
          </a:p>
        </p:txBody>
      </p:sp>
      <p:sp>
        <p:nvSpPr>
          <p:cNvPr id="4" name="TextBox 3">
            <a:extLst>
              <a:ext uri="{FF2B5EF4-FFF2-40B4-BE49-F238E27FC236}">
                <a16:creationId xmlns:a16="http://schemas.microsoft.com/office/drawing/2014/main" id="{6ACD142F-7600-4A8B-9D97-5FD3E32B39E8}"/>
              </a:ext>
            </a:extLst>
          </p:cNvPr>
          <p:cNvSpPr txBox="1"/>
          <p:nvPr/>
        </p:nvSpPr>
        <p:spPr>
          <a:xfrm>
            <a:off x="8752114" y="6259522"/>
            <a:ext cx="3371850" cy="584775"/>
          </a:xfrm>
          <a:prstGeom prst="rect">
            <a:avLst/>
          </a:prstGeom>
          <a:solidFill>
            <a:schemeClr val="accent4"/>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Intended Audience: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All MSFT staff for any hackathon</a:t>
            </a:r>
          </a:p>
        </p:txBody>
      </p:sp>
      <p:sp>
        <p:nvSpPr>
          <p:cNvPr id="10" name="TextBox 9">
            <a:extLst>
              <a:ext uri="{FF2B5EF4-FFF2-40B4-BE49-F238E27FC236}">
                <a16:creationId xmlns:a16="http://schemas.microsoft.com/office/drawing/2014/main" id="{A998BA6E-2015-409A-9804-DBE0F8FDAAA0}"/>
              </a:ext>
            </a:extLst>
          </p:cNvPr>
          <p:cNvSpPr txBox="1"/>
          <p:nvPr/>
        </p:nvSpPr>
        <p:spPr>
          <a:xfrm>
            <a:off x="11634107" y="15836"/>
            <a:ext cx="489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E836A76-C6CB-4575-BDB5-69B2C7A90089}" type="slidenum">
              <a:rPr kumimoji="0" lang="en-US" sz="1800" b="0" i="0" u="none" strike="noStrike" kern="1200" cap="none" spc="0" normalizeH="0" baseline="0" noProof="0" smtClean="0">
                <a:ln>
                  <a:noFill/>
                </a:ln>
                <a:solidFill>
                  <a:prstClr val="black"/>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11" name="Table 10">
            <a:extLst>
              <a:ext uri="{FF2B5EF4-FFF2-40B4-BE49-F238E27FC236}">
                <a16:creationId xmlns:a16="http://schemas.microsoft.com/office/drawing/2014/main" id="{72F7A545-7EAA-4922-AEEC-BFF64DE2E3F8}"/>
              </a:ext>
            </a:extLst>
          </p:cNvPr>
          <p:cNvGraphicFramePr>
            <a:graphicFrameLocks noGrp="1"/>
          </p:cNvGraphicFramePr>
          <p:nvPr>
            <p:extLst>
              <p:ext uri="{D42A27DB-BD31-4B8C-83A1-F6EECF244321}">
                <p14:modId xmlns:p14="http://schemas.microsoft.com/office/powerpoint/2010/main" val="3204633354"/>
              </p:ext>
            </p:extLst>
          </p:nvPr>
        </p:nvGraphicFramePr>
        <p:xfrm>
          <a:off x="488426" y="1848964"/>
          <a:ext cx="11205828" cy="4520204"/>
        </p:xfrm>
        <a:graphic>
          <a:graphicData uri="http://schemas.openxmlformats.org/drawingml/2006/table">
            <a:tbl>
              <a:tblPr bandRow="1">
                <a:tableStyleId>{F2DE63D5-997A-4646-A377-4702673A728D}</a:tableStyleId>
              </a:tblPr>
              <a:tblGrid>
                <a:gridCol w="1207004">
                  <a:extLst>
                    <a:ext uri="{9D8B030D-6E8A-4147-A177-3AD203B41FA5}">
                      <a16:colId xmlns:a16="http://schemas.microsoft.com/office/drawing/2014/main" val="2519318019"/>
                    </a:ext>
                  </a:extLst>
                </a:gridCol>
                <a:gridCol w="4999412">
                  <a:extLst>
                    <a:ext uri="{9D8B030D-6E8A-4147-A177-3AD203B41FA5}">
                      <a16:colId xmlns:a16="http://schemas.microsoft.com/office/drawing/2014/main" val="3069550311"/>
                    </a:ext>
                  </a:extLst>
                </a:gridCol>
                <a:gridCol w="4999412">
                  <a:extLst>
                    <a:ext uri="{9D8B030D-6E8A-4147-A177-3AD203B41FA5}">
                      <a16:colId xmlns:a16="http://schemas.microsoft.com/office/drawing/2014/main" val="255224581"/>
                    </a:ext>
                  </a:extLst>
                </a:gridCol>
              </a:tblGrid>
              <a:tr h="690382">
                <a:tc>
                  <a:txBody>
                    <a:bodyPr/>
                    <a:lstStyle/>
                    <a:p>
                      <a:r>
                        <a:rPr lang="en-US" sz="1400" dirty="0"/>
                        <a:t>EVENT PLANNER</a:t>
                      </a:r>
                      <a:endParaRPr lang="en-US" sz="1400" b="1" dirty="0"/>
                    </a:p>
                  </a:txBody>
                  <a:tcPr/>
                </a:tc>
                <a:tc>
                  <a:txBody>
                    <a:bodyPr/>
                    <a:lstStyle/>
                    <a:p>
                      <a:pPr marL="0" marR="0" lvl="0" indent="0" algn="l" defTabSz="914093" rtl="0" eaLnBrk="1" fontAlgn="auto" latinLnBrk="0" hangingPunct="1">
                        <a:lnSpc>
                          <a:spcPct val="100000"/>
                        </a:lnSpc>
                        <a:spcBef>
                          <a:spcPts val="0"/>
                        </a:spcBef>
                        <a:spcAft>
                          <a:spcPts val="0"/>
                        </a:spcAft>
                        <a:buClrTx/>
                        <a:buSzTx/>
                        <a:buFontTx/>
                        <a:buNone/>
                        <a:tabLst/>
                        <a:defRPr/>
                      </a:pPr>
                      <a:r>
                        <a:rPr lang="en-US" sz="1400" kern="1200" dirty="0"/>
                        <a:t>The person organizing everything prior to the hack itself.  In most cases going forward, this will be our Event Desk person (</a:t>
                      </a:r>
                      <a:r>
                        <a:rPr lang="en-US" sz="1400" kern="1200" dirty="0" err="1"/>
                        <a:t>Redda</a:t>
                      </a:r>
                      <a:r>
                        <a:rPr lang="en-US" sz="1400" kern="1200" dirty="0"/>
                        <a:t>)</a:t>
                      </a:r>
                      <a:endParaRPr lang="en-US" sz="1400" kern="1200" dirty="0">
                        <a:solidFill>
                          <a:schemeClr val="lt1"/>
                        </a:solidFill>
                        <a:latin typeface="+mn-lt"/>
                        <a:ea typeface="Segoe UI Semilight" panose="020B0402040204020203" pitchFamily="34" charset="0"/>
                        <a:cs typeface="+mn-cs"/>
                      </a:endParaRPr>
                    </a:p>
                  </a:txBody>
                  <a:tcPr/>
                </a:tc>
                <a:tc>
                  <a:txBody>
                    <a:bodyPr/>
                    <a:lstStyle/>
                    <a:p>
                      <a:pPr marL="0" marR="0" lvl="0" indent="0" algn="l" defTabSz="914093"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Segoe UI Semilight" panose="020B0402040204020203" pitchFamily="34" charset="0"/>
                          <a:cs typeface="+mn-cs"/>
                        </a:rPr>
                        <a:t>Shana</a:t>
                      </a:r>
                    </a:p>
                  </a:txBody>
                  <a:tcPr/>
                </a:tc>
                <a:extLst>
                  <a:ext uri="{0D108BD9-81ED-4DB2-BD59-A6C34878D82A}">
                    <a16:rowId xmlns:a16="http://schemas.microsoft.com/office/drawing/2014/main" val="2852119772"/>
                  </a:ext>
                </a:extLst>
              </a:tr>
              <a:tr h="690382">
                <a:tc>
                  <a:txBody>
                    <a:bodyPr/>
                    <a:lstStyle/>
                    <a:p>
                      <a:r>
                        <a:rPr lang="en-US" sz="1400" dirty="0"/>
                        <a:t>EVENT PM</a:t>
                      </a:r>
                      <a:endParaRPr lang="en-US" sz="1400" b="1" dirty="0"/>
                    </a:p>
                  </a:txBody>
                  <a:tcPr/>
                </a:tc>
                <a:tc>
                  <a:txBody>
                    <a:bodyPr/>
                    <a:lstStyle/>
                    <a:p>
                      <a:r>
                        <a:rPr lang="en-US" sz="1400" kern="1200" dirty="0"/>
                        <a:t>The person organizing everything on-the-ground. Ultimate person accountable for the overall experience quality. This is primarily someone on the Corp Academic team.</a:t>
                      </a:r>
                      <a:endParaRPr lang="en-US" sz="1400" dirty="0"/>
                    </a:p>
                  </a:txBody>
                  <a:tcPr/>
                </a:tc>
                <a:tc>
                  <a:txBody>
                    <a:bodyPr/>
                    <a:lstStyle/>
                    <a:p>
                      <a:r>
                        <a:rPr lang="en-US" sz="1400" dirty="0"/>
                        <a:t>Shana</a:t>
                      </a:r>
                    </a:p>
                  </a:txBody>
                  <a:tcPr/>
                </a:tc>
                <a:extLst>
                  <a:ext uri="{0D108BD9-81ED-4DB2-BD59-A6C34878D82A}">
                    <a16:rowId xmlns:a16="http://schemas.microsoft.com/office/drawing/2014/main" val="1654086295"/>
                  </a:ext>
                </a:extLst>
              </a:tr>
              <a:tr h="690382">
                <a:tc>
                  <a:txBody>
                    <a:bodyPr/>
                    <a:lstStyle/>
                    <a:p>
                      <a:r>
                        <a:rPr lang="en-US" sz="1400" dirty="0"/>
                        <a:t>MENTORS</a:t>
                      </a:r>
                      <a:endParaRPr lang="en-US" sz="1400" b="1" dirty="0"/>
                    </a:p>
                  </a:txBody>
                  <a:tcPr/>
                </a:tc>
                <a:tc>
                  <a:txBody>
                    <a:bodyPr/>
                    <a:lstStyle/>
                    <a:p>
                      <a:pPr marL="0" marR="0" lvl="0" indent="0" algn="l" defTabSz="914093" rtl="0" eaLnBrk="1" fontAlgn="auto" latinLnBrk="0" hangingPunct="1">
                        <a:lnSpc>
                          <a:spcPct val="100000"/>
                        </a:lnSpc>
                        <a:spcBef>
                          <a:spcPts val="0"/>
                        </a:spcBef>
                        <a:spcAft>
                          <a:spcPts val="0"/>
                        </a:spcAft>
                        <a:buClrTx/>
                        <a:buSzTx/>
                        <a:buFontTx/>
                        <a:buNone/>
                        <a:tabLst/>
                        <a:defRPr/>
                      </a:pPr>
                      <a:r>
                        <a:rPr lang="en-US" sz="1400" kern="1200" dirty="0"/>
                        <a:t>The people staffing the booth and actively mentoring the students on both technical and entrepreneurial dimensions.</a:t>
                      </a:r>
                      <a:endParaRPr lang="en-US" sz="1400" kern="1200" dirty="0">
                        <a:solidFill>
                          <a:schemeClr val="lt1"/>
                        </a:solidFill>
                        <a:latin typeface="+mn-lt"/>
                        <a:ea typeface="Segoe UI Semilight" panose="020B0402040204020203" pitchFamily="34" charset="0"/>
                        <a:cs typeface="+mn-cs"/>
                      </a:endParaRPr>
                    </a:p>
                  </a:txBody>
                  <a:tcPr/>
                </a:tc>
                <a:tc>
                  <a:txBody>
                    <a:bodyPr/>
                    <a:lstStyle/>
                    <a:p>
                      <a:pPr marL="0" marR="0" lvl="0" indent="0" algn="l" defTabSz="914093"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Segoe UI Semilight" panose="020B0402040204020203" pitchFamily="34" charset="0"/>
                          <a:cs typeface="+mn-cs"/>
                        </a:rPr>
                        <a:t>All</a:t>
                      </a:r>
                    </a:p>
                  </a:txBody>
                  <a:tcPr/>
                </a:tc>
                <a:extLst>
                  <a:ext uri="{0D108BD9-81ED-4DB2-BD59-A6C34878D82A}">
                    <a16:rowId xmlns:a16="http://schemas.microsoft.com/office/drawing/2014/main" val="583761447"/>
                  </a:ext>
                </a:extLst>
              </a:tr>
              <a:tr h="690382">
                <a:tc>
                  <a:txBody>
                    <a:bodyPr/>
                    <a:lstStyle/>
                    <a:p>
                      <a:r>
                        <a:rPr lang="en-US" sz="1400" dirty="0"/>
                        <a:t>JUDGES</a:t>
                      </a:r>
                      <a:endParaRPr lang="en-US" sz="1400" b="1" dirty="0"/>
                    </a:p>
                  </a:txBody>
                  <a:tcPr/>
                </a:tc>
                <a:tc>
                  <a:txBody>
                    <a:bodyPr/>
                    <a:lstStyle/>
                    <a:p>
                      <a:r>
                        <a:rPr lang="en-US" sz="1400" kern="1200" dirty="0"/>
                        <a:t>People (typically 3) who determine the winner of the Azure Champ prize based on the criteria outlined in the Prize section of this deck.</a:t>
                      </a:r>
                      <a:endParaRPr lang="en-US" sz="1400" dirty="0"/>
                    </a:p>
                  </a:txBody>
                  <a:tcPr/>
                </a:tc>
                <a:tc>
                  <a:txBody>
                    <a:bodyPr/>
                    <a:lstStyle/>
                    <a:p>
                      <a:r>
                        <a:rPr lang="en-US" sz="1400" dirty="0"/>
                        <a:t>Shana, Jasmine, Chander</a:t>
                      </a:r>
                    </a:p>
                  </a:txBody>
                  <a:tcPr/>
                </a:tc>
                <a:extLst>
                  <a:ext uri="{0D108BD9-81ED-4DB2-BD59-A6C34878D82A}">
                    <a16:rowId xmlns:a16="http://schemas.microsoft.com/office/drawing/2014/main" val="2413347354"/>
                  </a:ext>
                </a:extLst>
              </a:tr>
              <a:tr h="690382">
                <a:tc>
                  <a:txBody>
                    <a:bodyPr/>
                    <a:lstStyle/>
                    <a:p>
                      <a:r>
                        <a:rPr lang="en-US" sz="1400" dirty="0"/>
                        <a:t>SPEAKER</a:t>
                      </a:r>
                      <a:endParaRPr lang="en-US" sz="1400" b="1" dirty="0"/>
                    </a:p>
                  </a:txBody>
                  <a:tcPr/>
                </a:tc>
                <a:tc>
                  <a:txBody>
                    <a:bodyPr/>
                    <a:lstStyle/>
                    <a:p>
                      <a:r>
                        <a:rPr lang="en-US" sz="1400" kern="1200" dirty="0"/>
                        <a:t>Person accountable for the delivery of the keynote, workshop, or whatever on-the-ground moment we have.</a:t>
                      </a:r>
                      <a:endParaRPr lang="en-US" sz="1400" dirty="0"/>
                    </a:p>
                  </a:txBody>
                  <a:tcPr/>
                </a:tc>
                <a:tc>
                  <a:txBody>
                    <a:bodyPr/>
                    <a:lstStyle/>
                    <a:p>
                      <a:r>
                        <a:rPr lang="en-US" sz="1400" dirty="0"/>
                        <a:t>Shana</a:t>
                      </a:r>
                    </a:p>
                  </a:txBody>
                  <a:tcPr/>
                </a:tc>
                <a:extLst>
                  <a:ext uri="{0D108BD9-81ED-4DB2-BD59-A6C34878D82A}">
                    <a16:rowId xmlns:a16="http://schemas.microsoft.com/office/drawing/2014/main" val="3315601841"/>
                  </a:ext>
                </a:extLst>
              </a:tr>
              <a:tr h="690382">
                <a:tc>
                  <a:txBody>
                    <a:bodyPr/>
                    <a:lstStyle/>
                    <a:p>
                      <a:r>
                        <a:rPr lang="en-US" sz="1400" dirty="0"/>
                        <a:t>RECRUITER</a:t>
                      </a:r>
                      <a:endParaRPr lang="en-US" sz="1400" b="1" dirty="0"/>
                    </a:p>
                  </a:txBody>
                  <a:tcPr/>
                </a:tc>
                <a:tc>
                  <a:txBody>
                    <a:bodyPr/>
                    <a:lstStyle/>
                    <a:p>
                      <a:r>
                        <a:rPr lang="en-US" sz="1400" dirty="0"/>
                        <a:t>Individual whose role is to source talent and assist potential applicants. </a:t>
                      </a:r>
                      <a:r>
                        <a:rPr lang="en-US" sz="1400" kern="1200" dirty="0"/>
                        <a:t>Note that we will not have a recruiter at every event; see the FAQ from University Recruiting at the end of this deck as a substitute.</a:t>
                      </a:r>
                      <a:endParaRPr lang="en-US" sz="1400" dirty="0"/>
                    </a:p>
                  </a:txBody>
                  <a:tcPr/>
                </a:tc>
                <a:tc>
                  <a:txBody>
                    <a:bodyPr/>
                    <a:lstStyle/>
                    <a:p>
                      <a:r>
                        <a:rPr lang="en-US" sz="1400" dirty="0"/>
                        <a:t>Not on-site for </a:t>
                      </a:r>
                      <a:r>
                        <a:rPr lang="en-US" sz="1400" dirty="0" err="1"/>
                        <a:t>HackMIT</a:t>
                      </a:r>
                      <a:r>
                        <a:rPr lang="en-US" sz="1400" dirty="0"/>
                        <a:t>. We have materials from them.</a:t>
                      </a:r>
                    </a:p>
                  </a:txBody>
                  <a:tcPr/>
                </a:tc>
                <a:extLst>
                  <a:ext uri="{0D108BD9-81ED-4DB2-BD59-A6C34878D82A}">
                    <a16:rowId xmlns:a16="http://schemas.microsoft.com/office/drawing/2014/main" val="2813536694"/>
                  </a:ext>
                </a:extLst>
              </a:tr>
            </a:tbl>
          </a:graphicData>
        </a:graphic>
      </p:graphicFrame>
    </p:spTree>
    <p:extLst>
      <p:ext uri="{BB962C8B-B14F-4D97-AF65-F5344CB8AC3E}">
        <p14:creationId xmlns:p14="http://schemas.microsoft.com/office/powerpoint/2010/main" val="278539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p:txBody>
          <a:bodyPr>
            <a:normAutofit fontScale="90000"/>
          </a:bodyPr>
          <a:lstStyle/>
          <a:p>
            <a:r>
              <a:rPr lang="en-US" dirty="0"/>
              <a:t>At the Event: Student Hackathon Participants</a:t>
            </a:r>
          </a:p>
        </p:txBody>
      </p:sp>
      <p:sp>
        <p:nvSpPr>
          <p:cNvPr id="2" name="Content Placeholder 1">
            <a:extLst>
              <a:ext uri="{FF2B5EF4-FFF2-40B4-BE49-F238E27FC236}">
                <a16:creationId xmlns:a16="http://schemas.microsoft.com/office/drawing/2014/main" id="{8C4F3D81-D5B3-4F2E-996C-3EA0E9576BFD}"/>
              </a:ext>
            </a:extLst>
          </p:cNvPr>
          <p:cNvSpPr>
            <a:spLocks noGrp="1"/>
          </p:cNvSpPr>
          <p:nvPr>
            <p:ph idx="4294967295"/>
          </p:nvPr>
        </p:nvSpPr>
        <p:spPr>
          <a:xfrm>
            <a:off x="614363" y="838200"/>
            <a:ext cx="11577637" cy="5030788"/>
          </a:xfrm>
          <a:prstGeom prst="rect">
            <a:avLst/>
          </a:prstGeom>
          <a:noFill/>
        </p:spPr>
        <p:txBody>
          <a:bodyPr>
            <a:normAutofit fontScale="92500"/>
          </a:bodyPr>
          <a:lstStyle/>
          <a:p>
            <a:pPr marL="0" lvl="0" indent="0">
              <a:buNone/>
            </a:pPr>
            <a:r>
              <a:rPr lang="en-US" sz="2400" b="1" dirty="0"/>
              <a:t>Who are the student participants</a:t>
            </a:r>
            <a:r>
              <a:rPr lang="en-US" sz="1800" b="1" dirty="0"/>
              <a:t>?</a:t>
            </a:r>
          </a:p>
          <a:p>
            <a:pPr>
              <a:lnSpc>
                <a:spcPct val="100000"/>
              </a:lnSpc>
              <a:spcBef>
                <a:spcPts val="1800"/>
              </a:spcBef>
              <a:buFont typeface="Wingdings" panose="05000000000000000000" pitchFamily="2" charset="2"/>
              <a:buChar char="q"/>
            </a:pPr>
            <a:r>
              <a:rPr lang="en-US" sz="1800" dirty="0"/>
              <a:t>These are </a:t>
            </a:r>
            <a:r>
              <a:rPr lang="en-US" sz="1800" b="1" dirty="0"/>
              <a:t>passionate students, </a:t>
            </a:r>
            <a:r>
              <a:rPr lang="en-US" sz="1800" dirty="0"/>
              <a:t>usually focused on tech, and interested enough to do this event on their weekend.</a:t>
            </a:r>
          </a:p>
          <a:p>
            <a:pPr>
              <a:lnSpc>
                <a:spcPct val="100000"/>
              </a:lnSpc>
              <a:spcBef>
                <a:spcPts val="1800"/>
              </a:spcBef>
              <a:buFont typeface="Wingdings" panose="05000000000000000000" pitchFamily="2" charset="2"/>
              <a:buChar char="q"/>
            </a:pPr>
            <a:r>
              <a:rPr lang="en-US" sz="1800" dirty="0"/>
              <a:t>Most hackathons have age requirements. You can assume that you are working with </a:t>
            </a:r>
            <a:r>
              <a:rPr lang="en-US" sz="1800" b="1" dirty="0"/>
              <a:t>university students aged 17+.</a:t>
            </a:r>
          </a:p>
          <a:p>
            <a:pPr>
              <a:lnSpc>
                <a:spcPct val="100000"/>
              </a:lnSpc>
              <a:spcBef>
                <a:spcPts val="1800"/>
              </a:spcBef>
              <a:buFont typeface="Wingdings" panose="05000000000000000000" pitchFamily="2" charset="2"/>
              <a:buChar char="q"/>
            </a:pPr>
            <a:r>
              <a:rPr lang="en-US" sz="1800" dirty="0"/>
              <a:t>Likely (hopefully) you’ll see a </a:t>
            </a:r>
            <a:r>
              <a:rPr lang="en-US" sz="1800" b="1" dirty="0"/>
              <a:t>diverse audience </a:t>
            </a:r>
            <a:r>
              <a:rPr lang="en-US" sz="1800" dirty="0"/>
              <a:t>especially in terms of gender, technical acumen, and areas of passion. Make an effort to engage with and support all the different students you meet.</a:t>
            </a:r>
          </a:p>
          <a:p>
            <a:pPr>
              <a:lnSpc>
                <a:spcPct val="100000"/>
              </a:lnSpc>
              <a:spcBef>
                <a:spcPts val="1800"/>
              </a:spcBef>
              <a:buFont typeface="Wingdings" panose="05000000000000000000" pitchFamily="2" charset="2"/>
              <a:buChar char="q"/>
            </a:pPr>
            <a:r>
              <a:rPr lang="en-US" sz="1800" dirty="0"/>
              <a:t>When you </a:t>
            </a:r>
            <a:r>
              <a:rPr lang="en-US" sz="1800" b="1" dirty="0"/>
              <a:t>engage with these students</a:t>
            </a:r>
            <a:r>
              <a:rPr lang="en-US" sz="1800" dirty="0"/>
              <a:t>, ask them questions. Not only are you showing them you care, but also you’re gathering information about their tech skills. For example, “What school are you from?” and “What year are you?” are good questions to use as a gauge / proxy for experience.</a:t>
            </a:r>
          </a:p>
          <a:p>
            <a:pPr>
              <a:lnSpc>
                <a:spcPct val="100000"/>
              </a:lnSpc>
              <a:spcBef>
                <a:spcPts val="1800"/>
              </a:spcBef>
              <a:buFont typeface="Wingdings" panose="05000000000000000000" pitchFamily="2" charset="2"/>
              <a:buChar char="q"/>
            </a:pPr>
            <a:r>
              <a:rPr lang="en-US" sz="1800" b="1" dirty="0"/>
              <a:t>Treat them as you would treat a peer </a:t>
            </a:r>
            <a:r>
              <a:rPr lang="en-US" sz="1800" dirty="0"/>
              <a:t>at Microsoft – as they may aspire to be! Professional rules apply, of course.</a:t>
            </a:r>
          </a:p>
          <a:p>
            <a:pPr>
              <a:lnSpc>
                <a:spcPct val="100000"/>
              </a:lnSpc>
              <a:spcBef>
                <a:spcPts val="1800"/>
              </a:spcBef>
              <a:buFont typeface="Wingdings" panose="05000000000000000000" pitchFamily="2" charset="2"/>
              <a:buChar char="q"/>
            </a:pPr>
            <a:r>
              <a:rPr lang="en-US" sz="1800" dirty="0"/>
              <a:t>Take the high road when competitors come up. </a:t>
            </a:r>
            <a:r>
              <a:rPr lang="en-US" sz="1800" b="1" dirty="0"/>
              <a:t>Show them how awesome Azure is. </a:t>
            </a:r>
            <a:r>
              <a:rPr lang="en-US" sz="1800" dirty="0"/>
              <a:t>There’s no need to say anything if you don’t have something nice to say (re: competitors’ products, the students’ choices of tech, etc.). Positive wins!</a:t>
            </a:r>
          </a:p>
          <a:p>
            <a:pPr>
              <a:lnSpc>
                <a:spcPct val="100000"/>
              </a:lnSpc>
              <a:spcBef>
                <a:spcPts val="1800"/>
              </a:spcBef>
              <a:buFont typeface="Wingdings" panose="05000000000000000000" pitchFamily="2" charset="2"/>
              <a:buChar char="q"/>
            </a:pPr>
            <a:r>
              <a:rPr lang="en-US" sz="1800" b="1" dirty="0"/>
              <a:t>Share your enthusiasm </a:t>
            </a:r>
            <a:r>
              <a:rPr lang="en-US" sz="1800" dirty="0"/>
              <a:t>about Azure and their projects. </a:t>
            </a:r>
            <a:endParaRPr lang="en-US" sz="1800">
              <a:solidFill>
                <a:schemeClr val="bg1"/>
              </a:solidFill>
            </a:endParaRPr>
          </a:p>
        </p:txBody>
      </p:sp>
      <p:sp>
        <p:nvSpPr>
          <p:cNvPr id="7" name="TextBox 6">
            <a:extLst>
              <a:ext uri="{FF2B5EF4-FFF2-40B4-BE49-F238E27FC236}">
                <a16:creationId xmlns:a16="http://schemas.microsoft.com/office/drawing/2014/main" id="{5BDAD79B-015B-4454-AD13-5644FA4EF81C}"/>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4</a:t>
            </a:fld>
            <a:endParaRPr lang="en-US" dirty="0"/>
          </a:p>
        </p:txBody>
      </p:sp>
      <p:sp>
        <p:nvSpPr>
          <p:cNvPr id="8" name="TextBox 7">
            <a:extLst>
              <a:ext uri="{FF2B5EF4-FFF2-40B4-BE49-F238E27FC236}">
                <a16:creationId xmlns:a16="http://schemas.microsoft.com/office/drawing/2014/main" id="{AFEE801C-7027-4BEB-97E1-35E9FCA8722B}"/>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355862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p:txBody>
          <a:bodyPr>
            <a:normAutofit fontScale="90000"/>
          </a:bodyPr>
          <a:lstStyle/>
          <a:p>
            <a:r>
              <a:rPr lang="en-US" dirty="0"/>
              <a:t>At the Event: Other Companies</a:t>
            </a:r>
          </a:p>
        </p:txBody>
      </p:sp>
      <p:sp>
        <p:nvSpPr>
          <p:cNvPr id="2" name="Content Placeholder 1">
            <a:extLst>
              <a:ext uri="{FF2B5EF4-FFF2-40B4-BE49-F238E27FC236}">
                <a16:creationId xmlns:a16="http://schemas.microsoft.com/office/drawing/2014/main" id="{8C4F3D81-D5B3-4F2E-996C-3EA0E9576BFD}"/>
              </a:ext>
            </a:extLst>
          </p:cNvPr>
          <p:cNvSpPr>
            <a:spLocks noGrp="1"/>
          </p:cNvSpPr>
          <p:nvPr>
            <p:ph idx="4294967295"/>
          </p:nvPr>
        </p:nvSpPr>
        <p:spPr>
          <a:xfrm>
            <a:off x="614363" y="838200"/>
            <a:ext cx="11577637" cy="5030788"/>
          </a:xfrm>
          <a:prstGeom prst="rect">
            <a:avLst/>
          </a:prstGeom>
          <a:noFill/>
        </p:spPr>
        <p:txBody>
          <a:bodyPr/>
          <a:lstStyle/>
          <a:p>
            <a:pPr marL="0" lvl="0" indent="0">
              <a:buNone/>
            </a:pPr>
            <a:r>
              <a:rPr lang="en-US" sz="2400" b="1" dirty="0">
                <a:sym typeface="Wingdings" panose="05000000000000000000" pitchFamily="2" charset="2"/>
              </a:rPr>
              <a:t>Microsoft in a crowd of other tech companies</a:t>
            </a:r>
            <a:r>
              <a:rPr lang="en-US" sz="2400" b="1" dirty="0"/>
              <a:t>:</a:t>
            </a:r>
          </a:p>
          <a:p>
            <a:pPr marL="0" indent="0">
              <a:buNone/>
            </a:pPr>
            <a:r>
              <a:rPr lang="en-US" sz="1800" i="1" dirty="0"/>
              <a:t>You can assume that you are not the only tech company at each hackathon.</a:t>
            </a:r>
          </a:p>
          <a:p>
            <a:pPr>
              <a:spcBef>
                <a:spcPts val="1800"/>
              </a:spcBef>
              <a:buFont typeface="Wingdings" panose="05000000000000000000" pitchFamily="2" charset="2"/>
              <a:buChar char="q"/>
            </a:pPr>
            <a:r>
              <a:rPr lang="en-US" sz="1800" dirty="0"/>
              <a:t>Adopt a “Make Satya proud” mentality. It is important that Microsoft stands out positively.</a:t>
            </a:r>
          </a:p>
          <a:p>
            <a:pPr>
              <a:spcBef>
                <a:spcPts val="1800"/>
              </a:spcBef>
              <a:buFont typeface="Wingdings" panose="05000000000000000000" pitchFamily="2" charset="2"/>
              <a:buChar char="q"/>
            </a:pPr>
            <a:r>
              <a:rPr lang="en-US" sz="1800" dirty="0"/>
              <a:t>Avoid competitor bashing. Even joking conversations can be interpreted poorly.</a:t>
            </a:r>
          </a:p>
          <a:p>
            <a:pPr>
              <a:spcBef>
                <a:spcPts val="1800"/>
              </a:spcBef>
              <a:buFont typeface="Wingdings" panose="05000000000000000000" pitchFamily="2" charset="2"/>
              <a:buChar char="q"/>
            </a:pPr>
            <a:r>
              <a:rPr lang="en-US" sz="1800" dirty="0"/>
              <a:t>Listen to how other companies represent themselves to the students. You can learn a lot about your competition by hearing live how they work to win students.</a:t>
            </a:r>
          </a:p>
          <a:p>
            <a:pPr>
              <a:spcBef>
                <a:spcPts val="1800"/>
              </a:spcBef>
              <a:buFont typeface="Wingdings" panose="05000000000000000000" pitchFamily="2" charset="2"/>
              <a:buChar char="q"/>
            </a:pPr>
            <a:r>
              <a:rPr lang="en-US" sz="1800" dirty="0"/>
              <a:t>Have fun!</a:t>
            </a:r>
          </a:p>
          <a:p>
            <a:pPr marL="0" indent="0">
              <a:buNone/>
            </a:pPr>
            <a:endParaRPr lang="en-US" sz="1800" dirty="0"/>
          </a:p>
          <a:p>
            <a:pPr marL="0" indent="0" algn="ctr">
              <a:buNone/>
            </a:pPr>
            <a:r>
              <a:rPr lang="en-US" sz="1800" i="1" dirty="0"/>
              <a:t>The students are watching and listening. Take the high road and show your positive passion!</a:t>
            </a:r>
          </a:p>
          <a:p>
            <a:pPr marL="0" indent="0">
              <a:buNone/>
            </a:pPr>
            <a:endParaRPr lang="en-US" sz="1800" b="1" dirty="0"/>
          </a:p>
        </p:txBody>
      </p:sp>
      <p:sp>
        <p:nvSpPr>
          <p:cNvPr id="8" name="TextBox 7">
            <a:extLst>
              <a:ext uri="{FF2B5EF4-FFF2-40B4-BE49-F238E27FC236}">
                <a16:creationId xmlns:a16="http://schemas.microsoft.com/office/drawing/2014/main" id="{1A08A863-9496-4AE4-B7A2-EC43B1CEE47C}"/>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5</a:t>
            </a:fld>
            <a:endParaRPr lang="en-US" dirty="0"/>
          </a:p>
        </p:txBody>
      </p:sp>
      <p:sp>
        <p:nvSpPr>
          <p:cNvPr id="7" name="TextBox 6">
            <a:extLst>
              <a:ext uri="{FF2B5EF4-FFF2-40B4-BE49-F238E27FC236}">
                <a16:creationId xmlns:a16="http://schemas.microsoft.com/office/drawing/2014/main" id="{B7DF5640-C6D3-4AFF-8B41-2821B84D6957}"/>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160864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a:xfrm>
            <a:off x="380999" y="209677"/>
            <a:ext cx="11644993" cy="530987"/>
          </a:xfrm>
        </p:spPr>
        <p:txBody>
          <a:bodyPr>
            <a:normAutofit fontScale="90000"/>
          </a:bodyPr>
          <a:lstStyle/>
          <a:p>
            <a:r>
              <a:rPr lang="en-US" dirty="0"/>
              <a:t>At the Event: CDAs, MVPs, and </a:t>
            </a:r>
            <a:r>
              <a:rPr lang="en-US"/>
              <a:t>other</a:t>
            </a:r>
            <a:r>
              <a:rPr lang="en-US" dirty="0"/>
              <a:t> MSFT Event Staff </a:t>
            </a:r>
          </a:p>
        </p:txBody>
      </p:sp>
      <p:sp>
        <p:nvSpPr>
          <p:cNvPr id="9" name="Content Placeholder 1">
            <a:extLst>
              <a:ext uri="{FF2B5EF4-FFF2-40B4-BE49-F238E27FC236}">
                <a16:creationId xmlns:a16="http://schemas.microsoft.com/office/drawing/2014/main" id="{103979EB-6CA1-40DD-8D3F-38AD6569D75C}"/>
              </a:ext>
            </a:extLst>
          </p:cNvPr>
          <p:cNvSpPr txBox="1">
            <a:spLocks/>
          </p:cNvSpPr>
          <p:nvPr/>
        </p:nvSpPr>
        <p:spPr>
          <a:xfrm>
            <a:off x="0" y="797812"/>
            <a:ext cx="12025992" cy="454473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800"/>
              </a:spcBef>
              <a:buFont typeface="Arial"/>
              <a:buNone/>
            </a:pPr>
            <a:r>
              <a:rPr lang="en-US" sz="2400" b="1" dirty="0">
                <a:latin typeface="+mj-lt"/>
              </a:rPr>
              <a:t>    Welcome to our crew and thank you for helping! Here are some tips for success:</a:t>
            </a:r>
          </a:p>
          <a:p>
            <a:pPr lvl="1">
              <a:lnSpc>
                <a:spcPct val="100000"/>
              </a:lnSpc>
              <a:spcBef>
                <a:spcPts val="1800"/>
              </a:spcBef>
              <a:buFont typeface="Wingdings" panose="05000000000000000000" pitchFamily="2" charset="2"/>
              <a:buChar char="q"/>
            </a:pPr>
            <a:r>
              <a:rPr lang="en-US" sz="1800" dirty="0">
                <a:latin typeface="+mj-lt"/>
              </a:rPr>
              <a:t>Meet up with the Microsoft crew on the ground and exchange contact info so you can find each other on-site.</a:t>
            </a:r>
          </a:p>
          <a:p>
            <a:pPr lvl="1">
              <a:lnSpc>
                <a:spcPct val="100000"/>
              </a:lnSpc>
              <a:spcBef>
                <a:spcPts val="1800"/>
              </a:spcBef>
              <a:buFont typeface="Wingdings" panose="05000000000000000000" pitchFamily="2" charset="2"/>
              <a:buChar char="q"/>
            </a:pPr>
            <a:r>
              <a:rPr lang="en-US" sz="1800" dirty="0">
                <a:latin typeface="+mj-lt"/>
              </a:rPr>
              <a:t>Engage with the students. Listen to them and enable them to be better at whatever they are trying to achieve. If they are not using Azure, they’re a potential future Azure user. You can make a difference. </a:t>
            </a:r>
          </a:p>
          <a:p>
            <a:pPr lvl="1">
              <a:lnSpc>
                <a:spcPct val="100000"/>
              </a:lnSpc>
              <a:spcBef>
                <a:spcPts val="1800"/>
              </a:spcBef>
              <a:buFont typeface="Wingdings" panose="05000000000000000000" pitchFamily="2" charset="2"/>
              <a:buChar char="q"/>
            </a:pPr>
            <a:r>
              <a:rPr lang="en-US" sz="1800" dirty="0">
                <a:latin typeface="+mj-lt"/>
              </a:rPr>
              <a:t>Be fully present as much as you can. If the booth is not in a prime location, aim to spend most of your time away from it, on the event floor interacting with the students. </a:t>
            </a:r>
          </a:p>
          <a:p>
            <a:pPr lvl="1">
              <a:lnSpc>
                <a:spcPct val="100000"/>
              </a:lnSpc>
              <a:spcBef>
                <a:spcPts val="1800"/>
              </a:spcBef>
              <a:buFont typeface="Wingdings" panose="05000000000000000000" pitchFamily="2" charset="2"/>
              <a:buChar char="q"/>
            </a:pPr>
            <a:r>
              <a:rPr lang="en-US" sz="1800" dirty="0">
                <a:latin typeface="+mj-lt"/>
              </a:rPr>
              <a:t>Suggest our offers and programs: Azure for Students, Imagine Cup, and the Microsoft Student Partner program. </a:t>
            </a:r>
          </a:p>
          <a:p>
            <a:pPr lvl="2">
              <a:lnSpc>
                <a:spcPct val="100000"/>
              </a:lnSpc>
              <a:spcBef>
                <a:spcPts val="1800"/>
              </a:spcBef>
              <a:buFont typeface="Wingdings" panose="05000000000000000000" pitchFamily="2" charset="2"/>
              <a:buChar char="q"/>
            </a:pPr>
            <a:r>
              <a:rPr lang="en-US" sz="1400" dirty="0">
                <a:latin typeface="+mj-lt"/>
              </a:rPr>
              <a:t>Each of our programs contribute to our FY19 KPIs. Getting students registered for Imagine Cup (</a:t>
            </a:r>
            <a:r>
              <a:rPr lang="en-US" sz="1400" dirty="0">
                <a:latin typeface="+mj-lt"/>
                <a:hlinkClick r:id="rId2">
                  <a:extLst>
                    <a:ext uri="{A12FA001-AC4F-418D-AE19-62706E023703}">
                      <ahyp:hlinkClr xmlns:ahyp="http://schemas.microsoft.com/office/drawing/2018/hyperlinkcolor" val="tx"/>
                    </a:ext>
                  </a:extLst>
                </a:hlinkClick>
              </a:rPr>
              <a:t>http://imaginecup.com</a:t>
            </a:r>
            <a:r>
              <a:rPr lang="en-US" sz="1400" dirty="0">
                <a:latin typeface="+mj-lt"/>
              </a:rPr>
              <a:t>) is the most mission-critical as it will help ensure we have an ongoing relationship with them.</a:t>
            </a:r>
          </a:p>
          <a:p>
            <a:pPr lvl="1">
              <a:lnSpc>
                <a:spcPct val="100000"/>
              </a:lnSpc>
              <a:spcBef>
                <a:spcPts val="1800"/>
              </a:spcBef>
              <a:buFont typeface="Wingdings" panose="05000000000000000000" pitchFamily="2" charset="2"/>
              <a:buChar char="q"/>
            </a:pPr>
            <a:r>
              <a:rPr lang="en-US" sz="1800" dirty="0">
                <a:latin typeface="+mj-lt"/>
              </a:rPr>
              <a:t>Keep a running email draft (bullet points are fine) to let us know your thoughts about the event</a:t>
            </a:r>
            <a:endParaRPr lang="en-US" sz="1400" dirty="0">
              <a:solidFill>
                <a:schemeClr val="bg1"/>
              </a:solidFill>
              <a:latin typeface="+mj-lt"/>
            </a:endParaRPr>
          </a:p>
        </p:txBody>
      </p:sp>
      <p:sp>
        <p:nvSpPr>
          <p:cNvPr id="11" name="TextBox 10">
            <a:extLst>
              <a:ext uri="{FF2B5EF4-FFF2-40B4-BE49-F238E27FC236}">
                <a16:creationId xmlns:a16="http://schemas.microsoft.com/office/drawing/2014/main" id="{D983F766-F326-4E37-8507-5DD89A1707AE}"/>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6</a:t>
            </a:fld>
            <a:endParaRPr lang="en-US" dirty="0"/>
          </a:p>
        </p:txBody>
      </p:sp>
      <p:sp>
        <p:nvSpPr>
          <p:cNvPr id="7" name="TextBox 6">
            <a:extLst>
              <a:ext uri="{FF2B5EF4-FFF2-40B4-BE49-F238E27FC236}">
                <a16:creationId xmlns:a16="http://schemas.microsoft.com/office/drawing/2014/main" id="{9A8A7AEA-0275-4C03-BE7E-EE655F5DCC37}"/>
              </a:ext>
            </a:extLst>
          </p:cNvPr>
          <p:cNvSpPr txBox="1"/>
          <p:nvPr/>
        </p:nvSpPr>
        <p:spPr>
          <a:xfrm>
            <a:off x="8820150" y="6257389"/>
            <a:ext cx="3371850" cy="584775"/>
          </a:xfrm>
          <a:prstGeom prst="rect">
            <a:avLst/>
          </a:prstGeom>
          <a:solidFill>
            <a:schemeClr val="accent6"/>
          </a:solidFill>
        </p:spPr>
        <p:txBody>
          <a:bodyPr wrap="square" rtlCol="0">
            <a:spAutoFit/>
          </a:bodyPr>
          <a:lstStyle/>
          <a:p>
            <a:r>
              <a:rPr lang="en-US" sz="1600" dirty="0">
                <a:solidFill>
                  <a:schemeClr val="bg1"/>
                </a:solidFill>
              </a:rPr>
              <a:t>Intended Audience:</a:t>
            </a:r>
          </a:p>
          <a:p>
            <a:r>
              <a:rPr lang="en-US" sz="1600" dirty="0">
                <a:solidFill>
                  <a:schemeClr val="bg1"/>
                </a:solidFill>
              </a:rPr>
              <a:t>CDAs &amp; other staff for hackathon</a:t>
            </a:r>
          </a:p>
        </p:txBody>
      </p:sp>
    </p:spTree>
    <p:extLst>
      <p:ext uri="{BB962C8B-B14F-4D97-AF65-F5344CB8AC3E}">
        <p14:creationId xmlns:p14="http://schemas.microsoft.com/office/powerpoint/2010/main" val="39962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9D61FE-05A3-40C8-BE18-9DBBDEBC6683}"/>
              </a:ext>
            </a:extLst>
          </p:cNvPr>
          <p:cNvSpPr>
            <a:spLocks noGrp="1"/>
          </p:cNvSpPr>
          <p:nvPr>
            <p:ph type="body" sz="quarter" idx="10"/>
          </p:nvPr>
        </p:nvSpPr>
        <p:spPr>
          <a:xfrm>
            <a:off x="269239" y="1189177"/>
            <a:ext cx="11653523" cy="3028521"/>
          </a:xfrm>
        </p:spPr>
        <p:txBody>
          <a:bodyPr/>
          <a:lstStyle/>
          <a:p>
            <a:r>
              <a:rPr lang="en-US" dirty="0"/>
              <a:t>Students are eligible for $100 in Azure credits (no credit card required)</a:t>
            </a:r>
          </a:p>
          <a:p>
            <a:r>
              <a:rPr lang="en-US" dirty="0"/>
              <a:t>Send them to </a:t>
            </a:r>
            <a:r>
              <a:rPr lang="en-US" dirty="0">
                <a:hlinkClick r:id="rId2"/>
              </a:rPr>
              <a:t>Aka.ms/a4s</a:t>
            </a:r>
            <a:r>
              <a:rPr lang="en-US" dirty="0"/>
              <a:t> and they can walk through process</a:t>
            </a:r>
          </a:p>
          <a:p>
            <a:r>
              <a:rPr lang="en-US" dirty="0"/>
              <a:t>Issues?</a:t>
            </a:r>
          </a:p>
          <a:p>
            <a:pPr lvl="1"/>
            <a:r>
              <a:rPr lang="en-US" dirty="0"/>
              <a:t>Try in in-private browser</a:t>
            </a:r>
          </a:p>
          <a:p>
            <a:pPr lvl="1"/>
            <a:r>
              <a:rPr lang="en-US" dirty="0"/>
              <a:t>Next slide has tips</a:t>
            </a:r>
          </a:p>
          <a:p>
            <a:pPr lvl="1"/>
            <a:r>
              <a:rPr lang="en-US" dirty="0"/>
              <a:t>Grab </a:t>
            </a:r>
            <a:r>
              <a:rPr lang="en-US" dirty="0" err="1"/>
              <a:t>shana</a:t>
            </a:r>
            <a:r>
              <a:rPr lang="en-US" dirty="0"/>
              <a:t> (206-434-6193) – she has contact info for the “on-call” support person from Microsoft if the issues are serious/widespread</a:t>
            </a:r>
          </a:p>
          <a:p>
            <a:endParaRPr lang="en-US" dirty="0"/>
          </a:p>
        </p:txBody>
      </p:sp>
      <p:sp>
        <p:nvSpPr>
          <p:cNvPr id="2" name="Title 1">
            <a:extLst>
              <a:ext uri="{FF2B5EF4-FFF2-40B4-BE49-F238E27FC236}">
                <a16:creationId xmlns:a16="http://schemas.microsoft.com/office/drawing/2014/main" id="{94E079EA-80D0-448A-A15D-B869720D4CAC}"/>
              </a:ext>
            </a:extLst>
          </p:cNvPr>
          <p:cNvSpPr>
            <a:spLocks noGrp="1"/>
          </p:cNvSpPr>
          <p:nvPr>
            <p:ph type="title"/>
          </p:nvPr>
        </p:nvSpPr>
        <p:spPr/>
        <p:txBody>
          <a:bodyPr/>
          <a:lstStyle/>
          <a:p>
            <a:r>
              <a:rPr lang="en-US" dirty="0"/>
              <a:t>Azure for students</a:t>
            </a:r>
          </a:p>
        </p:txBody>
      </p:sp>
    </p:spTree>
    <p:extLst>
      <p:ext uri="{BB962C8B-B14F-4D97-AF65-F5344CB8AC3E}">
        <p14:creationId xmlns:p14="http://schemas.microsoft.com/office/powerpoint/2010/main" val="19501606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3A877-FA5A-4336-8B72-CC4D03FB6059}"/>
              </a:ext>
            </a:extLst>
          </p:cNvPr>
          <p:cNvSpPr>
            <a:spLocks noGrp="1"/>
          </p:cNvSpPr>
          <p:nvPr>
            <p:ph type="title"/>
          </p:nvPr>
        </p:nvSpPr>
        <p:spPr/>
        <p:txBody>
          <a:bodyPr>
            <a:normAutofit fontScale="90000"/>
          </a:bodyPr>
          <a:lstStyle/>
          <a:p>
            <a:r>
              <a:rPr lang="en-US" dirty="0"/>
              <a:t>Azure for Students Troubleshooting</a:t>
            </a:r>
          </a:p>
        </p:txBody>
      </p:sp>
      <p:sp>
        <p:nvSpPr>
          <p:cNvPr id="7" name="Content Placeholder 1">
            <a:extLst>
              <a:ext uri="{FF2B5EF4-FFF2-40B4-BE49-F238E27FC236}">
                <a16:creationId xmlns:a16="http://schemas.microsoft.com/office/drawing/2014/main" id="{BB2205C8-F3BF-40C3-B625-2711E24E2D69}"/>
              </a:ext>
            </a:extLst>
          </p:cNvPr>
          <p:cNvSpPr txBox="1">
            <a:spLocks/>
          </p:cNvSpPr>
          <p:nvPr/>
        </p:nvSpPr>
        <p:spPr>
          <a:xfrm>
            <a:off x="6477000" y="1351776"/>
            <a:ext cx="4797287" cy="503078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dirty="0"/>
          </a:p>
        </p:txBody>
      </p:sp>
      <p:sp>
        <p:nvSpPr>
          <p:cNvPr id="11" name="TextBox 10">
            <a:extLst>
              <a:ext uri="{FF2B5EF4-FFF2-40B4-BE49-F238E27FC236}">
                <a16:creationId xmlns:a16="http://schemas.microsoft.com/office/drawing/2014/main" id="{AB0EF8B4-A92A-45BB-A7E7-007F2E302440}"/>
              </a:ext>
            </a:extLst>
          </p:cNvPr>
          <p:cNvSpPr txBox="1"/>
          <p:nvPr/>
        </p:nvSpPr>
        <p:spPr>
          <a:xfrm>
            <a:off x="11634107" y="15836"/>
            <a:ext cx="489857" cy="369332"/>
          </a:xfrm>
          <a:prstGeom prst="rect">
            <a:avLst/>
          </a:prstGeom>
          <a:noFill/>
        </p:spPr>
        <p:txBody>
          <a:bodyPr wrap="square" rtlCol="0">
            <a:spAutoFit/>
          </a:bodyPr>
          <a:lstStyle/>
          <a:p>
            <a:fld id="{3E836A76-C6CB-4575-BDB5-69B2C7A90089}" type="slidenum">
              <a:rPr lang="en-US" smtClean="0"/>
              <a:t>8</a:t>
            </a:fld>
            <a:endParaRPr lang="en-US" dirty="0"/>
          </a:p>
        </p:txBody>
      </p:sp>
      <p:sp>
        <p:nvSpPr>
          <p:cNvPr id="13" name="Content Placeholder 1">
            <a:extLst>
              <a:ext uri="{FF2B5EF4-FFF2-40B4-BE49-F238E27FC236}">
                <a16:creationId xmlns:a16="http://schemas.microsoft.com/office/drawing/2014/main" id="{647D7229-0AA7-483F-82A6-5FE1FA6EA77A}"/>
              </a:ext>
            </a:extLst>
          </p:cNvPr>
          <p:cNvSpPr txBox="1">
            <a:spLocks/>
          </p:cNvSpPr>
          <p:nvPr/>
        </p:nvSpPr>
        <p:spPr>
          <a:xfrm>
            <a:off x="380999" y="838323"/>
            <a:ext cx="11596008" cy="511019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dirty="0">
                <a:solidFill>
                  <a:srgbClr val="505050"/>
                </a:solidFill>
                <a:latin typeface="+mj-lt"/>
              </a:rPr>
              <a:t>Azure for Students signup should work for all students at </a:t>
            </a:r>
            <a:r>
              <a:rPr lang="en-US" sz="2400" b="1" dirty="0">
                <a:solidFill>
                  <a:srgbClr val="505050"/>
                </a:solidFill>
                <a:latin typeface="+mj-lt"/>
                <a:hlinkClick r:id="rId2"/>
              </a:rPr>
              <a:t>aka.ms/azure4students</a:t>
            </a:r>
            <a:r>
              <a:rPr lang="en-US" sz="2400" b="1" dirty="0">
                <a:solidFill>
                  <a:srgbClr val="505050"/>
                </a:solidFill>
                <a:latin typeface="+mj-lt"/>
              </a:rPr>
              <a:t>…</a:t>
            </a:r>
            <a:endParaRPr lang="en-US" sz="1800" b="1" dirty="0">
              <a:solidFill>
                <a:srgbClr val="505050"/>
              </a:solidFill>
              <a:latin typeface="+mj-lt"/>
            </a:endParaRPr>
          </a:p>
          <a:p>
            <a:pPr marL="0" indent="0">
              <a:lnSpc>
                <a:spcPct val="100000"/>
              </a:lnSpc>
              <a:spcBef>
                <a:spcPts val="600"/>
              </a:spcBef>
              <a:buNone/>
            </a:pPr>
            <a:r>
              <a:rPr lang="en-US" sz="1800" dirty="0">
                <a:latin typeface="+mj-lt"/>
              </a:rPr>
              <a:t>…but if students run into trouble signing up, you have two fallback plans: </a:t>
            </a:r>
          </a:p>
          <a:p>
            <a:pPr marL="342900" indent="-342900">
              <a:lnSpc>
                <a:spcPct val="100000"/>
              </a:lnSpc>
              <a:spcBef>
                <a:spcPts val="600"/>
              </a:spcBef>
              <a:buFont typeface="+mj-lt"/>
              <a:buAutoNum type="arabicPeriod"/>
            </a:pPr>
            <a:r>
              <a:rPr lang="en-US" sz="1800" dirty="0">
                <a:latin typeface="+mj-lt"/>
              </a:rPr>
              <a:t>The Corp Student hackathon team has </a:t>
            </a:r>
            <a:r>
              <a:rPr lang="en-US" sz="1800" dirty="0">
                <a:latin typeface="+mj-lt"/>
                <a:cs typeface="Segoe UI" panose="020B0502040204020203" pitchFamily="34" charset="0"/>
              </a:rPr>
              <a:t>Verification Codes</a:t>
            </a:r>
            <a:r>
              <a:rPr lang="en-US" sz="1800" dirty="0">
                <a:latin typeface="+mj-lt"/>
              </a:rPr>
              <a:t>, which allow students to bypass most of the signup steps on aka.ms/azure4students. </a:t>
            </a:r>
          </a:p>
          <a:p>
            <a:pPr marL="0" indent="0">
              <a:lnSpc>
                <a:spcPct val="100000"/>
              </a:lnSpc>
              <a:spcBef>
                <a:spcPts val="600"/>
              </a:spcBef>
              <a:buNone/>
            </a:pPr>
            <a:r>
              <a:rPr lang="en-US" sz="1800" b="1" dirty="0">
                <a:latin typeface="+mj-lt"/>
              </a:rPr>
              <a:t>Use case: </a:t>
            </a:r>
            <a:r>
              <a:rPr lang="en-US" sz="1800" dirty="0">
                <a:latin typeface="+mj-lt"/>
              </a:rPr>
              <a:t>If Azure for Students signup is giving a student an error message even when they try to sign up using an InPrivate/Incognito window, have them try twice (watch to be sure!) and then offer a verification code instead. </a:t>
            </a:r>
            <a:endParaRPr lang="en-US" sz="1800" b="1" dirty="0">
              <a:latin typeface="+mj-lt"/>
            </a:endParaRPr>
          </a:p>
          <a:p>
            <a:pPr marL="0" indent="0">
              <a:lnSpc>
                <a:spcPct val="100000"/>
              </a:lnSpc>
              <a:spcBef>
                <a:spcPts val="600"/>
              </a:spcBef>
              <a:buNone/>
            </a:pPr>
            <a:r>
              <a:rPr lang="en-US" sz="1800" b="1" dirty="0">
                <a:latin typeface="+mj-lt"/>
              </a:rPr>
              <a:t>How to use: </a:t>
            </a:r>
            <a:r>
              <a:rPr lang="en-US" sz="1800" dirty="0">
                <a:latin typeface="+mj-lt"/>
              </a:rPr>
              <a:t>Students can go to the main page, click “Activate now” and then click “Verification Code” and enter what’s found on the white and blue card.</a:t>
            </a:r>
          </a:p>
          <a:p>
            <a:pPr marL="0" indent="0">
              <a:lnSpc>
                <a:spcPct val="100000"/>
              </a:lnSpc>
              <a:spcBef>
                <a:spcPts val="600"/>
              </a:spcBef>
              <a:buNone/>
            </a:pPr>
            <a:endParaRPr lang="en-US" sz="300" dirty="0">
              <a:latin typeface="+mj-lt"/>
            </a:endParaRPr>
          </a:p>
          <a:p>
            <a:pPr marL="342900" indent="-342900">
              <a:lnSpc>
                <a:spcPct val="100000"/>
              </a:lnSpc>
              <a:spcBef>
                <a:spcPts val="600"/>
              </a:spcBef>
              <a:buFont typeface="+mj-lt"/>
              <a:buAutoNum type="arabicPeriod" startAt="2"/>
            </a:pPr>
            <a:r>
              <a:rPr lang="en-US" sz="1800" dirty="0">
                <a:latin typeface="+mj-lt"/>
              </a:rPr>
              <a:t>G+E Academic Team also has a limited supply of </a:t>
            </a:r>
            <a:r>
              <a:rPr lang="en-US" sz="1800" b="1" dirty="0">
                <a:latin typeface="+mj-lt"/>
              </a:rPr>
              <a:t>Azure </a:t>
            </a:r>
            <a:r>
              <a:rPr lang="en-US" sz="1800" dirty="0">
                <a:latin typeface="+mj-lt"/>
                <a:cs typeface="Segoe UI" panose="020B0502040204020203" pitchFamily="34" charset="0"/>
              </a:rPr>
              <a:t>Pass</a:t>
            </a:r>
            <a:r>
              <a:rPr lang="en-US" sz="1800" b="1" dirty="0">
                <a:latin typeface="+mj-lt"/>
                <a:cs typeface="Segoe UI" panose="020B0502040204020203" pitchFamily="34" charset="0"/>
              </a:rPr>
              <a:t> </a:t>
            </a:r>
            <a:r>
              <a:rPr lang="en-US" sz="1800" dirty="0">
                <a:latin typeface="+mj-lt"/>
                <a:cs typeface="Segoe UI" panose="020B0502040204020203" pitchFamily="34" charset="0"/>
              </a:rPr>
              <a:t>codes</a:t>
            </a:r>
            <a:r>
              <a:rPr lang="en-US" sz="1800" dirty="0">
                <a:latin typeface="+mj-lt"/>
              </a:rPr>
              <a:t>, which enable students to access Azure through a different offer.</a:t>
            </a:r>
          </a:p>
          <a:p>
            <a:pPr marL="0" indent="0">
              <a:lnSpc>
                <a:spcPct val="100000"/>
              </a:lnSpc>
              <a:spcBef>
                <a:spcPts val="600"/>
              </a:spcBef>
              <a:buNone/>
            </a:pPr>
            <a:r>
              <a:rPr lang="en-US" sz="1800" b="1" dirty="0">
                <a:latin typeface="+mj-lt"/>
              </a:rPr>
              <a:t>Use case: </a:t>
            </a:r>
            <a:r>
              <a:rPr lang="en-US" sz="1800" dirty="0">
                <a:latin typeface="+mj-lt"/>
              </a:rPr>
              <a:t>If Azure for Students is not allowing a student to sign up </a:t>
            </a:r>
            <a:r>
              <a:rPr lang="en-US" sz="1800" i="1" dirty="0">
                <a:latin typeface="+mj-lt"/>
              </a:rPr>
              <a:t>and </a:t>
            </a:r>
            <a:r>
              <a:rPr lang="en-US" sz="1800" dirty="0">
                <a:latin typeface="+mj-lt"/>
              </a:rPr>
              <a:t>the verification code is not working (try 2x first).</a:t>
            </a:r>
            <a:endParaRPr lang="en-US" sz="1800" b="1" dirty="0">
              <a:latin typeface="+mj-lt"/>
            </a:endParaRPr>
          </a:p>
          <a:p>
            <a:pPr marL="0" indent="0">
              <a:lnSpc>
                <a:spcPct val="100000"/>
              </a:lnSpc>
              <a:spcBef>
                <a:spcPts val="600"/>
              </a:spcBef>
              <a:buNone/>
            </a:pPr>
            <a:r>
              <a:rPr lang="en-US" sz="1800" b="1" dirty="0">
                <a:latin typeface="+mj-lt"/>
              </a:rPr>
              <a:t>How to use: </a:t>
            </a:r>
            <a:r>
              <a:rPr lang="en-US" sz="1800" dirty="0">
                <a:latin typeface="+mj-lt"/>
              </a:rPr>
              <a:t>Students can go to </a:t>
            </a:r>
            <a:r>
              <a:rPr lang="en-US" sz="1800" dirty="0">
                <a:latin typeface="+mj-lt"/>
                <a:hlinkClick r:id="rId3"/>
              </a:rPr>
              <a:t>aka.ms/</a:t>
            </a:r>
            <a:r>
              <a:rPr lang="en-US" sz="1800" dirty="0" err="1">
                <a:latin typeface="+mj-lt"/>
                <a:hlinkClick r:id="rId3"/>
              </a:rPr>
              <a:t>azurepass</a:t>
            </a:r>
            <a:r>
              <a:rPr lang="en-US" sz="1800" dirty="0">
                <a:latin typeface="+mj-lt"/>
                <a:hlinkClick r:id="rId3"/>
              </a:rPr>
              <a:t> </a:t>
            </a:r>
            <a:r>
              <a:rPr lang="en-US" sz="1800" dirty="0">
                <a:latin typeface="+mj-lt"/>
              </a:rPr>
              <a:t>&gt; Start &gt; Sign in with Microsoft Account &gt; click enter Promo Code, then enter the code on the white and green card and click “Claim Promo Code”.</a:t>
            </a:r>
          </a:p>
          <a:p>
            <a:pPr marL="0" indent="0">
              <a:lnSpc>
                <a:spcPct val="100000"/>
              </a:lnSpc>
              <a:spcBef>
                <a:spcPts val="600"/>
              </a:spcBef>
              <a:buNone/>
            </a:pPr>
            <a:endParaRPr lang="en-US" sz="300" dirty="0">
              <a:latin typeface="+mj-lt"/>
            </a:endParaRPr>
          </a:p>
          <a:p>
            <a:pPr marL="0" indent="0">
              <a:lnSpc>
                <a:spcPct val="100000"/>
              </a:lnSpc>
              <a:spcBef>
                <a:spcPts val="600"/>
              </a:spcBef>
              <a:buNone/>
            </a:pPr>
            <a:r>
              <a:rPr lang="en-US" sz="1800" dirty="0">
                <a:latin typeface="+mj-lt"/>
              </a:rPr>
              <a:t>After using either, jot notes about the issue (e.g., what error message/s they saw) and share with the onsite Corp Student team.</a:t>
            </a:r>
          </a:p>
        </p:txBody>
      </p:sp>
      <p:cxnSp>
        <p:nvCxnSpPr>
          <p:cNvPr id="4" name="Straight Connector 3">
            <a:extLst>
              <a:ext uri="{FF2B5EF4-FFF2-40B4-BE49-F238E27FC236}">
                <a16:creationId xmlns:a16="http://schemas.microsoft.com/office/drawing/2014/main" id="{CE71E103-00EF-4D86-A34A-A9D4CE6BD492}"/>
              </a:ext>
            </a:extLst>
          </p:cNvPr>
          <p:cNvCxnSpPr>
            <a:cxnSpLocks/>
          </p:cNvCxnSpPr>
          <p:nvPr/>
        </p:nvCxnSpPr>
        <p:spPr>
          <a:xfrm>
            <a:off x="380999" y="3491814"/>
            <a:ext cx="11596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DF30B-3224-438D-B007-DC1F8524B1FA}"/>
              </a:ext>
            </a:extLst>
          </p:cNvPr>
          <p:cNvCxnSpPr>
            <a:cxnSpLocks/>
          </p:cNvCxnSpPr>
          <p:nvPr/>
        </p:nvCxnSpPr>
        <p:spPr>
          <a:xfrm>
            <a:off x="380999" y="5291479"/>
            <a:ext cx="1159600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EE82D4-0E36-47E8-861A-65969F8114C2}"/>
              </a:ext>
            </a:extLst>
          </p:cNvPr>
          <p:cNvSpPr txBox="1"/>
          <p:nvPr/>
        </p:nvSpPr>
        <p:spPr>
          <a:xfrm>
            <a:off x="8820150" y="6273225"/>
            <a:ext cx="3371850" cy="584775"/>
          </a:xfrm>
          <a:prstGeom prst="rect">
            <a:avLst/>
          </a:prstGeom>
          <a:solidFill>
            <a:schemeClr val="accent4"/>
          </a:solidFill>
        </p:spPr>
        <p:txBody>
          <a:bodyPr wrap="square" rtlCol="0">
            <a:spAutoFit/>
          </a:bodyPr>
          <a:lstStyle/>
          <a:p>
            <a:r>
              <a:rPr lang="en-US" sz="1600" dirty="0">
                <a:solidFill>
                  <a:schemeClr val="bg1"/>
                </a:solidFill>
              </a:rPr>
              <a:t>Intended Audience:</a:t>
            </a:r>
          </a:p>
          <a:p>
            <a:r>
              <a:rPr lang="en-US" sz="1600" dirty="0">
                <a:solidFill>
                  <a:schemeClr val="bg1"/>
                </a:solidFill>
              </a:rPr>
              <a:t>All MSFT staff for any hackathon</a:t>
            </a:r>
          </a:p>
        </p:txBody>
      </p:sp>
    </p:spTree>
    <p:extLst>
      <p:ext uri="{BB962C8B-B14F-4D97-AF65-F5344CB8AC3E}">
        <p14:creationId xmlns:p14="http://schemas.microsoft.com/office/powerpoint/2010/main" val="371864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5776BC3-7157-44D1-810F-5AD9C5086AA2}"/>
              </a:ext>
            </a:extLst>
          </p:cNvPr>
          <p:cNvSpPr>
            <a:spLocks noGrp="1"/>
          </p:cNvSpPr>
          <p:nvPr>
            <p:ph type="body" sz="quarter" idx="10"/>
          </p:nvPr>
        </p:nvSpPr>
        <p:spPr>
          <a:xfrm>
            <a:off x="8565776" y="1189177"/>
            <a:ext cx="3356986" cy="4284250"/>
          </a:xfrm>
        </p:spPr>
        <p:txBody>
          <a:bodyPr/>
          <a:lstStyle/>
          <a:p>
            <a:pPr marL="0" indent="0">
              <a:buNone/>
            </a:pPr>
            <a:r>
              <a:rPr lang="en-US" sz="2400" b="1" dirty="0"/>
              <a:t>Important times to be around:</a:t>
            </a:r>
          </a:p>
          <a:p>
            <a:pPr marL="0" indent="0">
              <a:buNone/>
            </a:pPr>
            <a:r>
              <a:rPr lang="en-US" sz="2400" u="sng" dirty="0"/>
              <a:t>Saturday</a:t>
            </a:r>
          </a:p>
          <a:p>
            <a:pPr marL="0" indent="0">
              <a:buNone/>
            </a:pPr>
            <a:r>
              <a:rPr lang="en-US" sz="2400" dirty="0"/>
              <a:t>8am – </a:t>
            </a:r>
            <a:r>
              <a:rPr lang="en-US" sz="2400" dirty="0" err="1"/>
              <a:t>checkin</a:t>
            </a:r>
            <a:endParaRPr lang="en-US" sz="2400" dirty="0"/>
          </a:p>
          <a:p>
            <a:pPr marL="0" indent="0">
              <a:buNone/>
            </a:pPr>
            <a:r>
              <a:rPr lang="en-US" sz="2400" dirty="0"/>
              <a:t>11am – help students get running on Azure</a:t>
            </a:r>
          </a:p>
          <a:p>
            <a:pPr marL="0" indent="0">
              <a:buNone/>
            </a:pPr>
            <a:r>
              <a:rPr lang="en-US" sz="2400" u="sng" dirty="0"/>
              <a:t>Sunday</a:t>
            </a:r>
          </a:p>
          <a:p>
            <a:pPr marL="0" indent="0">
              <a:buNone/>
            </a:pPr>
            <a:r>
              <a:rPr lang="en-US" sz="2400" dirty="0"/>
              <a:t>8am &amp; on – last minute questions</a:t>
            </a:r>
          </a:p>
          <a:p>
            <a:pPr marL="0" indent="0">
              <a:buNone/>
            </a:pPr>
            <a:r>
              <a:rPr lang="en-US" sz="2400" dirty="0"/>
              <a:t>1pm – Azure prize </a:t>
            </a:r>
            <a:r>
              <a:rPr lang="en-US" sz="2400" dirty="0" err="1"/>
              <a:t>juding</a:t>
            </a:r>
            <a:endParaRPr lang="en-US" sz="2400" dirty="0"/>
          </a:p>
        </p:txBody>
      </p:sp>
      <p:sp>
        <p:nvSpPr>
          <p:cNvPr id="2" name="Title 1">
            <a:extLst>
              <a:ext uri="{FF2B5EF4-FFF2-40B4-BE49-F238E27FC236}">
                <a16:creationId xmlns:a16="http://schemas.microsoft.com/office/drawing/2014/main" id="{D53B4907-ED9A-4E43-B3CD-BC7CA37FD498}"/>
              </a:ext>
            </a:extLst>
          </p:cNvPr>
          <p:cNvSpPr>
            <a:spLocks noGrp="1"/>
          </p:cNvSpPr>
          <p:nvPr>
            <p:ph type="title"/>
          </p:nvPr>
        </p:nvSpPr>
        <p:spPr/>
        <p:txBody>
          <a:bodyPr/>
          <a:lstStyle/>
          <a:p>
            <a:r>
              <a:rPr lang="en-US" dirty="0"/>
              <a:t>Schedule</a:t>
            </a:r>
          </a:p>
        </p:txBody>
      </p:sp>
      <p:graphicFrame>
        <p:nvGraphicFramePr>
          <p:cNvPr id="5" name="Table 4">
            <a:extLst>
              <a:ext uri="{FF2B5EF4-FFF2-40B4-BE49-F238E27FC236}">
                <a16:creationId xmlns:a16="http://schemas.microsoft.com/office/drawing/2014/main" id="{5672D72B-3937-47FA-8468-D02E7B60B476}"/>
              </a:ext>
            </a:extLst>
          </p:cNvPr>
          <p:cNvGraphicFramePr>
            <a:graphicFrameLocks noGrp="1"/>
          </p:cNvGraphicFramePr>
          <p:nvPr>
            <p:extLst>
              <p:ext uri="{D42A27DB-BD31-4B8C-83A1-F6EECF244321}">
                <p14:modId xmlns:p14="http://schemas.microsoft.com/office/powerpoint/2010/main" val="2187535831"/>
              </p:ext>
            </p:extLst>
          </p:nvPr>
        </p:nvGraphicFramePr>
        <p:xfrm>
          <a:off x="426547" y="1264863"/>
          <a:ext cx="8004759" cy="4533371"/>
        </p:xfrm>
        <a:graphic>
          <a:graphicData uri="http://schemas.openxmlformats.org/drawingml/2006/table">
            <a:tbl>
              <a:tblPr firstRow="1" firstCol="1" bandRow="1"/>
              <a:tblGrid>
                <a:gridCol w="819025">
                  <a:extLst>
                    <a:ext uri="{9D8B030D-6E8A-4147-A177-3AD203B41FA5}">
                      <a16:colId xmlns:a16="http://schemas.microsoft.com/office/drawing/2014/main" val="1173526122"/>
                    </a:ext>
                  </a:extLst>
                </a:gridCol>
                <a:gridCol w="2106066">
                  <a:extLst>
                    <a:ext uri="{9D8B030D-6E8A-4147-A177-3AD203B41FA5}">
                      <a16:colId xmlns:a16="http://schemas.microsoft.com/office/drawing/2014/main" val="3005643254"/>
                    </a:ext>
                  </a:extLst>
                </a:gridCol>
                <a:gridCol w="1233809">
                  <a:extLst>
                    <a:ext uri="{9D8B030D-6E8A-4147-A177-3AD203B41FA5}">
                      <a16:colId xmlns:a16="http://schemas.microsoft.com/office/drawing/2014/main" val="3539550838"/>
                    </a:ext>
                  </a:extLst>
                </a:gridCol>
                <a:gridCol w="3845859">
                  <a:extLst>
                    <a:ext uri="{9D8B030D-6E8A-4147-A177-3AD203B41FA5}">
                      <a16:colId xmlns:a16="http://schemas.microsoft.com/office/drawing/2014/main" val="2038590304"/>
                    </a:ext>
                  </a:extLst>
                </a:gridCol>
              </a:tblGrid>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When</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25252"/>
                    </a:solidFill>
                  </a:tcPr>
                </a:tc>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What</a:t>
                      </a:r>
                      <a:endParaRPr lang="en-US" sz="1300">
                        <a:effectLst/>
                        <a:latin typeface="Calibri" panose="020F0502020204030204" pitchFamily="34" charset="0"/>
                        <a:ea typeface="Calibri" panose="020F0502020204030204" pitchFamily="34" charset="0"/>
                      </a:endParaRPr>
                    </a:p>
                  </a:txBody>
                  <a:tcPr marL="83696" marR="83696"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25252"/>
                    </a:solidFill>
                  </a:tcPr>
                </a:tc>
                <a:tc gridSpan="2">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Where</a:t>
                      </a:r>
                      <a:endParaRPr lang="en-US" sz="1300">
                        <a:effectLst/>
                        <a:latin typeface="Calibri" panose="020F0502020204030204" pitchFamily="34" charset="0"/>
                        <a:ea typeface="Calibri" panose="020F0502020204030204" pitchFamily="34" charset="0"/>
                      </a:endParaRPr>
                    </a:p>
                  </a:txBody>
                  <a:tcPr marL="83696" marR="83696" marT="0" marB="0">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25252"/>
                    </a:solidFill>
                  </a:tcPr>
                </a:tc>
                <a:tc hMerge="1">
                  <a:txBody>
                    <a:bodyPr/>
                    <a:lstStyle/>
                    <a:p>
                      <a:pPr marL="0" marR="0">
                        <a:spcBef>
                          <a:spcPts val="0"/>
                        </a:spcBef>
                        <a:spcAft>
                          <a:spcPts val="0"/>
                        </a:spcAft>
                      </a:pPr>
                      <a:endParaRPr lang="en-US" sz="1300">
                        <a:effectLst/>
                        <a:latin typeface="Calibri" panose="020F0502020204030204" pitchFamily="34" charset="0"/>
                        <a:ea typeface="Calibri" panose="020F0502020204030204" pitchFamily="34" charset="0"/>
                      </a:endParaRPr>
                    </a:p>
                  </a:txBody>
                  <a:tcPr marL="83696" marR="83696"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25252"/>
                    </a:solidFill>
                  </a:tcPr>
                </a:tc>
                <a:extLst>
                  <a:ext uri="{0D108BD9-81ED-4DB2-BD59-A6C34878D82A}">
                    <a16:rowId xmlns:a16="http://schemas.microsoft.com/office/drawing/2014/main" val="565451164"/>
                  </a:ext>
                </a:extLst>
              </a:tr>
              <a:tr h="0">
                <a:tc gridSpan="4">
                  <a:txBody>
                    <a:bodyPr/>
                    <a:lstStyle/>
                    <a:p>
                      <a:pPr marL="0" marR="0" algn="just">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SATURDAY Sept. 15th</a:t>
                      </a:r>
                      <a:endParaRPr lang="en-US" sz="1300">
                        <a:effectLst/>
                        <a:latin typeface="Calibri" panose="020F0502020204030204" pitchFamily="34" charset="0"/>
                        <a:ea typeface="Calibri" panose="020F0502020204030204" pitchFamily="34" charset="0"/>
                      </a:endParaRPr>
                    </a:p>
                  </a:txBody>
                  <a:tcPr marL="233721" marR="233721" marT="116861" marB="1168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B7B7B"/>
                    </a:solidFill>
                  </a:tcPr>
                </a:tc>
                <a:tc hMerge="1">
                  <a:txBody>
                    <a:bodyPr/>
                    <a:lstStyle/>
                    <a:p>
                      <a:endParaRPr lang="en-US"/>
                    </a:p>
                  </a:txBody>
                  <a:tcPr/>
                </a:tc>
                <a:tc hMerge="1">
                  <a:txBody>
                    <a:bodyPr/>
                    <a:lstStyle/>
                    <a:p>
                      <a:endParaRPr lang="en-US"/>
                    </a:p>
                  </a:txBody>
                  <a:tcPr/>
                </a:tc>
                <a:tc hMerge="1">
                  <a:txBody>
                    <a:bodyPr/>
                    <a:lstStyle/>
                    <a:p>
                      <a:pPr marL="0" marR="0" algn="just">
                        <a:spcBef>
                          <a:spcPts val="0"/>
                        </a:spcBef>
                        <a:spcAft>
                          <a:spcPts val="0"/>
                        </a:spcAft>
                      </a:pPr>
                      <a:endParaRPr lang="en-US" sz="1300">
                        <a:effectLst/>
                        <a:latin typeface="Calibri" panose="020F0502020204030204" pitchFamily="34" charset="0"/>
                        <a:ea typeface="Calibri" panose="020F0502020204030204" pitchFamily="34" charset="0"/>
                      </a:endParaRPr>
                    </a:p>
                  </a:txBody>
                  <a:tcPr marL="233721" marR="233721" marT="116861" marB="1168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B7B7B"/>
                    </a:solidFill>
                  </a:tcPr>
                </a:tc>
                <a:extLst>
                  <a:ext uri="{0D108BD9-81ED-4DB2-BD59-A6C34878D82A}">
                    <a16:rowId xmlns:a16="http://schemas.microsoft.com/office/drawing/2014/main" val="1441379679"/>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8am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Checkin-in and breakfast</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Big white tent behind </a:t>
                      </a:r>
                      <a:r>
                        <a:rPr lang="en-US" sz="1300" u="sng">
                          <a:solidFill>
                            <a:srgbClr val="0563C1"/>
                          </a:solidFill>
                          <a:effectLst/>
                          <a:latin typeface="Calibri" panose="020F0502020204030204" pitchFamily="34" charset="0"/>
                          <a:ea typeface="Calibri" panose="020F0502020204030204" pitchFamily="34" charset="0"/>
                          <a:hlinkClick r:id="rId3"/>
                        </a:rPr>
                        <a:t>Kresge Auditorium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Big white tent behind </a:t>
                      </a:r>
                      <a:r>
                        <a:rPr lang="en-US" sz="1300" u="sng">
                          <a:solidFill>
                            <a:srgbClr val="0563C1"/>
                          </a:solidFill>
                          <a:effectLst/>
                          <a:latin typeface="Calibri" panose="020F0502020204030204" pitchFamily="34" charset="0"/>
                          <a:ea typeface="Calibri" panose="020F0502020204030204" pitchFamily="34" charset="0"/>
                          <a:hlinkClick r:id="rId3"/>
                        </a:rPr>
                        <a:t>Kresge Auditorium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2719190605"/>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10-11am </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Opening ceremony</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3"/>
                        </a:rPr>
                        <a:t>Kresge Auditorium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3"/>
                        </a:rPr>
                        <a:t>Kresge Auditorium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1708596910"/>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11am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Mentor orientation + hacking begins</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340177415"/>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12pm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Lunch</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u="sng" dirty="0">
                          <a:solidFill>
                            <a:srgbClr val="0563C1"/>
                          </a:solidFill>
                          <a:effectLst/>
                          <a:latin typeface="Calibri" panose="020F0502020204030204" pitchFamily="34" charset="0"/>
                          <a:ea typeface="Calibri" panose="020F0502020204030204" pitchFamily="34" charset="0"/>
                          <a:hlinkClick r:id="rId4"/>
                        </a:rPr>
                        <a:t>Johnson Ice Rink</a:t>
                      </a:r>
                      <a:endParaRPr lang="en-US" sz="1300" dirty="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1420503975"/>
                  </a:ext>
                </a:extLst>
              </a:tr>
              <a:tr h="613774">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12:30-8pm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dirty="0">
                          <a:effectLst/>
                          <a:latin typeface="Calibri" panose="020F0502020204030204" pitchFamily="34" charset="0"/>
                          <a:ea typeface="Calibri" panose="020F0502020204030204" pitchFamily="34" charset="0"/>
                        </a:rPr>
                        <a:t>Tech talks/workshops happening throughout hack time (Shana will be giving a workshop)</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5"/>
                        </a:rPr>
                        <a:t>Johnson Athletic Center</a:t>
                      </a:r>
                      <a:r>
                        <a:rPr lang="en-US" sz="1300">
                          <a:effectLst/>
                          <a:latin typeface="Calibri" panose="020F0502020204030204" pitchFamily="34" charset="0"/>
                          <a:ea typeface="Calibri" panose="020F0502020204030204" pitchFamily="34" charset="0"/>
                        </a:rPr>
                        <a:t>/Student Center</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5"/>
                        </a:rPr>
                        <a:t>Johnson Athletic Center</a:t>
                      </a:r>
                      <a:r>
                        <a:rPr lang="en-US" sz="1300">
                          <a:effectLst/>
                          <a:latin typeface="Calibri" panose="020F0502020204030204" pitchFamily="34" charset="0"/>
                          <a:ea typeface="Calibri" panose="020F0502020204030204" pitchFamily="34" charset="0"/>
                        </a:rPr>
                        <a:t>/Student Center</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911897346"/>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6pm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Dinner</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1683656186"/>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…all night…</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Hacking continues</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u="sng" dirty="0">
                          <a:solidFill>
                            <a:srgbClr val="0563C1"/>
                          </a:solidFill>
                          <a:effectLst/>
                          <a:latin typeface="Calibri" panose="020F0502020204030204" pitchFamily="34" charset="0"/>
                          <a:ea typeface="Calibri" panose="020F0502020204030204" pitchFamily="34" charset="0"/>
                          <a:hlinkClick r:id="rId4"/>
                        </a:rPr>
                        <a:t>Johnson Ice Rink</a:t>
                      </a:r>
                      <a:endParaRPr lang="en-US" sz="1300" dirty="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u="sng" dirty="0">
                          <a:solidFill>
                            <a:srgbClr val="0563C1"/>
                          </a:solidFill>
                          <a:effectLst/>
                          <a:latin typeface="Calibri" panose="020F0502020204030204" pitchFamily="34" charset="0"/>
                          <a:ea typeface="Calibri" panose="020F0502020204030204" pitchFamily="34" charset="0"/>
                          <a:hlinkClick r:id="rId4"/>
                        </a:rPr>
                        <a:t>Johnson Ice Rink</a:t>
                      </a:r>
                      <a:endParaRPr lang="en-US" sz="1300" dirty="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4057353849"/>
                  </a:ext>
                </a:extLst>
              </a:tr>
              <a:tr h="0">
                <a:tc gridSpan="4">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SUNDAY Sept. 16th</a:t>
                      </a:r>
                      <a:endParaRPr lang="en-US" sz="1300">
                        <a:effectLst/>
                        <a:latin typeface="Calibri" panose="020F0502020204030204" pitchFamily="34" charset="0"/>
                        <a:ea typeface="Calibri" panose="020F0502020204030204" pitchFamily="34" charset="0"/>
                      </a:endParaRPr>
                    </a:p>
                  </a:txBody>
                  <a:tcPr marL="233721" marR="233721" marT="116861" marB="1168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B7B7B"/>
                    </a:solidFill>
                  </a:tcPr>
                </a:tc>
                <a:tc hMerge="1">
                  <a:txBody>
                    <a:bodyPr/>
                    <a:lstStyle/>
                    <a:p>
                      <a:endParaRPr lang="en-US"/>
                    </a:p>
                  </a:txBody>
                  <a:tcPr/>
                </a:tc>
                <a:tc hMerge="1">
                  <a:txBody>
                    <a:bodyPr/>
                    <a:lstStyle/>
                    <a:p>
                      <a:endParaRPr lang="en-US"/>
                    </a:p>
                  </a:txBody>
                  <a:tcPr/>
                </a:tc>
                <a:tc hMerge="1">
                  <a:txBody>
                    <a:bodyPr/>
                    <a:lstStyle/>
                    <a:p>
                      <a:pPr marL="0" marR="0">
                        <a:spcBef>
                          <a:spcPts val="0"/>
                        </a:spcBef>
                        <a:spcAft>
                          <a:spcPts val="0"/>
                        </a:spcAft>
                      </a:pPr>
                      <a:endParaRPr lang="en-US" sz="1300">
                        <a:effectLst/>
                        <a:latin typeface="Calibri" panose="020F0502020204030204" pitchFamily="34" charset="0"/>
                        <a:ea typeface="Calibri" panose="020F0502020204030204" pitchFamily="34" charset="0"/>
                      </a:endParaRPr>
                    </a:p>
                  </a:txBody>
                  <a:tcPr marL="233721" marR="233721" marT="116861" marB="116861">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B7B7B"/>
                    </a:solidFill>
                  </a:tcPr>
                </a:tc>
                <a:extLst>
                  <a:ext uri="{0D108BD9-81ED-4DB2-BD59-A6C34878D82A}">
                    <a16:rowId xmlns:a16="http://schemas.microsoft.com/office/drawing/2014/main" val="105757219"/>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8am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Breakfast</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2008490479"/>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11am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Hacking ends</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2680443885"/>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12pm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Lunch</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2595005465"/>
                  </a:ext>
                </a:extLst>
              </a:tr>
              <a:tr h="409183">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1pm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Sponsor prize judging (Shana, Jasmine, and Chander)</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241434971"/>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2:15pm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Project expo</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hMerge="1">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 likely </a:t>
                      </a: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 likely </a:t>
                      </a:r>
                      <a:r>
                        <a:rPr lang="en-US" sz="1300" u="sng">
                          <a:solidFill>
                            <a:srgbClr val="0563C1"/>
                          </a:solidFill>
                          <a:effectLst/>
                          <a:latin typeface="Calibri" panose="020F0502020204030204" pitchFamily="34" charset="0"/>
                          <a:ea typeface="Calibri" panose="020F0502020204030204" pitchFamily="34" charset="0"/>
                          <a:hlinkClick r:id="rId4"/>
                        </a:rPr>
                        <a:t>Johnson Ice Rink</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3001869412"/>
                  </a:ext>
                </a:extLst>
              </a:tr>
              <a:tr h="204590">
                <a:tc>
                  <a:txBody>
                    <a:bodyPr/>
                    <a:lstStyle/>
                    <a:p>
                      <a:pPr marL="0" marR="0">
                        <a:spcBef>
                          <a:spcPts val="0"/>
                        </a:spcBef>
                        <a:spcAft>
                          <a:spcPts val="0"/>
                        </a:spcAft>
                      </a:pPr>
                      <a:r>
                        <a:rPr lang="en-US" sz="1300" b="1">
                          <a:solidFill>
                            <a:srgbClr val="FFFFFF"/>
                          </a:solidFill>
                          <a:effectLst/>
                          <a:latin typeface="Calibri" panose="020F0502020204030204" pitchFamily="34" charset="0"/>
                          <a:ea typeface="Calibri" panose="020F0502020204030204" pitchFamily="34" charset="0"/>
                        </a:rPr>
                        <a:t>3-4pm</a:t>
                      </a:r>
                      <a:endParaRPr lang="en-US" sz="1300">
                        <a:effectLst/>
                        <a:latin typeface="Calibri" panose="020F0502020204030204" pitchFamily="34" charset="0"/>
                        <a:ea typeface="Calibri" panose="020F0502020204030204" pitchFamily="34" charset="0"/>
                      </a:endParaRP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5A5A5"/>
                    </a:solidFill>
                  </a:tcPr>
                </a:tc>
                <a:tc gridSpan="2">
                  <a:txBody>
                    <a:bodyPr/>
                    <a:lstStyle/>
                    <a:p>
                      <a:pPr marL="0" marR="0">
                        <a:spcBef>
                          <a:spcPts val="0"/>
                        </a:spcBef>
                        <a:spcAft>
                          <a:spcPts val="0"/>
                        </a:spcAft>
                      </a:pPr>
                      <a:r>
                        <a:rPr lang="en-US" sz="1300">
                          <a:effectLst/>
                          <a:latin typeface="Calibri" panose="020F0502020204030204" pitchFamily="34" charset="0"/>
                          <a:ea typeface="Calibri" panose="020F0502020204030204" pitchFamily="34" charset="0"/>
                        </a:rPr>
                        <a:t>Closing ceremony</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hMerge="1">
                  <a:txBody>
                    <a:bodyPr/>
                    <a:lstStyle/>
                    <a:p>
                      <a:pPr marL="0" marR="0">
                        <a:spcBef>
                          <a:spcPts val="0"/>
                        </a:spcBef>
                        <a:spcAft>
                          <a:spcPts val="0"/>
                        </a:spcAft>
                      </a:pPr>
                      <a:r>
                        <a:rPr lang="en-US" sz="1300" dirty="0">
                          <a:effectLst/>
                          <a:latin typeface="Calibri" panose="020F0502020204030204" pitchFamily="34" charset="0"/>
                          <a:ea typeface="Calibri" panose="020F0502020204030204" pitchFamily="34" charset="0"/>
                        </a:rPr>
                        <a:t>? (likely </a:t>
                      </a:r>
                      <a:r>
                        <a:rPr lang="en-US" sz="1300" u="sng" dirty="0">
                          <a:solidFill>
                            <a:srgbClr val="0563C1"/>
                          </a:solidFill>
                          <a:effectLst/>
                          <a:latin typeface="Calibri" panose="020F0502020204030204" pitchFamily="34" charset="0"/>
                          <a:ea typeface="Calibri" panose="020F0502020204030204" pitchFamily="34" charset="0"/>
                          <a:hlinkClick r:id="rId4"/>
                        </a:rPr>
                        <a:t>Johnson Ice Rink</a:t>
                      </a:r>
                      <a:r>
                        <a:rPr lang="en-US" sz="1300" dirty="0">
                          <a:effectLst/>
                          <a:latin typeface="Calibri" panose="020F0502020204030204" pitchFamily="34" charset="0"/>
                          <a:ea typeface="Calibri" panose="020F0502020204030204" pitchFamily="34" charset="0"/>
                        </a:rPr>
                        <a:t> or </a:t>
                      </a:r>
                      <a:r>
                        <a:rPr lang="en-US" sz="1300" u="sng" dirty="0">
                          <a:solidFill>
                            <a:srgbClr val="0563C1"/>
                          </a:solidFill>
                          <a:effectLst/>
                          <a:latin typeface="Calibri" panose="020F0502020204030204" pitchFamily="34" charset="0"/>
                          <a:ea typeface="Calibri" panose="020F0502020204030204" pitchFamily="34" charset="0"/>
                          <a:hlinkClick r:id="rId3"/>
                        </a:rPr>
                        <a:t>Kresge Auditorium</a:t>
                      </a:r>
                      <a:r>
                        <a:rPr lang="en-US" sz="1300" dirty="0">
                          <a:effectLst/>
                          <a:latin typeface="Calibri" panose="020F0502020204030204" pitchFamily="34" charset="0"/>
                          <a:ea typeface="Calibri" panose="020F0502020204030204" pitchFamily="34" charset="0"/>
                        </a:rPr>
                        <a:t>)</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tc>
                  <a:txBody>
                    <a:bodyPr/>
                    <a:lstStyle/>
                    <a:p>
                      <a:pPr marL="0" marR="0">
                        <a:spcBef>
                          <a:spcPts val="0"/>
                        </a:spcBef>
                        <a:spcAft>
                          <a:spcPts val="0"/>
                        </a:spcAft>
                      </a:pPr>
                      <a:r>
                        <a:rPr lang="en-US" sz="1300" dirty="0">
                          <a:effectLst/>
                          <a:latin typeface="Calibri" panose="020F0502020204030204" pitchFamily="34" charset="0"/>
                          <a:ea typeface="Calibri" panose="020F0502020204030204" pitchFamily="34" charset="0"/>
                        </a:rPr>
                        <a:t>? (likely </a:t>
                      </a:r>
                      <a:r>
                        <a:rPr lang="en-US" sz="1300" u="sng" dirty="0">
                          <a:solidFill>
                            <a:srgbClr val="0563C1"/>
                          </a:solidFill>
                          <a:effectLst/>
                          <a:latin typeface="Calibri" panose="020F0502020204030204" pitchFamily="34" charset="0"/>
                          <a:ea typeface="Calibri" panose="020F0502020204030204" pitchFamily="34" charset="0"/>
                          <a:hlinkClick r:id="rId4"/>
                        </a:rPr>
                        <a:t>Johnson Ice Rink</a:t>
                      </a:r>
                      <a:r>
                        <a:rPr lang="en-US" sz="1300" dirty="0">
                          <a:effectLst/>
                          <a:latin typeface="Calibri" panose="020F0502020204030204" pitchFamily="34" charset="0"/>
                          <a:ea typeface="Calibri" panose="020F0502020204030204" pitchFamily="34" charset="0"/>
                        </a:rPr>
                        <a:t> or </a:t>
                      </a:r>
                      <a:r>
                        <a:rPr lang="en-US" sz="1300" u="sng" dirty="0">
                          <a:solidFill>
                            <a:srgbClr val="0563C1"/>
                          </a:solidFill>
                          <a:effectLst/>
                          <a:latin typeface="Calibri" panose="020F0502020204030204" pitchFamily="34" charset="0"/>
                          <a:ea typeface="Calibri" panose="020F0502020204030204" pitchFamily="34" charset="0"/>
                          <a:hlinkClick r:id="rId3"/>
                        </a:rPr>
                        <a:t>Kresge Auditorium</a:t>
                      </a:r>
                      <a:r>
                        <a:rPr lang="en-US" sz="1300" dirty="0">
                          <a:effectLst/>
                          <a:latin typeface="Calibri" panose="020F0502020204030204" pitchFamily="34" charset="0"/>
                          <a:ea typeface="Calibri" panose="020F0502020204030204" pitchFamily="34" charset="0"/>
                        </a:rPr>
                        <a:t>)</a:t>
                      </a:r>
                    </a:p>
                  </a:txBody>
                  <a:tcPr marL="83696" marR="8369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DBDB"/>
                    </a:solidFill>
                  </a:tcPr>
                </a:tc>
                <a:extLst>
                  <a:ext uri="{0D108BD9-81ED-4DB2-BD59-A6C34878D82A}">
                    <a16:rowId xmlns:a16="http://schemas.microsoft.com/office/drawing/2014/main" val="3744312555"/>
                  </a:ext>
                </a:extLst>
              </a:tr>
            </a:tbl>
          </a:graphicData>
        </a:graphic>
      </p:graphicFrame>
    </p:spTree>
    <p:extLst>
      <p:ext uri="{BB962C8B-B14F-4D97-AF65-F5344CB8AC3E}">
        <p14:creationId xmlns:p14="http://schemas.microsoft.com/office/powerpoint/2010/main" val="320925512"/>
      </p:ext>
    </p:extLst>
  </p:cSld>
  <p:clrMapOvr>
    <a:masterClrMapping/>
  </p:clrMapOvr>
  <p:transition>
    <p:fade/>
  </p:transition>
</p:sld>
</file>

<file path=ppt/theme/theme1.xml><?xml version="1.0" encoding="utf-8"?>
<a:theme xmlns:a="http://schemas.openxmlformats.org/drawingml/2006/main" name="MSVID_White_16x9_2012-08-18">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297FD5"/>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2429427FDE7448A8214BA078DB104" ma:contentTypeVersion="9" ma:contentTypeDescription="Create a new document." ma:contentTypeScope="" ma:versionID="585a839891136d72fccb8e6fb7d67674">
  <xsd:schema xmlns:xsd="http://www.w3.org/2001/XMLSchema" xmlns:xs="http://www.w3.org/2001/XMLSchema" xmlns:p="http://schemas.microsoft.com/office/2006/metadata/properties" xmlns:ns2="71e86426-1ada-4949-a1b5-bfa39cdce573" xmlns:ns3="ec745c49-1a57-4180-aacb-c8edb14de041" targetNamespace="http://schemas.microsoft.com/office/2006/metadata/properties" ma:root="true" ma:fieldsID="2f0ab179324b55d39908c8b2437f2364" ns2:_="" ns3:_="">
    <xsd:import namespace="71e86426-1ada-4949-a1b5-bfa39cdce573"/>
    <xsd:import namespace="ec745c49-1a57-4180-aacb-c8edb14de04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e86426-1ada-4949-a1b5-bfa39cdce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745c49-1a57-4180-aacb-c8edb14de04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C55472-A4B8-4EF5-9966-3A8A54969CE6}">
  <ds:schemaRefs>
    <ds:schemaRef ds:uri="71e86426-1ada-4949-a1b5-bfa39cdce573"/>
    <ds:schemaRef ds:uri="http://purl.org/dc/dcmitype/"/>
    <ds:schemaRef ds:uri="http://schemas.microsoft.com/office/infopath/2007/PartnerControls"/>
    <ds:schemaRef ds:uri="http://purl.org/dc/terms/"/>
    <ds:schemaRef ds:uri="http://purl.org/dc/elements/1.1/"/>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ec745c49-1a57-4180-aacb-c8edb14de041"/>
  </ds:schemaRefs>
</ds:datastoreItem>
</file>

<file path=customXml/itemProps2.xml><?xml version="1.0" encoding="utf-8"?>
<ds:datastoreItem xmlns:ds="http://schemas.openxmlformats.org/officeDocument/2006/customXml" ds:itemID="{2D03837D-A6C1-4155-A5ED-FA0CE911B9F4}">
  <ds:schemaRefs>
    <ds:schemaRef ds:uri="http://schemas.microsoft.com/sharepoint/v3/contenttype/forms"/>
  </ds:schemaRefs>
</ds:datastoreItem>
</file>

<file path=customXml/itemProps3.xml><?xml version="1.0" encoding="utf-8"?>
<ds:datastoreItem xmlns:ds="http://schemas.openxmlformats.org/officeDocument/2006/customXml" ds:itemID="{56A2C5B6-78FA-4EDB-8842-7D0ED4434C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e86426-1ada-4949-a1b5-bfa39cdce573"/>
    <ds:schemaRef ds:uri="ec745c49-1a57-4180-aacb-c8edb14de0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TotalTime>
  <Words>2699</Words>
  <Application>Microsoft Office PowerPoint</Application>
  <PresentationFormat>Widescreen</PresentationFormat>
  <Paragraphs>234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MSVID_White_16x9_2012-08-18</vt:lpstr>
      <vt:lpstr>More info at</vt:lpstr>
      <vt:lpstr>Azure + Hackathons: The Big Picture</vt:lpstr>
      <vt:lpstr>Roles Overview</vt:lpstr>
      <vt:lpstr>At the Event: Student Hackathon Participants</vt:lpstr>
      <vt:lpstr>At the Event: Other Companies</vt:lpstr>
      <vt:lpstr>At the Event: CDAs, MVPs, and other MSFT Event Staff </vt:lpstr>
      <vt:lpstr>Azure for students</vt:lpstr>
      <vt:lpstr>Azure for Students Troubleshooting</vt:lpstr>
      <vt:lpstr>Schedule</vt:lpstr>
      <vt:lpstr>Other things</vt:lpstr>
      <vt:lpstr>On-site Optional Activity: Social Posts</vt:lpstr>
      <vt:lpstr>University Recruiting briefer</vt:lpstr>
      <vt:lpstr>FAQ from University Recruiting</vt:lpstr>
      <vt:lpstr>Azure Student Programs and Offers</vt:lpstr>
      <vt:lpstr>More info 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 Hackathons: The Big Picture</dc:title>
  <dc:creator>Shana Matthews</dc:creator>
  <cp:lastModifiedBy>Shana Matthews</cp:lastModifiedBy>
  <cp:revision>4</cp:revision>
  <dcterms:created xsi:type="dcterms:W3CDTF">2018-09-11T20:21:45Z</dcterms:created>
  <dcterms:modified xsi:type="dcterms:W3CDTF">2018-09-14T15:55:40Z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0x0101003F42429427FDE7448A8214BA078DB104</vt:lpwstr>
  </property>
</Properties>
</file>