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73" r:id="rId11"/>
    <p:sldId id="274" r:id="rId12"/>
    <p:sldId id="275" r:id="rId13"/>
    <p:sldId id="276" r:id="rId14"/>
    <p:sldId id="278" r:id="rId15"/>
    <p:sldId id="280" r:id="rId16"/>
    <p:sldId id="291" r:id="rId17"/>
    <p:sldId id="293" r:id="rId18"/>
    <p:sldId id="283" r:id="rId19"/>
    <p:sldId id="258" r:id="rId20"/>
    <p:sldId id="260" r:id="rId21"/>
    <p:sldId id="261" r:id="rId22"/>
    <p:sldId id="266" r:id="rId23"/>
    <p:sldId id="269" r:id="rId24"/>
    <p:sldId id="262" r:id="rId25"/>
    <p:sldId id="279" r:id="rId26"/>
    <p:sldId id="284" r:id="rId27"/>
    <p:sldId id="29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3" autoAdjust="0"/>
    <p:restoredTop sz="92230" autoAdjust="0"/>
  </p:normalViewPr>
  <p:slideViewPr>
    <p:cSldViewPr>
      <p:cViewPr>
        <p:scale>
          <a:sx n="90" d="100"/>
          <a:sy n="90" d="100"/>
        </p:scale>
        <p:origin x="-11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FF4E5-841B-4F49-B024-FCB6A5EC79BC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4490-44BC-451E-9210-1BE783F8E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ask questions</a:t>
            </a:r>
          </a:p>
          <a:p>
            <a:r>
              <a:rPr lang="en-US" dirty="0" smtClean="0"/>
              <a:t>Let’s be interactive</a:t>
            </a:r>
          </a:p>
          <a:p>
            <a:r>
              <a:rPr lang="en-US" dirty="0" smtClean="0"/>
              <a:t>Tell me if the</a:t>
            </a:r>
            <a:r>
              <a:rPr lang="en-US" baseline="0" dirty="0" smtClean="0"/>
              <a:t> stuff seems too basic for you guys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34490-44BC-451E-9210-1BE783F8E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category,</a:t>
            </a:r>
            <a:r>
              <a:rPr lang="en-US" baseline="0" dirty="0" smtClean="0"/>
              <a:t> give examples, e.g. Astronomy solon 20 TB night, </a:t>
            </a:r>
          </a:p>
          <a:p>
            <a:r>
              <a:rPr lang="en-US" dirty="0" smtClean="0"/>
              <a:t>http://www.datacenterknowledge.com/archives/2009/12/22/the-data-crunching-powerhouse-behind-avatar/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picture covering</a:t>
            </a:r>
            <a:r>
              <a:rPr lang="en-US" baseline="0" dirty="0" smtClean="0"/>
              <a:t> the technologies. Bottom layers </a:t>
            </a:r>
            <a:r>
              <a:rPr lang="en-US" baseline="0" dirty="0" err="1" smtClean="0"/>
              <a:t>hardware+virtualization</a:t>
            </a:r>
            <a:r>
              <a:rPr lang="en-US" baseline="0" dirty="0" smtClean="0"/>
              <a:t>, next cores, and then the technologies that can use cores like PLINQ, Tasks, threads, OpenMP etc.  Then the distributed </a:t>
            </a:r>
            <a:r>
              <a:rPr lang="en-US" baseline="0" dirty="0" err="1" smtClean="0"/>
              <a:t>runtiems</a:t>
            </a:r>
            <a:r>
              <a:rPr lang="en-US" baseline="0" dirty="0" smtClean="0"/>
              <a:t>, list them and show the HPC class and the new trend, Moving computing to data. MapReduce, DryadLINQ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board</a:t>
            </a:r>
            <a:r>
              <a:rPr lang="en-US" baseline="0" dirty="0" smtClean="0"/>
              <a:t> to explain typical Hadoop architecture if the student’s are not familiar with the concept.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34490-44BC-451E-9210-1BE783F8E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Cascading is</a:t>
            </a:r>
            <a:r>
              <a:rPr lang="en-US" baseline="0" dirty="0" smtClean="0"/>
              <a:t> there, but that is for multiple MapReduce computations.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XCG_PPT_WhiteContent_Wide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246880"/>
            <a:ext cx="9143999" cy="2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9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6791" y="3668800"/>
            <a:ext cx="7681913" cy="461665"/>
          </a:xfrm>
        </p:spPr>
        <p:txBody>
          <a:bodyPr>
            <a:noAutofit/>
          </a:bodyPr>
          <a:lstStyle>
            <a:lvl1pPr marL="0" indent="0" algn="l" defTabSz="685835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2400" kern="1200" dirty="0">
                <a:solidFill>
                  <a:srgbClr val="88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46792" y="1911560"/>
            <a:ext cx="7681913" cy="1216152"/>
          </a:xfrm>
          <a:effectLst/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500" b="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7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9768"/>
            <a:ext cx="8229600" cy="4525963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Candara" pitchFamily="34" charset="0"/>
              </a:defRPr>
            </a:lvl1pPr>
            <a:lvl2pPr>
              <a:defRPr>
                <a:solidFill>
                  <a:srgbClr val="002060"/>
                </a:solidFill>
                <a:latin typeface="Candara" pitchFamily="34" charset="0"/>
              </a:defRPr>
            </a:lvl2pPr>
            <a:lvl3pPr>
              <a:defRPr>
                <a:solidFill>
                  <a:srgbClr val="002060"/>
                </a:solidFill>
                <a:latin typeface="Candara" pitchFamily="34" charset="0"/>
              </a:defRPr>
            </a:lvl3pPr>
            <a:lvl4pPr>
              <a:defRPr>
                <a:solidFill>
                  <a:srgbClr val="002060"/>
                </a:solidFill>
                <a:latin typeface="Candara" pitchFamily="34" charset="0"/>
              </a:defRPr>
            </a:lvl4pPr>
            <a:lvl5pPr>
              <a:defRPr>
                <a:solidFill>
                  <a:srgbClr val="002060"/>
                </a:solidFill>
                <a:latin typeface="Candar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XCG_PPT_WhiteContent_Wide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246880"/>
            <a:ext cx="9143999" cy="2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3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1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403D-0AB8-45A3-ACE7-1A7E61E02B3C}" type="datetimeFigureOut">
              <a:rPr lang="en-US" smtClean="0"/>
              <a:t>12/6/2012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CD22-8A49-46DF-8009-3043D78B2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-means_cluster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azure.com/en-us/develop/net/fundamentals/intro-to-windows-azur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microsoft.com/c/1040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hyperlink" Target="http://ws.apache.org/" TargetMode="Externa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homes/billhowe/pubs/HaLoop.pdf" TargetMode="External"/><Relationship Id="rId7" Type="http://schemas.openxmlformats.org/officeDocument/2006/relationships/hyperlink" Target="http://salsahpc.indiana.edu/twister4azure/user_guide.html" TargetMode="External"/><Relationship Id="rId2" Type="http://schemas.openxmlformats.org/officeDocument/2006/relationships/hyperlink" Target="http://www.iterativemapredu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io.ecs.umass.edu/mnilpub/papers/DataCloud2011_iMapReduce.pdf" TargetMode="External"/><Relationship Id="rId5" Type="http://schemas.openxmlformats.org/officeDocument/2006/relationships/hyperlink" Target="http://kowshik.github.com/JPregel/pregel_paper.pdf" TargetMode="External"/><Relationship Id="rId4" Type="http://schemas.openxmlformats.org/officeDocument/2006/relationships/hyperlink" Target="http://www.cs.berkeley.edu/~matei/papers/2012/nsdi_spark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book.com/" TargetMode="External"/><Relationship Id="rId2" Type="http://schemas.openxmlformats.org/officeDocument/2006/relationships/hyperlink" Target="http://lintool.github.com/MapReduceAlgorith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.microsoft.com/en-us/projects/daytona/default.aspx" TargetMode="External"/><Relationship Id="rId4" Type="http://schemas.openxmlformats.org/officeDocument/2006/relationships/hyperlink" Target="http://shop.oreilly.com/product/9780596801984.d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55797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crunch.com/2010/11/10/twitter-tv/" TargetMode="External"/><Relationship Id="rId5" Type="http://schemas.openxmlformats.org/officeDocument/2006/relationships/hyperlink" Target="http://www.ncbi.nlm.nih.gov/genbank/" TargetMode="External"/><Relationship Id="rId4" Type="http://schemas.openxmlformats.org/officeDocument/2006/relationships/hyperlink" Target="http://www.worldwidewebsiz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esaliya/mapreduce-in-simple-ter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ndara" pitchFamily="34" charset="0"/>
                <a:cs typeface="Angsana New" pitchFamily="18" charset="-34"/>
              </a:rPr>
              <a:t>Iterative Applications with MapReduce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2400" dirty="0" smtClean="0">
                <a:latin typeface="Angsana New" pitchFamily="18" charset="-34"/>
                <a:cs typeface="Angsana New" pitchFamily="18" charset="-34"/>
              </a:rPr>
            </a:br>
            <a:endParaRPr lang="en-US" sz="1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5167" y="3464681"/>
            <a:ext cx="7772400" cy="1909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Candara" pitchFamily="34" charset="0"/>
              </a:rPr>
              <a:t>Jaliya Ekanayake, PhD</a:t>
            </a:r>
            <a:endParaRPr lang="en-US" sz="2400" b="1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8419" y="2971800"/>
            <a:ext cx="5207516" cy="27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UW Educational Outreach (UWEO) course CLOUD </a:t>
            </a:r>
            <a:r>
              <a:rPr lang="en-US" dirty="0" smtClean="0"/>
              <a:t>303</a:t>
            </a:r>
          </a:p>
          <a:p>
            <a:pPr algn="ctr"/>
            <a:r>
              <a:rPr lang="en-US" dirty="0"/>
              <a:t>April 16, 2012</a:t>
            </a:r>
          </a:p>
        </p:txBody>
      </p:sp>
    </p:spTree>
    <p:extLst>
      <p:ext uri="{BB962C8B-B14F-4D97-AF65-F5344CB8AC3E}">
        <p14:creationId xmlns:p14="http://schemas.microsoft.com/office/powerpoint/2010/main" val="2464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Iterative Algorithms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Many Machine Learning Algorithms</a:t>
            </a:r>
            <a:endParaRPr lang="en-US" dirty="0">
              <a:solidFill>
                <a:srgbClr val="002060"/>
              </a:solidFill>
            </a:endParaRPr>
          </a:p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Clustering</a:t>
            </a:r>
          </a:p>
          <a:p>
            <a:pPr marL="800100" lvl="2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K-means </a:t>
            </a:r>
          </a:p>
          <a:p>
            <a:pPr marL="800100" lvl="2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Deterministic   </a:t>
            </a:r>
            <a:r>
              <a:rPr lang="en-US" dirty="0">
                <a:solidFill>
                  <a:srgbClr val="002060"/>
                </a:solidFill>
              </a:rPr>
              <a:t>Annealing  Clustering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PageRank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Classification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Multidimensional Scaling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Linear </a:t>
            </a:r>
            <a:r>
              <a:rPr lang="en-US" dirty="0">
                <a:solidFill>
                  <a:srgbClr val="002060"/>
                </a:solidFill>
              </a:rPr>
              <a:t>Algebra</a:t>
            </a:r>
          </a:p>
        </p:txBody>
      </p:sp>
      <p:pic>
        <p:nvPicPr>
          <p:cNvPr id="1026" name="Picture 2" descr="http://upload.wikimedia.org/wikipedia/commons/thumb/4/4c/EM-density-data.svg/186px-EM-density-dat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85800"/>
            <a:ext cx="1771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2.mm.bing.net/images/thumbnail.aspx?q=5051633686283129&amp;id=c48cec97322814394811e0b887704c4c&amp;url=http%3a%2f%2fwww.raffertypendery.com%2fimages%2fpage-content%2fpage-rank-graph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590800"/>
            <a:ext cx="1828800" cy="16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3.mm.bing.net/images/thumbnail.aspx?q=5010208716948586&amp;id=427f0f0b10bf5b2a91e2ddea76590d21&amp;url=http%3a%2f%2fwww.bearcave.com%2fmisl%2fmisl_tech%2fwavelets%2fmatrix%2fhaarfwdmatri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30" y="4495800"/>
            <a:ext cx="1628775" cy="140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An Example – </a:t>
            </a:r>
            <a:r>
              <a:rPr lang="en-US" dirty="0" err="1" smtClean="0">
                <a:solidFill>
                  <a:srgbClr val="002060"/>
                </a:solidFill>
              </a:rPr>
              <a:t>KMeans</a:t>
            </a:r>
            <a:r>
              <a:rPr lang="en-US" dirty="0" smtClean="0">
                <a:solidFill>
                  <a:srgbClr val="002060"/>
                </a:solidFill>
              </a:rPr>
              <a:t> Clustering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4820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Demo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3136"/>
            <a:ext cx="8305800" cy="310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011415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315200" cy="359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 –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00600"/>
            <a:ext cx="8229600" cy="1371600"/>
          </a:xfrm>
        </p:spPr>
        <p:txBody>
          <a:bodyPr/>
          <a:lstStyle/>
          <a:p>
            <a:r>
              <a:rPr lang="en-US" dirty="0" smtClean="0"/>
              <a:t>What happen when the data become big?</a:t>
            </a:r>
          </a:p>
          <a:p>
            <a:r>
              <a:rPr lang="en-US" dirty="0" smtClean="0"/>
              <a:t>How can we scale this?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143000"/>
            <a:ext cx="39624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966044"/>
            <a:ext cx="5257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board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How about MapReduce?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57200" y="2209800"/>
            <a:ext cx="8153400" cy="4038600"/>
            <a:chOff x="457200" y="2209800"/>
            <a:chExt cx="8153400" cy="4038600"/>
          </a:xfrm>
        </p:grpSpPr>
        <p:grpSp>
          <p:nvGrpSpPr>
            <p:cNvPr id="4" name="Group 94"/>
            <p:cNvGrpSpPr/>
            <p:nvPr/>
          </p:nvGrpSpPr>
          <p:grpSpPr>
            <a:xfrm>
              <a:off x="457200" y="2209800"/>
              <a:ext cx="8153400" cy="4038600"/>
              <a:chOff x="304800" y="2209800"/>
              <a:chExt cx="8153400" cy="4038600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838200" y="2895600"/>
                <a:ext cx="7620000" cy="2209800"/>
              </a:xfrm>
              <a:prstGeom prst="roundRect">
                <a:avLst>
                  <a:gd name="adj" fmla="val 7556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5565107" y="4026969"/>
                <a:ext cx="269457" cy="280236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6179469" y="4026969"/>
                <a:ext cx="269457" cy="280236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5226668" y="3315602"/>
                <a:ext cx="269457" cy="280236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6839100" y="4026969"/>
                <a:ext cx="269457" cy="280236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5834564" y="3315602"/>
                <a:ext cx="269457" cy="280236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1295400" y="3048009"/>
                <a:ext cx="2590383" cy="304513"/>
                <a:chOff x="1453" y="5453"/>
                <a:chExt cx="3605" cy="353"/>
              </a:xfrm>
            </p:grpSpPr>
            <p:sp>
              <p:nvSpPr>
                <p:cNvPr id="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53" y="5453"/>
                  <a:ext cx="3075" cy="353"/>
                </a:xfrm>
                <a:prstGeom prst="rect">
                  <a:avLst/>
                </a:prstGeom>
                <a:solidFill>
                  <a:srgbClr val="DDD8C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itchFamily="34" charset="0"/>
                      <a:cs typeface="Arial" pitchFamily="34" charset="0"/>
                    </a:rPr>
                    <a:t>runMapReduce(..)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1" name="AutoShape 17"/>
                <p:cNvCxnSpPr>
                  <a:cxnSpLocks noChangeShapeType="1"/>
                  <a:stCxn id="90" idx="3"/>
                </p:cNvCxnSpPr>
                <p:nvPr/>
              </p:nvCxnSpPr>
              <p:spPr bwMode="auto">
                <a:xfrm>
                  <a:off x="4528" y="5630"/>
                  <a:ext cx="530" cy="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7162449" y="3315602"/>
                <a:ext cx="269457" cy="280236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6487728" y="3315602"/>
                <a:ext cx="269457" cy="280236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cxnSp>
            <p:nvCxnSpPr>
              <p:cNvPr id="20" name="AutoShape 20"/>
              <p:cNvCxnSpPr>
                <a:cxnSpLocks noChangeShapeType="1"/>
              </p:cNvCxnSpPr>
              <p:nvPr/>
            </p:nvCxnSpPr>
            <p:spPr bwMode="auto">
              <a:xfrm>
                <a:off x="5683668" y="3865295"/>
                <a:ext cx="0" cy="1616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" name="AutoShape 21"/>
              <p:cNvCxnSpPr>
                <a:cxnSpLocks noChangeShapeType="1"/>
              </p:cNvCxnSpPr>
              <p:nvPr/>
            </p:nvCxnSpPr>
            <p:spPr bwMode="auto">
              <a:xfrm>
                <a:off x="6315276" y="3865295"/>
                <a:ext cx="0" cy="1616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" name="AutoShape 22"/>
              <p:cNvCxnSpPr>
                <a:cxnSpLocks noChangeShapeType="1"/>
              </p:cNvCxnSpPr>
              <p:nvPr/>
            </p:nvCxnSpPr>
            <p:spPr bwMode="auto">
              <a:xfrm>
                <a:off x="6951195" y="3865295"/>
                <a:ext cx="0" cy="1616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" name="AutoShape 23"/>
              <p:cNvCxnSpPr>
                <a:cxnSpLocks noChangeShapeType="1"/>
              </p:cNvCxnSpPr>
              <p:nvPr/>
            </p:nvCxnSpPr>
            <p:spPr bwMode="auto">
              <a:xfrm>
                <a:off x="5409899" y="3595838"/>
                <a:ext cx="273769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5683668" y="3595838"/>
                <a:ext cx="269457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25"/>
              <p:cNvCxnSpPr>
                <a:cxnSpLocks noChangeShapeType="1"/>
              </p:cNvCxnSpPr>
              <p:nvPr/>
            </p:nvCxnSpPr>
            <p:spPr bwMode="auto">
              <a:xfrm flipH="1">
                <a:off x="5683668" y="3595838"/>
                <a:ext cx="901065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5683668" y="3595838"/>
                <a:ext cx="1595187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27"/>
              <p:cNvCxnSpPr>
                <a:cxnSpLocks noChangeShapeType="1"/>
              </p:cNvCxnSpPr>
              <p:nvPr/>
            </p:nvCxnSpPr>
            <p:spPr bwMode="auto">
              <a:xfrm>
                <a:off x="5409899" y="3595838"/>
                <a:ext cx="905376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8" name="AutoShape 28"/>
              <p:cNvCxnSpPr>
                <a:cxnSpLocks noChangeShapeType="1"/>
              </p:cNvCxnSpPr>
              <p:nvPr/>
            </p:nvCxnSpPr>
            <p:spPr bwMode="auto">
              <a:xfrm>
                <a:off x="5953125" y="3595838"/>
                <a:ext cx="362151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9" name="AutoShape 29"/>
              <p:cNvCxnSpPr>
                <a:cxnSpLocks noChangeShapeType="1"/>
              </p:cNvCxnSpPr>
              <p:nvPr/>
            </p:nvCxnSpPr>
            <p:spPr bwMode="auto">
              <a:xfrm flipH="1">
                <a:off x="6315276" y="3595838"/>
                <a:ext cx="269457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6315276" y="3595838"/>
                <a:ext cx="905376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1" name="AutoShape 31"/>
              <p:cNvCxnSpPr>
                <a:cxnSpLocks noChangeShapeType="1"/>
              </p:cNvCxnSpPr>
              <p:nvPr/>
            </p:nvCxnSpPr>
            <p:spPr bwMode="auto">
              <a:xfrm>
                <a:off x="5409899" y="3595838"/>
                <a:ext cx="1541295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2" name="AutoShape 32"/>
              <p:cNvCxnSpPr>
                <a:cxnSpLocks noChangeShapeType="1"/>
              </p:cNvCxnSpPr>
              <p:nvPr/>
            </p:nvCxnSpPr>
            <p:spPr bwMode="auto">
              <a:xfrm>
                <a:off x="5953125" y="3595838"/>
                <a:ext cx="998070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3" name="AutoShape 33"/>
              <p:cNvCxnSpPr>
                <a:cxnSpLocks noChangeShapeType="1"/>
              </p:cNvCxnSpPr>
              <p:nvPr/>
            </p:nvCxnSpPr>
            <p:spPr bwMode="auto">
              <a:xfrm>
                <a:off x="6584733" y="3595838"/>
                <a:ext cx="366462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4" name="AutoShape 34"/>
              <p:cNvCxnSpPr>
                <a:cxnSpLocks noChangeShapeType="1"/>
              </p:cNvCxnSpPr>
              <p:nvPr/>
            </p:nvCxnSpPr>
            <p:spPr bwMode="auto">
              <a:xfrm flipH="1">
                <a:off x="6951195" y="3595838"/>
                <a:ext cx="327660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5" name="AutoShape 35"/>
              <p:cNvCxnSpPr>
                <a:cxnSpLocks noChangeShapeType="1"/>
              </p:cNvCxnSpPr>
              <p:nvPr/>
            </p:nvCxnSpPr>
            <p:spPr bwMode="auto">
              <a:xfrm>
                <a:off x="5338763" y="3046145"/>
                <a:ext cx="0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" name="AutoShape 36"/>
              <p:cNvCxnSpPr>
                <a:cxnSpLocks noChangeShapeType="1"/>
              </p:cNvCxnSpPr>
              <p:nvPr/>
            </p:nvCxnSpPr>
            <p:spPr bwMode="auto">
              <a:xfrm>
                <a:off x="5953125" y="3046145"/>
                <a:ext cx="0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" name="AutoShape 37"/>
              <p:cNvCxnSpPr>
                <a:cxnSpLocks noChangeShapeType="1"/>
              </p:cNvCxnSpPr>
              <p:nvPr/>
            </p:nvCxnSpPr>
            <p:spPr bwMode="auto">
              <a:xfrm>
                <a:off x="6584733" y="3035367"/>
                <a:ext cx="0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" name="AutoShape 38"/>
              <p:cNvCxnSpPr>
                <a:cxnSpLocks noChangeShapeType="1"/>
              </p:cNvCxnSpPr>
              <p:nvPr/>
            </p:nvCxnSpPr>
            <p:spPr bwMode="auto">
              <a:xfrm>
                <a:off x="7278855" y="3035367"/>
                <a:ext cx="0" cy="2694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990600" y="2514600"/>
                <a:ext cx="2362200" cy="304800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while(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ndara" pitchFamily="34" charset="0"/>
                    <a:cs typeface="Arial" pitchFamily="34" charset="0"/>
                  </a:rPr>
                  <a:t>condition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){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40"/>
              <p:cNvSpPr>
                <a:spLocks noChangeArrowheads="1"/>
              </p:cNvSpPr>
              <p:nvPr/>
            </p:nvSpPr>
            <p:spPr bwMode="auto">
              <a:xfrm>
                <a:off x="2978317" y="4706002"/>
                <a:ext cx="269457" cy="2802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cxnSp>
            <p:nvCxnSpPr>
              <p:cNvPr id="41" name="AutoShape 41"/>
              <p:cNvCxnSpPr>
                <a:cxnSpLocks noChangeShapeType="1"/>
              </p:cNvCxnSpPr>
              <p:nvPr/>
            </p:nvCxnSpPr>
            <p:spPr bwMode="auto">
              <a:xfrm>
                <a:off x="3118435" y="4544327"/>
                <a:ext cx="0" cy="1616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3118435" y="4544327"/>
                <a:ext cx="38327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3" name="Text Box 43"/>
              <p:cNvSpPr txBox="1">
                <a:spLocks noChangeArrowheads="1"/>
              </p:cNvSpPr>
              <p:nvPr/>
            </p:nvSpPr>
            <p:spPr bwMode="auto">
              <a:xfrm>
                <a:off x="1066800" y="5715000"/>
                <a:ext cx="1853866" cy="304800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} //end while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 Box 44"/>
              <p:cNvSpPr txBox="1">
                <a:spLocks noChangeArrowheads="1"/>
              </p:cNvSpPr>
              <p:nvPr/>
            </p:nvSpPr>
            <p:spPr bwMode="auto">
              <a:xfrm>
                <a:off x="1295400" y="5257800"/>
                <a:ext cx="2286000" cy="304800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ndara" pitchFamily="34" charset="0"/>
                    <a:cs typeface="Arial" pitchFamily="34" charset="0"/>
                  </a:rPr>
                  <a:t>updateCondition()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itchFamily="34" charset="0"/>
                  <a:cs typeface="Arial" pitchFamily="34" charset="0"/>
                </a:endParaRPr>
              </a:p>
            </p:txBody>
          </p:sp>
          <p:cxnSp>
            <p:nvCxnSpPr>
              <p:cNvPr id="47" name="AutoShape 73"/>
              <p:cNvCxnSpPr>
                <a:cxnSpLocks noChangeShapeType="1"/>
              </p:cNvCxnSpPr>
              <p:nvPr/>
            </p:nvCxnSpPr>
            <p:spPr bwMode="auto">
              <a:xfrm>
                <a:off x="5683668" y="4307205"/>
                <a:ext cx="0" cy="237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" name="AutoShape 74"/>
              <p:cNvCxnSpPr>
                <a:cxnSpLocks noChangeShapeType="1"/>
              </p:cNvCxnSpPr>
              <p:nvPr/>
            </p:nvCxnSpPr>
            <p:spPr bwMode="auto">
              <a:xfrm>
                <a:off x="6300186" y="4307205"/>
                <a:ext cx="0" cy="237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" name="AutoShape 75"/>
              <p:cNvCxnSpPr>
                <a:cxnSpLocks noChangeShapeType="1"/>
              </p:cNvCxnSpPr>
              <p:nvPr/>
            </p:nvCxnSpPr>
            <p:spPr bwMode="auto">
              <a:xfrm>
                <a:off x="6951195" y="4307205"/>
                <a:ext cx="0" cy="237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" name="Arc 76"/>
              <p:cNvSpPr>
                <a:spLocks/>
              </p:cNvSpPr>
              <p:nvPr/>
            </p:nvSpPr>
            <p:spPr bwMode="auto">
              <a:xfrm flipH="1" flipV="1">
                <a:off x="457199" y="2438399"/>
                <a:ext cx="435443" cy="3581400"/>
              </a:xfrm>
              <a:custGeom>
                <a:avLst/>
                <a:gdLst>
                  <a:gd name="G0" fmla="+- 8892 0 0"/>
                  <a:gd name="G1" fmla="+- 21600 0 0"/>
                  <a:gd name="G2" fmla="+- 21600 0 0"/>
                  <a:gd name="T0" fmla="*/ 0 w 30492"/>
                  <a:gd name="T1" fmla="*/ 1915 h 43200"/>
                  <a:gd name="T2" fmla="*/ 590 w 30492"/>
                  <a:gd name="T3" fmla="*/ 41541 h 43200"/>
                  <a:gd name="T4" fmla="*/ 8892 w 3049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92" h="43200" fill="none" extrusionOk="0">
                    <a:moveTo>
                      <a:pt x="0" y="1915"/>
                    </a:moveTo>
                    <a:cubicBezTo>
                      <a:pt x="2794" y="652"/>
                      <a:pt x="5825" y="-1"/>
                      <a:pt x="8892" y="0"/>
                    </a:cubicBezTo>
                    <a:cubicBezTo>
                      <a:pt x="20821" y="0"/>
                      <a:pt x="30492" y="9670"/>
                      <a:pt x="30492" y="21600"/>
                    </a:cubicBezTo>
                    <a:cubicBezTo>
                      <a:pt x="30492" y="33529"/>
                      <a:pt x="20821" y="43200"/>
                      <a:pt x="8892" y="43200"/>
                    </a:cubicBezTo>
                    <a:cubicBezTo>
                      <a:pt x="6042" y="43200"/>
                      <a:pt x="3220" y="42636"/>
                      <a:pt x="590" y="41540"/>
                    </a:cubicBezTo>
                  </a:path>
                  <a:path w="30492" h="43200" stroke="0" extrusionOk="0">
                    <a:moveTo>
                      <a:pt x="0" y="1915"/>
                    </a:moveTo>
                    <a:cubicBezTo>
                      <a:pt x="2794" y="652"/>
                      <a:pt x="5825" y="-1"/>
                      <a:pt x="8892" y="0"/>
                    </a:cubicBezTo>
                    <a:cubicBezTo>
                      <a:pt x="20821" y="0"/>
                      <a:pt x="30492" y="9670"/>
                      <a:pt x="30492" y="21600"/>
                    </a:cubicBezTo>
                    <a:cubicBezTo>
                      <a:pt x="30492" y="33529"/>
                      <a:pt x="20821" y="43200"/>
                      <a:pt x="8892" y="43200"/>
                    </a:cubicBezTo>
                    <a:cubicBezTo>
                      <a:pt x="6042" y="43200"/>
                      <a:pt x="3220" y="42636"/>
                      <a:pt x="590" y="41540"/>
                    </a:cubicBezTo>
                    <a:lnTo>
                      <a:pt x="8892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52" name="Rectangle 78"/>
              <p:cNvSpPr>
                <a:spLocks noChangeArrowheads="1"/>
              </p:cNvSpPr>
              <p:nvPr/>
            </p:nvSpPr>
            <p:spPr bwMode="auto">
              <a:xfrm>
                <a:off x="304800" y="2209800"/>
                <a:ext cx="3429000" cy="40386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ndara" pitchFamily="34" charset="0"/>
                </a:endParaRPr>
              </a:p>
            </p:txBody>
          </p:sp>
          <p:sp>
            <p:nvSpPr>
              <p:cNvPr id="54" name="Text Box 80"/>
              <p:cNvSpPr txBox="1">
                <a:spLocks noChangeArrowheads="1"/>
              </p:cNvSpPr>
              <p:nvPr/>
            </p:nvSpPr>
            <p:spPr bwMode="auto">
              <a:xfrm>
                <a:off x="1828800" y="4419600"/>
                <a:ext cx="1713748" cy="323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Combine() 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operation</a:t>
                </a:r>
              </a:p>
            </p:txBody>
          </p:sp>
          <p:sp>
            <p:nvSpPr>
              <p:cNvPr id="55" name="Text Box 81"/>
              <p:cNvSpPr txBox="1">
                <a:spLocks noChangeArrowheads="1"/>
              </p:cNvSpPr>
              <p:nvPr/>
            </p:nvSpPr>
            <p:spPr bwMode="auto">
              <a:xfrm>
                <a:off x="7056822" y="4026969"/>
                <a:ext cx="1096578" cy="392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Reduce()</a:t>
                </a:r>
              </a:p>
            </p:txBody>
          </p:sp>
          <p:sp>
            <p:nvSpPr>
              <p:cNvPr id="56" name="Text Box 82"/>
              <p:cNvSpPr txBox="1">
                <a:spLocks noChangeArrowheads="1"/>
              </p:cNvSpPr>
              <p:nvPr/>
            </p:nvSpPr>
            <p:spPr bwMode="auto">
              <a:xfrm>
                <a:off x="7237897" y="3541946"/>
                <a:ext cx="763103" cy="323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Map()</a:t>
                </a:r>
              </a:p>
            </p:txBody>
          </p:sp>
          <p:grpSp>
            <p:nvGrpSpPr>
              <p:cNvPr id="60" name="Group 86"/>
              <p:cNvGrpSpPr>
                <a:grpSpLocks/>
              </p:cNvGrpSpPr>
              <p:nvPr/>
            </p:nvGrpSpPr>
            <p:grpSpPr bwMode="auto">
              <a:xfrm>
                <a:off x="304800" y="3810000"/>
                <a:ext cx="1371600" cy="533400"/>
                <a:chOff x="2264" y="5748"/>
                <a:chExt cx="1410" cy="540"/>
              </a:xfrm>
            </p:grpSpPr>
            <p:sp>
              <p:nvSpPr>
                <p:cNvPr id="62" name="Oval 87"/>
                <p:cNvSpPr>
                  <a:spLocks noChangeArrowheads="1"/>
                </p:cNvSpPr>
                <p:nvPr/>
              </p:nvSpPr>
              <p:spPr bwMode="auto">
                <a:xfrm>
                  <a:off x="2264" y="5748"/>
                  <a:ext cx="1366" cy="5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ndara" pitchFamily="34" charset="0"/>
                  </a:endParaRPr>
                </a:p>
              </p:txBody>
            </p:sp>
            <p:sp>
              <p:nvSpPr>
                <p:cNvPr id="63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264" y="5825"/>
                  <a:ext cx="1410" cy="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Candara" pitchFamily="34" charset="0"/>
                      <a:cs typeface="Arial" pitchFamily="34" charset="0"/>
                    </a:rPr>
                    <a:t>  Iterations</a:t>
                  </a:r>
                  <a:endPara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ndara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1" name="Text Box 89"/>
              <p:cNvSpPr txBox="1">
                <a:spLocks noChangeArrowheads="1"/>
              </p:cNvSpPr>
              <p:nvPr/>
            </p:nvSpPr>
            <p:spPr bwMode="auto">
              <a:xfrm>
                <a:off x="1828800" y="3352800"/>
                <a:ext cx="3429000" cy="541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itchFamily="34" charset="0"/>
                    <a:cs typeface="Arial" pitchFamily="34" charset="0"/>
                  </a:rPr>
                  <a:t>May send &lt;Key,Value&gt; pairs directly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4923737" y="2482334"/>
              <a:ext cx="3057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Partitions in Parallel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0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in Hadoop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5029200"/>
            <a:ext cx="8229600" cy="2004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Focuses mainly on single step map-&gt;reduce computations</a:t>
            </a:r>
          </a:p>
          <a:p>
            <a:r>
              <a:rPr lang="en-US" dirty="0"/>
              <a:t>Considerable overheads from:</a:t>
            </a:r>
          </a:p>
          <a:p>
            <a:pPr lvl="1"/>
            <a:r>
              <a:rPr lang="en-US" dirty="0"/>
              <a:t>Reinitializing tasks</a:t>
            </a:r>
          </a:p>
          <a:p>
            <a:pPr lvl="1"/>
            <a:r>
              <a:rPr lang="en-US" dirty="0"/>
              <a:t>Reloading static data</a:t>
            </a:r>
          </a:p>
          <a:p>
            <a:pPr lvl="1"/>
            <a:r>
              <a:rPr lang="en-US" dirty="0"/>
              <a:t>Communication &amp; data transfers</a:t>
            </a:r>
          </a:p>
        </p:txBody>
      </p:sp>
      <p:grpSp>
        <p:nvGrpSpPr>
          <p:cNvPr id="57" name="Group 67"/>
          <p:cNvGrpSpPr/>
          <p:nvPr/>
        </p:nvGrpSpPr>
        <p:grpSpPr>
          <a:xfrm>
            <a:off x="609600" y="838200"/>
            <a:ext cx="8077200" cy="4038600"/>
            <a:chOff x="457200" y="914400"/>
            <a:chExt cx="8077200" cy="4038600"/>
          </a:xfrm>
        </p:grpSpPr>
        <p:sp>
          <p:nvSpPr>
            <p:cNvPr id="58" name="Arc 57"/>
            <p:cNvSpPr/>
            <p:nvPr/>
          </p:nvSpPr>
          <p:spPr>
            <a:xfrm rot="5400000">
              <a:off x="4507306" y="2122093"/>
              <a:ext cx="2743200" cy="1394613"/>
            </a:xfrm>
            <a:prstGeom prst="arc">
              <a:avLst>
                <a:gd name="adj1" fmla="val 9163427"/>
                <a:gd name="adj2" fmla="val 1099694"/>
              </a:avLst>
            </a:prstGeom>
            <a:ln w="50800">
              <a:solidFill>
                <a:srgbClr val="00206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52800" y="3657600"/>
              <a:ext cx="2819400" cy="3693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  <a:cs typeface="Courier New" pitchFamily="49" charset="0"/>
                </a:rPr>
                <a:t>Reduce (Key, List&lt;Value&gt;)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05600" y="2133600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Candara" pitchFamily="34" charset="0"/>
                </a:rPr>
                <a:t>Iterate</a:t>
              </a:r>
              <a:endParaRPr lang="en-US" sz="2000" b="1" dirty="0">
                <a:solidFill>
                  <a:srgbClr val="C00000"/>
                </a:solidFill>
                <a:latin typeface="Candar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10000" y="1934224"/>
              <a:ext cx="1897186" cy="3693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  <a:cs typeface="Courier New" pitchFamily="49" charset="0"/>
                </a:rPr>
                <a:t>Map(Key, Value)  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248400" y="2590800"/>
              <a:ext cx="1350522" cy="762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Candara" pitchFamily="34" charset="0"/>
                </a:rPr>
                <a:t>Main Program</a:t>
              </a:r>
              <a:endParaRPr lang="en-US" sz="1600" b="1" dirty="0">
                <a:latin typeface="Candara" pitchFamily="34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rot="5400000">
              <a:off x="4534694" y="2475706"/>
              <a:ext cx="381000" cy="15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59" idx="1"/>
            </p:cNvCxnSpPr>
            <p:nvPr/>
          </p:nvCxnSpPr>
          <p:spPr>
            <a:xfrm rot="16200000" flipH="1">
              <a:off x="2231767" y="2721233"/>
              <a:ext cx="1556266" cy="68580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5" idx="1"/>
            </p:cNvCxnSpPr>
            <p:nvPr/>
          </p:nvCxnSpPr>
          <p:spPr>
            <a:xfrm flipV="1">
              <a:off x="2743200" y="2118890"/>
              <a:ext cx="1066800" cy="16711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Down Arrow Callout 69"/>
            <p:cNvSpPr/>
            <p:nvPr/>
          </p:nvSpPr>
          <p:spPr>
            <a:xfrm>
              <a:off x="2743200" y="1066800"/>
              <a:ext cx="2590800" cy="914400"/>
            </a:xfrm>
            <a:prstGeom prst="downArrowCallo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andara" pitchFamily="34" charset="0"/>
                </a:rPr>
                <a:t>Static Data</a:t>
              </a:r>
            </a:p>
            <a:p>
              <a:pPr algn="ctr"/>
              <a:r>
                <a:rPr lang="en-US" i="1" dirty="0" smtClean="0">
                  <a:latin typeface="Candara" pitchFamily="34" charset="0"/>
                </a:rPr>
                <a:t>Loaded in Every Iteration</a:t>
              </a:r>
              <a:endParaRPr lang="en-US" i="1" dirty="0">
                <a:latin typeface="Candara" pitchFamily="34" charset="0"/>
              </a:endParaRPr>
            </a:p>
          </p:txBody>
        </p:sp>
        <p:sp>
          <p:nvSpPr>
            <p:cNvPr id="71" name="Left Arrow Callout 70"/>
            <p:cNvSpPr/>
            <p:nvPr/>
          </p:nvSpPr>
          <p:spPr>
            <a:xfrm>
              <a:off x="6019800" y="914400"/>
              <a:ext cx="2514600" cy="8382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7766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andara" pitchFamily="34" charset="0"/>
                </a:rPr>
                <a:t>Variable Data – e.g. Hadoop distributed cache </a:t>
              </a:r>
            </a:p>
          </p:txBody>
        </p:sp>
        <p:sp>
          <p:nvSpPr>
            <p:cNvPr id="72" name="Down Arrow Callout 71"/>
            <p:cNvSpPr/>
            <p:nvPr/>
          </p:nvSpPr>
          <p:spPr>
            <a:xfrm>
              <a:off x="3581400" y="2667000"/>
              <a:ext cx="2362200" cy="914400"/>
            </a:xfrm>
            <a:prstGeom prst="downArrowCallo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Local disk -&gt; HTTP -&gt; Local disk</a:t>
              </a:r>
              <a:endParaRPr lang="en-US" dirty="0">
                <a:latin typeface="Candara" pitchFamily="34" charset="0"/>
              </a:endParaRPr>
            </a:p>
          </p:txBody>
        </p:sp>
        <p:pic>
          <p:nvPicPr>
            <p:cNvPr id="73" name="Picture 2" descr="C:\Users\jekanaya\AppData\Local\Microsoft\Windows\Temporary Internet Files\Content.IE5\YZ9VVZR1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42672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74" name="Picture 2" descr="C:\Users\jekanaya\AppData\Local\Microsoft\Windows\Temporary Internet Files\Content.IE5\YZ9VVZR1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14800" y="42672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75" name="Picture 2" descr="C:\Users\jekanaya\AppData\Local\Microsoft\Windows\Temporary Internet Files\Content.IE5\YZ9VVZR1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1600" y="4267200"/>
              <a:ext cx="533400" cy="533400"/>
            </a:xfrm>
            <a:prstGeom prst="rect">
              <a:avLst/>
            </a:prstGeom>
            <a:noFill/>
          </p:spPr>
        </p:pic>
        <p:cxnSp>
          <p:nvCxnSpPr>
            <p:cNvPr id="76" name="Straight Connector 75"/>
            <p:cNvCxnSpPr/>
            <p:nvPr/>
          </p:nvCxnSpPr>
          <p:spPr>
            <a:xfrm>
              <a:off x="4800600" y="4495800"/>
              <a:ext cx="228600" cy="0"/>
            </a:xfrm>
            <a:prstGeom prst="line">
              <a:avLst/>
            </a:prstGeom>
            <a:ln w="63500" cap="rnd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Left Arrow Callout 76"/>
            <p:cNvSpPr/>
            <p:nvPr/>
          </p:nvSpPr>
          <p:spPr>
            <a:xfrm flipH="1">
              <a:off x="762000" y="4114800"/>
              <a:ext cx="2819400" cy="8382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128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ndara" pitchFamily="34" charset="0"/>
                </a:rPr>
                <a:t>Reduce outputs are saved into multiple files</a:t>
              </a:r>
            </a:p>
          </p:txBody>
        </p:sp>
        <p:sp>
          <p:nvSpPr>
            <p:cNvPr id="78" name="Left Arrow Callout 77"/>
            <p:cNvSpPr/>
            <p:nvPr/>
          </p:nvSpPr>
          <p:spPr>
            <a:xfrm flipH="1">
              <a:off x="457200" y="1905000"/>
              <a:ext cx="2438400" cy="8382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7953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Candara" pitchFamily="34" charset="0"/>
                </a:rPr>
                <a:t>New map/reduce tasks in every iteration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3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i="1" dirty="0" smtClean="0"/>
              <a:t>Twister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5029200"/>
            <a:ext cx="8229600" cy="2004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Distributed data access</a:t>
            </a:r>
          </a:p>
          <a:p>
            <a:r>
              <a:rPr lang="en-US" dirty="0"/>
              <a:t>Distinction on static data and variable data (data flow vs. </a:t>
            </a:r>
            <a:r>
              <a:rPr lang="el-GR" dirty="0"/>
              <a:t>δ </a:t>
            </a:r>
            <a:r>
              <a:rPr lang="en-US" dirty="0"/>
              <a:t>flow)</a:t>
            </a:r>
          </a:p>
          <a:p>
            <a:r>
              <a:rPr lang="en-US" dirty="0"/>
              <a:t>Cacheable map/reduce tasks (long running tasks)</a:t>
            </a:r>
          </a:p>
          <a:p>
            <a:r>
              <a:rPr lang="en-US" dirty="0"/>
              <a:t>Combine operation</a:t>
            </a:r>
          </a:p>
          <a:p>
            <a:r>
              <a:rPr lang="en-US" dirty="0"/>
              <a:t>Support fast intermediate data transfers</a:t>
            </a:r>
          </a:p>
        </p:txBody>
      </p:sp>
      <p:sp>
        <p:nvSpPr>
          <p:cNvPr id="22" name="Arc 21"/>
          <p:cNvSpPr/>
          <p:nvPr/>
        </p:nvSpPr>
        <p:spPr>
          <a:xfrm rot="5400000">
            <a:off x="4431106" y="2702469"/>
            <a:ext cx="2743200" cy="1394613"/>
          </a:xfrm>
          <a:prstGeom prst="arc">
            <a:avLst>
              <a:gd name="adj1" fmla="val 9163427"/>
              <a:gd name="adj2" fmla="val 1099694"/>
            </a:avLst>
          </a:prstGeom>
          <a:ln w="5080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3276600"/>
            <a:ext cx="259080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Reduce (Key, List&lt;Value&gt;)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7400" y="167640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ndara" pitchFamily="34" charset="0"/>
              </a:rPr>
              <a:t>Iterate</a:t>
            </a:r>
            <a:endParaRPr lang="en-US" sz="2000" b="1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2514600"/>
            <a:ext cx="1897186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Map(Key, Value)  </a:t>
            </a:r>
          </a:p>
        </p:txBody>
      </p:sp>
      <p:sp>
        <p:nvSpPr>
          <p:cNvPr id="26" name="Oval 25"/>
          <p:cNvSpPr/>
          <p:nvPr/>
        </p:nvSpPr>
        <p:spPr>
          <a:xfrm>
            <a:off x="5791200" y="2133600"/>
            <a:ext cx="1350522" cy="76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ndara" pitchFamily="34" charset="0"/>
              </a:rPr>
              <a:t>Main Program</a:t>
            </a:r>
            <a:endParaRPr lang="en-US" sz="1600" b="1" dirty="0">
              <a:latin typeface="Candar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4458494" y="3056082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1"/>
            <a:endCxn id="23" idx="1"/>
          </p:cNvCxnSpPr>
          <p:nvPr/>
        </p:nvCxnSpPr>
        <p:spPr>
          <a:xfrm>
            <a:off x="2743200" y="2857500"/>
            <a:ext cx="609600" cy="74226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 flipV="1">
            <a:off x="2667000" y="2699266"/>
            <a:ext cx="1066800" cy="16711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Callout 29"/>
          <p:cNvSpPr/>
          <p:nvPr/>
        </p:nvSpPr>
        <p:spPr>
          <a:xfrm>
            <a:off x="2895600" y="838200"/>
            <a:ext cx="2590800" cy="914400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andara" pitchFamily="34" charset="0"/>
              </a:rPr>
              <a:t>Static Data</a:t>
            </a:r>
          </a:p>
          <a:p>
            <a:pPr algn="ctr"/>
            <a:r>
              <a:rPr lang="en-US" i="1" dirty="0" smtClean="0">
                <a:latin typeface="Candara" pitchFamily="34" charset="0"/>
              </a:rPr>
              <a:t>Loaded only once</a:t>
            </a:r>
            <a:endParaRPr lang="en-US" i="1" dirty="0">
              <a:latin typeface="Candara" pitchFamily="34" charset="0"/>
            </a:endParaRPr>
          </a:p>
        </p:txBody>
      </p:sp>
      <p:sp>
        <p:nvSpPr>
          <p:cNvPr id="31" name="Left Arrow Callout 30"/>
          <p:cNvSpPr/>
          <p:nvPr/>
        </p:nvSpPr>
        <p:spPr>
          <a:xfrm>
            <a:off x="6629400" y="3048000"/>
            <a:ext cx="2286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2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andara" pitchFamily="34" charset="0"/>
              </a:rPr>
              <a:t>Direct data transfer via pub/sub</a:t>
            </a:r>
          </a:p>
        </p:txBody>
      </p:sp>
      <p:sp>
        <p:nvSpPr>
          <p:cNvPr id="32" name="Left Arrow Callout 31"/>
          <p:cNvSpPr/>
          <p:nvPr/>
        </p:nvSpPr>
        <p:spPr>
          <a:xfrm flipH="1">
            <a:off x="381000" y="3810000"/>
            <a:ext cx="28194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2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ndara" pitchFamily="34" charset="0"/>
              </a:rPr>
              <a:t>Combiner operation to collect all reduce outputs</a:t>
            </a:r>
          </a:p>
        </p:txBody>
      </p:sp>
      <p:sp>
        <p:nvSpPr>
          <p:cNvPr id="33" name="Left Arrow Callout 32"/>
          <p:cNvSpPr/>
          <p:nvPr/>
        </p:nvSpPr>
        <p:spPr>
          <a:xfrm flipH="1">
            <a:off x="304800" y="2438400"/>
            <a:ext cx="24384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5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andara" pitchFamily="34" charset="0"/>
              </a:rPr>
              <a:t>Long running map/reduce tasks (cached)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0000" y="1752600"/>
            <a:ext cx="18288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Configure()</a:t>
            </a:r>
            <a:endParaRPr lang="en-US" b="1" dirty="0">
              <a:solidFill>
                <a:schemeClr val="tx1"/>
              </a:solidFill>
              <a:latin typeface="Candara" pitchFamily="34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458494" y="23233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0400" y="4267200"/>
            <a:ext cx="29718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Combine (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  <a:cs typeface="Courier New" pitchFamily="49" charset="0"/>
              </a:rPr>
              <a:t>Map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&lt;Key,Value&gt;)</a:t>
            </a:r>
            <a:endParaRPr lang="en-US" b="1" dirty="0">
              <a:solidFill>
                <a:schemeClr val="tx1"/>
              </a:solidFill>
              <a:latin typeface="Candara" pitchFamily="34" charset="0"/>
              <a:cs typeface="Courier New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458494" y="40759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</p:cNvCxnSpPr>
          <p:nvPr/>
        </p:nvCxnSpPr>
        <p:spPr>
          <a:xfrm rot="10800000">
            <a:off x="4800600" y="3048000"/>
            <a:ext cx="1828800" cy="4191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rot="10800000" flipV="1">
            <a:off x="4800600" y="3467100"/>
            <a:ext cx="1828800" cy="4191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274" y="4996267"/>
            <a:ext cx="2573852" cy="48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7243" y="1374648"/>
            <a:ext cx="7681913" cy="1216152"/>
          </a:xfrm>
        </p:spPr>
        <p:txBody>
          <a:bodyPr/>
          <a:lstStyle/>
          <a:p>
            <a:r>
              <a:rPr sz="5400" dirty="0" smtClean="0"/>
              <a:t>Windows Azure</a:t>
            </a:r>
            <a:endParaRPr lang="en-US" sz="5400" dirty="0"/>
          </a:p>
        </p:txBody>
      </p:sp>
      <p:pic>
        <p:nvPicPr>
          <p:cNvPr id="4" name="Picture 3" descr="datacenter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623734"/>
            <a:ext cx="3893514" cy="1991533"/>
          </a:xfrm>
          <a:prstGeom prst="rect">
            <a:avLst/>
          </a:prstGeom>
        </p:spPr>
      </p:pic>
      <p:pic>
        <p:nvPicPr>
          <p:cNvPr id="5" name="Picture 4" descr="ChicagoContainerStal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14800" cy="205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5" name="Picture 7" descr="C:\Users\jaliyaek\Desktop\logo31520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74" y="4996267"/>
            <a:ext cx="2573852" cy="4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03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12" y="82253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Storage Services</a:t>
            </a:r>
          </a:p>
          <a:p>
            <a:pPr lvl="1"/>
            <a:r>
              <a:rPr lang="en-US" sz="1800" dirty="0" smtClean="0"/>
              <a:t>Blobs/Containers</a:t>
            </a:r>
          </a:p>
          <a:p>
            <a:pPr lvl="1"/>
            <a:r>
              <a:rPr lang="en-US" sz="1800" dirty="0" smtClean="0"/>
              <a:t>Table</a:t>
            </a:r>
          </a:p>
          <a:p>
            <a:pPr lvl="1"/>
            <a:r>
              <a:rPr lang="en-US" sz="1800" dirty="0" smtClean="0"/>
              <a:t>Queues</a:t>
            </a:r>
          </a:p>
          <a:p>
            <a:pPr lvl="1"/>
            <a:r>
              <a:rPr lang="en-US" sz="1800" dirty="0" smtClean="0"/>
              <a:t>SQL Azure</a:t>
            </a:r>
          </a:p>
          <a:p>
            <a:r>
              <a:rPr lang="en-US" sz="2000" dirty="0" smtClean="0"/>
              <a:t>Compute Services (Roles)</a:t>
            </a:r>
          </a:p>
          <a:p>
            <a:pPr lvl="1"/>
            <a:r>
              <a:rPr lang="en-US" sz="1800" dirty="0" smtClean="0"/>
              <a:t>Web Role</a:t>
            </a:r>
          </a:p>
          <a:p>
            <a:pPr lvl="1"/>
            <a:r>
              <a:rPr lang="en-US" sz="1800" dirty="0" smtClean="0"/>
              <a:t>Worker Role</a:t>
            </a:r>
            <a:endParaRPr lang="en-US" sz="1800" dirty="0"/>
          </a:p>
        </p:txBody>
      </p:sp>
      <p:pic>
        <p:nvPicPr>
          <p:cNvPr id="3074" name="Picture 2" descr="Windows Azure role insta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581400"/>
            <a:ext cx="3262143" cy="2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9394" y="5897900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Introduction To Windows Azure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38200"/>
            <a:ext cx="4648200" cy="262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25729"/>
            <a:ext cx="3657600" cy="213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1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latin typeface="Magneto" pitchFamily="82" charset="0"/>
              </a:rPr>
              <a:t>Daytona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/>
          <a:p>
            <a:r>
              <a:rPr lang="en-US" b="1" i="1" dirty="0" smtClean="0">
                <a:latin typeface="Candara" pitchFamily="34" charset="0"/>
              </a:rPr>
              <a:t>Enhanced MapReduce on Windows Azure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983126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Candara" pitchFamily="34" charset="0"/>
              </a:rPr>
              <a:t>Jaliya Ekanayake, Wei Lu, Roger Barga</a:t>
            </a:r>
            <a:endParaRPr lang="en-US" sz="2400" b="1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Project Daytona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200400" cy="48006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</a:rPr>
              <a:t>Designed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/>
              <a:t>for </a:t>
            </a:r>
            <a:r>
              <a:rPr lang="en-US" sz="1800" b="1" dirty="0">
                <a:solidFill>
                  <a:srgbClr val="C00000"/>
                </a:solidFill>
              </a:rPr>
              <a:t>Windows Azure</a:t>
            </a:r>
            <a:r>
              <a:rPr lang="en-US" sz="1800" b="1" dirty="0"/>
              <a:t> and builds upon Azure </a:t>
            </a:r>
            <a:r>
              <a:rPr lang="en-US" sz="1800" b="1" dirty="0" smtClean="0"/>
              <a:t>services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 smtClean="0"/>
          </a:p>
          <a:p>
            <a:pPr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</a:rPr>
              <a:t>Integrated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/>
              <a:t>with </a:t>
            </a:r>
            <a:r>
              <a:rPr lang="en-US" sz="1800" b="1" dirty="0">
                <a:solidFill>
                  <a:srgbClr val="C00000"/>
                </a:solidFill>
              </a:rPr>
              <a:t>Azure data storage services</a:t>
            </a:r>
            <a:r>
              <a:rPr lang="en-US" sz="1800" b="1" dirty="0"/>
              <a:t> and can stream data in </a:t>
            </a:r>
            <a:r>
              <a:rPr lang="en-US" sz="1800" b="1" dirty="0" smtClean="0"/>
              <a:t>parallel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rgbClr val="C00000"/>
                </a:solidFill>
              </a:rPr>
              <a:t>Optimized </a:t>
            </a:r>
            <a:r>
              <a:rPr lang="en-US" sz="1800" b="1" dirty="0"/>
              <a:t>for </a:t>
            </a:r>
            <a:r>
              <a:rPr lang="en-US" sz="1800" b="1" dirty="0">
                <a:solidFill>
                  <a:srgbClr val="C00000"/>
                </a:solidFill>
              </a:rPr>
              <a:t>data analytics </a:t>
            </a:r>
            <a:r>
              <a:rPr lang="en-US" sz="1800" b="1" dirty="0"/>
              <a:t>and </a:t>
            </a:r>
            <a:r>
              <a:rPr lang="en-US" sz="1800" b="1" dirty="0">
                <a:solidFill>
                  <a:srgbClr val="C00000"/>
                </a:solidFill>
              </a:rPr>
              <a:t>machine learning </a:t>
            </a:r>
            <a:r>
              <a:rPr lang="en-US" sz="1800" b="1" dirty="0"/>
              <a:t>algorithms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36" y="3200400"/>
            <a:ext cx="527801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01" y="914400"/>
            <a:ext cx="4205288" cy="200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48200"/>
            <a:ext cx="8229600" cy="93753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2685" y="1219200"/>
            <a:ext cx="1757212" cy="1080791"/>
            <a:chOff x="103124" y="5248274"/>
            <a:chExt cx="1757212" cy="1080791"/>
          </a:xfrm>
        </p:grpSpPr>
        <p:pic>
          <p:nvPicPr>
            <p:cNvPr id="5" name="Picture 3" descr="http://www.mrt.ac.lk/web/templates/themza_j15_69/images/logo3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66" y="5248274"/>
              <a:ext cx="619125" cy="619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3124" y="5867400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latin typeface="Candara" pitchFamily="34" charset="0"/>
                </a:rPr>
                <a:t>University of </a:t>
              </a:r>
              <a:r>
                <a:rPr lang="en-US" sz="1200" b="1" i="1" dirty="0" err="1" smtClean="0">
                  <a:latin typeface="Candara" pitchFamily="34" charset="0"/>
                </a:rPr>
                <a:t>Moratuwa</a:t>
              </a:r>
              <a:endParaRPr lang="en-US" sz="1200" b="1" i="1" dirty="0" smtClean="0">
                <a:latin typeface="Candara" pitchFamily="34" charset="0"/>
              </a:endParaRPr>
            </a:p>
            <a:p>
              <a:pPr algn="ctr"/>
              <a:r>
                <a:rPr lang="en-US" sz="1200" b="1" i="1" dirty="0" smtClean="0">
                  <a:latin typeface="Candara" pitchFamily="34" charset="0"/>
                </a:rPr>
                <a:t>Sri Lanka (BSc Eng.)</a:t>
              </a:r>
              <a:endParaRPr lang="en-US" sz="1200" b="1" i="1" dirty="0">
                <a:latin typeface="Candara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00" y="1302674"/>
            <a:ext cx="152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Web Service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6" y="2607664"/>
            <a:ext cx="3124200" cy="6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057887" y="1305224"/>
            <a:ext cx="3119453" cy="948889"/>
            <a:chOff x="4191002" y="1340666"/>
            <a:chExt cx="3119453" cy="94888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2" y="1340666"/>
              <a:ext cx="3119453" cy="58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03269" y="2012556"/>
              <a:ext cx="2294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/>
                <a:t>MS and PhD in Computer Science</a:t>
              </a:r>
              <a:endParaRPr lang="en-US" sz="1200" b="1" i="1" dirty="0"/>
            </a:p>
          </p:txBody>
        </p:sp>
      </p:grpSp>
      <p:pic>
        <p:nvPicPr>
          <p:cNvPr id="2055" name="Picture 7" descr="http://www.iterativemapreduce.org/images/twi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2" y="2323271"/>
            <a:ext cx="2242576" cy="5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Microsoft Research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86" y="3730256"/>
            <a:ext cx="2291392" cy="6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6" y="3730256"/>
            <a:ext cx="3713049" cy="129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209757" y="1500464"/>
            <a:ext cx="347349" cy="30956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94519" y="1494331"/>
            <a:ext cx="347349" cy="30956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653610">
            <a:off x="1839921" y="2331384"/>
            <a:ext cx="347349" cy="30956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515331">
            <a:off x="4473244" y="2361210"/>
            <a:ext cx="347349" cy="30956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443938" y="3105268"/>
            <a:ext cx="347349" cy="30956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4975412" y="4042797"/>
            <a:ext cx="347349" cy="30956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Abstraction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31825"/>
            <a:ext cx="3657600" cy="3979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940600"/>
            <a:ext cx="4800600" cy="172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2819399"/>
            <a:ext cx="4800600" cy="2092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3659873" cy="361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Run()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 </a:t>
            </a:r>
          </a:p>
          <a:p>
            <a:endParaRPr lang="en-US" sz="800" b="1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300" b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Job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job1 = 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Job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(Map1,Reduce1,..);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Job1. Run();</a:t>
            </a:r>
          </a:p>
          <a:p>
            <a:endParaRPr lang="en-US" sz="13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 Job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job2 = 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Job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(Map2,Reduce2,..);</a:t>
            </a:r>
          </a:p>
          <a:p>
            <a:endParaRPr lang="en-US" sz="1300" b="1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 while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(Some</a:t>
            </a:r>
            <a:r>
              <a:rPr lang="en-US" sz="1300" b="1" dirty="0" smtClean="0">
                <a:solidFill>
                  <a:schemeClr val="tx1"/>
                </a:solidFill>
                <a:latin typeface="Consolas"/>
              </a:rPr>
              <a:t>Condition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{      </a:t>
            </a:r>
          </a:p>
          <a:p>
            <a:r>
              <a:rPr lang="en-US" sz="13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job2.AddOrReplaceParameters(..);      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job2.Run();                </a:t>
            </a:r>
          </a:p>
          <a:p>
            <a:r>
              <a:rPr lang="en-US" sz="1300" b="1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300" b="1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Job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job3 = 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Job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(Map3,Reduce3,..);     </a:t>
            </a:r>
          </a:p>
          <a:p>
            <a:r>
              <a:rPr lang="en-US" sz="1300" b="1" i="1" dirty="0" smtClean="0">
                <a:solidFill>
                  <a:prstClr val="black"/>
                </a:solidFill>
                <a:latin typeface="Consolas"/>
              </a:rPr>
              <a:t> job3.Run()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;  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           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53305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ndara" pitchFamily="34" charset="0"/>
              </a:rPr>
              <a:t>Controller</a:t>
            </a:r>
            <a:endParaRPr lang="en-US" sz="1600" b="1" dirty="0">
              <a:latin typeface="Candar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6507" y="1828800"/>
            <a:ext cx="3429000" cy="457200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6507" y="2444150"/>
            <a:ext cx="3429000" cy="1442049"/>
          </a:xfrm>
          <a:prstGeom prst="roundRect">
            <a:avLst>
              <a:gd name="adj" fmla="val 10087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6507" y="4031411"/>
            <a:ext cx="3429000" cy="457200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83532" y="1289304"/>
            <a:ext cx="4267200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&gt;&gt;</a:t>
            </a:r>
          </a:p>
          <a:p>
            <a:r>
              <a:rPr lang="en-US" sz="13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Map(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key, 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value,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…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{     </a:t>
            </a:r>
          </a:p>
          <a:p>
            <a:r>
              <a:rPr lang="en-US" sz="13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…</a:t>
            </a:r>
            <a:endParaRPr lang="en-US" sz="13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300" b="1" i="1" dirty="0" smtClean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300" b="1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i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b="1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(word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, 1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);            </a:t>
            </a:r>
            <a:endParaRPr lang="en-US" sz="13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950750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ndara" pitchFamily="34" charset="0"/>
              </a:rPr>
              <a:t>Map</a:t>
            </a:r>
            <a:endParaRPr lang="en-US" sz="1600" b="1" dirty="0">
              <a:latin typeface="Candar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73747" y="3165174"/>
            <a:ext cx="5486400" cy="1492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&gt;&gt;</a:t>
            </a:r>
          </a:p>
          <a:p>
            <a:r>
              <a:rPr lang="en-US" sz="13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 Reduce(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key,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&gt; values,…)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…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b="1" i="1" dirty="0" smtClean="0">
                <a:solidFill>
                  <a:srgbClr val="0000FF"/>
                </a:solidFill>
                <a:latin typeface="Consolas"/>
              </a:rPr>
              <a:t>yield return</a:t>
            </a:r>
            <a:r>
              <a:rPr lang="en-US" sz="1300" b="1" i="1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300" b="1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i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(key, values.Sum());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600" y="2833839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ndara" pitchFamily="34" charset="0"/>
              </a:rPr>
              <a:t>Reduce &amp; Local Combiner</a:t>
            </a:r>
            <a:endParaRPr lang="en-US" sz="1600" b="1" dirty="0">
              <a:latin typeface="Candar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799519">
            <a:off x="2182042" y="126394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Example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037" y="5257800"/>
            <a:ext cx="2055963" cy="1003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5334000"/>
            <a:ext cx="2030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IDataPartitioner</a:t>
            </a:r>
          </a:p>
          <a:p>
            <a:endParaRPr lang="en-US" sz="1400" b="1" dirty="0">
              <a:latin typeface="Candara" pitchFamily="34" charset="0"/>
            </a:endParaRPr>
          </a:p>
          <a:p>
            <a:r>
              <a:rPr lang="en-US" sz="1400" b="1" dirty="0" smtClean="0">
                <a:latin typeface="Candara" pitchFamily="34" charset="0"/>
              </a:rPr>
              <a:t>e.g. BlobTextPartitioner</a:t>
            </a:r>
            <a:endParaRPr lang="en-US" sz="1400" b="1" dirty="0">
              <a:latin typeface="Candar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03500" y="5271823"/>
            <a:ext cx="1850579" cy="989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35130" y="5334000"/>
            <a:ext cx="1738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IRecordReader</a:t>
            </a:r>
          </a:p>
          <a:p>
            <a:endParaRPr lang="en-US" sz="1400" b="1" dirty="0" smtClean="0">
              <a:latin typeface="Candara" pitchFamily="34" charset="0"/>
            </a:endParaRPr>
          </a:p>
          <a:p>
            <a:r>
              <a:rPr lang="en-US" sz="1400" b="1" dirty="0">
                <a:latin typeface="Candara" pitchFamily="34" charset="0"/>
              </a:rPr>
              <a:t>e.g. </a:t>
            </a:r>
            <a:r>
              <a:rPr lang="en-US" sz="1400" b="1" dirty="0" smtClean="0">
                <a:latin typeface="Candara" pitchFamily="34" charset="0"/>
              </a:rPr>
              <a:t>BlobTextReader</a:t>
            </a:r>
            <a:endParaRPr lang="en-US" sz="1400" b="1" dirty="0">
              <a:latin typeface="Candara" pitchFamily="34" charset="0"/>
            </a:endParaRPr>
          </a:p>
          <a:p>
            <a:endParaRPr lang="en-US" sz="1400" b="1" dirty="0">
              <a:latin typeface="Candar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1346" y="5271823"/>
            <a:ext cx="2022293" cy="989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03308" y="5332208"/>
            <a:ext cx="1694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IRecordWriter</a:t>
            </a:r>
          </a:p>
          <a:p>
            <a:endParaRPr lang="en-US" sz="1400" b="1" dirty="0" smtClean="0">
              <a:latin typeface="Candara" pitchFamily="34" charset="0"/>
            </a:endParaRPr>
          </a:p>
          <a:p>
            <a:r>
              <a:rPr lang="en-US" sz="1400" b="1" dirty="0">
                <a:latin typeface="Candara" pitchFamily="34" charset="0"/>
              </a:rPr>
              <a:t>e.g. </a:t>
            </a:r>
            <a:r>
              <a:rPr lang="en-US" sz="1400" b="1" dirty="0" smtClean="0">
                <a:latin typeface="Candara" pitchFamily="34" charset="0"/>
              </a:rPr>
              <a:t>BlobTextWriter</a:t>
            </a:r>
            <a:endParaRPr lang="en-US" sz="1400" b="1" dirty="0">
              <a:latin typeface="Candara" pitchFamily="34" charset="0"/>
            </a:endParaRPr>
          </a:p>
          <a:p>
            <a:endParaRPr lang="en-US" sz="1400" b="1" dirty="0">
              <a:latin typeface="Candar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29622" y="5265530"/>
            <a:ext cx="2309578" cy="9977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35833" y="5309204"/>
            <a:ext cx="2007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IKeyPartitioner</a:t>
            </a:r>
          </a:p>
          <a:p>
            <a:endParaRPr lang="en-US" sz="1400" b="1" dirty="0" smtClean="0">
              <a:latin typeface="Candara" pitchFamily="34" charset="0"/>
            </a:endParaRPr>
          </a:p>
          <a:p>
            <a:r>
              <a:rPr lang="en-US" sz="1400" b="1" dirty="0">
                <a:latin typeface="Candara" pitchFamily="34" charset="0"/>
              </a:rPr>
              <a:t>e.g. </a:t>
            </a:r>
            <a:r>
              <a:rPr lang="en-US" sz="1400" b="1" dirty="0" smtClean="0">
                <a:latin typeface="Candara" pitchFamily="34" charset="0"/>
              </a:rPr>
              <a:t>HashKeyPartitioner</a:t>
            </a:r>
            <a:endParaRPr lang="en-US" sz="1400" b="1" dirty="0">
              <a:latin typeface="Candara" pitchFamily="34" charset="0"/>
            </a:endParaRPr>
          </a:p>
          <a:p>
            <a:endParaRPr lang="en-US" sz="14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1"/>
            <a:ext cx="6553200" cy="412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4274858"/>
            <a:ext cx="8763000" cy="242308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4900" dirty="0" smtClean="0"/>
              <a:t>Application =  Collection of MapReduce jobs i.e. Single Controller containing multiple MapReduce jobs</a:t>
            </a:r>
          </a:p>
          <a:p>
            <a:pPr>
              <a:lnSpc>
                <a:spcPct val="130000"/>
              </a:lnSpc>
            </a:pPr>
            <a:r>
              <a:rPr lang="en-US" sz="4900" i="1" dirty="0" smtClean="0">
                <a:solidFill>
                  <a:schemeClr val="accent2"/>
                </a:solidFill>
              </a:rPr>
              <a:t>ApplicationScheduler</a:t>
            </a:r>
            <a:r>
              <a:rPr lang="en-US" sz="4900" dirty="0" smtClean="0">
                <a:solidFill>
                  <a:schemeClr val="accent2"/>
                </a:solidFill>
              </a:rPr>
              <a:t> </a:t>
            </a:r>
            <a:r>
              <a:rPr lang="en-US" sz="4900" dirty="0" smtClean="0"/>
              <a:t>is a FIFO Queue</a:t>
            </a:r>
          </a:p>
          <a:p>
            <a:pPr>
              <a:lnSpc>
                <a:spcPct val="130000"/>
              </a:lnSpc>
            </a:pPr>
            <a:r>
              <a:rPr lang="en-US" sz="4900" dirty="0" smtClean="0"/>
              <a:t>Per Application </a:t>
            </a:r>
            <a:r>
              <a:rPr lang="en-US" sz="4900" i="1" dirty="0" smtClean="0">
                <a:solidFill>
                  <a:schemeClr val="accent2"/>
                </a:solidFill>
              </a:rPr>
              <a:t>ApplicationManager</a:t>
            </a:r>
            <a:r>
              <a:rPr lang="en-US" sz="4900" dirty="0" smtClean="0"/>
              <a:t> executes the </a:t>
            </a:r>
            <a:r>
              <a:rPr lang="en-US" sz="4900" i="1" dirty="0" smtClean="0">
                <a:solidFill>
                  <a:schemeClr val="accent2"/>
                </a:solidFill>
              </a:rPr>
              <a:t>Controller</a:t>
            </a:r>
            <a:r>
              <a:rPr lang="en-US" sz="4900" dirty="0" smtClean="0">
                <a:solidFill>
                  <a:schemeClr val="accent2"/>
                </a:solidFill>
              </a:rPr>
              <a:t> </a:t>
            </a:r>
            <a:r>
              <a:rPr lang="en-US" sz="4900" dirty="0" smtClean="0"/>
              <a:t>which produces Map/Reduce tasks </a:t>
            </a:r>
          </a:p>
          <a:p>
            <a:pPr>
              <a:lnSpc>
                <a:spcPct val="130000"/>
              </a:lnSpc>
            </a:pPr>
            <a:r>
              <a:rPr lang="en-US" sz="4900" i="1" dirty="0" smtClean="0">
                <a:solidFill>
                  <a:schemeClr val="accent2"/>
                </a:solidFill>
              </a:rPr>
              <a:t>TaskScheduler + Dispatcher </a:t>
            </a:r>
            <a:r>
              <a:rPr lang="en-US" sz="4900" dirty="0" smtClean="0"/>
              <a:t>schedule the tasks to available Slave Nodes</a:t>
            </a:r>
          </a:p>
          <a:p>
            <a:pPr>
              <a:lnSpc>
                <a:spcPct val="130000"/>
              </a:lnSpc>
            </a:pPr>
            <a:r>
              <a:rPr lang="en-US" sz="4900" i="1" dirty="0" smtClean="0">
                <a:solidFill>
                  <a:schemeClr val="accent2"/>
                </a:solidFill>
              </a:rPr>
              <a:t>TaskRunner</a:t>
            </a:r>
            <a:r>
              <a:rPr lang="en-US" sz="4900" dirty="0" smtClean="0">
                <a:solidFill>
                  <a:schemeClr val="accent2"/>
                </a:solidFill>
              </a:rPr>
              <a:t> </a:t>
            </a:r>
            <a:r>
              <a:rPr lang="en-US" sz="4900" dirty="0" smtClean="0"/>
              <a:t>is an execution thread – Map/Reduce tasks </a:t>
            </a:r>
            <a:r>
              <a:rPr lang="en-US" sz="4900" dirty="0"/>
              <a:t>run in “threads</a:t>
            </a:r>
            <a:r>
              <a:rPr lang="en-US" sz="4900" dirty="0" smtClean="0"/>
              <a:t>”</a:t>
            </a:r>
          </a:p>
          <a:p>
            <a:pPr>
              <a:lnSpc>
                <a:spcPct val="130000"/>
              </a:lnSpc>
            </a:pPr>
            <a:r>
              <a:rPr lang="en-US" sz="4900" dirty="0" smtClean="0"/>
              <a:t>User code is executed in a separate </a:t>
            </a:r>
            <a:r>
              <a:rPr lang="en-US" sz="4900" i="1" dirty="0" smtClean="0">
                <a:solidFill>
                  <a:schemeClr val="accent2"/>
                </a:solidFill>
              </a:rPr>
              <a:t>AppDomain</a:t>
            </a:r>
            <a:r>
              <a:rPr lang="en-US" sz="4900" dirty="0" smtClean="0">
                <a:solidFill>
                  <a:schemeClr val="accent2"/>
                </a:solidFill>
              </a:rPr>
              <a:t> </a:t>
            </a:r>
            <a:r>
              <a:rPr lang="en-US" sz="4900" dirty="0" smtClean="0"/>
              <a:t>created per Application (</a:t>
            </a:r>
            <a:r>
              <a:rPr lang="en-US" sz="4900" b="1" dirty="0" smtClean="0">
                <a:solidFill>
                  <a:schemeClr val="accent2"/>
                </a:solidFill>
              </a:rPr>
              <a:t>reuse</a:t>
            </a:r>
            <a:r>
              <a:rPr lang="en-US" sz="49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sz="4900" dirty="0" smtClean="0"/>
              <a:t>Map -&gt; Reduce data transfer via TCP</a:t>
            </a:r>
          </a:p>
          <a:p>
            <a:pPr>
              <a:lnSpc>
                <a:spcPct val="130000"/>
              </a:lnSpc>
            </a:pPr>
            <a:r>
              <a:rPr lang="en-US" sz="4900" dirty="0" smtClean="0"/>
              <a:t>A data channel from Reduce to Controller</a:t>
            </a:r>
          </a:p>
          <a:p>
            <a:pPr>
              <a:lnSpc>
                <a:spcPct val="130000"/>
              </a:lnSpc>
            </a:pPr>
            <a:r>
              <a:rPr lang="en-US" sz="4900" i="1" dirty="0" smtClean="0">
                <a:solidFill>
                  <a:schemeClr val="accent2"/>
                </a:solidFill>
              </a:rPr>
              <a:t>TaskScheduler</a:t>
            </a:r>
            <a:r>
              <a:rPr lang="en-US" sz="4900" dirty="0" smtClean="0">
                <a:solidFill>
                  <a:schemeClr val="accent2"/>
                </a:solidFill>
              </a:rPr>
              <a:t> </a:t>
            </a:r>
            <a:r>
              <a:rPr lang="en-US" sz="4900" dirty="0" smtClean="0"/>
              <a:t>reschedules failed/zombie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503862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3400" dirty="0" smtClean="0"/>
              <a:t>Slave Nodes has a configurable number of  Map/Reduce slots</a:t>
            </a:r>
          </a:p>
          <a:p>
            <a:pPr>
              <a:lnSpc>
                <a:spcPct val="130000"/>
              </a:lnSpc>
            </a:pPr>
            <a:r>
              <a:rPr lang="en-US" sz="3400" dirty="0" smtClean="0"/>
              <a:t>Each slave informs its slot capacity to the Master during the initial registration</a:t>
            </a:r>
          </a:p>
          <a:p>
            <a:pPr>
              <a:lnSpc>
                <a:spcPct val="130000"/>
              </a:lnSpc>
            </a:pPr>
            <a:r>
              <a:rPr lang="en-US" sz="3400" i="1" dirty="0" smtClean="0">
                <a:solidFill>
                  <a:schemeClr val="accent2"/>
                </a:solidFill>
              </a:rPr>
              <a:t>TrackerMonitor</a:t>
            </a:r>
            <a:r>
              <a:rPr lang="en-US" sz="3400" dirty="0" smtClean="0"/>
              <a:t> at the Master keeps track of the availability of Slaves using heartbeats</a:t>
            </a:r>
          </a:p>
          <a:p>
            <a:pPr>
              <a:lnSpc>
                <a:spcPct val="130000"/>
              </a:lnSpc>
            </a:pPr>
            <a:r>
              <a:rPr lang="en-US" sz="3400" dirty="0" smtClean="0"/>
              <a:t>Master’s </a:t>
            </a:r>
            <a:r>
              <a:rPr lang="en-US" sz="3400" i="1" dirty="0" smtClean="0">
                <a:solidFill>
                  <a:schemeClr val="accent2"/>
                </a:solidFill>
              </a:rPr>
              <a:t>TaskScheduler</a:t>
            </a:r>
            <a:r>
              <a:rPr lang="en-US" sz="3400" dirty="0" smtClean="0">
                <a:solidFill>
                  <a:schemeClr val="accent2"/>
                </a:solidFill>
              </a:rPr>
              <a:t> </a:t>
            </a:r>
            <a:r>
              <a:rPr lang="en-US" sz="3400" dirty="0" smtClean="0"/>
              <a:t>simply fills the available slots in Slaves</a:t>
            </a:r>
          </a:p>
          <a:p>
            <a:pPr>
              <a:lnSpc>
                <a:spcPct val="130000"/>
              </a:lnSpc>
            </a:pPr>
            <a:r>
              <a:rPr lang="en-US" sz="3400" dirty="0" smtClean="0"/>
              <a:t>Supports three scheduling policies</a:t>
            </a:r>
          </a:p>
          <a:p>
            <a:pPr lvl="1">
              <a:lnSpc>
                <a:spcPct val="130000"/>
              </a:lnSpc>
            </a:pPr>
            <a:r>
              <a:rPr lang="en-US" sz="3400" dirty="0" smtClean="0"/>
              <a:t>Round-Robin</a:t>
            </a:r>
          </a:p>
          <a:p>
            <a:pPr lvl="1">
              <a:lnSpc>
                <a:spcPct val="130000"/>
              </a:lnSpc>
            </a:pPr>
            <a:r>
              <a:rPr lang="en-US" sz="3400" dirty="0" smtClean="0"/>
              <a:t>Simple Iterative</a:t>
            </a:r>
          </a:p>
          <a:p>
            <a:pPr lvl="1">
              <a:lnSpc>
                <a:spcPct val="130000"/>
              </a:lnSpc>
            </a:pPr>
            <a:r>
              <a:rPr lang="en-US" sz="3400" dirty="0" smtClean="0"/>
              <a:t>Data Locality Aware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87229"/>
            <a:ext cx="1474711" cy="108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104"/>
            <a:ext cx="1456130" cy="104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25122" y="1292029"/>
            <a:ext cx="1827475" cy="152546"/>
            <a:chOff x="2257245" y="1295254"/>
            <a:chExt cx="1827475" cy="15254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22572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096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620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144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668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192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716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240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75120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27520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79920" y="1295254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32320" y="1295254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25784" y="1790311"/>
            <a:ext cx="1522675" cy="152400"/>
            <a:chOff x="2257245" y="1295400"/>
            <a:chExt cx="1522675" cy="152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22572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96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620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44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668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192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716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4045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75120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27520" y="1295400"/>
              <a:ext cx="1524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68178" y="974234"/>
            <a:ext cx="985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Map Tasks</a:t>
            </a:r>
            <a:endParaRPr lang="en-US" sz="1400" b="1" dirty="0">
              <a:latin typeface="Candar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5077" y="1482529"/>
            <a:ext cx="1203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Reduce Tasks</a:t>
            </a:r>
            <a:endParaRPr lang="en-US" sz="1400" b="1" dirty="0">
              <a:latin typeface="Candara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6248400" y="1547520"/>
            <a:ext cx="609600" cy="152400"/>
            <a:chOff x="2257245" y="1295400"/>
            <a:chExt cx="609600" cy="152400"/>
          </a:xfrm>
        </p:grpSpPr>
        <p:sp>
          <p:nvSpPr>
            <p:cNvPr id="49" name="Rectangle 48"/>
            <p:cNvSpPr/>
            <p:nvPr/>
          </p:nvSpPr>
          <p:spPr>
            <a:xfrm>
              <a:off x="2257245" y="1295400"/>
              <a:ext cx="152400" cy="152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09645" y="1295400"/>
              <a:ext cx="152400" cy="152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62045" y="1295400"/>
              <a:ext cx="1524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4445" y="1295400"/>
              <a:ext cx="1524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5562600" y="1547520"/>
            <a:ext cx="609600" cy="152400"/>
            <a:chOff x="2257245" y="1295400"/>
            <a:chExt cx="609600" cy="152400"/>
          </a:xfrm>
        </p:grpSpPr>
        <p:sp>
          <p:nvSpPr>
            <p:cNvPr id="62" name="Rectangle 61"/>
            <p:cNvSpPr/>
            <p:nvPr/>
          </p:nvSpPr>
          <p:spPr>
            <a:xfrm>
              <a:off x="2257245" y="1295400"/>
              <a:ext cx="152400" cy="152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09645" y="1295400"/>
              <a:ext cx="152400" cy="152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62045" y="1295400"/>
              <a:ext cx="152400" cy="152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14445" y="1295400"/>
              <a:ext cx="1524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029200" y="188364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Map Slots</a:t>
            </a:r>
            <a:endParaRPr lang="en-US" sz="1400" b="1" dirty="0">
              <a:latin typeface="Candar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2080" y="1883649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Reduce Slots</a:t>
            </a:r>
            <a:endParaRPr lang="en-US" sz="1400" b="1" dirty="0">
              <a:latin typeface="Candara" pitchFamily="34" charset="0"/>
            </a:endParaRPr>
          </a:p>
        </p:txBody>
      </p:sp>
      <p:sp>
        <p:nvSpPr>
          <p:cNvPr id="46" name="Notched Right Arrow 45"/>
          <p:cNvSpPr/>
          <p:nvPr/>
        </p:nvSpPr>
        <p:spPr>
          <a:xfrm>
            <a:off x="4191000" y="1464718"/>
            <a:ext cx="1143000" cy="323629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62528" y="11781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Scheduling</a:t>
            </a:r>
            <a:endParaRPr lang="en-US" sz="14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The Master enforces the following state-machines for Map and Reduce tasks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User </a:t>
            </a:r>
            <a:r>
              <a:rPr lang="en-US" dirty="0"/>
              <a:t>exceptions are evaluated against a user provided exception handler at the </a:t>
            </a:r>
            <a:r>
              <a:rPr lang="en-US" dirty="0" smtClean="0">
                <a:solidFill>
                  <a:schemeClr val="accent2"/>
                </a:solidFill>
              </a:rPr>
              <a:t>Controller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Each task is retried multiple times for runtime errors or timeouts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Multiple </a:t>
            </a:r>
            <a:r>
              <a:rPr lang="en-US" dirty="0"/>
              <a:t>failed dispatch attempts or failed tasks results in the removal of Slave from the Master’s list</a:t>
            </a:r>
          </a:p>
          <a:p>
            <a:pPr>
              <a:lnSpc>
                <a:spcPct val="130000"/>
              </a:lnSpc>
            </a:pPr>
            <a:r>
              <a:rPr lang="en-US" dirty="0"/>
              <a:t>Slaves will re-register with the Master – (Azure automatically restarts crashed slaves</a:t>
            </a:r>
            <a:r>
              <a:rPr lang="en-US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User can add more Slave nodes during the computation and the scheduler will utilize them immediately – Dynamic flexibility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4" y="1549003"/>
            <a:ext cx="4337566" cy="156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484" y="1549003"/>
            <a:ext cx="4114800" cy="155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9684" y="1320403"/>
            <a:ext cx="2592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State Transitions for Map Tasks</a:t>
            </a:r>
            <a:endParaRPr lang="en-US" sz="1400" b="1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5484" y="1329928"/>
            <a:ext cx="281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ndara" pitchFamily="34" charset="0"/>
              </a:rPr>
              <a:t>State Transitions for Reduce Tasks</a:t>
            </a:r>
            <a:endParaRPr lang="en-US" sz="14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Iteration Support -  Runtime Optimizations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762000"/>
            <a:ext cx="8229600" cy="33759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ea typeface="Segoe UI" pitchFamily="34" charset="0"/>
                <a:cs typeface="Segoe UI" pitchFamily="34" charset="0"/>
              </a:rPr>
              <a:t>Introduced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Controller-Map-Reduce</a:t>
            </a:r>
            <a:r>
              <a:rPr lang="en-US" dirty="0">
                <a:ea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pattern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ea typeface="Segoe UI" pitchFamily="34" charset="0"/>
                <a:cs typeface="Segoe UI" pitchFamily="34" charset="0"/>
              </a:rPr>
              <a:t>Enables checking for convergence criteria at the controller for iterative applications</a:t>
            </a:r>
            <a:endParaRPr lang="en-US" dirty="0"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30000"/>
              </a:lnSpc>
            </a:pPr>
            <a:r>
              <a:rPr lang="en-US" dirty="0" smtClean="0"/>
              <a:t>Supports getting reduce output directly at the controller (for relatively smaller outputs)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e.g. cluster centers, rank vector etc…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Tasks are run in threads sharing an AppDomain per application created at Slaves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Avoid creating processes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Copy execution code (dlls + exes) only once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Minimize task creation overhead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Simple Iterative &amp; Data Locality Aware Scheduler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5463428" cy="152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" name="Notched Right Arrow 186"/>
          <p:cNvSpPr/>
          <p:nvPr/>
        </p:nvSpPr>
        <p:spPr>
          <a:xfrm>
            <a:off x="228600" y="5715000"/>
            <a:ext cx="4800600" cy="444500"/>
          </a:xfrm>
          <a:prstGeom prst="notchedRightArrow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Candara" pitchFamily="34" charset="0"/>
                <a:cs typeface="Aharoni" pitchFamily="2" charset="-79"/>
              </a:rPr>
              <a:t>Expand the Applicability of MapReduce to more </a:t>
            </a:r>
            <a:r>
              <a:rPr lang="en-US" sz="1000" b="1" dirty="0" smtClean="0">
                <a:solidFill>
                  <a:srgbClr val="002060"/>
                </a:solidFill>
                <a:latin typeface="Candara" pitchFamily="34" charset="0"/>
                <a:cs typeface="Aharoni" pitchFamily="2" charset="-79"/>
              </a:rPr>
              <a:t>classes</a:t>
            </a:r>
            <a:r>
              <a:rPr lang="en-US" sz="1000" b="1" dirty="0" smtClean="0">
                <a:latin typeface="Candara" pitchFamily="34" charset="0"/>
                <a:cs typeface="Aharoni" pitchFamily="2" charset="-79"/>
              </a:rPr>
              <a:t> of Applications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67410"/>
            <a:ext cx="3124200" cy="2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Daytona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Debug Mode</a:t>
            </a:r>
          </a:p>
          <a:p>
            <a:r>
              <a:rPr lang="en-US" dirty="0" smtClean="0"/>
              <a:t>In Windows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9768"/>
            <a:ext cx="8229600" cy="54934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Twister</a:t>
            </a:r>
            <a:endParaRPr lang="en-US" dirty="0" smtClean="0"/>
          </a:p>
          <a:p>
            <a:pPr lvl="1"/>
            <a:r>
              <a:rPr lang="en-US" dirty="0" smtClean="0"/>
              <a:t>Long running tasks</a:t>
            </a:r>
          </a:p>
          <a:p>
            <a:pPr lvl="1"/>
            <a:r>
              <a:rPr lang="en-US" dirty="0" smtClean="0"/>
              <a:t>Static and variable data distinction</a:t>
            </a:r>
          </a:p>
          <a:p>
            <a:pPr lvl="1"/>
            <a:r>
              <a:rPr lang="en-US" dirty="0" smtClean="0"/>
              <a:t>Global combine stage</a:t>
            </a:r>
          </a:p>
          <a:p>
            <a:pPr lvl="1"/>
            <a:r>
              <a:rPr lang="en-US" dirty="0" smtClean="0"/>
              <a:t>Efficient communication </a:t>
            </a:r>
          </a:p>
          <a:p>
            <a:r>
              <a:rPr lang="en-US" dirty="0" smtClean="0">
                <a:hlinkClick r:id="rId3"/>
              </a:rPr>
              <a:t>HaLoop</a:t>
            </a:r>
            <a:endParaRPr lang="en-US" dirty="0" smtClean="0"/>
          </a:p>
          <a:p>
            <a:pPr lvl="1"/>
            <a:r>
              <a:rPr lang="en-US" dirty="0" smtClean="0"/>
              <a:t>Loop aware task scheduling</a:t>
            </a:r>
          </a:p>
          <a:p>
            <a:pPr lvl="1"/>
            <a:r>
              <a:rPr lang="en-US" dirty="0" smtClean="0"/>
              <a:t>Map input cache</a:t>
            </a:r>
          </a:p>
          <a:p>
            <a:pPr lvl="1"/>
            <a:r>
              <a:rPr lang="en-US" dirty="0" smtClean="0"/>
              <a:t>Reduce input cache</a:t>
            </a:r>
          </a:p>
          <a:p>
            <a:pPr lvl="1"/>
            <a:r>
              <a:rPr lang="en-US" dirty="0" smtClean="0"/>
              <a:t>Reduce output cache</a:t>
            </a:r>
          </a:p>
          <a:p>
            <a:r>
              <a:rPr lang="en-US" dirty="0" smtClean="0">
                <a:hlinkClick r:id="rId4"/>
              </a:rPr>
              <a:t>Spark</a:t>
            </a:r>
            <a:endParaRPr lang="en-US" dirty="0" smtClean="0"/>
          </a:p>
          <a:p>
            <a:pPr lvl="1"/>
            <a:r>
              <a:rPr lang="en-US" dirty="0" smtClean="0"/>
              <a:t>Resilient Distributed Datasets</a:t>
            </a:r>
          </a:p>
          <a:p>
            <a:r>
              <a:rPr lang="en-US" dirty="0" smtClean="0">
                <a:hlinkClick r:id="rId5"/>
              </a:rPr>
              <a:t>Pregel</a:t>
            </a:r>
            <a:endParaRPr lang="en-US" dirty="0" smtClean="0"/>
          </a:p>
          <a:p>
            <a:pPr lvl="1"/>
            <a:r>
              <a:rPr lang="en-US" dirty="0" smtClean="0"/>
              <a:t>Graph like processing runtime</a:t>
            </a:r>
          </a:p>
          <a:p>
            <a:r>
              <a:rPr lang="en-US" dirty="0" err="1" smtClean="0">
                <a:hlinkClick r:id="rId6"/>
              </a:rPr>
              <a:t>i</a:t>
            </a:r>
            <a:r>
              <a:rPr lang="en-US" dirty="0" smtClean="0">
                <a:hlinkClick r:id="rId6"/>
              </a:rPr>
              <a:t>-MapReduce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Twister4Azure</a:t>
            </a:r>
            <a:endParaRPr lang="en-US" dirty="0" smtClean="0"/>
          </a:p>
          <a:p>
            <a:pPr lvl="1"/>
            <a:r>
              <a:rPr lang="en-US" dirty="0" smtClean="0"/>
              <a:t>Twister programming model on Windows Azure</a:t>
            </a:r>
          </a:p>
          <a:p>
            <a:pPr lvl="1"/>
            <a:r>
              <a:rPr lang="en-US" dirty="0" smtClean="0"/>
              <a:t>Uses cloud services to achieve robustness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8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Data-Intensive Text Processing with MapReduce</a:t>
            </a:r>
            <a:endParaRPr lang="en-US" sz="2400" dirty="0"/>
          </a:p>
          <a:p>
            <a:r>
              <a:rPr lang="en-US" sz="2400" dirty="0" smtClean="0">
                <a:hlinkClick r:id="rId3"/>
              </a:rPr>
              <a:t>Hadoop Book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Programming Windows Azure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Microsoft Daytona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52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Big-data &amp; its Challenges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Iterative Algorithms with MapReduce</a:t>
            </a:r>
          </a:p>
          <a:p>
            <a:r>
              <a:rPr lang="en-US" dirty="0" smtClean="0"/>
              <a:t>Daytona &amp; Twister</a:t>
            </a:r>
          </a:p>
          <a:p>
            <a:pPr lvl="1"/>
            <a:r>
              <a:rPr lang="en-US" dirty="0" smtClean="0"/>
              <a:t>Programming Abstraction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Iteration Support</a:t>
            </a:r>
          </a:p>
          <a:p>
            <a:r>
              <a:rPr lang="en-US" dirty="0" smtClean="0"/>
              <a:t>Daytona – Demo</a:t>
            </a:r>
          </a:p>
          <a:p>
            <a:r>
              <a:rPr lang="en-US" dirty="0" smtClean="0"/>
              <a:t>Other Runtimes</a:t>
            </a:r>
          </a:p>
          <a:p>
            <a:r>
              <a:rPr lang="en-US" dirty="0" smtClean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andara" pitchFamily="34" charset="0"/>
              </a:rPr>
              <a:t>The Data Deluge</a:t>
            </a:r>
            <a:endParaRPr lang="en-US" sz="4000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According to 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  <a:hlinkClick r:id="rId3"/>
              </a:rPr>
              <a:t>one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 estimate, mankind created 150 </a:t>
            </a:r>
            <a:r>
              <a:rPr lang="en-US" sz="2400" dirty="0" err="1" smtClean="0">
                <a:solidFill>
                  <a:srgbClr val="002060"/>
                </a:solidFill>
                <a:latin typeface="Candara" pitchFamily="34" charset="0"/>
              </a:rPr>
              <a:t>exabytes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 (billion gigabytes) of data in 2005. This year, it will create 1,200 </a:t>
            </a:r>
            <a:r>
              <a:rPr lang="en-US" sz="2400" dirty="0" err="1" smtClean="0">
                <a:solidFill>
                  <a:srgbClr val="002060"/>
                </a:solidFill>
                <a:latin typeface="Candara" pitchFamily="34" charset="0"/>
              </a:rPr>
              <a:t>exabytes</a:t>
            </a:r>
            <a:endParaRPr lang="en-US" sz="2400" dirty="0" smtClean="0">
              <a:solidFill>
                <a:srgbClr val="002060"/>
              </a:solidFill>
              <a:latin typeface="Candara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  <a:hlinkClick r:id="rId4"/>
              </a:rPr>
              <a:t>Size of the web 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~ 3 billion web pages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During 2009, American drone aircraft flying over Iraq and Afghanistan sent back around 24 years’ worth of video footage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~108 million sequence records in 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  <a:hlinkClick r:id="rId5"/>
              </a:rPr>
              <a:t>GenBank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 in 2009, doubling in every 18 months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~20 million purchases at </a:t>
            </a:r>
            <a:r>
              <a:rPr lang="en-US" sz="2400" dirty="0" err="1" smtClean="0">
                <a:solidFill>
                  <a:srgbClr val="002060"/>
                </a:solidFill>
                <a:latin typeface="Candara" pitchFamily="34" charset="0"/>
              </a:rPr>
              <a:t>Walmart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 a day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90 million </a:t>
            </a: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  <a:hlinkClick r:id="rId6"/>
              </a:rPr>
              <a:t>Tweets a day</a:t>
            </a:r>
            <a:endParaRPr lang="en-US" sz="2400" dirty="0" smtClean="0">
              <a:solidFill>
                <a:srgbClr val="002060"/>
              </a:solidFill>
              <a:latin typeface="Candara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Astronomy, Particle Physics, Medical Records …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3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ndara" pitchFamily="34" charset="0"/>
              </a:rPr>
              <a:t>Data Deluge =&gt; Compute Intensive Processing</a:t>
            </a:r>
            <a:endParaRPr lang="en-US" sz="3200" dirty="0">
              <a:latin typeface="Candar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Processors are not going to get faster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Multi /Many core architectures =&gt; Thousand cores to clusters and millions in data centers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Parallelism is a must to process data in a meaningful time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3352800" y="2819400"/>
            <a:ext cx="26670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&gt; O (n)</a:t>
            </a:r>
            <a:endParaRPr lang="en-US" b="1" dirty="0"/>
          </a:p>
        </p:txBody>
      </p:sp>
      <p:sp>
        <p:nvSpPr>
          <p:cNvPr id="8" name="Left Arrow Callout 7"/>
          <p:cNvSpPr/>
          <p:nvPr/>
        </p:nvSpPr>
        <p:spPr>
          <a:xfrm>
            <a:off x="6096000" y="2362200"/>
            <a:ext cx="2286000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1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Require Large</a:t>
            </a: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Processing Power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The State of the Art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67400"/>
            <a:ext cx="8229600" cy="639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High level programming models such as MapReduce show promising results in data intensive processing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181600"/>
            <a:ext cx="822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ndara" pitchFamily="34" charset="0"/>
              </a:rPr>
              <a:t>Hardware</a:t>
            </a:r>
            <a:endParaRPr lang="en-US" b="1" dirty="0">
              <a:latin typeface="Candar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419600"/>
            <a:ext cx="7315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648200"/>
            <a:ext cx="4191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ndara" pitchFamily="34" charset="0"/>
              </a:rPr>
              <a:t>Hypervisors</a:t>
            </a:r>
            <a:endParaRPr lang="en-US" sz="1600" b="1" dirty="0">
              <a:latin typeface="Candar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000" y="3276600"/>
            <a:ext cx="838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ndara" pitchFamily="34" charset="0"/>
              </a:rPr>
              <a:t>Custom</a:t>
            </a:r>
          </a:p>
          <a:p>
            <a:pPr algn="ctr"/>
            <a:r>
              <a:rPr lang="en-US" sz="1400" b="1" dirty="0" smtClean="0">
                <a:latin typeface="Candara" pitchFamily="34" charset="0"/>
              </a:rPr>
              <a:t>Built</a:t>
            </a:r>
            <a:endParaRPr lang="en-US" sz="1100" b="1" dirty="0">
              <a:latin typeface="Candara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9600" y="2971800"/>
            <a:ext cx="7315200" cy="381000"/>
            <a:chOff x="533400" y="3276600"/>
            <a:chExt cx="7315200" cy="381000"/>
          </a:xfrm>
        </p:grpSpPr>
        <p:sp>
          <p:nvSpPr>
            <p:cNvPr id="7" name="Rectangle 6"/>
            <p:cNvSpPr/>
            <p:nvPr/>
          </p:nvSpPr>
          <p:spPr>
            <a:xfrm>
              <a:off x="533400" y="3276600"/>
              <a:ext cx="548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ndara" pitchFamily="34" charset="0"/>
                </a:rPr>
                <a:t>Threads, TPL, PLINQ, OpenMP</a:t>
              </a:r>
              <a:endParaRPr lang="en-US" sz="1400" b="1" dirty="0">
                <a:latin typeface="Candar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3276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andara" pitchFamily="34" charset="0"/>
                </a:rPr>
                <a:t>OpenCL</a:t>
              </a:r>
              <a:r>
                <a:rPr lang="en-US" b="1" dirty="0" smtClean="0">
                  <a:latin typeface="Candara" pitchFamily="34" charset="0"/>
                </a:rPr>
                <a:t>, CUDA</a:t>
              </a:r>
              <a:endParaRPr lang="en-US" sz="1400" b="1" dirty="0">
                <a:latin typeface="Candara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352800" y="914400"/>
            <a:ext cx="4572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ndara" pitchFamily="34" charset="0"/>
              </a:rPr>
              <a:t>Workflows, DAGMAN</a:t>
            </a:r>
            <a:endParaRPr lang="en-US" b="1" dirty="0">
              <a:latin typeface="Candar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914400"/>
            <a:ext cx="25908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ndara" pitchFamily="34" charset="0"/>
              </a:rPr>
              <a:t>PIG Latin,  Sawzall</a:t>
            </a:r>
            <a:endParaRPr lang="en-US" b="1" dirty="0">
              <a:latin typeface="Candar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4495800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ndara" pitchFamily="34" charset="0"/>
              </a:rPr>
              <a:t>Operating</a:t>
            </a:r>
            <a:r>
              <a:rPr lang="en-US" sz="2400" b="1" dirty="0" smtClean="0">
                <a:latin typeface="Candara" pitchFamily="34" charset="0"/>
              </a:rPr>
              <a:t> </a:t>
            </a:r>
            <a:r>
              <a:rPr lang="en-US" sz="2000" b="1" dirty="0" smtClean="0">
                <a:latin typeface="Candara" pitchFamily="34" charset="0"/>
              </a:rPr>
              <a:t>Systems</a:t>
            </a:r>
            <a:endParaRPr lang="en-US" sz="2000" b="1" dirty="0">
              <a:latin typeface="Candar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2971800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3733800"/>
            <a:ext cx="27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Infrastructure as a Service</a:t>
            </a:r>
          </a:p>
          <a:p>
            <a:r>
              <a:rPr lang="en-US" dirty="0" smtClean="0">
                <a:latin typeface="Candara" pitchFamily="34" charset="0"/>
              </a:rPr>
              <a:t>e.g. Amazon EC2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600" y="3733800"/>
            <a:ext cx="2971800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3810000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Platform as a Service</a:t>
            </a:r>
          </a:p>
          <a:p>
            <a:r>
              <a:rPr lang="en-US" dirty="0" smtClean="0">
                <a:latin typeface="Candara" pitchFamily="34" charset="0"/>
              </a:rPr>
              <a:t> e.g. Windows Azure</a:t>
            </a:r>
            <a:endParaRPr lang="en-US" dirty="0">
              <a:latin typeface="Candar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" y="1447800"/>
            <a:ext cx="7315200" cy="1143000"/>
            <a:chOff x="533400" y="1828800"/>
            <a:chExt cx="7315200" cy="1143000"/>
          </a:xfrm>
        </p:grpSpPr>
        <p:sp>
          <p:nvSpPr>
            <p:cNvPr id="11" name="Rectangle 10"/>
            <p:cNvSpPr/>
            <p:nvPr/>
          </p:nvSpPr>
          <p:spPr>
            <a:xfrm>
              <a:off x="3276600" y="1828800"/>
              <a:ext cx="45720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andar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438400"/>
              <a:ext cx="27432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ndara" pitchFamily="34" charset="0"/>
                </a:rPr>
                <a:t>MPI, PVM, HPF</a:t>
              </a:r>
              <a:endParaRPr lang="en-US" b="1" dirty="0">
                <a:latin typeface="Candar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2438400"/>
              <a:ext cx="33528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ndara" pitchFamily="34" charset="0"/>
                </a:rPr>
                <a:t>MapReduce,  Dryad, Pregel</a:t>
              </a:r>
              <a:endParaRPr lang="en-US" b="1" dirty="0">
                <a:latin typeface="Candar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1828800"/>
              <a:ext cx="1964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ndara" pitchFamily="34" charset="0"/>
                </a:rPr>
                <a:t>Grid,  Condor, PBS</a:t>
              </a:r>
            </a:p>
            <a:p>
              <a:endParaRPr lang="en-US" dirty="0">
                <a:latin typeface="Candara" pitchFamily="34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04800" y="3505200"/>
            <a:ext cx="77724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" y="2819400"/>
            <a:ext cx="77724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" y="1905000"/>
            <a:ext cx="77724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7200" y="1981200"/>
            <a:ext cx="17526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MapReduce</a:t>
            </a:r>
            <a:endParaRPr lang="en-US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87" y="3962400"/>
            <a:ext cx="80772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Implementations support: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Splitting of data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Passing the output of map functions to reduce functions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Sorting the inputs to the reduce function based on the intermediate keys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Quality of services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 </a:t>
            </a:r>
            <a:r>
              <a:rPr lang="en-US" b="1" dirty="0" err="1" smtClean="0">
                <a:solidFill>
                  <a:srgbClr val="002060"/>
                </a:solidFill>
              </a:rPr>
              <a:t>WordCount</a:t>
            </a:r>
            <a:r>
              <a:rPr lang="en-US" b="1" dirty="0" smtClean="0">
                <a:solidFill>
                  <a:srgbClr val="002060"/>
                </a:solidFill>
              </a:rPr>
              <a:t> / </a:t>
            </a:r>
            <a:r>
              <a:rPr lang="en-US" b="1" dirty="0" smtClean="0">
                <a:solidFill>
                  <a:srgbClr val="002060"/>
                </a:solidFill>
                <a:hlinkClick r:id="rId3"/>
              </a:rPr>
              <a:t>MapReduce in Simpler Terms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99"/>
          <p:cNvGrpSpPr/>
          <p:nvPr/>
        </p:nvGrpSpPr>
        <p:grpSpPr>
          <a:xfrm>
            <a:off x="604787" y="1143000"/>
            <a:ext cx="7848600" cy="2590800"/>
            <a:chOff x="685800" y="1447800"/>
            <a:chExt cx="7848600" cy="2590800"/>
          </a:xfrm>
        </p:grpSpPr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685800" y="1447800"/>
              <a:ext cx="7848600" cy="2590800"/>
            </a:xfrm>
            <a:prstGeom prst="roundRect">
              <a:avLst>
                <a:gd name="adj" fmla="val 755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0"/>
            <p:cNvSpPr>
              <a:spLocks noChangeArrowheads="1"/>
            </p:cNvSpPr>
            <p:nvPr/>
          </p:nvSpPr>
          <p:spPr bwMode="auto">
            <a:xfrm>
              <a:off x="4345907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4960269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2"/>
            <p:cNvSpPr>
              <a:spLocks noChangeArrowheads="1"/>
            </p:cNvSpPr>
            <p:nvPr/>
          </p:nvSpPr>
          <p:spPr bwMode="auto">
            <a:xfrm>
              <a:off x="4007468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3"/>
            <p:cNvSpPr>
              <a:spLocks noChangeArrowheads="1"/>
            </p:cNvSpPr>
            <p:nvPr/>
          </p:nvSpPr>
          <p:spPr bwMode="auto">
            <a:xfrm>
              <a:off x="5619900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4"/>
            <p:cNvSpPr>
              <a:spLocks noChangeArrowheads="1"/>
            </p:cNvSpPr>
            <p:nvPr/>
          </p:nvSpPr>
          <p:spPr bwMode="auto">
            <a:xfrm>
              <a:off x="4615364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990600" y="2362200"/>
              <a:ext cx="2590383" cy="304513"/>
              <a:chOff x="1453" y="5453"/>
              <a:chExt cx="3605" cy="353"/>
            </a:xfrm>
          </p:grpSpPr>
          <p:sp>
            <p:nvSpPr>
              <p:cNvPr id="178" name="Text Box 16"/>
              <p:cNvSpPr txBox="1">
                <a:spLocks noChangeArrowheads="1"/>
              </p:cNvSpPr>
              <p:nvPr/>
            </p:nvSpPr>
            <p:spPr bwMode="auto">
              <a:xfrm>
                <a:off x="1453" y="5453"/>
                <a:ext cx="2863" cy="353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 smtClean="0">
                    <a:cs typeface="Courier New" pitchFamily="49" charset="0"/>
                  </a:rPr>
                  <a:t>Map(Key, Value)  </a:t>
                </a:r>
              </a:p>
            </p:txBody>
          </p:sp>
          <p:cxnSp>
            <p:nvCxnSpPr>
              <p:cNvPr id="179" name="AutoShape 17"/>
              <p:cNvCxnSpPr>
                <a:cxnSpLocks noChangeShapeType="1"/>
              </p:cNvCxnSpPr>
              <p:nvPr/>
            </p:nvCxnSpPr>
            <p:spPr bwMode="auto">
              <a:xfrm>
                <a:off x="4316" y="5630"/>
                <a:ext cx="7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06" name="Oval 18"/>
            <p:cNvSpPr>
              <a:spLocks noChangeArrowheads="1"/>
            </p:cNvSpPr>
            <p:nvPr/>
          </p:nvSpPr>
          <p:spPr bwMode="auto">
            <a:xfrm>
              <a:off x="5943249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5268528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20"/>
            <p:cNvCxnSpPr>
              <a:cxnSpLocks noChangeShapeType="1"/>
            </p:cNvCxnSpPr>
            <p:nvPr/>
          </p:nvCxnSpPr>
          <p:spPr bwMode="auto">
            <a:xfrm>
              <a:off x="4464468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21"/>
            <p:cNvCxnSpPr>
              <a:cxnSpLocks noChangeShapeType="1"/>
            </p:cNvCxnSpPr>
            <p:nvPr/>
          </p:nvCxnSpPr>
          <p:spPr bwMode="auto">
            <a:xfrm>
              <a:off x="5096076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22"/>
            <p:cNvCxnSpPr>
              <a:cxnSpLocks noChangeShapeType="1"/>
            </p:cNvCxnSpPr>
            <p:nvPr/>
          </p:nvCxnSpPr>
          <p:spPr bwMode="auto">
            <a:xfrm>
              <a:off x="5731995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23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273769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2" name="AutoShape 24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26945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3" name="AutoShape 25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901065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159518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5" name="AutoShape 27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905376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6" name="AutoShape 28"/>
            <p:cNvCxnSpPr>
              <a:cxnSpLocks noChangeShapeType="1"/>
            </p:cNvCxnSpPr>
            <p:nvPr/>
          </p:nvCxnSpPr>
          <p:spPr bwMode="auto">
            <a:xfrm>
              <a:off x="4733925" y="2605238"/>
              <a:ext cx="362151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7" name="AutoShape 29"/>
            <p:cNvCxnSpPr>
              <a:cxnSpLocks noChangeShapeType="1"/>
            </p:cNvCxnSpPr>
            <p:nvPr/>
          </p:nvCxnSpPr>
          <p:spPr bwMode="auto">
            <a:xfrm flipH="1">
              <a:off x="5096076" y="2605238"/>
              <a:ext cx="26945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8" name="AutoShape 30"/>
            <p:cNvCxnSpPr>
              <a:cxnSpLocks noChangeShapeType="1"/>
            </p:cNvCxnSpPr>
            <p:nvPr/>
          </p:nvCxnSpPr>
          <p:spPr bwMode="auto">
            <a:xfrm flipH="1">
              <a:off x="5096076" y="2605238"/>
              <a:ext cx="905376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9" name="AutoShape 31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1541295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0" name="AutoShape 32"/>
            <p:cNvCxnSpPr>
              <a:cxnSpLocks noChangeShapeType="1"/>
            </p:cNvCxnSpPr>
            <p:nvPr/>
          </p:nvCxnSpPr>
          <p:spPr bwMode="auto">
            <a:xfrm>
              <a:off x="4733925" y="2605238"/>
              <a:ext cx="99807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1" name="AutoShape 33"/>
            <p:cNvCxnSpPr>
              <a:cxnSpLocks noChangeShapeType="1"/>
            </p:cNvCxnSpPr>
            <p:nvPr/>
          </p:nvCxnSpPr>
          <p:spPr bwMode="auto">
            <a:xfrm>
              <a:off x="5365533" y="2605238"/>
              <a:ext cx="366462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2" name="AutoShape 34"/>
            <p:cNvCxnSpPr>
              <a:cxnSpLocks noChangeShapeType="1"/>
            </p:cNvCxnSpPr>
            <p:nvPr/>
          </p:nvCxnSpPr>
          <p:spPr bwMode="auto">
            <a:xfrm flipH="1">
              <a:off x="5731995" y="2605238"/>
              <a:ext cx="32766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3" name="AutoShape 35"/>
            <p:cNvCxnSpPr>
              <a:cxnSpLocks noChangeShapeType="1"/>
            </p:cNvCxnSpPr>
            <p:nvPr/>
          </p:nvCxnSpPr>
          <p:spPr bwMode="auto">
            <a:xfrm>
              <a:off x="4119563" y="2055545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24" name="AutoShape 36"/>
            <p:cNvCxnSpPr>
              <a:cxnSpLocks noChangeShapeType="1"/>
            </p:cNvCxnSpPr>
            <p:nvPr/>
          </p:nvCxnSpPr>
          <p:spPr bwMode="auto">
            <a:xfrm>
              <a:off x="4733925" y="2055545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AutoShape 37"/>
            <p:cNvCxnSpPr>
              <a:cxnSpLocks noChangeShapeType="1"/>
            </p:cNvCxnSpPr>
            <p:nvPr/>
          </p:nvCxnSpPr>
          <p:spPr bwMode="auto">
            <a:xfrm>
              <a:off x="5365533" y="2044767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26" name="AutoShape 38"/>
            <p:cNvCxnSpPr>
              <a:cxnSpLocks noChangeShapeType="1"/>
            </p:cNvCxnSpPr>
            <p:nvPr/>
          </p:nvCxnSpPr>
          <p:spPr bwMode="auto">
            <a:xfrm>
              <a:off x="6059655" y="2044767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73"/>
            <p:cNvCxnSpPr>
              <a:cxnSpLocks noChangeShapeType="1"/>
            </p:cNvCxnSpPr>
            <p:nvPr/>
          </p:nvCxnSpPr>
          <p:spPr bwMode="auto">
            <a:xfrm>
              <a:off x="4464468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74"/>
            <p:cNvCxnSpPr>
              <a:cxnSpLocks noChangeShapeType="1"/>
            </p:cNvCxnSpPr>
            <p:nvPr/>
          </p:nvCxnSpPr>
          <p:spPr bwMode="auto">
            <a:xfrm>
              <a:off x="5080986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AutoShape 75"/>
            <p:cNvCxnSpPr>
              <a:cxnSpLocks noChangeShapeType="1"/>
            </p:cNvCxnSpPr>
            <p:nvPr/>
          </p:nvCxnSpPr>
          <p:spPr bwMode="auto">
            <a:xfrm>
              <a:off x="5731995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990600" y="3048000"/>
              <a:ext cx="3275883" cy="304513"/>
              <a:chOff x="499" y="5453"/>
              <a:chExt cx="4559" cy="353"/>
            </a:xfrm>
          </p:grpSpPr>
          <p:sp>
            <p:nvSpPr>
              <p:cNvPr id="181" name="Text Box 16"/>
              <p:cNvSpPr txBox="1">
                <a:spLocks noChangeArrowheads="1"/>
              </p:cNvSpPr>
              <p:nvPr/>
            </p:nvSpPr>
            <p:spPr bwMode="auto">
              <a:xfrm>
                <a:off x="499" y="5453"/>
                <a:ext cx="3817" cy="353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 smtClean="0">
                    <a:cs typeface="Courier New" pitchFamily="49" charset="0"/>
                  </a:rPr>
                  <a:t>Reduce(Key, List&lt;Value&gt;)  </a:t>
                </a:r>
              </a:p>
            </p:txBody>
          </p:sp>
          <p:cxnSp>
            <p:nvCxnSpPr>
              <p:cNvPr id="182" name="AutoShape 17"/>
              <p:cNvCxnSpPr>
                <a:cxnSpLocks noChangeShapeType="1"/>
              </p:cNvCxnSpPr>
              <p:nvPr/>
            </p:nvCxnSpPr>
            <p:spPr bwMode="auto">
              <a:xfrm>
                <a:off x="4316" y="5630"/>
                <a:ext cx="7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7" name="Group 188"/>
            <p:cNvGrpSpPr/>
            <p:nvPr/>
          </p:nvGrpSpPr>
          <p:grpSpPr>
            <a:xfrm>
              <a:off x="3810000" y="1600200"/>
              <a:ext cx="2590800" cy="381000"/>
              <a:chOff x="5181600" y="1600200"/>
              <a:chExt cx="2590800" cy="381000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81600" y="1600200"/>
                <a:ext cx="2590800" cy="381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rot="5400000">
                <a:off x="52959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56007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5400000">
                <a:off x="72771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 Box 82"/>
              <p:cNvSpPr txBox="1">
                <a:spLocks noChangeArrowheads="1"/>
              </p:cNvSpPr>
              <p:nvPr/>
            </p:nvSpPr>
            <p:spPr bwMode="auto">
              <a:xfrm>
                <a:off x="5791200" y="1600200"/>
                <a:ext cx="16002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ambria" pitchFamily="18" charset="0"/>
                    <a:cs typeface="Arial" pitchFamily="34" charset="0"/>
                  </a:rPr>
                  <a:t>Data Partitions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1" name="Rectangle 190"/>
            <p:cNvSpPr/>
            <p:nvPr/>
          </p:nvSpPr>
          <p:spPr>
            <a:xfrm>
              <a:off x="43434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9530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6388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 Box 82"/>
            <p:cNvSpPr txBox="1">
              <a:spLocks noChangeArrowheads="1"/>
            </p:cNvSpPr>
            <p:nvPr/>
          </p:nvSpPr>
          <p:spPr bwMode="auto">
            <a:xfrm>
              <a:off x="2590800" y="3581400"/>
              <a:ext cx="1676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Cambria" pitchFamily="18" charset="0"/>
                  <a:cs typeface="Arial" pitchFamily="34" charset="0"/>
                </a:rPr>
                <a:t>Reduce Outputs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 Box 82"/>
            <p:cNvSpPr txBox="1">
              <a:spLocks noChangeArrowheads="1"/>
            </p:cNvSpPr>
            <p:nvPr/>
          </p:nvSpPr>
          <p:spPr bwMode="auto">
            <a:xfrm>
              <a:off x="6019800" y="2590800"/>
              <a:ext cx="2514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A hash function maps the results of the map tasks to r  reduce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338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Features of Existing Architectures(1)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800600"/>
          </a:xfrm>
        </p:spPr>
        <p:txBody>
          <a:bodyPr>
            <a:noAutofit/>
          </a:bodyPr>
          <a:lstStyle/>
          <a:p>
            <a:pPr marL="400050">
              <a:buClr>
                <a:srgbClr val="C00000"/>
              </a:buClr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Programming Model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MapReduce (Optionally “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map-only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”)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Focus on </a:t>
            </a:r>
            <a:r>
              <a:rPr lang="en-US" sz="2000" b="1" dirty="0" smtClean="0">
                <a:solidFill>
                  <a:srgbClr val="0070C0"/>
                </a:solidFill>
                <a:latin typeface="Candara" pitchFamily="34" charset="0"/>
              </a:rPr>
              <a:t>Single Step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MapReduce computations (DryadLINQ supports more than one stage)</a:t>
            </a:r>
          </a:p>
          <a:p>
            <a:pPr marL="400050">
              <a:buClr>
                <a:srgbClr val="C00000"/>
              </a:buClr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Input and Output Handling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Distributed data access (HDFS in Hadoop, Sector in Sphere, and shared directories in Dryad)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Outputs normally goes to the distributed file systems</a:t>
            </a:r>
          </a:p>
          <a:p>
            <a:pPr marL="400050">
              <a:buClr>
                <a:srgbClr val="C00000"/>
              </a:buClr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Intermediate data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Transferred via file systems (Local disk-&gt; HTTP -&gt; local disk  in Hadoop)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Easy to support fault tolerance</a:t>
            </a:r>
          </a:p>
          <a:p>
            <a:pPr marL="800100" lvl="1">
              <a:buClr>
                <a:srgbClr val="C00000"/>
              </a:buClr>
            </a:pPr>
            <a:r>
              <a:rPr lang="en-US" sz="2000" b="1" dirty="0" smtClean="0">
                <a:solidFill>
                  <a:srgbClr val="0070C0"/>
                </a:solidFill>
                <a:latin typeface="Candara" pitchFamily="34" charset="0"/>
              </a:rPr>
              <a:t>Considerably high latencies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6324600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>
              <a:lnSpc>
                <a:spcPct val="11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C00000"/>
                </a:solidFill>
                <a:latin typeface="Candara" pitchFamily="34" charset="0"/>
              </a:rPr>
              <a:t>Google, Apache Hadoop, Sector/Sphere, </a:t>
            </a:r>
          </a:p>
          <a:p>
            <a:pPr marL="800100" lvl="1">
              <a:lnSpc>
                <a:spcPct val="11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C00000"/>
                </a:solidFill>
                <a:latin typeface="Candara" pitchFamily="34" charset="0"/>
              </a:rPr>
              <a:t>Dryad/</a:t>
            </a:r>
            <a:r>
              <a:rPr lang="en-US" sz="2400" b="1" dirty="0" err="1" smtClean="0">
                <a:solidFill>
                  <a:srgbClr val="C00000"/>
                </a:solidFill>
                <a:latin typeface="Candara" pitchFamily="34" charset="0"/>
              </a:rPr>
              <a:t>DryadLINQ</a:t>
            </a:r>
            <a:r>
              <a:rPr lang="en-US" sz="2400" b="1" dirty="0" smtClean="0">
                <a:solidFill>
                  <a:srgbClr val="C00000"/>
                </a:solidFill>
                <a:latin typeface="Candara" pitchFamily="34" charset="0"/>
              </a:rPr>
              <a:t> (DAG 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Features of Existing Architectures(2)</a:t>
            </a:r>
            <a:endParaRPr lang="en-US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10200"/>
          </a:xfrm>
        </p:spPr>
        <p:txBody>
          <a:bodyPr>
            <a:noAutofit/>
          </a:bodyPr>
          <a:lstStyle/>
          <a:p>
            <a:pPr marL="400050">
              <a:buClr>
                <a:srgbClr val="C00000"/>
              </a:buClr>
            </a:pP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Scheduling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A </a:t>
            </a:r>
            <a:r>
              <a:rPr lang="en-US" sz="2000" b="1" dirty="0" smtClean="0">
                <a:solidFill>
                  <a:srgbClr val="002060"/>
                </a:solidFill>
                <a:latin typeface="Candara" pitchFamily="34" charset="0"/>
              </a:rPr>
              <a:t>master</a:t>
            </a: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 schedules tasks to </a:t>
            </a:r>
            <a:r>
              <a:rPr lang="en-US" sz="2000" b="1" dirty="0" smtClean="0">
                <a:solidFill>
                  <a:srgbClr val="002060"/>
                </a:solidFill>
                <a:latin typeface="Candara" pitchFamily="34" charset="0"/>
              </a:rPr>
              <a:t>slaves</a:t>
            </a: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 depending on the availability </a:t>
            </a:r>
          </a:p>
          <a:p>
            <a:pPr marL="800100" lvl="1">
              <a:buClr>
                <a:srgbClr val="C00000"/>
              </a:buClr>
            </a:pPr>
            <a:r>
              <a:rPr lang="en-US" sz="2000" b="1" dirty="0" smtClean="0">
                <a:solidFill>
                  <a:srgbClr val="002060"/>
                </a:solidFill>
                <a:latin typeface="Candara" pitchFamily="34" charset="0"/>
              </a:rPr>
              <a:t>Dynamic Scheduling</a:t>
            </a: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 in Hadoop, static scheduling in Dryad/DryadLINQ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Naturally load balancing</a:t>
            </a:r>
          </a:p>
          <a:p>
            <a:pPr marL="800100" lvl="1">
              <a:buClr>
                <a:srgbClr val="C00000"/>
              </a:buClr>
              <a:buNone/>
            </a:pPr>
            <a:endParaRPr lang="en-US" sz="1000" dirty="0" smtClean="0">
              <a:solidFill>
                <a:srgbClr val="002060"/>
              </a:solidFill>
              <a:latin typeface="Candara" pitchFamily="34" charset="0"/>
            </a:endParaRPr>
          </a:p>
          <a:p>
            <a:pPr marL="400050">
              <a:buClr>
                <a:srgbClr val="C00000"/>
              </a:buClr>
            </a:pP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Fault Tolerance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Data flows through </a:t>
            </a:r>
            <a:r>
              <a:rPr lang="en-US" sz="2000" b="1" dirty="0" smtClean="0">
                <a:solidFill>
                  <a:srgbClr val="002060"/>
                </a:solidFill>
                <a:latin typeface="Candara" pitchFamily="34" charset="0"/>
              </a:rPr>
              <a:t>disks-&gt;channels-&gt;disks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A master keeps track of the data products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Re-execution  of failed or slow tasks</a:t>
            </a:r>
          </a:p>
          <a:p>
            <a:pPr marL="800100"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  <a:latin typeface="Candara" pitchFamily="34" charset="0"/>
              </a:rPr>
              <a:t>Overheads are justifiable for large single step MapReduce computations</a:t>
            </a:r>
          </a:p>
          <a:p>
            <a:pPr marL="800100" lvl="1">
              <a:buClr>
                <a:srgbClr val="C00000"/>
              </a:buClr>
            </a:pPr>
            <a:endParaRPr lang="en-US" sz="2000" dirty="0" smtClean="0">
              <a:solidFill>
                <a:srgbClr val="002060"/>
              </a:solidFill>
              <a:latin typeface="Candara" pitchFamily="34" charset="0"/>
            </a:endParaRPr>
          </a:p>
          <a:p>
            <a:pPr marL="514350" lvl="1" indent="0">
              <a:buClr>
                <a:srgbClr val="C00000"/>
              </a:buClr>
              <a:buNone/>
            </a:pPr>
            <a:r>
              <a:rPr lang="en-US" dirty="0" smtClean="0">
                <a:solidFill>
                  <a:srgbClr val="002060"/>
                </a:solidFill>
                <a:latin typeface="Candara" pitchFamily="34" charset="0"/>
              </a:rPr>
              <a:t>Iterative MapReduce ?</a:t>
            </a:r>
          </a:p>
        </p:txBody>
      </p:sp>
    </p:spTree>
    <p:extLst>
      <p:ext uri="{BB962C8B-B14F-4D97-AF65-F5344CB8AC3E}">
        <p14:creationId xmlns:p14="http://schemas.microsoft.com/office/powerpoint/2010/main" val="15713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6295</TotalTime>
  <Words>1461</Words>
  <Application>Microsoft Office PowerPoint</Application>
  <PresentationFormat>On-screen Show (4:3)</PresentationFormat>
  <Paragraphs>316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Iterative Applications with MapReduce </vt:lpstr>
      <vt:lpstr>About me…</vt:lpstr>
      <vt:lpstr>Summary</vt:lpstr>
      <vt:lpstr>The Data Deluge</vt:lpstr>
      <vt:lpstr>Data Deluge =&gt; Compute Intensive Processing</vt:lpstr>
      <vt:lpstr>The State of the Art</vt:lpstr>
      <vt:lpstr>MapReduce</vt:lpstr>
      <vt:lpstr>Features of Existing Architectures(1)</vt:lpstr>
      <vt:lpstr>Features of Existing Architectures(2)</vt:lpstr>
      <vt:lpstr>Iterative Algorithms</vt:lpstr>
      <vt:lpstr>An Example – KMeans Clustering</vt:lpstr>
      <vt:lpstr>KMeans Clustering – The Code</vt:lpstr>
      <vt:lpstr>Parallel KMeans</vt:lpstr>
      <vt:lpstr>Kmeans in Hadoop Style</vt:lpstr>
      <vt:lpstr>KMeans in Twister Style</vt:lpstr>
      <vt:lpstr>Windows Azure</vt:lpstr>
      <vt:lpstr>Azure  Basics</vt:lpstr>
      <vt:lpstr>Daytona </vt:lpstr>
      <vt:lpstr>Overview – Project Daytona</vt:lpstr>
      <vt:lpstr>Programming Abstraction</vt:lpstr>
      <vt:lpstr>Architecture</vt:lpstr>
      <vt:lpstr>Scheduling</vt:lpstr>
      <vt:lpstr>Fault Tolerance</vt:lpstr>
      <vt:lpstr>Iteration Support -  Runtime Optimizations</vt:lpstr>
      <vt:lpstr>Daytona Demo</vt:lpstr>
      <vt:lpstr>Other Runtimes</vt:lpstr>
      <vt:lpstr>Some Useful References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Daytona</dc:title>
  <dc:creator>Jaliya Ekanayake</dc:creator>
  <cp:lastModifiedBy>Jaliya Ekanayake</cp:lastModifiedBy>
  <cp:revision>113</cp:revision>
  <dcterms:created xsi:type="dcterms:W3CDTF">2012-03-14T05:46:26Z</dcterms:created>
  <dcterms:modified xsi:type="dcterms:W3CDTF">2012-12-06T20:14:21Z</dcterms:modified>
</cp:coreProperties>
</file>