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Default Extension="bin" ContentType="application/vnd.openxmlformats-officedocument.presentationml.printerSettings"/>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32"/>
  </p:notesMasterIdLst>
  <p:sldIdLst>
    <p:sldId id="256" r:id="rId2"/>
    <p:sldId id="407" r:id="rId3"/>
    <p:sldId id="408" r:id="rId4"/>
    <p:sldId id="409" r:id="rId5"/>
    <p:sldId id="410" r:id="rId6"/>
    <p:sldId id="411" r:id="rId7"/>
    <p:sldId id="388" r:id="rId8"/>
    <p:sldId id="389" r:id="rId9"/>
    <p:sldId id="271" r:id="rId10"/>
    <p:sldId id="272" r:id="rId11"/>
    <p:sldId id="273" r:id="rId12"/>
    <p:sldId id="275" r:id="rId13"/>
    <p:sldId id="384" r:id="rId14"/>
    <p:sldId id="274" r:id="rId15"/>
    <p:sldId id="385" r:id="rId16"/>
    <p:sldId id="386"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mn-cs"/>
      </a:defRPr>
    </a:lvl5pPr>
    <a:lvl6pPr marL="2286000" algn="l" defTabSz="457200" rtl="0" eaLnBrk="1" latinLnBrk="0" hangingPunct="1">
      <a:defRPr sz="2400" kern="1200">
        <a:solidFill>
          <a:schemeClr val="tx1"/>
        </a:solidFill>
        <a:latin typeface="Times" charset="0"/>
        <a:ea typeface="ＭＳ Ｐゴシック" charset="0"/>
        <a:cs typeface="+mn-cs"/>
      </a:defRPr>
    </a:lvl6pPr>
    <a:lvl7pPr marL="2743200" algn="l" defTabSz="457200" rtl="0" eaLnBrk="1" latinLnBrk="0" hangingPunct="1">
      <a:defRPr sz="2400" kern="1200">
        <a:solidFill>
          <a:schemeClr val="tx1"/>
        </a:solidFill>
        <a:latin typeface="Times" charset="0"/>
        <a:ea typeface="ＭＳ Ｐゴシック" charset="0"/>
        <a:cs typeface="+mn-cs"/>
      </a:defRPr>
    </a:lvl7pPr>
    <a:lvl8pPr marL="3200400" algn="l" defTabSz="457200" rtl="0" eaLnBrk="1" latinLnBrk="0" hangingPunct="1">
      <a:defRPr sz="2400" kern="1200">
        <a:solidFill>
          <a:schemeClr val="tx1"/>
        </a:solidFill>
        <a:latin typeface="Times" charset="0"/>
        <a:ea typeface="ＭＳ Ｐゴシック" charset="0"/>
        <a:cs typeface="+mn-cs"/>
      </a:defRPr>
    </a:lvl8pPr>
    <a:lvl9pPr marL="3657600" algn="l" defTabSz="457200" rtl="0" eaLnBrk="1" latinLnBrk="0" hangingPunct="1">
      <a:defRPr sz="2400" kern="1200">
        <a:solidFill>
          <a:schemeClr val="tx1"/>
        </a:solidFill>
        <a:latin typeface="Times"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B74D"/>
    <a:srgbClr val="20E421"/>
    <a:srgbClr val="0011CF"/>
    <a:srgbClr val="FF0000"/>
    <a:srgbClr val="F3F3F3"/>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7" autoAdjust="0"/>
    <p:restoredTop sz="77066" autoAdjust="0"/>
  </p:normalViewPr>
  <p:slideViewPr>
    <p:cSldViewPr snapToGrid="0">
      <p:cViewPr varScale="1">
        <p:scale>
          <a:sx n="80" d="100"/>
          <a:sy n="80" d="100"/>
        </p:scale>
        <p:origin x="-1968" y="-10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7440"/>
    </p:cViewPr>
  </p:sorterViewPr>
  <p:gridSpacing cx="76200" cy="76200"/>
</p:viewPr>
</file>

<file path=ppt/_rels/presentation.xml.rels><?xml version="1.0" encoding="UTF-8" standalone="yes"?>
<Relationships xmlns="http://schemas.openxmlformats.org/package/2006/relationships"><Relationship Id="rId35" Type="http://schemas.openxmlformats.org/officeDocument/2006/relationships/viewProps" Target="viewProps.xml"/><Relationship Id="rId31" Type="http://schemas.openxmlformats.org/officeDocument/2006/relationships/slide" Target="slides/slide30.xml"/><Relationship Id="rId34" Type="http://schemas.openxmlformats.org/officeDocument/2006/relationships/presProps" Target="presProps.xml"/><Relationship Id="rId7" Type="http://schemas.openxmlformats.org/officeDocument/2006/relationships/slide" Target="slides/slide6.xml"/><Relationship Id="rId36" Type="http://schemas.openxmlformats.org/officeDocument/2006/relationships/theme" Target="theme/theme1.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notesMaster" Target="notesMasters/notesMaster1.xml"/><Relationship Id="rId3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printerSettings" Target="printerSettings/printerSettings1.bin"/><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EB5BF3AB-59FF-414B-985C-06B2D8D57C98}" type="slidenum">
              <a:rPr lang="en-US"/>
              <a:pPr/>
              <a:t>‹#›</a:t>
            </a:fld>
            <a:endParaRPr lang="en-US"/>
          </a:p>
        </p:txBody>
      </p:sp>
    </p:spTree>
    <p:extLst>
      <p:ext uri="{BB962C8B-B14F-4D97-AF65-F5344CB8AC3E}">
        <p14:creationId xmlns:p14="http://schemas.microsoft.com/office/powerpoint/2010/main" val="21461961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ＭＳ Ｐゴシック" charset="0"/>
        <a:cs typeface="+mn-cs"/>
      </a:defRPr>
    </a:lvl1pPr>
    <a:lvl2pPr marL="457200" algn="l" rtl="0" fontAlgn="base">
      <a:spcBef>
        <a:spcPct val="30000"/>
      </a:spcBef>
      <a:spcAft>
        <a:spcPct val="0"/>
      </a:spcAft>
      <a:defRPr sz="1200" kern="1200">
        <a:solidFill>
          <a:schemeClr val="tx1"/>
        </a:solidFill>
        <a:latin typeface="Times" charset="0"/>
        <a:ea typeface="ＭＳ Ｐゴシック" charset="0"/>
        <a:cs typeface="+mn-cs"/>
      </a:defRPr>
    </a:lvl2pPr>
    <a:lvl3pPr marL="914400" algn="l" rtl="0" fontAlgn="base">
      <a:spcBef>
        <a:spcPct val="30000"/>
      </a:spcBef>
      <a:spcAft>
        <a:spcPct val="0"/>
      </a:spcAft>
      <a:defRPr sz="1200" kern="1200">
        <a:solidFill>
          <a:schemeClr val="tx1"/>
        </a:solidFill>
        <a:latin typeface="Times"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0C63B-DC3C-F444-9F81-B0CCF4BF5230}" type="slidenum">
              <a:rPr lang="en-US"/>
              <a:pPr/>
              <a:t>1</a:t>
            </a:fld>
            <a:endParaRPr lang="en-US"/>
          </a:p>
        </p:txBody>
      </p:sp>
      <p:sp>
        <p:nvSpPr>
          <p:cNvPr id="2539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539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Four sections:</a:t>
            </a:r>
          </a:p>
          <a:p>
            <a:r>
              <a:rPr lang="en-US"/>
              <a:t>Background, Introduction (Past)</a:t>
            </a:r>
          </a:p>
          <a:p>
            <a:r>
              <a:rPr lang="en-US"/>
              <a:t>-- </a:t>
            </a:r>
          </a:p>
          <a:p>
            <a:r>
              <a:rPr lang="en-US"/>
              <a:t>Case Studies (Present)</a:t>
            </a:r>
          </a:p>
          <a:p>
            <a:r>
              <a:rPr lang="en-US"/>
              <a:t>-- Genomics Workshop </a:t>
            </a:r>
          </a:p>
          <a:p>
            <a:r>
              <a:rPr lang="en-US"/>
              <a:t>-- Armeda</a:t>
            </a:r>
          </a:p>
          <a:p>
            <a:r>
              <a:rPr lang="en-US"/>
              <a:t>-- Smugmug?</a:t>
            </a:r>
          </a:p>
          <a:p>
            <a:r>
              <a:rPr lang="en-US"/>
              <a:t>-- Need economics examples</a:t>
            </a:r>
          </a:p>
          <a:p>
            <a:r>
              <a:rPr lang="en-US"/>
              <a:t>Data-Intensive Computing (Past, Present, Future)</a:t>
            </a:r>
          </a:p>
          <a:p>
            <a:r>
              <a:rPr lang="en-US"/>
              <a:t>-- Big: Scalability, RDBMS, MapReduce</a:t>
            </a:r>
          </a:p>
          <a:p>
            <a:r>
              <a:rPr lang="en-US"/>
              <a:t>-- Complex: Fusion Tables, GoogleBase, SQLShare</a:t>
            </a:r>
          </a:p>
          <a:p>
            <a:r>
              <a:rPr lang="en-US"/>
              <a:t>Future</a:t>
            </a:r>
          </a:p>
          <a:p>
            <a:r>
              <a:rPr lang="en-US"/>
              <a:t>-- Moving to the cloud</a:t>
            </a:r>
          </a:p>
          <a:p>
            <a:r>
              <a:rPr lang="en-US"/>
              <a:t>-- Cloud standards</a:t>
            </a:r>
          </a:p>
          <a:p>
            <a:r>
              <a:rPr lang="en-US"/>
              <a:t>-- Security/Privacy: HIPA, financial,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05941-91A8-DF4F-8C3D-1823566813E5}" type="slidenum">
              <a:rPr lang="en-US"/>
              <a:pPr/>
              <a:t>9</a:t>
            </a:fld>
            <a:endParaRPr lang="en-US"/>
          </a:p>
        </p:txBody>
      </p:sp>
      <p:sp>
        <p:nvSpPr>
          <p:cNvPr id="2826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826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Drowning in data; starving for information</a:t>
            </a:r>
          </a:p>
          <a:p>
            <a:endParaRPr lang="en-US"/>
          </a:p>
          <a:p>
            <a:r>
              <a:rPr lang="en-US"/>
              <a:t>We</a:t>
            </a:r>
            <a:r>
              <a:rPr lang="ja-JP" altLang="en-US">
                <a:latin typeface="Arial"/>
              </a:rPr>
              <a:t>’</a:t>
            </a:r>
            <a:r>
              <a:rPr lang="en-US"/>
              <a:t>re at war with these engineering companies.  FlowCAM is bragging about the amount of data they can spray out of their device.  How to use this enormous data stream to answer scientific questions is someone else</a:t>
            </a:r>
            <a:r>
              <a:rPr lang="ja-JP" altLang="en-US">
                <a:latin typeface="Arial"/>
              </a:rPr>
              <a:t>’</a:t>
            </a:r>
            <a:r>
              <a:rPr lang="en-US"/>
              <a:t>s problem.</a:t>
            </a:r>
          </a:p>
          <a:p>
            <a:endParaRPr lang="en-US"/>
          </a:p>
          <a:p>
            <a:r>
              <a:rPr lang="ja-JP" altLang="en-US">
                <a:latin typeface="Arial"/>
              </a:rPr>
              <a:t>“</a:t>
            </a:r>
            <a:r>
              <a:rPr lang="en-US"/>
              <a:t>Typical large pharmas today are generating 20 terabytes of data daily. That</a:t>
            </a:r>
            <a:r>
              <a:rPr lang="ja-JP" altLang="en-US">
                <a:latin typeface="Arial"/>
              </a:rPr>
              <a:t>’</a:t>
            </a:r>
            <a:r>
              <a:rPr lang="en-US"/>
              <a:t>s probably going up to 100 terabytes per day in the next year or so.</a:t>
            </a:r>
            <a:r>
              <a:rPr lang="ja-JP" altLang="en-US">
                <a:latin typeface="Arial"/>
              </a:rPr>
              <a:t>”</a:t>
            </a:r>
            <a:r>
              <a:rPr lang="en-US"/>
              <a:t> </a:t>
            </a:r>
          </a:p>
          <a:p>
            <a:endParaRPr lang="en-US"/>
          </a:p>
          <a:p>
            <a:r>
              <a:rPr lang="ja-JP" altLang="en-US">
                <a:latin typeface="Arial"/>
              </a:rPr>
              <a:t>“</a:t>
            </a:r>
            <a:r>
              <a:rPr lang="en-US"/>
              <a:t>tens of terabytes of data per day</a:t>
            </a:r>
            <a:r>
              <a:rPr lang="ja-JP" altLang="en-US">
                <a:latin typeface="Arial"/>
              </a:rPr>
              <a:t>”</a:t>
            </a:r>
            <a:r>
              <a:rPr lang="en-US"/>
              <a:t> -- genome center at Washignton University</a:t>
            </a:r>
          </a:p>
          <a:p>
            <a:endParaRPr lang="en-US"/>
          </a:p>
          <a:p>
            <a:endParaRPr lang="en-US"/>
          </a:p>
          <a:p>
            <a:r>
              <a:rPr lang="en-US"/>
              <a:t>Increase data collection exponentially with flowcam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B414F-81BA-5F41-A592-48F548C6B89E}" type="slidenum">
              <a:rPr lang="en-US"/>
              <a:pPr/>
              <a:t>10</a:t>
            </a:fld>
            <a:endParaRPr lang="en-US"/>
          </a:p>
        </p:txBody>
      </p:sp>
      <p:sp>
        <p:nvSpPr>
          <p:cNvPr id="284674"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28467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99AF31-F39D-CA4A-9A82-9E11ECE2E52C}" type="slidenum">
              <a:rPr lang="en-US"/>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19843" name="Rectangle 3"/>
          <p:cNvSpPr>
            <a:spLocks noGrp="1" noChangeArrowheads="1"/>
          </p:cNvSpPr>
          <p:nvPr>
            <p:ph type="body" idx="1"/>
          </p:nvPr>
        </p:nvSpPr>
        <p:spPr/>
        <p:txBody>
          <a:bodyPr/>
          <a:lstStyle/>
          <a:p>
            <a:r>
              <a:rPr lang="en-US"/>
              <a:t>Economy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22" name="Group 2"/>
          <p:cNvGrpSpPr>
            <a:grpSpLocks/>
          </p:cNvGrpSpPr>
          <p:nvPr/>
        </p:nvGrpSpPr>
        <p:grpSpPr bwMode="auto">
          <a:xfrm>
            <a:off x="290513" y="2546350"/>
            <a:ext cx="711200" cy="474663"/>
            <a:chOff x="720" y="336"/>
            <a:chExt cx="624" cy="432"/>
          </a:xfrm>
        </p:grpSpPr>
        <p:sp>
          <p:nvSpPr>
            <p:cNvPr id="30723" name="Rectangle 3"/>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24" name="Rectangle 4"/>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725" name="Group 5"/>
          <p:cNvGrpSpPr>
            <a:grpSpLocks/>
          </p:cNvGrpSpPr>
          <p:nvPr/>
        </p:nvGrpSpPr>
        <p:grpSpPr bwMode="auto">
          <a:xfrm>
            <a:off x="414338" y="2968625"/>
            <a:ext cx="738187" cy="474663"/>
            <a:chOff x="912" y="2640"/>
            <a:chExt cx="672" cy="432"/>
          </a:xfrm>
        </p:grpSpPr>
        <p:sp>
          <p:nvSpPr>
            <p:cNvPr id="30726" name="Rectangle 6"/>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27" name="Rectangle 7"/>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0728" name="Rectangle 8"/>
          <p:cNvSpPr>
            <a:spLocks noChangeArrowheads="1"/>
          </p:cNvSpPr>
          <p:nvPr/>
        </p:nvSpPr>
        <p:spPr bwMode="auto">
          <a:xfrm>
            <a:off x="0" y="28956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29" name="Rectangle 9"/>
          <p:cNvSpPr>
            <a:spLocks noChangeArrowheads="1"/>
          </p:cNvSpPr>
          <p:nvPr/>
        </p:nvSpPr>
        <p:spPr bwMode="auto">
          <a:xfrm>
            <a:off x="635000" y="24384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30" name="Rectangle 10"/>
          <p:cNvSpPr>
            <a:spLocks noGrp="1" noChangeArrowheads="1"/>
          </p:cNvSpPr>
          <p:nvPr>
            <p:ph type="ctrTitle"/>
          </p:nvPr>
        </p:nvSpPr>
        <p:spPr>
          <a:xfrm>
            <a:off x="879475" y="682625"/>
            <a:ext cx="7772400" cy="1143000"/>
          </a:xfrm>
        </p:spPr>
        <p:txBody>
          <a:bodyPr/>
          <a:lstStyle>
            <a:lvl1pPr>
              <a:defRPr/>
            </a:lvl1pPr>
          </a:lstStyle>
          <a:p>
            <a:pPr lvl="0"/>
            <a:r>
              <a:rPr lang="en-US" noProof="0" smtClean="0"/>
              <a:t>Click to edit Master title style</a:t>
            </a:r>
          </a:p>
        </p:txBody>
      </p:sp>
      <p:sp>
        <p:nvSpPr>
          <p:cNvPr id="30731" name="Rectangle 11"/>
          <p:cNvSpPr>
            <a:spLocks noGrp="1" noChangeArrowheads="1"/>
          </p:cNvSpPr>
          <p:nvPr>
            <p:ph type="subTitle" idx="1"/>
          </p:nvPr>
        </p:nvSpPr>
        <p:spPr>
          <a:xfrm>
            <a:off x="1309688" y="1968500"/>
            <a:ext cx="6238875" cy="1042988"/>
          </a:xfrm>
        </p:spPr>
        <p:txBody>
          <a:bodyPr/>
          <a:lstStyle>
            <a:lvl1pPr marL="0" indent="0" algn="ctr">
              <a:buFont typeface="Wingdings" charset="0"/>
              <a:buNone/>
              <a:defRPr/>
            </a:lvl1pPr>
          </a:lstStyle>
          <a:p>
            <a:pPr lvl="0"/>
            <a:r>
              <a:rPr lang="en-US" noProof="0" smtClean="0"/>
              <a:t>Click to edit Master subtitle style</a:t>
            </a:r>
          </a:p>
        </p:txBody>
      </p:sp>
      <p:sp>
        <p:nvSpPr>
          <p:cNvPr id="30732" name="Rectangle 12"/>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0F9FF6EB-B4BF-C042-9A5D-A92FC2989F3A}" type="datetime1">
              <a:rPr lang="en-US"/>
              <a:pPr/>
              <a:t>4/3/12</a:t>
            </a:fld>
            <a:endParaRPr lang="en-US"/>
          </a:p>
        </p:txBody>
      </p:sp>
      <p:sp>
        <p:nvSpPr>
          <p:cNvPr id="30733" name="Rectangle 13"/>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Bill Howe, eScience Institute</a:t>
            </a:r>
          </a:p>
        </p:txBody>
      </p:sp>
      <p:sp>
        <p:nvSpPr>
          <p:cNvPr id="30734" name="Rectangle 14"/>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8D4D9D61-446D-F44C-967B-E304E2CE99B5}" type="slidenum">
              <a:rPr lang="en-US"/>
              <a:pPr/>
              <a:t>‹#›</a:t>
            </a:fld>
            <a:endParaRPr lang="en-US"/>
          </a:p>
        </p:txBody>
      </p:sp>
      <p:sp>
        <p:nvSpPr>
          <p:cNvPr id="30735" name="Rectangle 15"/>
          <p:cNvSpPr>
            <a:spLocks noChangeArrowheads="1"/>
          </p:cNvSpPr>
          <p:nvPr/>
        </p:nvSpPr>
        <p:spPr bwMode="gray">
          <a:xfrm flipV="1">
            <a:off x="315913" y="3265488"/>
            <a:ext cx="8683625" cy="46037"/>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kumimoji="1" lang="en-US">
              <a:latin typeface="Arial" charset="0"/>
            </a:endParaRPr>
          </a:p>
        </p:txBody>
      </p:sp>
      <p:pic>
        <p:nvPicPr>
          <p:cNvPr id="30736" name="Picture 16" descr="eScience_Logo_Final_08130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54738" y="3506788"/>
            <a:ext cx="2500312" cy="2425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70E80B1-D3A2-3747-BCF5-15ED07A8F099}" type="datetime1">
              <a:rPr lang="en-US"/>
              <a:pPr/>
              <a:t>4/3/12</a:t>
            </a:fld>
            <a:endParaRPr lang="en-US"/>
          </a:p>
        </p:txBody>
      </p:sp>
      <p:sp>
        <p:nvSpPr>
          <p:cNvPr id="5" name="Footer Placeholder 4"/>
          <p:cNvSpPr>
            <a:spLocks noGrp="1"/>
          </p:cNvSpPr>
          <p:nvPr>
            <p:ph type="ftr" sz="quarter" idx="11"/>
          </p:nvPr>
        </p:nvSpPr>
        <p:spPr/>
        <p:txBody>
          <a:bodyPr/>
          <a:lstStyle>
            <a:lvl1pPr>
              <a:defRPr/>
            </a:lvl1pPr>
          </a:lstStyle>
          <a:p>
            <a:r>
              <a:rPr lang="en-US"/>
              <a:t>Bill Howe, eScience Institute</a:t>
            </a:r>
          </a:p>
        </p:txBody>
      </p:sp>
      <p:sp>
        <p:nvSpPr>
          <p:cNvPr id="6" name="Slide Number Placeholder 5"/>
          <p:cNvSpPr>
            <a:spLocks noGrp="1"/>
          </p:cNvSpPr>
          <p:nvPr>
            <p:ph type="sldNum" sz="quarter" idx="12"/>
          </p:nvPr>
        </p:nvSpPr>
        <p:spPr/>
        <p:txBody>
          <a:bodyPr/>
          <a:lstStyle>
            <a:lvl1pPr>
              <a:defRPr/>
            </a:lvl1pPr>
          </a:lstStyle>
          <a:p>
            <a:fld id="{E75B532E-26BC-A747-83C3-099A63F68D59}" type="slidenum">
              <a:rPr lang="en-US"/>
              <a:pPr/>
              <a:t>‹#›</a:t>
            </a:fld>
            <a:endParaRPr lang="en-US"/>
          </a:p>
        </p:txBody>
      </p:sp>
    </p:spTree>
    <p:extLst>
      <p:ext uri="{BB962C8B-B14F-4D97-AF65-F5344CB8AC3E}">
        <p14:creationId xmlns:p14="http://schemas.microsoft.com/office/powerpoint/2010/main" val="135245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2913" y="322263"/>
            <a:ext cx="2138362" cy="5786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4650" y="322263"/>
            <a:ext cx="6265863" cy="5786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931B761-AF8B-7B49-9A9B-7FE498ED6D80}" type="datetime1">
              <a:rPr lang="en-US"/>
              <a:pPr/>
              <a:t>4/3/12</a:t>
            </a:fld>
            <a:endParaRPr lang="en-US"/>
          </a:p>
        </p:txBody>
      </p:sp>
      <p:sp>
        <p:nvSpPr>
          <p:cNvPr id="5" name="Footer Placeholder 4"/>
          <p:cNvSpPr>
            <a:spLocks noGrp="1"/>
          </p:cNvSpPr>
          <p:nvPr>
            <p:ph type="ftr" sz="quarter" idx="11"/>
          </p:nvPr>
        </p:nvSpPr>
        <p:spPr/>
        <p:txBody>
          <a:bodyPr/>
          <a:lstStyle>
            <a:lvl1pPr>
              <a:defRPr/>
            </a:lvl1pPr>
          </a:lstStyle>
          <a:p>
            <a:r>
              <a:rPr lang="en-US"/>
              <a:t>Bill Howe, eScience Institute</a:t>
            </a:r>
          </a:p>
        </p:txBody>
      </p:sp>
      <p:sp>
        <p:nvSpPr>
          <p:cNvPr id="6" name="Slide Number Placeholder 5"/>
          <p:cNvSpPr>
            <a:spLocks noGrp="1"/>
          </p:cNvSpPr>
          <p:nvPr>
            <p:ph type="sldNum" sz="quarter" idx="12"/>
          </p:nvPr>
        </p:nvSpPr>
        <p:spPr/>
        <p:txBody>
          <a:bodyPr/>
          <a:lstStyle>
            <a:lvl1pPr>
              <a:defRPr/>
            </a:lvl1pPr>
          </a:lstStyle>
          <a:p>
            <a:fld id="{6E4F161D-F0A5-CF4F-9E4D-954B388137A1}" type="slidenum">
              <a:rPr lang="en-US"/>
              <a:pPr/>
              <a:t>‹#›</a:t>
            </a:fld>
            <a:endParaRPr lang="en-US"/>
          </a:p>
        </p:txBody>
      </p:sp>
    </p:spTree>
    <p:extLst>
      <p:ext uri="{BB962C8B-B14F-4D97-AF65-F5344CB8AC3E}">
        <p14:creationId xmlns:p14="http://schemas.microsoft.com/office/powerpoint/2010/main" val="217415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34E1A87-2965-BD4C-930B-7266289817F3}" type="datetime1">
              <a:rPr lang="en-US"/>
              <a:pPr/>
              <a:t>4/3/12</a:t>
            </a:fld>
            <a:endParaRPr lang="en-US"/>
          </a:p>
        </p:txBody>
      </p:sp>
      <p:sp>
        <p:nvSpPr>
          <p:cNvPr id="5" name="Footer Placeholder 4"/>
          <p:cNvSpPr>
            <a:spLocks noGrp="1"/>
          </p:cNvSpPr>
          <p:nvPr>
            <p:ph type="ftr" sz="quarter" idx="11"/>
          </p:nvPr>
        </p:nvSpPr>
        <p:spPr/>
        <p:txBody>
          <a:bodyPr/>
          <a:lstStyle>
            <a:lvl1pPr>
              <a:defRPr/>
            </a:lvl1pPr>
          </a:lstStyle>
          <a:p>
            <a:r>
              <a:rPr lang="en-US"/>
              <a:t>Bill Howe, eScience Institute</a:t>
            </a:r>
          </a:p>
        </p:txBody>
      </p:sp>
      <p:sp>
        <p:nvSpPr>
          <p:cNvPr id="6" name="Slide Number Placeholder 5"/>
          <p:cNvSpPr>
            <a:spLocks noGrp="1"/>
          </p:cNvSpPr>
          <p:nvPr>
            <p:ph type="sldNum" sz="quarter" idx="12"/>
          </p:nvPr>
        </p:nvSpPr>
        <p:spPr/>
        <p:txBody>
          <a:bodyPr/>
          <a:lstStyle>
            <a:lvl1pPr>
              <a:defRPr/>
            </a:lvl1pPr>
          </a:lstStyle>
          <a:p>
            <a:fld id="{5DE0DC93-4935-904A-A35B-D9D8A9FF88B0}" type="slidenum">
              <a:rPr lang="en-US"/>
              <a:pPr/>
              <a:t>‹#›</a:t>
            </a:fld>
            <a:endParaRPr lang="en-US"/>
          </a:p>
        </p:txBody>
      </p:sp>
    </p:spTree>
    <p:extLst>
      <p:ext uri="{BB962C8B-B14F-4D97-AF65-F5344CB8AC3E}">
        <p14:creationId xmlns:p14="http://schemas.microsoft.com/office/powerpoint/2010/main" val="168455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C77EC10-11C5-F74F-953C-2601C3542D10}" type="datetime1">
              <a:rPr lang="en-US"/>
              <a:pPr/>
              <a:t>4/3/12</a:t>
            </a:fld>
            <a:endParaRPr lang="en-US"/>
          </a:p>
        </p:txBody>
      </p:sp>
      <p:sp>
        <p:nvSpPr>
          <p:cNvPr id="5" name="Footer Placeholder 4"/>
          <p:cNvSpPr>
            <a:spLocks noGrp="1"/>
          </p:cNvSpPr>
          <p:nvPr>
            <p:ph type="ftr" sz="quarter" idx="11"/>
          </p:nvPr>
        </p:nvSpPr>
        <p:spPr/>
        <p:txBody>
          <a:bodyPr/>
          <a:lstStyle>
            <a:lvl1pPr>
              <a:defRPr/>
            </a:lvl1pPr>
          </a:lstStyle>
          <a:p>
            <a:r>
              <a:rPr lang="en-US"/>
              <a:t>Bill Howe, eScience Institute</a:t>
            </a:r>
          </a:p>
        </p:txBody>
      </p:sp>
      <p:sp>
        <p:nvSpPr>
          <p:cNvPr id="6" name="Slide Number Placeholder 5"/>
          <p:cNvSpPr>
            <a:spLocks noGrp="1"/>
          </p:cNvSpPr>
          <p:nvPr>
            <p:ph type="sldNum" sz="quarter" idx="12"/>
          </p:nvPr>
        </p:nvSpPr>
        <p:spPr/>
        <p:txBody>
          <a:bodyPr/>
          <a:lstStyle>
            <a:lvl1pPr>
              <a:defRPr/>
            </a:lvl1pPr>
          </a:lstStyle>
          <a:p>
            <a:fld id="{B787FC58-7A22-DA42-B6BE-5CC9CB6C7B5E}" type="slidenum">
              <a:rPr lang="en-US"/>
              <a:pPr/>
              <a:t>‹#›</a:t>
            </a:fld>
            <a:endParaRPr lang="en-US"/>
          </a:p>
        </p:txBody>
      </p:sp>
    </p:spTree>
    <p:extLst>
      <p:ext uri="{BB962C8B-B14F-4D97-AF65-F5344CB8AC3E}">
        <p14:creationId xmlns:p14="http://schemas.microsoft.com/office/powerpoint/2010/main" val="109037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4650" y="1346200"/>
            <a:ext cx="4144963"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2013" y="1346200"/>
            <a:ext cx="414655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E4016076-3F7D-F64F-A51D-5BAEDB47FB1B}" type="datetime1">
              <a:rPr lang="en-US"/>
              <a:pPr/>
              <a:t>4/3/12</a:t>
            </a:fld>
            <a:endParaRPr lang="en-US"/>
          </a:p>
        </p:txBody>
      </p:sp>
      <p:sp>
        <p:nvSpPr>
          <p:cNvPr id="6" name="Footer Placeholder 5"/>
          <p:cNvSpPr>
            <a:spLocks noGrp="1"/>
          </p:cNvSpPr>
          <p:nvPr>
            <p:ph type="ftr" sz="quarter" idx="11"/>
          </p:nvPr>
        </p:nvSpPr>
        <p:spPr/>
        <p:txBody>
          <a:bodyPr/>
          <a:lstStyle>
            <a:lvl1pPr>
              <a:defRPr/>
            </a:lvl1pPr>
          </a:lstStyle>
          <a:p>
            <a:r>
              <a:rPr lang="en-US"/>
              <a:t>Bill Howe, eScience Institute</a:t>
            </a:r>
          </a:p>
        </p:txBody>
      </p:sp>
      <p:sp>
        <p:nvSpPr>
          <p:cNvPr id="7" name="Slide Number Placeholder 6"/>
          <p:cNvSpPr>
            <a:spLocks noGrp="1"/>
          </p:cNvSpPr>
          <p:nvPr>
            <p:ph type="sldNum" sz="quarter" idx="12"/>
          </p:nvPr>
        </p:nvSpPr>
        <p:spPr/>
        <p:txBody>
          <a:bodyPr/>
          <a:lstStyle>
            <a:lvl1pPr>
              <a:defRPr/>
            </a:lvl1pPr>
          </a:lstStyle>
          <a:p>
            <a:fld id="{485EAA2C-6215-0344-B128-8D7B250E7963}" type="slidenum">
              <a:rPr lang="en-US"/>
              <a:pPr/>
              <a:t>‹#›</a:t>
            </a:fld>
            <a:endParaRPr lang="en-US"/>
          </a:p>
        </p:txBody>
      </p:sp>
    </p:spTree>
    <p:extLst>
      <p:ext uri="{BB962C8B-B14F-4D97-AF65-F5344CB8AC3E}">
        <p14:creationId xmlns:p14="http://schemas.microsoft.com/office/powerpoint/2010/main" val="309907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602F38E-4E33-C745-BC73-BB83296A7E09}" type="datetime1">
              <a:rPr lang="en-US"/>
              <a:pPr/>
              <a:t>4/3/12</a:t>
            </a:fld>
            <a:endParaRPr lang="en-US"/>
          </a:p>
        </p:txBody>
      </p:sp>
      <p:sp>
        <p:nvSpPr>
          <p:cNvPr id="8" name="Footer Placeholder 7"/>
          <p:cNvSpPr>
            <a:spLocks noGrp="1"/>
          </p:cNvSpPr>
          <p:nvPr>
            <p:ph type="ftr" sz="quarter" idx="11"/>
          </p:nvPr>
        </p:nvSpPr>
        <p:spPr/>
        <p:txBody>
          <a:bodyPr/>
          <a:lstStyle>
            <a:lvl1pPr>
              <a:defRPr/>
            </a:lvl1pPr>
          </a:lstStyle>
          <a:p>
            <a:r>
              <a:rPr lang="en-US"/>
              <a:t>Bill Howe, eScience Institute</a:t>
            </a:r>
          </a:p>
        </p:txBody>
      </p:sp>
      <p:sp>
        <p:nvSpPr>
          <p:cNvPr id="9" name="Slide Number Placeholder 8"/>
          <p:cNvSpPr>
            <a:spLocks noGrp="1"/>
          </p:cNvSpPr>
          <p:nvPr>
            <p:ph type="sldNum" sz="quarter" idx="12"/>
          </p:nvPr>
        </p:nvSpPr>
        <p:spPr/>
        <p:txBody>
          <a:bodyPr/>
          <a:lstStyle>
            <a:lvl1pPr>
              <a:defRPr/>
            </a:lvl1pPr>
          </a:lstStyle>
          <a:p>
            <a:fld id="{8E4A6442-9749-524A-9E83-D5CABFCCF112}" type="slidenum">
              <a:rPr lang="en-US"/>
              <a:pPr/>
              <a:t>‹#›</a:t>
            </a:fld>
            <a:endParaRPr lang="en-US"/>
          </a:p>
        </p:txBody>
      </p:sp>
    </p:spTree>
    <p:extLst>
      <p:ext uri="{BB962C8B-B14F-4D97-AF65-F5344CB8AC3E}">
        <p14:creationId xmlns:p14="http://schemas.microsoft.com/office/powerpoint/2010/main" val="357790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DD2AE1C-EBB1-FC42-89C7-710BDC35B8F7}" type="datetime1">
              <a:rPr lang="en-US"/>
              <a:pPr/>
              <a:t>4/3/12</a:t>
            </a:fld>
            <a:endParaRPr lang="en-US"/>
          </a:p>
        </p:txBody>
      </p:sp>
      <p:sp>
        <p:nvSpPr>
          <p:cNvPr id="4" name="Footer Placeholder 3"/>
          <p:cNvSpPr>
            <a:spLocks noGrp="1"/>
          </p:cNvSpPr>
          <p:nvPr>
            <p:ph type="ftr" sz="quarter" idx="11"/>
          </p:nvPr>
        </p:nvSpPr>
        <p:spPr/>
        <p:txBody>
          <a:bodyPr/>
          <a:lstStyle>
            <a:lvl1pPr>
              <a:defRPr/>
            </a:lvl1pPr>
          </a:lstStyle>
          <a:p>
            <a:r>
              <a:rPr lang="en-US"/>
              <a:t>Bill Howe, eScience Institute</a:t>
            </a:r>
          </a:p>
        </p:txBody>
      </p:sp>
      <p:sp>
        <p:nvSpPr>
          <p:cNvPr id="5" name="Slide Number Placeholder 4"/>
          <p:cNvSpPr>
            <a:spLocks noGrp="1"/>
          </p:cNvSpPr>
          <p:nvPr>
            <p:ph type="sldNum" sz="quarter" idx="12"/>
          </p:nvPr>
        </p:nvSpPr>
        <p:spPr/>
        <p:txBody>
          <a:bodyPr/>
          <a:lstStyle>
            <a:lvl1pPr>
              <a:defRPr/>
            </a:lvl1pPr>
          </a:lstStyle>
          <a:p>
            <a:fld id="{525ED68B-4E42-264B-AC20-6BB4D8144D4B}" type="slidenum">
              <a:rPr lang="en-US"/>
              <a:pPr/>
              <a:t>‹#›</a:t>
            </a:fld>
            <a:endParaRPr lang="en-US"/>
          </a:p>
        </p:txBody>
      </p:sp>
    </p:spTree>
    <p:extLst>
      <p:ext uri="{BB962C8B-B14F-4D97-AF65-F5344CB8AC3E}">
        <p14:creationId xmlns:p14="http://schemas.microsoft.com/office/powerpoint/2010/main" val="21728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3541882-628C-914A-A536-69F634EF4EA1}" type="datetime1">
              <a:rPr lang="en-US"/>
              <a:pPr/>
              <a:t>4/3/12</a:t>
            </a:fld>
            <a:endParaRPr lang="en-US"/>
          </a:p>
        </p:txBody>
      </p:sp>
      <p:sp>
        <p:nvSpPr>
          <p:cNvPr id="3" name="Footer Placeholder 2"/>
          <p:cNvSpPr>
            <a:spLocks noGrp="1"/>
          </p:cNvSpPr>
          <p:nvPr>
            <p:ph type="ftr" sz="quarter" idx="11"/>
          </p:nvPr>
        </p:nvSpPr>
        <p:spPr/>
        <p:txBody>
          <a:bodyPr/>
          <a:lstStyle>
            <a:lvl1pPr>
              <a:defRPr/>
            </a:lvl1pPr>
          </a:lstStyle>
          <a:p>
            <a:r>
              <a:rPr lang="en-US"/>
              <a:t>Bill Howe, eScience Institute</a:t>
            </a:r>
          </a:p>
        </p:txBody>
      </p:sp>
      <p:sp>
        <p:nvSpPr>
          <p:cNvPr id="4" name="Slide Number Placeholder 3"/>
          <p:cNvSpPr>
            <a:spLocks noGrp="1"/>
          </p:cNvSpPr>
          <p:nvPr>
            <p:ph type="sldNum" sz="quarter" idx="12"/>
          </p:nvPr>
        </p:nvSpPr>
        <p:spPr/>
        <p:txBody>
          <a:bodyPr/>
          <a:lstStyle>
            <a:lvl1pPr>
              <a:defRPr/>
            </a:lvl1pPr>
          </a:lstStyle>
          <a:p>
            <a:fld id="{235BEA0C-3258-E444-A701-304E54896E40}" type="slidenum">
              <a:rPr lang="en-US"/>
              <a:pPr/>
              <a:t>‹#›</a:t>
            </a:fld>
            <a:endParaRPr lang="en-US"/>
          </a:p>
        </p:txBody>
      </p:sp>
    </p:spTree>
    <p:extLst>
      <p:ext uri="{BB962C8B-B14F-4D97-AF65-F5344CB8AC3E}">
        <p14:creationId xmlns:p14="http://schemas.microsoft.com/office/powerpoint/2010/main" val="76650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771D42F-3785-7E40-AEEE-C8F338D336AF}" type="datetime1">
              <a:rPr lang="en-US"/>
              <a:pPr/>
              <a:t>4/3/12</a:t>
            </a:fld>
            <a:endParaRPr lang="en-US"/>
          </a:p>
        </p:txBody>
      </p:sp>
      <p:sp>
        <p:nvSpPr>
          <p:cNvPr id="6" name="Footer Placeholder 5"/>
          <p:cNvSpPr>
            <a:spLocks noGrp="1"/>
          </p:cNvSpPr>
          <p:nvPr>
            <p:ph type="ftr" sz="quarter" idx="11"/>
          </p:nvPr>
        </p:nvSpPr>
        <p:spPr/>
        <p:txBody>
          <a:bodyPr/>
          <a:lstStyle>
            <a:lvl1pPr>
              <a:defRPr/>
            </a:lvl1pPr>
          </a:lstStyle>
          <a:p>
            <a:r>
              <a:rPr lang="en-US"/>
              <a:t>Bill Howe, eScience Institute</a:t>
            </a:r>
          </a:p>
        </p:txBody>
      </p:sp>
      <p:sp>
        <p:nvSpPr>
          <p:cNvPr id="7" name="Slide Number Placeholder 6"/>
          <p:cNvSpPr>
            <a:spLocks noGrp="1"/>
          </p:cNvSpPr>
          <p:nvPr>
            <p:ph type="sldNum" sz="quarter" idx="12"/>
          </p:nvPr>
        </p:nvSpPr>
        <p:spPr/>
        <p:txBody>
          <a:bodyPr/>
          <a:lstStyle>
            <a:lvl1pPr>
              <a:defRPr/>
            </a:lvl1pPr>
          </a:lstStyle>
          <a:p>
            <a:fld id="{AF3AA755-273C-BF49-B53C-9B97752ACAE3}" type="slidenum">
              <a:rPr lang="en-US"/>
              <a:pPr/>
              <a:t>‹#›</a:t>
            </a:fld>
            <a:endParaRPr lang="en-US"/>
          </a:p>
        </p:txBody>
      </p:sp>
    </p:spTree>
    <p:extLst>
      <p:ext uri="{BB962C8B-B14F-4D97-AF65-F5344CB8AC3E}">
        <p14:creationId xmlns:p14="http://schemas.microsoft.com/office/powerpoint/2010/main" val="260721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95B35A1-B4D8-394D-B1E0-462CD7F68992}" type="datetime1">
              <a:rPr lang="en-US"/>
              <a:pPr/>
              <a:t>4/3/12</a:t>
            </a:fld>
            <a:endParaRPr lang="en-US"/>
          </a:p>
        </p:txBody>
      </p:sp>
      <p:sp>
        <p:nvSpPr>
          <p:cNvPr id="6" name="Footer Placeholder 5"/>
          <p:cNvSpPr>
            <a:spLocks noGrp="1"/>
          </p:cNvSpPr>
          <p:nvPr>
            <p:ph type="ftr" sz="quarter" idx="11"/>
          </p:nvPr>
        </p:nvSpPr>
        <p:spPr/>
        <p:txBody>
          <a:bodyPr/>
          <a:lstStyle>
            <a:lvl1pPr>
              <a:defRPr/>
            </a:lvl1pPr>
          </a:lstStyle>
          <a:p>
            <a:r>
              <a:rPr lang="en-US"/>
              <a:t>Bill Howe, eScience Institute</a:t>
            </a:r>
          </a:p>
        </p:txBody>
      </p:sp>
      <p:sp>
        <p:nvSpPr>
          <p:cNvPr id="7" name="Slide Number Placeholder 6"/>
          <p:cNvSpPr>
            <a:spLocks noGrp="1"/>
          </p:cNvSpPr>
          <p:nvPr>
            <p:ph type="sldNum" sz="quarter" idx="12"/>
          </p:nvPr>
        </p:nvSpPr>
        <p:spPr/>
        <p:txBody>
          <a:bodyPr/>
          <a:lstStyle>
            <a:lvl1pPr>
              <a:defRPr/>
            </a:lvl1pPr>
          </a:lstStyle>
          <a:p>
            <a:fld id="{AC028DAD-1CB8-4643-A150-2918E386F2CE}" type="slidenum">
              <a:rPr lang="en-US"/>
              <a:pPr/>
              <a:t>‹#›</a:t>
            </a:fld>
            <a:endParaRPr lang="en-US"/>
          </a:p>
        </p:txBody>
      </p:sp>
    </p:spTree>
    <p:extLst>
      <p:ext uri="{BB962C8B-B14F-4D97-AF65-F5344CB8AC3E}">
        <p14:creationId xmlns:p14="http://schemas.microsoft.com/office/powerpoint/2010/main" val="2956154181"/>
      </p:ext>
    </p:extLst>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ltGray">
          <a:xfrm>
            <a:off x="417513" y="3238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kumimoji="1" lang="en-US">
              <a:latin typeface="Arial" charset="0"/>
            </a:endParaRPr>
          </a:p>
        </p:txBody>
      </p:sp>
      <p:sp>
        <p:nvSpPr>
          <p:cNvPr id="29699" name="Rectangle 3"/>
          <p:cNvSpPr>
            <a:spLocks noChangeArrowheads="1"/>
          </p:cNvSpPr>
          <p:nvPr/>
        </p:nvSpPr>
        <p:spPr bwMode="ltGray">
          <a:xfrm>
            <a:off x="800100" y="3238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kumimoji="1" lang="en-US">
              <a:latin typeface="Arial" charset="0"/>
            </a:endParaRPr>
          </a:p>
        </p:txBody>
      </p:sp>
      <p:sp>
        <p:nvSpPr>
          <p:cNvPr id="29700" name="Rectangle 4"/>
          <p:cNvSpPr>
            <a:spLocks noChangeArrowheads="1"/>
          </p:cNvSpPr>
          <p:nvPr/>
        </p:nvSpPr>
        <p:spPr bwMode="ltGray">
          <a:xfrm>
            <a:off x="541338" y="7461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kumimoji="1" lang="en-US">
              <a:latin typeface="Arial" charset="0"/>
            </a:endParaRPr>
          </a:p>
        </p:txBody>
      </p:sp>
      <p:sp>
        <p:nvSpPr>
          <p:cNvPr id="29701" name="Rectangle 5"/>
          <p:cNvSpPr>
            <a:spLocks noChangeArrowheads="1"/>
          </p:cNvSpPr>
          <p:nvPr/>
        </p:nvSpPr>
        <p:spPr bwMode="ltGray">
          <a:xfrm>
            <a:off x="911225" y="7461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kumimoji="1" lang="en-US">
              <a:latin typeface="Arial" charset="0"/>
            </a:endParaRPr>
          </a:p>
        </p:txBody>
      </p:sp>
      <p:sp>
        <p:nvSpPr>
          <p:cNvPr id="29702" name="Rectangle 6"/>
          <p:cNvSpPr>
            <a:spLocks noChangeArrowheads="1"/>
          </p:cNvSpPr>
          <p:nvPr/>
        </p:nvSpPr>
        <p:spPr bwMode="ltGray">
          <a:xfrm>
            <a:off x="127000" y="6731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kumimoji="1" lang="en-US">
              <a:latin typeface="Arial" charset="0"/>
            </a:endParaRPr>
          </a:p>
        </p:txBody>
      </p:sp>
      <p:sp>
        <p:nvSpPr>
          <p:cNvPr id="29703" name="Rectangle 7"/>
          <p:cNvSpPr>
            <a:spLocks noChangeArrowheads="1"/>
          </p:cNvSpPr>
          <p:nvPr/>
        </p:nvSpPr>
        <p:spPr bwMode="gray">
          <a:xfrm>
            <a:off x="798513" y="22701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kumimoji="1" lang="en-US">
              <a:latin typeface="Arial" charset="0"/>
            </a:endParaRPr>
          </a:p>
        </p:txBody>
      </p:sp>
      <p:sp>
        <p:nvSpPr>
          <p:cNvPr id="29704" name="Rectangle 8"/>
          <p:cNvSpPr>
            <a:spLocks noChangeArrowheads="1"/>
          </p:cNvSpPr>
          <p:nvPr/>
        </p:nvSpPr>
        <p:spPr bwMode="gray">
          <a:xfrm flipV="1">
            <a:off x="460375" y="1054100"/>
            <a:ext cx="8683625" cy="46038"/>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kumimoji="1" lang="en-US">
              <a:latin typeface="Arial" charset="0"/>
            </a:endParaRPr>
          </a:p>
        </p:txBody>
      </p:sp>
      <p:sp>
        <p:nvSpPr>
          <p:cNvPr id="29705" name="Rectangle 9"/>
          <p:cNvSpPr>
            <a:spLocks noGrp="1" noChangeArrowheads="1"/>
          </p:cNvSpPr>
          <p:nvPr>
            <p:ph type="title"/>
          </p:nvPr>
        </p:nvSpPr>
        <p:spPr bwMode="auto">
          <a:xfrm>
            <a:off x="1138238" y="322263"/>
            <a:ext cx="7793037"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706" name="Rectangle 10"/>
          <p:cNvSpPr>
            <a:spLocks noGrp="1" noChangeArrowheads="1"/>
          </p:cNvSpPr>
          <p:nvPr>
            <p:ph type="body" idx="1"/>
          </p:nvPr>
        </p:nvSpPr>
        <p:spPr bwMode="auto">
          <a:xfrm>
            <a:off x="374650" y="1346200"/>
            <a:ext cx="8443913"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707" name="Rectangle 11"/>
          <p:cNvSpPr>
            <a:spLocks noGrp="1" noChangeArrowheads="1"/>
          </p:cNvSpPr>
          <p:nvPr>
            <p:ph type="dt" sz="half" idx="2"/>
          </p:nvPr>
        </p:nvSpPr>
        <p:spPr bwMode="auto">
          <a:xfrm>
            <a:off x="1806575" y="6327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fld id="{3E283251-6E5C-1C46-BA7F-1512B2CEC5CA}" type="datetime1">
              <a:rPr lang="en-US"/>
              <a:pPr/>
              <a:t>4/3/12</a:t>
            </a:fld>
            <a:endParaRPr lang="en-US"/>
          </a:p>
        </p:txBody>
      </p:sp>
      <p:sp>
        <p:nvSpPr>
          <p:cNvPr id="29708" name="Rectangle 12"/>
          <p:cNvSpPr>
            <a:spLocks noGrp="1" noChangeArrowheads="1"/>
          </p:cNvSpPr>
          <p:nvPr>
            <p:ph type="ftr" sz="quarter" idx="3"/>
          </p:nvPr>
        </p:nvSpPr>
        <p:spPr bwMode="auto">
          <a:xfrm>
            <a:off x="37846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r>
              <a:rPr lang="en-US"/>
              <a:t>Bill Howe, eScience Institute</a:t>
            </a:r>
          </a:p>
        </p:txBody>
      </p:sp>
      <p:sp>
        <p:nvSpPr>
          <p:cNvPr id="2970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5E8D204E-56EB-DE4E-B1BE-746702E14313}" type="slidenum">
              <a:rPr lang="en-US"/>
              <a:pPr/>
              <a:t>‹#›</a:t>
            </a:fld>
            <a:endParaRPr lang="en-US"/>
          </a:p>
        </p:txBody>
      </p:sp>
      <p:pic>
        <p:nvPicPr>
          <p:cNvPr id="29710" name="Picture 14" descr="eScience_Logo_Final_0813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75" y="5765800"/>
            <a:ext cx="1125538" cy="1092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ea typeface="ＭＳ Ｐゴシック" charset="0"/>
        </a:defRPr>
      </a:lvl2pPr>
      <a:lvl3pPr algn="l" rtl="0" fontAlgn="base">
        <a:spcBef>
          <a:spcPct val="0"/>
        </a:spcBef>
        <a:spcAft>
          <a:spcPct val="0"/>
        </a:spcAft>
        <a:defRPr sz="3600">
          <a:solidFill>
            <a:schemeClr val="tx2"/>
          </a:solidFill>
          <a:latin typeface="Arial" charset="0"/>
          <a:ea typeface="ＭＳ Ｐゴシック" charset="0"/>
        </a:defRPr>
      </a:lvl3pPr>
      <a:lvl4pPr algn="l" rtl="0" fontAlgn="base">
        <a:spcBef>
          <a:spcPct val="0"/>
        </a:spcBef>
        <a:spcAft>
          <a:spcPct val="0"/>
        </a:spcAft>
        <a:defRPr sz="3600">
          <a:solidFill>
            <a:schemeClr val="tx2"/>
          </a:solidFill>
          <a:latin typeface="Arial" charset="0"/>
          <a:ea typeface="ＭＳ Ｐゴシック" charset="0"/>
        </a:defRPr>
      </a:lvl4pPr>
      <a:lvl5pPr algn="l" rtl="0" fontAlgn="base">
        <a:spcBef>
          <a:spcPct val="0"/>
        </a:spcBef>
        <a:spcAft>
          <a:spcPct val="0"/>
        </a:spcAft>
        <a:defRPr sz="3600">
          <a:solidFill>
            <a:schemeClr val="tx2"/>
          </a:solidFill>
          <a:latin typeface="Arial" charset="0"/>
          <a:ea typeface="ＭＳ Ｐゴシック" charset="0"/>
        </a:defRPr>
      </a:lvl5pPr>
      <a:lvl6pPr marL="457200" algn="l" rtl="0" fontAlgn="base">
        <a:spcBef>
          <a:spcPct val="0"/>
        </a:spcBef>
        <a:spcAft>
          <a:spcPct val="0"/>
        </a:spcAft>
        <a:defRPr sz="3600">
          <a:solidFill>
            <a:schemeClr val="tx2"/>
          </a:solidFill>
          <a:latin typeface="Arial" charset="0"/>
          <a:ea typeface="ＭＳ Ｐゴシック" charset="0"/>
        </a:defRPr>
      </a:lvl6pPr>
      <a:lvl7pPr marL="914400" algn="l" rtl="0" fontAlgn="base">
        <a:spcBef>
          <a:spcPct val="0"/>
        </a:spcBef>
        <a:spcAft>
          <a:spcPct val="0"/>
        </a:spcAft>
        <a:defRPr sz="3600">
          <a:solidFill>
            <a:schemeClr val="tx2"/>
          </a:solidFill>
          <a:latin typeface="Arial" charset="0"/>
          <a:ea typeface="ＭＳ Ｐゴシック" charset="0"/>
        </a:defRPr>
      </a:lvl7pPr>
      <a:lvl8pPr marL="1371600" algn="l" rtl="0" fontAlgn="base">
        <a:spcBef>
          <a:spcPct val="0"/>
        </a:spcBef>
        <a:spcAft>
          <a:spcPct val="0"/>
        </a:spcAft>
        <a:defRPr sz="3600">
          <a:solidFill>
            <a:schemeClr val="tx2"/>
          </a:solidFill>
          <a:latin typeface="Arial" charset="0"/>
          <a:ea typeface="ＭＳ Ｐゴシック" charset="0"/>
        </a:defRPr>
      </a:lvl8pPr>
      <a:lvl9pPr marL="1828800" algn="l" rtl="0" fontAlgn="base">
        <a:spcBef>
          <a:spcPct val="0"/>
        </a:spcBef>
        <a:spcAft>
          <a:spcPct val="0"/>
        </a:spcAft>
        <a:defRPr sz="3600">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folHlink"/>
        </a:buClr>
        <a:buSzPct val="60000"/>
        <a:buFont typeface="Wingdings" charset="0"/>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charset="0"/>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image" Target="../media/image17.jpeg"/><Relationship Id="rId4"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eg"/><Relationship Id="rId5"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1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3"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3"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4" Type="http://schemas.openxmlformats.org/officeDocument/2006/relationships/image" Target="../media/image45.png"/><Relationship Id="rId4" Type="http://schemas.openxmlformats.org/officeDocument/2006/relationships/image" Target="../media/image35.png"/><Relationship Id="rId7" Type="http://schemas.openxmlformats.org/officeDocument/2006/relationships/image" Target="../media/image38.png"/><Relationship Id="rId11"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7.png"/><Relationship Id="rId8" Type="http://schemas.openxmlformats.org/officeDocument/2006/relationships/image" Target="../media/image39.png"/><Relationship Id="rId13" Type="http://schemas.openxmlformats.org/officeDocument/2006/relationships/image" Target="../media/image44.png"/><Relationship Id="rId10" Type="http://schemas.openxmlformats.org/officeDocument/2006/relationships/image" Target="../media/image41.png"/><Relationship Id="rId5" Type="http://schemas.openxmlformats.org/officeDocument/2006/relationships/image" Target="../media/image36.png"/><Relationship Id="rId12" Type="http://schemas.openxmlformats.org/officeDocument/2006/relationships/image" Target="../media/image43.png"/><Relationship Id="rId2" Type="http://schemas.openxmlformats.org/officeDocument/2006/relationships/image" Target="../media/image33.png"/><Relationship Id="rId9" Type="http://schemas.openxmlformats.org/officeDocument/2006/relationships/image" Target="../media/image40.png"/><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4.jpg"/><Relationship Id="rId5" Type="http://schemas.openxmlformats.org/officeDocument/2006/relationships/image" Target="../media/image5.jpg"/><Relationship Id="rId7"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 Id="rId6" Type="http://schemas.openxmlformats.org/officeDocument/2006/relationships/image" Target="../media/image6.jp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eg"/><Relationship Id="rId6"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ctrTitle"/>
          </p:nvPr>
        </p:nvSpPr>
        <p:spPr>
          <a:xfrm>
            <a:off x="1239838" y="1946275"/>
            <a:ext cx="4779962" cy="1143000"/>
          </a:xfrm>
        </p:spPr>
        <p:txBody>
          <a:bodyPr/>
          <a:lstStyle/>
          <a:p>
            <a:r>
              <a:rPr lang="en-US" dirty="0" smtClean="0"/>
              <a:t>Data-Intensive and Scalable Computing in the Cloud</a:t>
            </a:r>
            <a:endParaRPr lang="en-US" dirty="0"/>
          </a:p>
        </p:txBody>
      </p:sp>
      <p:sp>
        <p:nvSpPr>
          <p:cNvPr id="252931" name="Rectangle 3"/>
          <p:cNvSpPr>
            <a:spLocks noGrp="1" noChangeArrowheads="1"/>
          </p:cNvSpPr>
          <p:nvPr>
            <p:ph type="subTitle" idx="1"/>
          </p:nvPr>
        </p:nvSpPr>
        <p:spPr>
          <a:xfrm>
            <a:off x="892175" y="3706813"/>
            <a:ext cx="6400800" cy="2025650"/>
          </a:xfrm>
        </p:spPr>
        <p:txBody>
          <a:bodyPr/>
          <a:lstStyle/>
          <a:p>
            <a:pPr algn="l"/>
            <a:r>
              <a:rPr lang="en-US" sz="2000" dirty="0"/>
              <a:t>Bill Howe, </a:t>
            </a:r>
            <a:r>
              <a:rPr lang="en-US" sz="2000" dirty="0" err="1"/>
              <a:t>Phd</a:t>
            </a:r>
            <a:endParaRPr lang="en-US" sz="2000" dirty="0"/>
          </a:p>
          <a:p>
            <a:pPr algn="l"/>
            <a:r>
              <a:rPr lang="en-US" sz="2000" dirty="0"/>
              <a:t>eScience Institute, UW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9645AE1B-4C3A-4E43-AB5B-69AF8034DC91}" type="datetime1">
              <a:rPr lang="en-US"/>
              <a:pPr/>
              <a:t>4/3/12</a:t>
            </a:fld>
            <a:endParaRPr lang="en-US"/>
          </a:p>
        </p:txBody>
      </p:sp>
      <p:sp>
        <p:nvSpPr>
          <p:cNvPr id="8" name="Footer Placeholder 4"/>
          <p:cNvSpPr>
            <a:spLocks noGrp="1"/>
          </p:cNvSpPr>
          <p:nvPr>
            <p:ph type="ftr" sz="quarter" idx="11"/>
          </p:nvPr>
        </p:nvSpPr>
        <p:spPr/>
        <p:txBody>
          <a:bodyPr/>
          <a:lstStyle/>
          <a:p>
            <a:r>
              <a:rPr lang="en-US"/>
              <a:t>Bill Howe, eScience Institute</a:t>
            </a:r>
          </a:p>
        </p:txBody>
      </p:sp>
      <p:sp>
        <p:nvSpPr>
          <p:cNvPr id="9" name="Slide Number Placeholder 5"/>
          <p:cNvSpPr>
            <a:spLocks noGrp="1"/>
          </p:cNvSpPr>
          <p:nvPr>
            <p:ph type="sldNum" sz="quarter" idx="12"/>
          </p:nvPr>
        </p:nvSpPr>
        <p:spPr/>
        <p:txBody>
          <a:bodyPr/>
          <a:lstStyle/>
          <a:p>
            <a:fld id="{F4E851E0-18C3-3841-9C13-015CF77573AA}" type="slidenum">
              <a:rPr lang="en-US"/>
              <a:pPr/>
              <a:t>10</a:t>
            </a:fld>
            <a:endParaRPr lang="en-US"/>
          </a:p>
        </p:txBody>
      </p:sp>
      <p:sp>
        <p:nvSpPr>
          <p:cNvPr id="283650" name="Rectangle 2"/>
          <p:cNvSpPr>
            <a:spLocks noGrp="1" noChangeArrowheads="1"/>
          </p:cNvSpPr>
          <p:nvPr>
            <p:ph type="title"/>
          </p:nvPr>
        </p:nvSpPr>
        <p:spPr>
          <a:xfrm>
            <a:off x="1336675" y="228600"/>
            <a:ext cx="7554913" cy="788988"/>
          </a:xfrm>
        </p:spPr>
        <p:txBody>
          <a:bodyPr/>
          <a:lstStyle/>
          <a:p>
            <a:r>
              <a:rPr lang="en-US" sz="2400" dirty="0" smtClean="0"/>
              <a:t>Big Data is </a:t>
            </a:r>
            <a:r>
              <a:rPr lang="en-US" sz="2400" dirty="0"/>
              <a:t>married to the Cloud:  </a:t>
            </a:r>
            <a:br>
              <a:rPr lang="en-US" sz="2400" dirty="0"/>
            </a:br>
            <a:r>
              <a:rPr lang="en-US" sz="2400" dirty="0"/>
              <a:t>Scalable computing and storage for everyone</a:t>
            </a:r>
          </a:p>
        </p:txBody>
      </p:sp>
      <p:pic>
        <p:nvPicPr>
          <p:cNvPr id="283651" name="Picture 3" descr="bw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8613"/>
            <a:ext cx="3946525" cy="52593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83652" name="Picture 4" descr="appen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7463" y="2209800"/>
            <a:ext cx="5995987"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83653" name="Picture 5" descr="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6513" y="2819400"/>
            <a:ext cx="590550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83654" name="Picture 6" descr="aw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0325" y="3429000"/>
            <a:ext cx="5273675"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365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283653"/>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283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703" name="Picture 7" descr="free-image-41.jpg                                              003BA319Macintosh HD                   C63A6B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5698" name="Rectangle 2"/>
          <p:cNvSpPr>
            <a:spLocks noGrp="1" noChangeArrowheads="1"/>
          </p:cNvSpPr>
          <p:nvPr>
            <p:ph type="ctrTitle"/>
          </p:nvPr>
        </p:nvSpPr>
        <p:spPr>
          <a:xfrm>
            <a:off x="555625" y="4527550"/>
            <a:ext cx="7772400" cy="763588"/>
          </a:xfrm>
        </p:spPr>
        <p:txBody>
          <a:bodyPr/>
          <a:lstStyle/>
          <a:p>
            <a:r>
              <a:rPr lang="en-US" sz="4800"/>
              <a:t>Motivation</a:t>
            </a:r>
          </a:p>
        </p:txBody>
      </p:sp>
      <p:sp>
        <p:nvSpPr>
          <p:cNvPr id="285704" name="Text Box 8"/>
          <p:cNvSpPr txBox="1">
            <a:spLocks noChangeArrowheads="1"/>
          </p:cNvSpPr>
          <p:nvPr/>
        </p:nvSpPr>
        <p:spPr bwMode="auto">
          <a:xfrm>
            <a:off x="4614863" y="1878013"/>
            <a:ext cx="4529137"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600" i="1">
                <a:solidFill>
                  <a:srgbClr val="0011CF"/>
                </a:solidFill>
                <a:latin typeface="Arial" charset="0"/>
              </a:rPr>
              <a:t>Economies of Scale</a:t>
            </a:r>
          </a:p>
          <a:p>
            <a:pPr>
              <a:spcBef>
                <a:spcPct val="50000"/>
              </a:spcBef>
            </a:pPr>
            <a:r>
              <a:rPr lang="en-US" sz="3600" i="1">
                <a:solidFill>
                  <a:srgbClr val="0011CF"/>
                </a:solidFill>
                <a:latin typeface="Arial" charset="0"/>
              </a:rPr>
              <a:t>Elasticity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84CD2080-25C4-7D4E-AB9D-D9BC16D50D2E}" type="datetime1">
              <a:rPr lang="en-US"/>
              <a:pPr/>
              <a:t>4/3/12</a:t>
            </a:fld>
            <a:endParaRPr lang="en-US"/>
          </a:p>
        </p:txBody>
      </p:sp>
      <p:sp>
        <p:nvSpPr>
          <p:cNvPr id="6" name="Footer Placeholder 4"/>
          <p:cNvSpPr>
            <a:spLocks noGrp="1"/>
          </p:cNvSpPr>
          <p:nvPr>
            <p:ph type="ftr" sz="quarter" idx="11"/>
          </p:nvPr>
        </p:nvSpPr>
        <p:spPr/>
        <p:txBody>
          <a:bodyPr/>
          <a:lstStyle/>
          <a:p>
            <a:r>
              <a:rPr lang="en-US"/>
              <a:t>Bill Howe, eScience Institute</a:t>
            </a:r>
          </a:p>
        </p:txBody>
      </p:sp>
      <p:sp>
        <p:nvSpPr>
          <p:cNvPr id="7" name="Slide Number Placeholder 5"/>
          <p:cNvSpPr>
            <a:spLocks noGrp="1"/>
          </p:cNvSpPr>
          <p:nvPr>
            <p:ph type="sldNum" sz="quarter" idx="12"/>
          </p:nvPr>
        </p:nvSpPr>
        <p:spPr/>
        <p:txBody>
          <a:bodyPr/>
          <a:lstStyle/>
          <a:p>
            <a:fld id="{436C9FA5-3975-0247-BE7C-7175D8404820}" type="slidenum">
              <a:rPr lang="en-US"/>
              <a:pPr/>
              <a:t>12</a:t>
            </a:fld>
            <a:endParaRPr lang="en-US"/>
          </a:p>
        </p:txBody>
      </p:sp>
      <p:sp>
        <p:nvSpPr>
          <p:cNvPr id="287746" name="Rectangle 2"/>
          <p:cNvSpPr>
            <a:spLocks noGrp="1" noChangeArrowheads="1"/>
          </p:cNvSpPr>
          <p:nvPr>
            <p:ph type="title"/>
          </p:nvPr>
        </p:nvSpPr>
        <p:spPr/>
        <p:txBody>
          <a:bodyPr/>
          <a:lstStyle/>
          <a:p>
            <a:r>
              <a:rPr lang="en-US"/>
              <a:t>Generator</a:t>
            </a:r>
          </a:p>
        </p:txBody>
      </p:sp>
      <p:sp>
        <p:nvSpPr>
          <p:cNvPr id="287747" name="Rectangle 3"/>
          <p:cNvSpPr>
            <a:spLocks noGrp="1" noChangeArrowheads="1"/>
          </p:cNvSpPr>
          <p:nvPr>
            <p:ph type="body" idx="1"/>
          </p:nvPr>
        </p:nvSpPr>
        <p:spPr/>
        <p:txBody>
          <a:bodyPr/>
          <a:lstStyle/>
          <a:p>
            <a:endParaRPr lang="en-US"/>
          </a:p>
        </p:txBody>
      </p:sp>
      <p:pic>
        <p:nvPicPr>
          <p:cNvPr id="287748" name="Picture 4" descr="aws.jpg                                                        003C15FDMacintosh HD                   C346CA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fld id="{AB582895-4E81-3749-BEE3-FF5D8BD19DC5}" type="datetime1">
              <a:rPr lang="en-US"/>
              <a:pPr/>
              <a:t>4/3/12</a:t>
            </a:fld>
            <a:endParaRPr lang="en-US"/>
          </a:p>
        </p:txBody>
      </p:sp>
      <p:sp>
        <p:nvSpPr>
          <p:cNvPr id="11" name="Footer Placeholder 4"/>
          <p:cNvSpPr>
            <a:spLocks noGrp="1"/>
          </p:cNvSpPr>
          <p:nvPr>
            <p:ph type="ftr" sz="quarter" idx="11"/>
          </p:nvPr>
        </p:nvSpPr>
        <p:spPr/>
        <p:txBody>
          <a:bodyPr/>
          <a:lstStyle/>
          <a:p>
            <a:r>
              <a:rPr lang="en-US"/>
              <a:t>Bill Howe, eScience Institute</a:t>
            </a:r>
          </a:p>
        </p:txBody>
      </p:sp>
      <p:sp>
        <p:nvSpPr>
          <p:cNvPr id="12" name="Slide Number Placeholder 5"/>
          <p:cNvSpPr>
            <a:spLocks noGrp="1"/>
          </p:cNvSpPr>
          <p:nvPr>
            <p:ph type="sldNum" sz="quarter" idx="12"/>
          </p:nvPr>
        </p:nvSpPr>
        <p:spPr/>
        <p:txBody>
          <a:bodyPr/>
          <a:lstStyle/>
          <a:p>
            <a:fld id="{A7A8DD20-3102-8F46-B410-B2450B7EC7C6}" type="slidenum">
              <a:rPr lang="en-US"/>
              <a:pPr/>
              <a:t>13</a:t>
            </a:fld>
            <a:endParaRPr lang="en-US"/>
          </a:p>
        </p:txBody>
      </p:sp>
      <p:sp>
        <p:nvSpPr>
          <p:cNvPr id="418822" name="Rectangle 6"/>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8821" name="Rectangle 5"/>
          <p:cNvSpPr>
            <a:spLocks noChangeArrowheads="1"/>
          </p:cNvSpPr>
          <p:nvPr/>
        </p:nvSpPr>
        <p:spPr bwMode="auto">
          <a:xfrm>
            <a:off x="339725" y="1090613"/>
            <a:ext cx="8423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 computing may someday be organized as a public utility just as</a:t>
            </a:r>
          </a:p>
          <a:p>
            <a:r>
              <a:rPr lang="en-US"/>
              <a:t>the telephone system is a public utility... The computer utility could</a:t>
            </a:r>
          </a:p>
          <a:p>
            <a:r>
              <a:rPr lang="en-US"/>
              <a:t>become the basis of a new and important industry.</a:t>
            </a:r>
            <a:r>
              <a:rPr lang="ja-JP" altLang="en-US">
                <a:latin typeface="Arial"/>
              </a:rPr>
              <a:t>”</a:t>
            </a:r>
            <a:endParaRPr lang="en-US"/>
          </a:p>
        </p:txBody>
      </p:sp>
      <p:sp>
        <p:nvSpPr>
          <p:cNvPr id="418823" name="Text Box 7"/>
          <p:cNvSpPr txBox="1">
            <a:spLocks noChangeArrowheads="1"/>
          </p:cNvSpPr>
          <p:nvPr/>
        </p:nvSpPr>
        <p:spPr bwMode="auto">
          <a:xfrm>
            <a:off x="4643438" y="3965575"/>
            <a:ext cx="354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solidFill>
                  <a:srgbClr val="0011CF"/>
                </a:solidFill>
              </a:rPr>
              <a:t>Emeritus at Stanford</a:t>
            </a:r>
          </a:p>
        </p:txBody>
      </p:sp>
      <p:sp>
        <p:nvSpPr>
          <p:cNvPr id="418824" name="Text Box 8"/>
          <p:cNvSpPr txBox="1">
            <a:spLocks noChangeArrowheads="1"/>
          </p:cNvSpPr>
          <p:nvPr/>
        </p:nvSpPr>
        <p:spPr bwMode="auto">
          <a:xfrm>
            <a:off x="4667250" y="4443413"/>
            <a:ext cx="354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solidFill>
                  <a:srgbClr val="0011CF"/>
                </a:solidFill>
              </a:rPr>
              <a:t>Inventor of LISP</a:t>
            </a:r>
          </a:p>
        </p:txBody>
      </p:sp>
      <p:sp>
        <p:nvSpPr>
          <p:cNvPr id="418825" name="Rectangle 9"/>
          <p:cNvSpPr>
            <a:spLocks noChangeArrowheads="1"/>
          </p:cNvSpPr>
          <p:nvPr/>
        </p:nvSpPr>
        <p:spPr bwMode="auto">
          <a:xfrm>
            <a:off x="4516438" y="3362325"/>
            <a:ext cx="2366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t>-- John McCarthy</a:t>
            </a:r>
          </a:p>
        </p:txBody>
      </p:sp>
      <p:sp>
        <p:nvSpPr>
          <p:cNvPr id="418826" name="Text Box 10"/>
          <p:cNvSpPr txBox="1">
            <a:spLocks noChangeArrowheads="1"/>
          </p:cNvSpPr>
          <p:nvPr/>
        </p:nvSpPr>
        <p:spPr bwMode="auto">
          <a:xfrm>
            <a:off x="4776788" y="5146675"/>
            <a:ext cx="1144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200" b="1" i="1">
                <a:solidFill>
                  <a:srgbClr val="FF0000"/>
                </a:solidFill>
              </a:rPr>
              <a:t>1961</a:t>
            </a:r>
            <a:endParaRPr lang="en-US" i="1" u="sng">
              <a:solidFill>
                <a:srgbClr val="FF0000"/>
              </a:solidFill>
            </a:endParaRPr>
          </a:p>
        </p:txBody>
      </p:sp>
      <p:pic>
        <p:nvPicPr>
          <p:cNvPr id="418828" name="Picture 12" descr="doing-it-wrong.jpg                                             003BA319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3" y="2897188"/>
            <a:ext cx="2751137" cy="3565525"/>
          </a:xfrm>
          <a:prstGeom prst="rect">
            <a:avLst/>
          </a:prstGeom>
          <a:noFill/>
          <a:extLst>
            <a:ext uri="{909E8E84-426E-40dd-AFC4-6F175D3DCCD1}">
              <a14:hiddenFill xmlns:a14="http://schemas.microsoft.com/office/drawing/2010/main">
                <a:solidFill>
                  <a:srgbClr val="FFFFFF"/>
                </a:solidFill>
              </a14:hiddenFill>
            </a:ext>
          </a:extLst>
        </p:spPr>
      </p:pic>
      <p:sp>
        <p:nvSpPr>
          <p:cNvPr id="418838" name="Rectangle 22"/>
          <p:cNvSpPr>
            <a:spLocks noChangeArrowheads="1"/>
          </p:cNvSpPr>
          <p:nvPr/>
        </p:nvSpPr>
        <p:spPr bwMode="auto">
          <a:xfrm>
            <a:off x="465138" y="5856288"/>
            <a:ext cx="2963862" cy="635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88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882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882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88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3" grpId="0" build="p" autoUpdateAnimBg="0"/>
      <p:bldP spid="418824" grpId="0" build="p" autoUpdateAnimBg="0"/>
      <p:bldP spid="418825" grpId="0" build="p" autoUpdateAnimBg="0"/>
      <p:bldP spid="41882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2B1CC41A-5A16-CD4E-8DB5-E8480F9468DC}" type="datetime1">
              <a:rPr lang="en-US"/>
              <a:pPr/>
              <a:t>4/3/12</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58136564-26D9-FD4D-8F0E-79056F4ABA78}" type="slidenum">
              <a:rPr lang="en-US"/>
              <a:pPr/>
              <a:t>14</a:t>
            </a:fld>
            <a:endParaRPr lang="en-US"/>
          </a:p>
        </p:txBody>
      </p:sp>
      <p:pic>
        <p:nvPicPr>
          <p:cNvPr id="286722"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641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6723" name="Rectangle 3"/>
          <p:cNvSpPr>
            <a:spLocks noGrp="1" noChangeArrowheads="1"/>
          </p:cNvSpPr>
          <p:nvPr>
            <p:ph type="title"/>
          </p:nvPr>
        </p:nvSpPr>
        <p:spPr>
          <a:xfrm>
            <a:off x="5641975" y="1417638"/>
            <a:ext cx="2782888" cy="1143000"/>
          </a:xfrm>
        </p:spPr>
        <p:txBody>
          <a:bodyPr/>
          <a:lstStyle/>
          <a:p>
            <a:pPr algn="ctr"/>
            <a:r>
              <a:rPr lang="en-US"/>
              <a:t>Economies of Scale</a:t>
            </a:r>
          </a:p>
        </p:txBody>
      </p:sp>
      <p:pic>
        <p:nvPicPr>
          <p:cNvPr id="286724" name="Picture 4" descr="Picture 13.png                                                 000C4E1AMacintosh HD                   C63A6B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3017838"/>
            <a:ext cx="8888412" cy="1681162"/>
          </a:xfrm>
          <a:prstGeom prst="rect">
            <a:avLst/>
          </a:prstGeom>
          <a:noFill/>
          <a:extLst>
            <a:ext uri="{909E8E84-426E-40dd-AFC4-6F175D3DCCD1}">
              <a14:hiddenFill xmlns:a14="http://schemas.microsoft.com/office/drawing/2010/main">
                <a:solidFill>
                  <a:srgbClr val="FFFFFF"/>
                </a:solidFill>
              </a14:hiddenFill>
            </a:ext>
          </a:extLst>
        </p:spPr>
      </p:pic>
      <p:sp>
        <p:nvSpPr>
          <p:cNvPr id="286725" name="Text Box 5"/>
          <p:cNvSpPr txBox="1">
            <a:spLocks noChangeArrowheads="1"/>
          </p:cNvSpPr>
          <p:nvPr/>
        </p:nvSpPr>
        <p:spPr bwMode="auto">
          <a:xfrm>
            <a:off x="1182688" y="4681538"/>
            <a:ext cx="72771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i="1">
                <a:latin typeface="Helvetica" charset="0"/>
              </a:rPr>
              <a:t>src: Armbrust et al., Above the Clouds: A Berkeley View of Cloud</a:t>
            </a:r>
            <a:r>
              <a:rPr lang="en-US" sz="1400" i="1">
                <a:latin typeface="Helvetica" charset="0"/>
              </a:rPr>
              <a:t> </a:t>
            </a:r>
            <a:r>
              <a:rPr lang="en-US" sz="1400" b="1" i="1">
                <a:latin typeface="Helvetica" charset="0"/>
              </a:rPr>
              <a:t>Computing, 2009</a:t>
            </a:r>
            <a:r>
              <a:rPr lang="en-US" sz="1400" i="1">
                <a:latin typeface="Helvetica"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B5A2F8E7-87E2-3F47-B89B-4209CD7AAC06}" type="datetime1">
              <a:rPr lang="en-US"/>
              <a:pPr/>
              <a:t>4/3/12</a:t>
            </a:fld>
            <a:endParaRPr lang="en-US"/>
          </a:p>
        </p:txBody>
      </p:sp>
      <p:sp>
        <p:nvSpPr>
          <p:cNvPr id="9" name="Footer Placeholder 4"/>
          <p:cNvSpPr>
            <a:spLocks noGrp="1"/>
          </p:cNvSpPr>
          <p:nvPr>
            <p:ph type="ftr" sz="quarter" idx="11"/>
          </p:nvPr>
        </p:nvSpPr>
        <p:spPr/>
        <p:txBody>
          <a:bodyPr/>
          <a:lstStyle/>
          <a:p>
            <a:r>
              <a:rPr lang="en-US"/>
              <a:t>Bill Howe, eScience Institute</a:t>
            </a:r>
          </a:p>
        </p:txBody>
      </p:sp>
      <p:sp>
        <p:nvSpPr>
          <p:cNvPr id="10" name="Slide Number Placeholder 5"/>
          <p:cNvSpPr>
            <a:spLocks noGrp="1"/>
          </p:cNvSpPr>
          <p:nvPr>
            <p:ph type="sldNum" sz="quarter" idx="12"/>
          </p:nvPr>
        </p:nvSpPr>
        <p:spPr/>
        <p:txBody>
          <a:bodyPr/>
          <a:lstStyle/>
          <a:p>
            <a:fld id="{C311611D-2B58-E44E-9B47-74D454E776E6}" type="slidenum">
              <a:rPr lang="en-US"/>
              <a:pPr/>
              <a:t>15</a:t>
            </a:fld>
            <a:endParaRPr lang="en-US"/>
          </a:p>
        </p:txBody>
      </p:sp>
      <p:pic>
        <p:nvPicPr>
          <p:cNvPr id="422914"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641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22915" name="Rectangle 3"/>
          <p:cNvSpPr>
            <a:spLocks noGrp="1" noChangeArrowheads="1"/>
          </p:cNvSpPr>
          <p:nvPr>
            <p:ph type="title"/>
          </p:nvPr>
        </p:nvSpPr>
        <p:spPr>
          <a:xfrm>
            <a:off x="5529263" y="274638"/>
            <a:ext cx="2782887" cy="1143000"/>
          </a:xfrm>
          <a:solidFill>
            <a:schemeClr val="bg1"/>
          </a:solidFill>
        </p:spPr>
        <p:txBody>
          <a:bodyPr/>
          <a:lstStyle/>
          <a:p>
            <a:pPr algn="ctr"/>
            <a:r>
              <a:rPr lang="en-US"/>
              <a:t>Economies of Scale</a:t>
            </a:r>
          </a:p>
        </p:txBody>
      </p:sp>
      <p:pic>
        <p:nvPicPr>
          <p:cNvPr id="422918" name="Picture 6" descr="Picture 39.png                                                 000C4E1AMacintosh HD                   C63A6B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622425"/>
            <a:ext cx="8777288" cy="3505200"/>
          </a:xfrm>
          <a:prstGeom prst="rect">
            <a:avLst/>
          </a:prstGeom>
          <a:noFill/>
          <a:extLst>
            <a:ext uri="{909E8E84-426E-40dd-AFC4-6F175D3DCCD1}">
              <a14:hiddenFill xmlns:a14="http://schemas.microsoft.com/office/drawing/2010/main">
                <a:solidFill>
                  <a:srgbClr val="FFFFFF"/>
                </a:solidFill>
              </a14:hiddenFill>
            </a:ext>
          </a:extLst>
        </p:spPr>
      </p:pic>
      <p:sp>
        <p:nvSpPr>
          <p:cNvPr id="422921" name="Text Box 9"/>
          <p:cNvSpPr txBox="1">
            <a:spLocks noChangeArrowheads="1"/>
          </p:cNvSpPr>
          <p:nvPr/>
        </p:nvSpPr>
        <p:spPr bwMode="auto">
          <a:xfrm>
            <a:off x="1350963" y="5119688"/>
            <a:ext cx="72771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i="1">
                <a:latin typeface="Helvetica" charset="0"/>
              </a:rPr>
              <a:t>src: Armbrust et al., Above the Clouds: A Berkeley View of Cloud</a:t>
            </a:r>
            <a:r>
              <a:rPr lang="en-US" sz="1400" i="1">
                <a:latin typeface="Helvetica" charset="0"/>
              </a:rPr>
              <a:t> </a:t>
            </a:r>
            <a:r>
              <a:rPr lang="en-US" sz="1400" b="1" i="1">
                <a:latin typeface="Helvetica" charset="0"/>
              </a:rPr>
              <a:t>Computing, 2009</a:t>
            </a:r>
            <a:r>
              <a:rPr lang="en-US" sz="1400" i="1">
                <a:latin typeface="Helvetica" charset="0"/>
              </a:rPr>
              <a:t> </a:t>
            </a:r>
          </a:p>
        </p:txBody>
      </p:sp>
      <p:sp>
        <p:nvSpPr>
          <p:cNvPr id="422920" name="AutoShape 8"/>
          <p:cNvSpPr>
            <a:spLocks noChangeArrowheads="1"/>
          </p:cNvSpPr>
          <p:nvPr/>
        </p:nvSpPr>
        <p:spPr bwMode="auto">
          <a:xfrm>
            <a:off x="1816100" y="4314825"/>
            <a:ext cx="7113588" cy="790575"/>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2923" name="Text Box 11"/>
          <p:cNvSpPr txBox="1">
            <a:spLocks noChangeArrowheads="1"/>
          </p:cNvSpPr>
          <p:nvPr/>
        </p:nvSpPr>
        <p:spPr bwMode="auto">
          <a:xfrm>
            <a:off x="6421438" y="5553075"/>
            <a:ext cx="18049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solidFill>
                  <a:srgbClr val="FF0000"/>
                </a:solidFill>
              </a:rPr>
              <a:t>Utilization, Power, Cooling?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48889194-47BA-C145-A30B-2C32A78443F9}" type="datetime1">
              <a:rPr lang="en-US"/>
              <a:pPr/>
              <a:t>4/3/12</a:t>
            </a:fld>
            <a:endParaRPr lang="en-US"/>
          </a:p>
        </p:txBody>
      </p:sp>
      <p:sp>
        <p:nvSpPr>
          <p:cNvPr id="6" name="Footer Placeholder 4"/>
          <p:cNvSpPr>
            <a:spLocks noGrp="1"/>
          </p:cNvSpPr>
          <p:nvPr>
            <p:ph type="ftr" sz="quarter" idx="11"/>
          </p:nvPr>
        </p:nvSpPr>
        <p:spPr/>
        <p:txBody>
          <a:bodyPr/>
          <a:lstStyle/>
          <a:p>
            <a:r>
              <a:rPr lang="en-US"/>
              <a:t>Bill Howe, eScience Institute</a:t>
            </a:r>
          </a:p>
        </p:txBody>
      </p:sp>
      <p:sp>
        <p:nvSpPr>
          <p:cNvPr id="7" name="Slide Number Placeholder 5"/>
          <p:cNvSpPr>
            <a:spLocks noGrp="1"/>
          </p:cNvSpPr>
          <p:nvPr>
            <p:ph type="sldNum" sz="quarter" idx="12"/>
          </p:nvPr>
        </p:nvSpPr>
        <p:spPr/>
        <p:txBody>
          <a:bodyPr/>
          <a:lstStyle/>
          <a:p>
            <a:fld id="{C9CB50B1-4DEA-1C49-99EE-4D635B25396F}" type="slidenum">
              <a:rPr lang="en-US"/>
              <a:pPr/>
              <a:t>16</a:t>
            </a:fld>
            <a:endParaRPr lang="en-US"/>
          </a:p>
        </p:txBody>
      </p:sp>
      <p:sp>
        <p:nvSpPr>
          <p:cNvPr id="423938" name="Rectangle 2"/>
          <p:cNvSpPr>
            <a:spLocks noGrp="1" noChangeArrowheads="1"/>
          </p:cNvSpPr>
          <p:nvPr>
            <p:ph type="title"/>
          </p:nvPr>
        </p:nvSpPr>
        <p:spPr/>
        <p:txBody>
          <a:bodyPr/>
          <a:lstStyle/>
          <a:p>
            <a:pPr algn="ctr"/>
            <a:r>
              <a:rPr lang="en-US"/>
              <a:t>Economies of Scale</a:t>
            </a:r>
          </a:p>
        </p:txBody>
      </p:sp>
      <p:pic>
        <p:nvPicPr>
          <p:cNvPr id="423940" name="Picture 4" descr="Picture 40.png                                                 000C4E1A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249363"/>
            <a:ext cx="7556500" cy="4584700"/>
          </a:xfrm>
          <a:prstGeom prst="rect">
            <a:avLst/>
          </a:prstGeom>
          <a:noFill/>
          <a:extLst>
            <a:ext uri="{909E8E84-426E-40dd-AFC4-6F175D3DCCD1}">
              <a14:hiddenFill xmlns:a14="http://schemas.microsoft.com/office/drawing/2010/main">
                <a:solidFill>
                  <a:srgbClr val="FFFFFF"/>
                </a:solidFill>
              </a14:hiddenFill>
            </a:ext>
          </a:extLst>
        </p:spPr>
      </p:pic>
      <p:sp>
        <p:nvSpPr>
          <p:cNvPr id="423941" name="Text Box 5"/>
          <p:cNvSpPr txBox="1">
            <a:spLocks noChangeArrowheads="1"/>
          </p:cNvSpPr>
          <p:nvPr/>
        </p:nvSpPr>
        <p:spPr bwMode="auto">
          <a:xfrm>
            <a:off x="3259138" y="5954713"/>
            <a:ext cx="588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a:t>src: James Hamilton, Amazon.com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1DE756FA-34B4-5C41-B459-AEBED3D19BE3}" type="datetime1">
              <a:rPr lang="en-US"/>
              <a:pPr/>
              <a:t>4/3/12</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0F6D237C-4068-F74B-918B-2048338981DC}" type="slidenum">
              <a:rPr lang="en-US"/>
              <a:pPr/>
              <a:t>17</a:t>
            </a:fld>
            <a:endParaRPr lang="en-US"/>
          </a:p>
        </p:txBody>
      </p:sp>
      <p:sp>
        <p:nvSpPr>
          <p:cNvPr id="288770" name="Rectangle 2"/>
          <p:cNvSpPr>
            <a:spLocks noGrp="1" noChangeArrowheads="1"/>
          </p:cNvSpPr>
          <p:nvPr>
            <p:ph type="title"/>
          </p:nvPr>
        </p:nvSpPr>
        <p:spPr>
          <a:xfrm>
            <a:off x="549275" y="352425"/>
            <a:ext cx="4244975" cy="1143000"/>
          </a:xfrm>
        </p:spPr>
        <p:txBody>
          <a:bodyPr/>
          <a:lstStyle/>
          <a:p>
            <a:r>
              <a:rPr lang="en-US"/>
              <a:t>Elasticity</a:t>
            </a:r>
          </a:p>
        </p:txBody>
      </p:sp>
      <p:pic>
        <p:nvPicPr>
          <p:cNvPr id="288771" name="Picture 3" descr="Picture 21.png                                                 000C4E1A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225425"/>
            <a:ext cx="8959850" cy="4494213"/>
          </a:xfrm>
          <a:prstGeom prst="rect">
            <a:avLst/>
          </a:prstGeom>
          <a:noFill/>
          <a:extLst>
            <a:ext uri="{909E8E84-426E-40dd-AFC4-6F175D3DCCD1}">
              <a14:hiddenFill xmlns:a14="http://schemas.microsoft.com/office/drawing/2010/main">
                <a:solidFill>
                  <a:srgbClr val="FFFFFF"/>
                </a:solidFill>
              </a14:hiddenFill>
            </a:ext>
          </a:extLst>
        </p:spPr>
      </p:pic>
      <p:sp>
        <p:nvSpPr>
          <p:cNvPr id="288772" name="Text Box 4"/>
          <p:cNvSpPr txBox="1">
            <a:spLocks noChangeArrowheads="1"/>
          </p:cNvSpPr>
          <p:nvPr/>
        </p:nvSpPr>
        <p:spPr bwMode="auto">
          <a:xfrm>
            <a:off x="2473325" y="4864100"/>
            <a:ext cx="448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Arial" charset="0"/>
              </a:rPr>
              <a:t>Provisioning for peak load</a:t>
            </a:r>
          </a:p>
        </p:txBody>
      </p:sp>
      <p:sp>
        <p:nvSpPr>
          <p:cNvPr id="288773" name="Text Box 5"/>
          <p:cNvSpPr txBox="1">
            <a:spLocks noChangeArrowheads="1"/>
          </p:cNvSpPr>
          <p:nvPr/>
        </p:nvSpPr>
        <p:spPr bwMode="auto">
          <a:xfrm>
            <a:off x="1866900" y="5918200"/>
            <a:ext cx="7277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i="1">
                <a:latin typeface="Helvetica" charset="0"/>
              </a:rPr>
              <a:t>src: Armbrust et al., Above the Clouds: A Berkeley View of Cloud</a:t>
            </a:r>
            <a:r>
              <a:rPr lang="en-US" sz="1400" i="1">
                <a:latin typeface="Helvetica" charset="0"/>
              </a:rPr>
              <a:t> </a:t>
            </a:r>
            <a:r>
              <a:rPr lang="en-US" sz="1400" b="1" i="1">
                <a:latin typeface="Helvetica" charset="0"/>
              </a:rPr>
              <a:t>Computing, 2009</a:t>
            </a:r>
            <a:r>
              <a:rPr lang="en-US" sz="1400" i="1">
                <a:latin typeface="Helvetica"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FA4A2D0F-352C-7F47-8A69-65B91C4B63F1}" type="datetime1">
              <a:rPr lang="en-US"/>
              <a:pPr/>
              <a:t>4/3/12</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AAF965DB-B8EA-BE46-82C1-D724210EDE83}" type="slidenum">
              <a:rPr lang="en-US"/>
              <a:pPr/>
              <a:t>18</a:t>
            </a:fld>
            <a:endParaRPr lang="en-US"/>
          </a:p>
        </p:txBody>
      </p:sp>
      <p:sp>
        <p:nvSpPr>
          <p:cNvPr id="289794" name="Rectangle 2"/>
          <p:cNvSpPr>
            <a:spLocks noGrp="1" noChangeArrowheads="1"/>
          </p:cNvSpPr>
          <p:nvPr>
            <p:ph type="title"/>
          </p:nvPr>
        </p:nvSpPr>
        <p:spPr>
          <a:xfrm>
            <a:off x="549275" y="352425"/>
            <a:ext cx="4244975" cy="1143000"/>
          </a:xfrm>
        </p:spPr>
        <p:txBody>
          <a:bodyPr/>
          <a:lstStyle/>
          <a:p>
            <a:r>
              <a:rPr lang="en-US"/>
              <a:t>Elasticity</a:t>
            </a:r>
          </a:p>
        </p:txBody>
      </p:sp>
      <p:pic>
        <p:nvPicPr>
          <p:cNvPr id="289795" name="Picture 3" descr="Picture 22.png                                                 000C4E1A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222250"/>
            <a:ext cx="8731250" cy="4302125"/>
          </a:xfrm>
          <a:prstGeom prst="rect">
            <a:avLst/>
          </a:prstGeom>
          <a:noFill/>
          <a:extLst>
            <a:ext uri="{909E8E84-426E-40dd-AFC4-6F175D3DCCD1}">
              <a14:hiddenFill xmlns:a14="http://schemas.microsoft.com/office/drawing/2010/main">
                <a:solidFill>
                  <a:srgbClr val="FFFFFF"/>
                </a:solidFill>
              </a14:hiddenFill>
            </a:ext>
          </a:extLst>
        </p:spPr>
      </p:pic>
      <p:sp>
        <p:nvSpPr>
          <p:cNvPr id="289796" name="Text Box 4"/>
          <p:cNvSpPr txBox="1">
            <a:spLocks noChangeArrowheads="1"/>
          </p:cNvSpPr>
          <p:nvPr/>
        </p:nvSpPr>
        <p:spPr bwMode="auto">
          <a:xfrm>
            <a:off x="3019425" y="4867275"/>
            <a:ext cx="291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Arial" charset="0"/>
              </a:rPr>
              <a:t>Underprovisioning</a:t>
            </a:r>
          </a:p>
        </p:txBody>
      </p:sp>
      <p:sp>
        <p:nvSpPr>
          <p:cNvPr id="289797" name="Text Box 5"/>
          <p:cNvSpPr txBox="1">
            <a:spLocks noChangeArrowheads="1"/>
          </p:cNvSpPr>
          <p:nvPr/>
        </p:nvSpPr>
        <p:spPr bwMode="auto">
          <a:xfrm>
            <a:off x="1612900" y="5834063"/>
            <a:ext cx="7277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i="1">
                <a:latin typeface="Helvetica" charset="0"/>
              </a:rPr>
              <a:t>src: Armbrust et al., Above the Clouds: A Berkeley View of Cloud</a:t>
            </a:r>
            <a:r>
              <a:rPr lang="en-US" sz="1400" i="1">
                <a:latin typeface="Helvetica" charset="0"/>
              </a:rPr>
              <a:t> </a:t>
            </a:r>
            <a:r>
              <a:rPr lang="en-US" sz="1400" b="1" i="1">
                <a:latin typeface="Helvetica" charset="0"/>
              </a:rPr>
              <a:t>Computing, 2009</a:t>
            </a:r>
            <a:r>
              <a:rPr lang="en-US" sz="1400" i="1">
                <a:latin typeface="Helvetica"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A21E2D22-4388-D14F-AD94-4D7FCA7C6FE9}" type="datetime1">
              <a:rPr lang="en-US"/>
              <a:pPr/>
              <a:t>4/3/12</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5FAF407C-3A6E-B941-B5DF-1D8A9B9801BC}" type="slidenum">
              <a:rPr lang="en-US"/>
              <a:pPr/>
              <a:t>19</a:t>
            </a:fld>
            <a:endParaRPr lang="en-US"/>
          </a:p>
        </p:txBody>
      </p:sp>
      <p:sp>
        <p:nvSpPr>
          <p:cNvPr id="290818" name="Rectangle 2"/>
          <p:cNvSpPr>
            <a:spLocks noGrp="1" noChangeArrowheads="1"/>
          </p:cNvSpPr>
          <p:nvPr>
            <p:ph type="title"/>
          </p:nvPr>
        </p:nvSpPr>
        <p:spPr>
          <a:xfrm>
            <a:off x="549275" y="352425"/>
            <a:ext cx="4244975" cy="1143000"/>
          </a:xfrm>
        </p:spPr>
        <p:txBody>
          <a:bodyPr/>
          <a:lstStyle/>
          <a:p>
            <a:r>
              <a:rPr lang="en-US"/>
              <a:t>Elasticity</a:t>
            </a:r>
          </a:p>
        </p:txBody>
      </p:sp>
      <p:pic>
        <p:nvPicPr>
          <p:cNvPr id="290819" name="Picture 3" descr="Picture 23.png                                                 000C4E1A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23838"/>
            <a:ext cx="8567737" cy="4249737"/>
          </a:xfrm>
          <a:prstGeom prst="rect">
            <a:avLst/>
          </a:prstGeom>
          <a:noFill/>
          <a:extLst>
            <a:ext uri="{909E8E84-426E-40dd-AFC4-6F175D3DCCD1}">
              <a14:hiddenFill xmlns:a14="http://schemas.microsoft.com/office/drawing/2010/main">
                <a:solidFill>
                  <a:srgbClr val="FFFFFF"/>
                </a:solidFill>
              </a14:hiddenFill>
            </a:ext>
          </a:extLst>
        </p:spPr>
      </p:pic>
      <p:sp>
        <p:nvSpPr>
          <p:cNvPr id="290820" name="Text Box 4"/>
          <p:cNvSpPr txBox="1">
            <a:spLocks noChangeArrowheads="1"/>
          </p:cNvSpPr>
          <p:nvPr/>
        </p:nvSpPr>
        <p:spPr bwMode="auto">
          <a:xfrm>
            <a:off x="2176463" y="4913313"/>
            <a:ext cx="494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Arial" charset="0"/>
              </a:rPr>
              <a:t>Underprovisioning, more realistic</a:t>
            </a:r>
          </a:p>
        </p:txBody>
      </p:sp>
      <p:sp>
        <p:nvSpPr>
          <p:cNvPr id="290821" name="Text Box 5"/>
          <p:cNvSpPr txBox="1">
            <a:spLocks noChangeArrowheads="1"/>
          </p:cNvSpPr>
          <p:nvPr/>
        </p:nvSpPr>
        <p:spPr bwMode="auto">
          <a:xfrm>
            <a:off x="1866900" y="5762625"/>
            <a:ext cx="7277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i="1">
                <a:latin typeface="Helvetica" charset="0"/>
              </a:rPr>
              <a:t>src: Armbrust et al., Above the Clouds: A Berkeley View of Cloud</a:t>
            </a:r>
            <a:r>
              <a:rPr lang="en-US" sz="1400" i="1">
                <a:latin typeface="Helvetica" charset="0"/>
              </a:rPr>
              <a:t> </a:t>
            </a:r>
            <a:r>
              <a:rPr lang="en-US" sz="1400" b="1" i="1">
                <a:latin typeface="Helvetica" charset="0"/>
              </a:rPr>
              <a:t>Computing, 2009</a:t>
            </a:r>
            <a:r>
              <a:rPr lang="en-US" sz="1400" i="1">
                <a:latin typeface="Helvetica"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Instructor: 	Bill Howe, </a:t>
            </a:r>
            <a:r>
              <a:rPr lang="en-US" dirty="0" err="1">
                <a:solidFill>
                  <a:schemeClr val="tx1"/>
                </a:solidFill>
                <a:latin typeface="+mn-lt"/>
                <a:ea typeface="+mn-ea"/>
                <a:cs typeface="+mn-cs"/>
              </a:rPr>
              <a:t>Phd</a:t>
            </a:r>
            <a:endParaRPr lang="en-US" dirty="0">
              <a:solidFill>
                <a:schemeClr val="tx1"/>
              </a:solidFill>
              <a:latin typeface="+mn-lt"/>
              <a:ea typeface="+mn-ea"/>
              <a:cs typeface="+mn-cs"/>
            </a:endParaRPr>
          </a:p>
          <a:p>
            <a:r>
              <a:rPr lang="en-US" dirty="0">
                <a:solidFill>
                  <a:schemeClr val="tx1"/>
                </a:solidFill>
                <a:latin typeface="+mn-lt"/>
                <a:ea typeface="+mn-ea"/>
                <a:cs typeface="+mn-cs"/>
              </a:rPr>
              <a:t>Email:		</a:t>
            </a:r>
            <a:r>
              <a:rPr lang="en-US" dirty="0" err="1">
                <a:solidFill>
                  <a:schemeClr val="tx1"/>
                </a:solidFill>
                <a:latin typeface="+mn-lt"/>
                <a:ea typeface="+mn-ea"/>
                <a:cs typeface="+mn-cs"/>
              </a:rPr>
              <a:t>billhowe@cs.washington.edu</a:t>
            </a:r>
            <a:endParaRPr lang="en-US" dirty="0">
              <a:solidFill>
                <a:schemeClr val="tx1"/>
              </a:solidFill>
              <a:latin typeface="+mn-lt"/>
              <a:ea typeface="+mn-ea"/>
              <a:cs typeface="+mn-cs"/>
            </a:endParaRPr>
          </a:p>
          <a:p>
            <a:r>
              <a:rPr lang="en-US" dirty="0">
                <a:solidFill>
                  <a:schemeClr val="tx1"/>
                </a:solidFill>
                <a:latin typeface="+mn-lt"/>
                <a:ea typeface="+mn-ea"/>
                <a:cs typeface="+mn-cs"/>
              </a:rPr>
              <a:t>Phone: 		(206) 616-5828</a:t>
            </a:r>
          </a:p>
          <a:p>
            <a:r>
              <a:rPr lang="en-US" dirty="0">
                <a:solidFill>
                  <a:schemeClr val="tx1"/>
                </a:solidFill>
                <a:latin typeface="+mn-lt"/>
                <a:ea typeface="+mn-ea"/>
                <a:cs typeface="+mn-cs"/>
              </a:rPr>
              <a:t>Office: 		Allen 450</a:t>
            </a:r>
          </a:p>
          <a:p>
            <a:r>
              <a:rPr lang="en-US" dirty="0">
                <a:solidFill>
                  <a:schemeClr val="tx1"/>
                </a:solidFill>
                <a:latin typeface="+mn-lt"/>
                <a:ea typeface="+mn-ea"/>
                <a:cs typeface="+mn-cs"/>
              </a:rPr>
              <a:t>Period: 		Mar 26 - Jun 4, </a:t>
            </a:r>
            <a:r>
              <a:rPr lang="en-US" dirty="0" smtClean="0">
                <a:solidFill>
                  <a:schemeClr val="tx1"/>
                </a:solidFill>
                <a:latin typeface="+mn-lt"/>
                <a:ea typeface="+mn-ea"/>
                <a:cs typeface="+mn-cs"/>
              </a:rPr>
              <a:t>2012</a:t>
            </a:r>
            <a:r>
              <a:rPr lang="en-US" dirty="0">
                <a:solidFill>
                  <a:schemeClr val="tx1"/>
                </a:solidFill>
                <a:latin typeface="+mn-lt"/>
                <a:ea typeface="+mn-ea"/>
                <a:cs typeface="+mn-cs"/>
              </a:rPr>
              <a:t> </a:t>
            </a:r>
          </a:p>
          <a:p>
            <a:endParaRPr lang="en-US" dirty="0"/>
          </a:p>
        </p:txBody>
      </p:sp>
      <p:sp>
        <p:nvSpPr>
          <p:cNvPr id="4" name="Date Placeholder 3"/>
          <p:cNvSpPr>
            <a:spLocks noGrp="1"/>
          </p:cNvSpPr>
          <p:nvPr>
            <p:ph type="dt" sz="half" idx="10"/>
          </p:nvPr>
        </p:nvSpPr>
        <p:spPr/>
        <p:txBody>
          <a:bodyPr/>
          <a:lstStyle/>
          <a:p>
            <a:fld id="{834E1A87-2965-BD4C-930B-7266289817F3}" type="datetime1">
              <a:rPr lang="en-US" smtClean="0"/>
              <a:pPr/>
              <a:t>4/3/12</a:t>
            </a:fld>
            <a:endParaRPr lang="en-US"/>
          </a:p>
        </p:txBody>
      </p:sp>
      <p:sp>
        <p:nvSpPr>
          <p:cNvPr id="5" name="Footer Placeholder 4"/>
          <p:cNvSpPr>
            <a:spLocks noGrp="1"/>
          </p:cNvSpPr>
          <p:nvPr>
            <p:ph type="ftr" sz="quarter" idx="11"/>
          </p:nvPr>
        </p:nvSpPr>
        <p:spPr/>
        <p:txBody>
          <a:bodyPr/>
          <a:lstStyle/>
          <a:p>
            <a:r>
              <a:rPr lang="en-US" smtClean="0"/>
              <a:t>Bill Howe, eScience Institute</a:t>
            </a:r>
            <a:endParaRPr lang="en-US"/>
          </a:p>
        </p:txBody>
      </p:sp>
      <p:sp>
        <p:nvSpPr>
          <p:cNvPr id="6" name="Slide Number Placeholder 5"/>
          <p:cNvSpPr>
            <a:spLocks noGrp="1"/>
          </p:cNvSpPr>
          <p:nvPr>
            <p:ph type="sldNum" sz="quarter" idx="12"/>
          </p:nvPr>
        </p:nvSpPr>
        <p:spPr/>
        <p:txBody>
          <a:bodyPr/>
          <a:lstStyle/>
          <a:p>
            <a:fld id="{5DE0DC93-4935-904A-A35B-D9D8A9FF88B0}" type="slidenum">
              <a:rPr lang="en-US" smtClean="0"/>
              <a:pPr/>
              <a:t>2</a:t>
            </a:fld>
            <a:endParaRPr lang="en-US"/>
          </a:p>
        </p:txBody>
      </p:sp>
    </p:spTree>
    <p:extLst>
      <p:ext uri="{BB962C8B-B14F-4D97-AF65-F5344CB8AC3E}">
        <p14:creationId xmlns:p14="http://schemas.microsoft.com/office/powerpoint/2010/main" val="409529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1EFD346C-2539-344B-9EA7-B820D6D99CC8}" type="datetime1">
              <a:rPr lang="en-US"/>
              <a:pPr/>
              <a:t>4/3/12</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04452DE5-FE78-B64A-9619-BA725FD7CED8}" type="slidenum">
              <a:rPr lang="en-US"/>
              <a:pPr/>
              <a:t>20</a:t>
            </a:fld>
            <a:endParaRPr lang="en-US"/>
          </a:p>
        </p:txBody>
      </p:sp>
      <p:sp>
        <p:nvSpPr>
          <p:cNvPr id="291842" name="Rectangle 2"/>
          <p:cNvSpPr>
            <a:spLocks noGrp="1" noChangeArrowheads="1"/>
          </p:cNvSpPr>
          <p:nvPr>
            <p:ph type="title"/>
          </p:nvPr>
        </p:nvSpPr>
        <p:spPr/>
        <p:txBody>
          <a:bodyPr/>
          <a:lstStyle/>
          <a:p>
            <a:r>
              <a:rPr lang="en-US"/>
              <a:t>Animoto</a:t>
            </a:r>
          </a:p>
        </p:txBody>
      </p:sp>
      <p:sp>
        <p:nvSpPr>
          <p:cNvPr id="291843" name="Rectangle 3"/>
          <p:cNvSpPr>
            <a:spLocks noGrp="1" noChangeArrowheads="1"/>
          </p:cNvSpPr>
          <p:nvPr>
            <p:ph type="body" idx="1"/>
          </p:nvPr>
        </p:nvSpPr>
        <p:spPr/>
        <p:txBody>
          <a:bodyPr/>
          <a:lstStyle/>
          <a:p>
            <a:endParaRPr lang="en-US"/>
          </a:p>
        </p:txBody>
      </p:sp>
      <p:pic>
        <p:nvPicPr>
          <p:cNvPr id="291844" name="Picture 4" descr="Picture 15.png                                                 000C4E1A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173038"/>
            <a:ext cx="8726488" cy="5715000"/>
          </a:xfrm>
          <a:prstGeom prst="rect">
            <a:avLst/>
          </a:prstGeom>
          <a:noFill/>
          <a:extLst>
            <a:ext uri="{909E8E84-426E-40dd-AFC4-6F175D3DCCD1}">
              <a14:hiddenFill xmlns:a14="http://schemas.microsoft.com/office/drawing/2010/main">
                <a:solidFill>
                  <a:srgbClr val="FFFFFF"/>
                </a:solidFill>
              </a14:hiddenFill>
            </a:ext>
          </a:extLst>
        </p:spPr>
      </p:pic>
      <p:sp>
        <p:nvSpPr>
          <p:cNvPr id="291845" name="Text Box 5"/>
          <p:cNvSpPr txBox="1">
            <a:spLocks noChangeArrowheads="1"/>
          </p:cNvSpPr>
          <p:nvPr/>
        </p:nvSpPr>
        <p:spPr bwMode="auto">
          <a:xfrm>
            <a:off x="3749675" y="6348413"/>
            <a:ext cx="4984750" cy="366712"/>
          </a:xfrm>
          <a:prstGeom prst="rect">
            <a:avLst/>
          </a:prstGeom>
          <a:solidFill>
            <a:schemeClr val="bg1"/>
          </a:solidFill>
          <a:ln>
            <a:noFill/>
          </a:ln>
          <a:effectLst/>
          <a:extLst>
            <a:ext uri="{91240B29-F687-4f45-9708-019B960494DF}">
              <a14:hiddenLine xmlns:a14="http://schemas.microsoft.com/office/drawing/2010/main" w="25400">
                <a:solidFill>
                  <a:srgbClr val="FF00FF"/>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390" tIns="45695" rIns="91390" bIns="45695">
            <a:spAutoFit/>
          </a:bodyPr>
          <a:lstStyle/>
          <a:p>
            <a:pPr algn="r" eaLnBrk="1" hangingPunct="1">
              <a:spcBef>
                <a:spcPct val="50000"/>
              </a:spcBef>
            </a:pPr>
            <a:r>
              <a:rPr lang="en-US" sz="1800">
                <a:latin typeface="Arial" charset="0"/>
                <a:cs typeface="Arial" charset="0"/>
              </a:rPr>
              <a:t>[Werner Vogels, Amazon.com]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50F463D0-E4EF-2A43-BA78-4AEA0693D94E}" type="datetime1">
              <a:rPr lang="en-US"/>
              <a:pPr/>
              <a:t>4/3/12</a:t>
            </a:fld>
            <a:endParaRPr lang="en-US"/>
          </a:p>
        </p:txBody>
      </p:sp>
      <p:sp>
        <p:nvSpPr>
          <p:cNvPr id="8" name="Footer Placeholder 4"/>
          <p:cNvSpPr>
            <a:spLocks noGrp="1"/>
          </p:cNvSpPr>
          <p:nvPr>
            <p:ph type="ftr" sz="quarter" idx="11"/>
          </p:nvPr>
        </p:nvSpPr>
        <p:spPr/>
        <p:txBody>
          <a:bodyPr/>
          <a:lstStyle/>
          <a:p>
            <a:r>
              <a:rPr lang="en-US"/>
              <a:t>Bill Howe, eScience Institute</a:t>
            </a:r>
          </a:p>
        </p:txBody>
      </p:sp>
      <p:sp>
        <p:nvSpPr>
          <p:cNvPr id="9" name="Slide Number Placeholder 5"/>
          <p:cNvSpPr>
            <a:spLocks noGrp="1"/>
          </p:cNvSpPr>
          <p:nvPr>
            <p:ph type="sldNum" sz="quarter" idx="12"/>
          </p:nvPr>
        </p:nvSpPr>
        <p:spPr/>
        <p:txBody>
          <a:bodyPr/>
          <a:lstStyle/>
          <a:p>
            <a:fld id="{7746F81B-CC51-D44F-8A05-04361DEBAED6}" type="slidenum">
              <a:rPr lang="en-US"/>
              <a:pPr/>
              <a:t>21</a:t>
            </a:fld>
            <a:endParaRPr lang="en-US"/>
          </a:p>
        </p:txBody>
      </p:sp>
      <p:sp>
        <p:nvSpPr>
          <p:cNvPr id="292870" name="Rectangle 6"/>
          <p:cNvSpPr>
            <a:spLocks noChangeArrowheads="1"/>
          </p:cNvSpPr>
          <p:nvPr/>
        </p:nvSpPr>
        <p:spPr bwMode="auto">
          <a:xfrm>
            <a:off x="0" y="5403850"/>
            <a:ext cx="2963863" cy="1454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66" name="Rectangle 2"/>
          <p:cNvSpPr>
            <a:spLocks noGrp="1" noChangeArrowheads="1"/>
          </p:cNvSpPr>
          <p:nvPr>
            <p:ph type="title"/>
          </p:nvPr>
        </p:nvSpPr>
        <p:spPr/>
        <p:txBody>
          <a:bodyPr/>
          <a:lstStyle/>
          <a:p>
            <a:r>
              <a:rPr lang="en-US"/>
              <a:t>Periodic</a:t>
            </a:r>
          </a:p>
        </p:txBody>
      </p:sp>
      <p:sp>
        <p:nvSpPr>
          <p:cNvPr id="292867" name="Rectangle 3"/>
          <p:cNvSpPr>
            <a:spLocks noGrp="1" noChangeArrowheads="1"/>
          </p:cNvSpPr>
          <p:nvPr>
            <p:ph type="body" idx="1"/>
          </p:nvPr>
        </p:nvSpPr>
        <p:spPr/>
        <p:txBody>
          <a:bodyPr/>
          <a:lstStyle/>
          <a:p>
            <a:endParaRPr lang="en-US"/>
          </a:p>
        </p:txBody>
      </p:sp>
      <p:pic>
        <p:nvPicPr>
          <p:cNvPr id="292868" name="Picture 4" descr="Picture 16.png                                                 000C4E1A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28575"/>
            <a:ext cx="8880475" cy="6161088"/>
          </a:xfrm>
          <a:prstGeom prst="rect">
            <a:avLst/>
          </a:prstGeom>
          <a:noFill/>
          <a:extLst>
            <a:ext uri="{909E8E84-426E-40dd-AFC4-6F175D3DCCD1}">
              <a14:hiddenFill xmlns:a14="http://schemas.microsoft.com/office/drawing/2010/main">
                <a:solidFill>
                  <a:srgbClr val="FFFFFF"/>
                </a:solidFill>
              </a14:hiddenFill>
            </a:ext>
          </a:extLst>
        </p:spPr>
      </p:pic>
      <p:sp>
        <p:nvSpPr>
          <p:cNvPr id="292869" name="Text Box 5"/>
          <p:cNvSpPr txBox="1">
            <a:spLocks noChangeArrowheads="1"/>
          </p:cNvSpPr>
          <p:nvPr/>
        </p:nvSpPr>
        <p:spPr bwMode="auto">
          <a:xfrm>
            <a:off x="4002088" y="6400800"/>
            <a:ext cx="4941887" cy="366713"/>
          </a:xfrm>
          <a:prstGeom prst="rect">
            <a:avLst/>
          </a:prstGeom>
          <a:solidFill>
            <a:schemeClr val="bg1"/>
          </a:solidFill>
          <a:ln>
            <a:noFill/>
          </a:ln>
          <a:effectLst/>
          <a:extLst>
            <a:ext uri="{91240B29-F687-4f45-9708-019B960494DF}">
              <a14:hiddenLine xmlns:a14="http://schemas.microsoft.com/office/drawing/2010/main" w="25400">
                <a:solidFill>
                  <a:srgbClr val="FF00FF"/>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390" tIns="45695" rIns="91390" bIns="45695">
            <a:spAutoFit/>
          </a:bodyPr>
          <a:lstStyle/>
          <a:p>
            <a:pPr algn="r" eaLnBrk="1" hangingPunct="1">
              <a:spcBef>
                <a:spcPct val="50000"/>
              </a:spcBef>
            </a:pPr>
            <a:r>
              <a:rPr lang="en-US" sz="1800">
                <a:latin typeface="Arial" charset="0"/>
                <a:cs typeface="Arial" charset="0"/>
              </a:rPr>
              <a:t>[Deepak Singh, Amazon.com]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3890" name="Rectangle 2"/>
          <p:cNvSpPr>
            <a:spLocks noGrp="1" noChangeArrowheads="1"/>
          </p:cNvSpPr>
          <p:nvPr>
            <p:ph type="ctrTitle"/>
          </p:nvPr>
        </p:nvSpPr>
        <p:spPr>
          <a:xfrm>
            <a:off x="711200" y="2544763"/>
            <a:ext cx="7772400" cy="1143000"/>
          </a:xfrm>
        </p:spPr>
        <p:txBody>
          <a:bodyPr/>
          <a:lstStyle/>
          <a:p>
            <a:r>
              <a:rPr lang="en-US" sz="4800"/>
              <a:t>Growth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A44F87CA-1661-0446-84EE-0E9EDB7C45A8}" type="datetime1">
              <a:rPr lang="en-US"/>
              <a:pPr/>
              <a:t>4/3/12</a:t>
            </a:fld>
            <a:endParaRPr lang="en-US"/>
          </a:p>
        </p:txBody>
      </p:sp>
      <p:sp>
        <p:nvSpPr>
          <p:cNvPr id="6" name="Footer Placeholder 4"/>
          <p:cNvSpPr>
            <a:spLocks noGrp="1"/>
          </p:cNvSpPr>
          <p:nvPr>
            <p:ph type="ftr" sz="quarter" idx="11"/>
          </p:nvPr>
        </p:nvSpPr>
        <p:spPr/>
        <p:txBody>
          <a:bodyPr/>
          <a:lstStyle/>
          <a:p>
            <a:r>
              <a:rPr lang="en-US"/>
              <a:t>Bill Howe, eScience Institute</a:t>
            </a:r>
          </a:p>
        </p:txBody>
      </p:sp>
      <p:sp>
        <p:nvSpPr>
          <p:cNvPr id="7" name="Slide Number Placeholder 5"/>
          <p:cNvSpPr>
            <a:spLocks noGrp="1"/>
          </p:cNvSpPr>
          <p:nvPr>
            <p:ph type="sldNum" sz="quarter" idx="12"/>
          </p:nvPr>
        </p:nvSpPr>
        <p:spPr/>
        <p:txBody>
          <a:bodyPr/>
          <a:lstStyle/>
          <a:p>
            <a:fld id="{91D27E61-85ED-004F-9DA1-43391BA75867}" type="slidenum">
              <a:rPr lang="en-US"/>
              <a:pPr/>
              <a:t>23</a:t>
            </a:fld>
            <a:endParaRPr lang="en-US"/>
          </a:p>
        </p:txBody>
      </p:sp>
      <p:sp>
        <p:nvSpPr>
          <p:cNvPr id="294914" name="Rectangle 2"/>
          <p:cNvSpPr>
            <a:spLocks noGrp="1" noChangeArrowheads="1"/>
          </p:cNvSpPr>
          <p:nvPr>
            <p:ph type="title"/>
          </p:nvPr>
        </p:nvSpPr>
        <p:spPr/>
        <p:txBody>
          <a:bodyPr/>
          <a:lstStyle/>
          <a:p>
            <a:r>
              <a:rPr lang="en-US"/>
              <a:t>Growth</a:t>
            </a:r>
          </a:p>
        </p:txBody>
      </p:sp>
      <p:sp>
        <p:nvSpPr>
          <p:cNvPr id="294915" name="Rectangle 3"/>
          <p:cNvSpPr>
            <a:spLocks noGrp="1" noChangeArrowheads="1"/>
          </p:cNvSpPr>
          <p:nvPr>
            <p:ph type="body" idx="1"/>
          </p:nvPr>
        </p:nvSpPr>
        <p:spPr/>
        <p:txBody>
          <a:bodyPr/>
          <a:lstStyle/>
          <a:p>
            <a:endParaRPr lang="en-US"/>
          </a:p>
        </p:txBody>
      </p:sp>
      <p:pic>
        <p:nvPicPr>
          <p:cNvPr id="294916" name="Picture 4" descr="Picture 14.png                                                 000C4E1A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38125"/>
            <a:ext cx="8874125" cy="4759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7D7D1977-5F81-9447-BF93-DB6CE99F05BE}" type="datetime1">
              <a:rPr lang="en-US"/>
              <a:pPr/>
              <a:t>4/3/12</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5F1BEC2F-808D-164E-B776-047A4F1458AB}" type="slidenum">
              <a:rPr lang="en-US"/>
              <a:pPr/>
              <a:t>24</a:t>
            </a:fld>
            <a:endParaRPr lang="en-US"/>
          </a:p>
        </p:txBody>
      </p:sp>
      <p:sp>
        <p:nvSpPr>
          <p:cNvPr id="295938" name="Rectangle 2"/>
          <p:cNvSpPr>
            <a:spLocks noGrp="1" noChangeArrowheads="1"/>
          </p:cNvSpPr>
          <p:nvPr>
            <p:ph type="title"/>
          </p:nvPr>
        </p:nvSpPr>
        <p:spPr/>
        <p:txBody>
          <a:bodyPr/>
          <a:lstStyle/>
          <a:p>
            <a:r>
              <a:rPr lang="en-US"/>
              <a:t>Amazon</a:t>
            </a:r>
          </a:p>
        </p:txBody>
      </p:sp>
      <p:sp>
        <p:nvSpPr>
          <p:cNvPr id="295939" name="Rectangle 3"/>
          <p:cNvSpPr>
            <a:spLocks noGrp="1" noChangeArrowheads="1"/>
          </p:cNvSpPr>
          <p:nvPr>
            <p:ph type="body" idx="1"/>
          </p:nvPr>
        </p:nvSpPr>
        <p:spPr/>
        <p:txBody>
          <a:bodyPr/>
          <a:lstStyle/>
          <a:p>
            <a:endParaRPr lang="en-US"/>
          </a:p>
        </p:txBody>
      </p:sp>
      <p:pic>
        <p:nvPicPr>
          <p:cNvPr id="295940" name="Picture 4" descr="AWS bandwid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459538"/>
          </a:xfrm>
          <a:prstGeom prst="rect">
            <a:avLst/>
          </a:prstGeom>
          <a:noFill/>
          <a:extLst>
            <a:ext uri="{909E8E84-426E-40dd-AFC4-6F175D3DCCD1}">
              <a14:hiddenFill xmlns:a14="http://schemas.microsoft.com/office/drawing/2010/main">
                <a:solidFill>
                  <a:srgbClr val="FFFFFF"/>
                </a:solidFill>
              </a14:hiddenFill>
            </a:ext>
          </a:extLst>
        </p:spPr>
      </p:pic>
      <p:sp>
        <p:nvSpPr>
          <p:cNvPr id="295941" name="Text Box 5"/>
          <p:cNvSpPr txBox="1">
            <a:spLocks noChangeArrowheads="1"/>
          </p:cNvSpPr>
          <p:nvPr/>
        </p:nvSpPr>
        <p:spPr bwMode="auto">
          <a:xfrm>
            <a:off x="165100" y="6448425"/>
            <a:ext cx="8964613" cy="366713"/>
          </a:xfrm>
          <a:prstGeom prst="rect">
            <a:avLst/>
          </a:prstGeom>
          <a:solidFill>
            <a:schemeClr val="bg1"/>
          </a:solidFill>
          <a:ln>
            <a:noFill/>
          </a:ln>
          <a:effectLst/>
          <a:extLst>
            <a:ext uri="{91240B29-F687-4f45-9708-019B960494DF}">
              <a14:hiddenLine xmlns:a14="http://schemas.microsoft.com/office/drawing/2010/main" w="25400">
                <a:solidFill>
                  <a:srgbClr val="FF00FF"/>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390" tIns="45695" rIns="91390" bIns="45695">
            <a:spAutoFit/>
          </a:bodyPr>
          <a:lstStyle/>
          <a:p>
            <a:pPr algn="r" eaLnBrk="1" hangingPunct="1">
              <a:spcBef>
                <a:spcPct val="50000"/>
              </a:spcBef>
            </a:pPr>
            <a:r>
              <a:rPr lang="en-US" sz="1800">
                <a:latin typeface="Arial" charset="0"/>
                <a:cs typeface="Arial" charset="0"/>
              </a:rPr>
              <a:t>[Werner Vogels, Amazon.com]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5764A9C-5223-BC4F-B4A7-E1DAB745BCA5}" type="datetime1">
              <a:rPr lang="en-US"/>
              <a:pPr/>
              <a:t>4/3/12</a:t>
            </a:fld>
            <a:endParaRPr lang="en-US"/>
          </a:p>
        </p:txBody>
      </p:sp>
      <p:sp>
        <p:nvSpPr>
          <p:cNvPr id="6" name="Footer Placeholder 4"/>
          <p:cNvSpPr>
            <a:spLocks noGrp="1"/>
          </p:cNvSpPr>
          <p:nvPr>
            <p:ph type="ftr" sz="quarter" idx="11"/>
          </p:nvPr>
        </p:nvSpPr>
        <p:spPr/>
        <p:txBody>
          <a:bodyPr/>
          <a:lstStyle/>
          <a:p>
            <a:r>
              <a:rPr lang="en-US"/>
              <a:t>Bill Howe, eScience Institute</a:t>
            </a:r>
          </a:p>
        </p:txBody>
      </p:sp>
      <p:sp>
        <p:nvSpPr>
          <p:cNvPr id="7" name="Slide Number Placeholder 5"/>
          <p:cNvSpPr>
            <a:spLocks noGrp="1"/>
          </p:cNvSpPr>
          <p:nvPr>
            <p:ph type="sldNum" sz="quarter" idx="12"/>
          </p:nvPr>
        </p:nvSpPr>
        <p:spPr/>
        <p:txBody>
          <a:bodyPr/>
          <a:lstStyle/>
          <a:p>
            <a:fld id="{11A634C7-FFC1-AF47-8396-98754ABABF9D}" type="slidenum">
              <a:rPr lang="en-US"/>
              <a:pPr/>
              <a:t>25</a:t>
            </a:fld>
            <a:endParaRPr lang="en-US"/>
          </a:p>
        </p:txBody>
      </p:sp>
      <p:sp>
        <p:nvSpPr>
          <p:cNvPr id="296962" name="Rectangle 2"/>
          <p:cNvSpPr>
            <a:spLocks noGrp="1" noChangeArrowheads="1"/>
          </p:cNvSpPr>
          <p:nvPr>
            <p:ph type="title"/>
          </p:nvPr>
        </p:nvSpPr>
        <p:spPr/>
        <p:txBody>
          <a:bodyPr/>
          <a:lstStyle/>
          <a:p>
            <a:endParaRPr lang="en-US"/>
          </a:p>
        </p:txBody>
      </p:sp>
      <p:pic>
        <p:nvPicPr>
          <p:cNvPr id="296963" name="Picture 3" descr="S3count2009Q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236538"/>
            <a:ext cx="8839200" cy="6242050"/>
          </a:xfrm>
          <a:prstGeom prst="rect">
            <a:avLst/>
          </a:prstGeom>
          <a:noFill/>
          <a:extLst>
            <a:ext uri="{909E8E84-426E-40dd-AFC4-6F175D3DCCD1}">
              <a14:hiddenFill xmlns:a14="http://schemas.microsoft.com/office/drawing/2010/main">
                <a:solidFill>
                  <a:srgbClr val="FFFFFF"/>
                </a:solidFill>
              </a14:hiddenFill>
            </a:ext>
          </a:extLst>
        </p:spPr>
      </p:pic>
      <p:sp>
        <p:nvSpPr>
          <p:cNvPr id="296965" name="Text Box 5"/>
          <p:cNvSpPr txBox="1">
            <a:spLocks noChangeArrowheads="1"/>
          </p:cNvSpPr>
          <p:nvPr/>
        </p:nvSpPr>
        <p:spPr bwMode="auto">
          <a:xfrm>
            <a:off x="165100" y="6448425"/>
            <a:ext cx="8964613" cy="366713"/>
          </a:xfrm>
          <a:prstGeom prst="rect">
            <a:avLst/>
          </a:prstGeom>
          <a:solidFill>
            <a:schemeClr val="bg1"/>
          </a:solidFill>
          <a:ln>
            <a:noFill/>
          </a:ln>
          <a:effectLst/>
          <a:extLst>
            <a:ext uri="{91240B29-F687-4f45-9708-019B960494DF}">
              <a14:hiddenLine xmlns:a14="http://schemas.microsoft.com/office/drawing/2010/main" w="25400">
                <a:solidFill>
                  <a:srgbClr val="FF00FF"/>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390" tIns="45695" rIns="91390" bIns="45695">
            <a:spAutoFit/>
          </a:bodyPr>
          <a:lstStyle/>
          <a:p>
            <a:pPr algn="r" eaLnBrk="1" hangingPunct="1">
              <a:spcBef>
                <a:spcPct val="50000"/>
              </a:spcBef>
            </a:pPr>
            <a:r>
              <a:rPr lang="en-US" sz="1800">
                <a:latin typeface="Arial" charset="0"/>
                <a:cs typeface="Arial" charset="0"/>
              </a:rPr>
              <a:t>[Werner Vogels, Amazon.com]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ctrTitle"/>
          </p:nvPr>
        </p:nvSpPr>
        <p:spPr/>
        <p:txBody>
          <a:bodyPr/>
          <a:lstStyle/>
          <a:p>
            <a:r>
              <a:rPr lang="en-US"/>
              <a:t>History</a:t>
            </a:r>
          </a:p>
        </p:txBody>
      </p:sp>
      <p:sp>
        <p:nvSpPr>
          <p:cNvPr id="297987" name="Rectangle 3"/>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988" name="Rectangle 4"/>
          <p:cNvSpPr>
            <a:spLocks noChangeArrowheads="1"/>
          </p:cNvSpPr>
          <p:nvPr/>
        </p:nvSpPr>
        <p:spPr bwMode="auto">
          <a:xfrm>
            <a:off x="711200" y="254476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eaLnBrk="1" hangingPunct="1"/>
            <a:r>
              <a:rPr lang="en-US" sz="4800">
                <a:solidFill>
                  <a:schemeClr val="tx2"/>
                </a:solidFill>
                <a:latin typeface="Arial" charset="0"/>
              </a:rPr>
              <a:t>History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fld id="{4AA8C71E-D385-B643-A900-49AC694B1755}" type="datetime1">
              <a:rPr lang="en-US"/>
              <a:pPr/>
              <a:t>4/3/12</a:t>
            </a:fld>
            <a:endParaRPr lang="en-US"/>
          </a:p>
        </p:txBody>
      </p:sp>
      <p:sp>
        <p:nvSpPr>
          <p:cNvPr id="33" name="Footer Placeholder 4"/>
          <p:cNvSpPr>
            <a:spLocks noGrp="1"/>
          </p:cNvSpPr>
          <p:nvPr>
            <p:ph type="ftr" sz="quarter" idx="11"/>
          </p:nvPr>
        </p:nvSpPr>
        <p:spPr/>
        <p:txBody>
          <a:bodyPr/>
          <a:lstStyle/>
          <a:p>
            <a:r>
              <a:rPr lang="en-US"/>
              <a:t>Bill Howe, eScience Institute</a:t>
            </a:r>
          </a:p>
        </p:txBody>
      </p:sp>
      <p:sp>
        <p:nvSpPr>
          <p:cNvPr id="34" name="Slide Number Placeholder 5"/>
          <p:cNvSpPr>
            <a:spLocks noGrp="1"/>
          </p:cNvSpPr>
          <p:nvPr>
            <p:ph type="sldNum" sz="quarter" idx="12"/>
          </p:nvPr>
        </p:nvSpPr>
        <p:spPr/>
        <p:txBody>
          <a:bodyPr/>
          <a:lstStyle/>
          <a:p>
            <a:fld id="{1D033D19-FACD-5947-9ECC-89316330FF7F}" type="slidenum">
              <a:rPr lang="en-US"/>
              <a:pPr/>
              <a:t>27</a:t>
            </a:fld>
            <a:endParaRPr lang="en-US"/>
          </a:p>
        </p:txBody>
      </p:sp>
      <p:sp>
        <p:nvSpPr>
          <p:cNvPr id="299010" name="AutoShape 2"/>
          <p:cNvSpPr>
            <a:spLocks noChangeArrowheads="1"/>
          </p:cNvSpPr>
          <p:nvPr/>
        </p:nvSpPr>
        <p:spPr bwMode="auto">
          <a:xfrm>
            <a:off x="261938" y="2222500"/>
            <a:ext cx="8432800" cy="144463"/>
          </a:xfrm>
          <a:prstGeom prst="leftRightArrow">
            <a:avLst>
              <a:gd name="adj1" fmla="val 42861"/>
              <a:gd name="adj2" fmla="val 2516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9011" name="Rectangle 3"/>
          <p:cNvSpPr>
            <a:spLocks noChangeArrowheads="1"/>
          </p:cNvSpPr>
          <p:nvPr/>
        </p:nvSpPr>
        <p:spPr bwMode="auto">
          <a:xfrm>
            <a:off x="430213" y="2727325"/>
            <a:ext cx="21018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effectLst>
                  <a:outerShdw blurRad="38100" dist="38100" dir="2700000" algn="tl">
                    <a:srgbClr val="DDDDDD"/>
                  </a:outerShdw>
                </a:effectLst>
                <a:latin typeface="Arial" charset="0"/>
              </a:rPr>
              <a:t>Application Service Providers</a:t>
            </a:r>
          </a:p>
        </p:txBody>
      </p:sp>
      <p:sp>
        <p:nvSpPr>
          <p:cNvPr id="299012" name="Text Box 4"/>
          <p:cNvSpPr txBox="1">
            <a:spLocks noChangeArrowheads="1"/>
          </p:cNvSpPr>
          <p:nvPr/>
        </p:nvSpPr>
        <p:spPr bwMode="auto">
          <a:xfrm>
            <a:off x="785813" y="1450975"/>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2000</a:t>
            </a:r>
          </a:p>
        </p:txBody>
      </p:sp>
      <p:pic>
        <p:nvPicPr>
          <p:cNvPr id="299013" name="Picture 5" descr="Picture 25.png                                                 000C4E1A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4027488"/>
            <a:ext cx="2676525" cy="736600"/>
          </a:xfrm>
          <a:prstGeom prst="rect">
            <a:avLst/>
          </a:prstGeom>
          <a:noFill/>
          <a:extLst>
            <a:ext uri="{909E8E84-426E-40dd-AFC4-6F175D3DCCD1}">
              <a14:hiddenFill xmlns:a14="http://schemas.microsoft.com/office/drawing/2010/main">
                <a:solidFill>
                  <a:srgbClr val="FFFFFF"/>
                </a:solidFill>
              </a14:hiddenFill>
            </a:ext>
          </a:extLst>
        </p:spPr>
      </p:pic>
      <p:sp>
        <p:nvSpPr>
          <p:cNvPr id="299014" name="Rectangle 6"/>
          <p:cNvSpPr>
            <a:spLocks noGrp="1" noChangeArrowheads="1"/>
          </p:cNvSpPr>
          <p:nvPr>
            <p:ph type="title"/>
          </p:nvPr>
        </p:nvSpPr>
        <p:spPr>
          <a:xfrm>
            <a:off x="1428750" y="168275"/>
            <a:ext cx="7253288" cy="762000"/>
          </a:xfrm>
        </p:spPr>
        <p:txBody>
          <a:bodyPr/>
          <a:lstStyle/>
          <a:p>
            <a:r>
              <a:rPr lang="en-US"/>
              <a:t>Timeline</a:t>
            </a:r>
          </a:p>
        </p:txBody>
      </p:sp>
      <p:sp>
        <p:nvSpPr>
          <p:cNvPr id="299015" name="Line 7"/>
          <p:cNvSpPr>
            <a:spLocks noChangeShapeType="1"/>
          </p:cNvSpPr>
          <p:nvPr/>
        </p:nvSpPr>
        <p:spPr bwMode="auto">
          <a:xfrm flipH="1">
            <a:off x="1087438" y="1976438"/>
            <a:ext cx="12700" cy="733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9016" name="Line 8"/>
          <p:cNvSpPr>
            <a:spLocks noChangeShapeType="1"/>
          </p:cNvSpPr>
          <p:nvPr/>
        </p:nvSpPr>
        <p:spPr bwMode="auto">
          <a:xfrm flipH="1">
            <a:off x="1906588" y="1997075"/>
            <a:ext cx="39687" cy="1912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9017" name="Text Box 9"/>
          <p:cNvSpPr txBox="1">
            <a:spLocks noChangeArrowheads="1"/>
          </p:cNvSpPr>
          <p:nvPr/>
        </p:nvSpPr>
        <p:spPr bwMode="auto">
          <a:xfrm>
            <a:off x="1633538" y="1460500"/>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2001</a:t>
            </a:r>
          </a:p>
        </p:txBody>
      </p:sp>
      <p:sp>
        <p:nvSpPr>
          <p:cNvPr id="299018" name="Text Box 10"/>
          <p:cNvSpPr txBox="1">
            <a:spLocks noChangeArrowheads="1"/>
          </p:cNvSpPr>
          <p:nvPr/>
        </p:nvSpPr>
        <p:spPr bwMode="auto">
          <a:xfrm>
            <a:off x="3016250" y="1481138"/>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2004</a:t>
            </a:r>
          </a:p>
        </p:txBody>
      </p:sp>
      <p:pic>
        <p:nvPicPr>
          <p:cNvPr id="299019" name="Picture 11" descr="Picture 26.png                                                 000C4E1AMacintosh HD                   C63A6B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5" y="2727325"/>
            <a:ext cx="1854200" cy="774700"/>
          </a:xfrm>
          <a:prstGeom prst="rect">
            <a:avLst/>
          </a:prstGeom>
          <a:noFill/>
          <a:extLst>
            <a:ext uri="{909E8E84-426E-40dd-AFC4-6F175D3DCCD1}">
              <a14:hiddenFill xmlns:a14="http://schemas.microsoft.com/office/drawing/2010/main">
                <a:solidFill>
                  <a:srgbClr val="FFFFFF"/>
                </a:solidFill>
              </a14:hiddenFill>
            </a:ext>
          </a:extLst>
        </p:spPr>
      </p:pic>
      <p:sp>
        <p:nvSpPr>
          <p:cNvPr id="299020" name="Line 12"/>
          <p:cNvSpPr>
            <a:spLocks noChangeShapeType="1"/>
          </p:cNvSpPr>
          <p:nvPr/>
        </p:nvSpPr>
        <p:spPr bwMode="auto">
          <a:xfrm flipH="1">
            <a:off x="3413125" y="2051050"/>
            <a:ext cx="12700" cy="733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9021" name="Line 13"/>
          <p:cNvSpPr>
            <a:spLocks noChangeShapeType="1"/>
          </p:cNvSpPr>
          <p:nvPr/>
        </p:nvSpPr>
        <p:spPr bwMode="auto">
          <a:xfrm flipH="1">
            <a:off x="4349750" y="2046288"/>
            <a:ext cx="26988" cy="2095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9022" name="Text Box 14"/>
          <p:cNvSpPr txBox="1">
            <a:spLocks noChangeArrowheads="1"/>
          </p:cNvSpPr>
          <p:nvPr/>
        </p:nvSpPr>
        <p:spPr bwMode="auto">
          <a:xfrm>
            <a:off x="3927475" y="1501775"/>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2005+</a:t>
            </a:r>
          </a:p>
        </p:txBody>
      </p:sp>
      <p:pic>
        <p:nvPicPr>
          <p:cNvPr id="299023" name="Picture 15" descr="Picture 28.png                                                 000C4E1AMacintosh HD                   C63A6B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4852988"/>
            <a:ext cx="16129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299024" name="Picture 16" descr="Picture 27.png                                                 000C4E1AMacintosh HD                   C63A6B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8100" y="3660775"/>
            <a:ext cx="1397000" cy="635000"/>
          </a:xfrm>
          <a:prstGeom prst="rect">
            <a:avLst/>
          </a:prstGeom>
          <a:noFill/>
          <a:extLst>
            <a:ext uri="{909E8E84-426E-40dd-AFC4-6F175D3DCCD1}">
              <a14:hiddenFill xmlns:a14="http://schemas.microsoft.com/office/drawing/2010/main">
                <a:solidFill>
                  <a:srgbClr val="FFFFFF"/>
                </a:solidFill>
              </a14:hiddenFill>
            </a:ext>
          </a:extLst>
        </p:spPr>
      </p:pic>
      <p:pic>
        <p:nvPicPr>
          <p:cNvPr id="299025" name="Picture 17" descr="Picture 29.png                                                 000C4E1AMacintosh HD                   C63A6B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5843588"/>
            <a:ext cx="1638300" cy="482600"/>
          </a:xfrm>
          <a:prstGeom prst="rect">
            <a:avLst/>
          </a:prstGeom>
          <a:noFill/>
          <a:extLst>
            <a:ext uri="{909E8E84-426E-40dd-AFC4-6F175D3DCCD1}">
              <a14:hiddenFill xmlns:a14="http://schemas.microsoft.com/office/drawing/2010/main">
                <a:solidFill>
                  <a:srgbClr val="FFFFFF"/>
                </a:solidFill>
              </a14:hiddenFill>
            </a:ext>
          </a:extLst>
        </p:spPr>
      </p:pic>
      <p:pic>
        <p:nvPicPr>
          <p:cNvPr id="299026" name="Picture 18" descr="Picture 30.png                                                 000C4E1AMacintosh HD                   C63A6B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9475" y="2873375"/>
            <a:ext cx="1487488" cy="663575"/>
          </a:xfrm>
          <a:prstGeom prst="rect">
            <a:avLst/>
          </a:prstGeom>
          <a:noFill/>
          <a:extLst>
            <a:ext uri="{909E8E84-426E-40dd-AFC4-6F175D3DCCD1}">
              <a14:hiddenFill xmlns:a14="http://schemas.microsoft.com/office/drawing/2010/main">
                <a:solidFill>
                  <a:srgbClr val="FFFFFF"/>
                </a:solidFill>
              </a14:hiddenFill>
            </a:ext>
          </a:extLst>
        </p:spPr>
      </p:pic>
      <p:sp>
        <p:nvSpPr>
          <p:cNvPr id="299027" name="Line 19"/>
          <p:cNvSpPr>
            <a:spLocks noChangeShapeType="1"/>
          </p:cNvSpPr>
          <p:nvPr/>
        </p:nvSpPr>
        <p:spPr bwMode="auto">
          <a:xfrm flipH="1">
            <a:off x="5476875" y="2071688"/>
            <a:ext cx="12700" cy="733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9028" name="Text Box 20"/>
          <p:cNvSpPr txBox="1">
            <a:spLocks noChangeArrowheads="1"/>
          </p:cNvSpPr>
          <p:nvPr/>
        </p:nvSpPr>
        <p:spPr bwMode="auto">
          <a:xfrm>
            <a:off x="5013325" y="1501775"/>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2006</a:t>
            </a:r>
          </a:p>
        </p:txBody>
      </p:sp>
      <p:pic>
        <p:nvPicPr>
          <p:cNvPr id="299029" name="Picture 21" descr="Picture 31.png                                                 000C4E1AMacintosh HD                   C63A6B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9263" y="3876675"/>
            <a:ext cx="1919287" cy="812800"/>
          </a:xfrm>
          <a:prstGeom prst="rect">
            <a:avLst/>
          </a:prstGeom>
          <a:noFill/>
          <a:extLst>
            <a:ext uri="{909E8E84-426E-40dd-AFC4-6F175D3DCCD1}">
              <a14:hiddenFill xmlns:a14="http://schemas.microsoft.com/office/drawing/2010/main">
                <a:solidFill>
                  <a:srgbClr val="FFFFFF"/>
                </a:solidFill>
              </a14:hiddenFill>
            </a:ext>
          </a:extLst>
        </p:spPr>
      </p:pic>
      <p:sp>
        <p:nvSpPr>
          <p:cNvPr id="299030" name="Text Box 22"/>
          <p:cNvSpPr txBox="1">
            <a:spLocks noChangeArrowheads="1"/>
          </p:cNvSpPr>
          <p:nvPr/>
        </p:nvSpPr>
        <p:spPr bwMode="auto">
          <a:xfrm>
            <a:off x="6632575" y="1495425"/>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2008</a:t>
            </a:r>
          </a:p>
        </p:txBody>
      </p:sp>
      <p:pic>
        <p:nvPicPr>
          <p:cNvPr id="299031" name="Picture 23" descr="Picture 32.png                                                 000C4E1AMacintosh HD                   C63A6B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64275" y="2897188"/>
            <a:ext cx="1960563" cy="290512"/>
          </a:xfrm>
          <a:prstGeom prst="rect">
            <a:avLst/>
          </a:prstGeom>
          <a:noFill/>
          <a:extLst>
            <a:ext uri="{909E8E84-426E-40dd-AFC4-6F175D3DCCD1}">
              <a14:hiddenFill xmlns:a14="http://schemas.microsoft.com/office/drawing/2010/main">
                <a:solidFill>
                  <a:srgbClr val="FFFFFF"/>
                </a:solidFill>
              </a14:hiddenFill>
            </a:ext>
          </a:extLst>
        </p:spPr>
      </p:pic>
      <p:sp>
        <p:nvSpPr>
          <p:cNvPr id="299032" name="Line 24"/>
          <p:cNvSpPr>
            <a:spLocks noChangeShapeType="1"/>
          </p:cNvSpPr>
          <p:nvPr/>
        </p:nvSpPr>
        <p:spPr bwMode="auto">
          <a:xfrm flipH="1">
            <a:off x="6967538" y="2038350"/>
            <a:ext cx="12700" cy="733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99033" name="Picture 25" descr="Picture 33.png                                                 000C4E1AMacintosh HD                   C63A6B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7450" y="4359275"/>
            <a:ext cx="17145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299034" name="Picture 26" descr="Picture 34.png                                                 000C4E1AMacintosh HD                   C63A6B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8138" y="3322638"/>
            <a:ext cx="2246312" cy="442912"/>
          </a:xfrm>
          <a:prstGeom prst="rect">
            <a:avLst/>
          </a:prstGeom>
          <a:noFill/>
          <a:extLst>
            <a:ext uri="{909E8E84-426E-40dd-AFC4-6F175D3DCCD1}">
              <a14:hiddenFill xmlns:a14="http://schemas.microsoft.com/office/drawing/2010/main">
                <a:solidFill>
                  <a:srgbClr val="FFFFFF"/>
                </a:solidFill>
              </a14:hiddenFill>
            </a:ext>
          </a:extLst>
        </p:spPr>
      </p:pic>
      <p:sp>
        <p:nvSpPr>
          <p:cNvPr id="299035" name="Line 27"/>
          <p:cNvSpPr>
            <a:spLocks noChangeShapeType="1"/>
          </p:cNvSpPr>
          <p:nvPr/>
        </p:nvSpPr>
        <p:spPr bwMode="auto">
          <a:xfrm flipH="1">
            <a:off x="7743825" y="2058988"/>
            <a:ext cx="12700" cy="733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9036" name="Text Box 28"/>
          <p:cNvSpPr txBox="1">
            <a:spLocks noChangeArrowheads="1"/>
          </p:cNvSpPr>
          <p:nvPr/>
        </p:nvSpPr>
        <p:spPr bwMode="auto">
          <a:xfrm>
            <a:off x="7570788" y="1504950"/>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2009</a:t>
            </a:r>
          </a:p>
        </p:txBody>
      </p:sp>
      <p:pic>
        <p:nvPicPr>
          <p:cNvPr id="299037" name="Picture 29" descr="Picture 35.png                                                 000C4E1AMacintosh HD                   C63A6B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9538" y="4816475"/>
            <a:ext cx="2222500" cy="444500"/>
          </a:xfrm>
          <a:prstGeom prst="rect">
            <a:avLst/>
          </a:prstGeom>
          <a:noFill/>
          <a:extLst>
            <a:ext uri="{909E8E84-426E-40dd-AFC4-6F175D3DCCD1}">
              <a14:hiddenFill xmlns:a14="http://schemas.microsoft.com/office/drawing/2010/main">
                <a:solidFill>
                  <a:srgbClr val="FFFFFF"/>
                </a:solidFill>
              </a14:hiddenFill>
            </a:ext>
          </a:extLst>
        </p:spPr>
      </p:pic>
      <p:pic>
        <p:nvPicPr>
          <p:cNvPr id="299038" name="Picture 30" descr="Picture 36.png                                                 000C4E1AMacintosh HD                   C63A6B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0688" y="5362575"/>
            <a:ext cx="2189162" cy="484188"/>
          </a:xfrm>
          <a:prstGeom prst="rect">
            <a:avLst/>
          </a:prstGeom>
          <a:noFill/>
          <a:extLst>
            <a:ext uri="{909E8E84-426E-40dd-AFC4-6F175D3DCCD1}">
              <a14:hiddenFill xmlns:a14="http://schemas.microsoft.com/office/drawing/2010/main">
                <a:solidFill>
                  <a:srgbClr val="FFFFFF"/>
                </a:solidFill>
              </a14:hiddenFill>
            </a:ext>
          </a:extLst>
        </p:spPr>
      </p:pic>
      <p:pic>
        <p:nvPicPr>
          <p:cNvPr id="299039" name="Picture 31" descr="Picture 37.png                                                 000C4E1AMacintosh HD                   C63A6B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04000" y="3324225"/>
            <a:ext cx="2324100" cy="49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525738AA-B249-3A4B-A6A6-044BFF7B9678}" type="datetime1">
              <a:rPr lang="en-US"/>
              <a:pPr/>
              <a:t>4/3/12</a:t>
            </a:fld>
            <a:endParaRPr lang="en-US"/>
          </a:p>
        </p:txBody>
      </p:sp>
      <p:sp>
        <p:nvSpPr>
          <p:cNvPr id="8" name="Footer Placeholder 4"/>
          <p:cNvSpPr>
            <a:spLocks noGrp="1"/>
          </p:cNvSpPr>
          <p:nvPr>
            <p:ph type="ftr" sz="quarter" idx="11"/>
          </p:nvPr>
        </p:nvSpPr>
        <p:spPr/>
        <p:txBody>
          <a:bodyPr/>
          <a:lstStyle/>
          <a:p>
            <a:r>
              <a:rPr lang="en-US"/>
              <a:t>Bill Howe, eScience Institute</a:t>
            </a:r>
          </a:p>
        </p:txBody>
      </p:sp>
      <p:sp>
        <p:nvSpPr>
          <p:cNvPr id="9" name="Slide Number Placeholder 5"/>
          <p:cNvSpPr>
            <a:spLocks noGrp="1"/>
          </p:cNvSpPr>
          <p:nvPr>
            <p:ph type="sldNum" sz="quarter" idx="12"/>
          </p:nvPr>
        </p:nvSpPr>
        <p:spPr/>
        <p:txBody>
          <a:bodyPr/>
          <a:lstStyle/>
          <a:p>
            <a:fld id="{F3431F8D-972E-9448-8478-17A0CEC8F24C}" type="slidenum">
              <a:rPr lang="en-US"/>
              <a:pPr/>
              <a:t>28</a:t>
            </a:fld>
            <a:endParaRPr lang="en-US"/>
          </a:p>
        </p:txBody>
      </p:sp>
      <p:sp>
        <p:nvSpPr>
          <p:cNvPr id="300034" name="Rectangle 2"/>
          <p:cNvSpPr>
            <a:spLocks noGrp="1" noChangeArrowheads="1"/>
          </p:cNvSpPr>
          <p:nvPr>
            <p:ph type="title"/>
          </p:nvPr>
        </p:nvSpPr>
        <p:spPr/>
        <p:txBody>
          <a:bodyPr/>
          <a:lstStyle/>
          <a:p>
            <a:r>
              <a:rPr lang="en-US"/>
              <a:t>Exemplars</a:t>
            </a:r>
          </a:p>
        </p:txBody>
      </p:sp>
      <p:sp>
        <p:nvSpPr>
          <p:cNvPr id="300035" name="Rectangle 3"/>
          <p:cNvSpPr>
            <a:spLocks noGrp="1" noChangeArrowheads="1"/>
          </p:cNvSpPr>
          <p:nvPr>
            <p:ph type="body" idx="1"/>
          </p:nvPr>
        </p:nvSpPr>
        <p:spPr>
          <a:xfrm>
            <a:off x="812800" y="1835150"/>
            <a:ext cx="8005763" cy="4498975"/>
          </a:xfrm>
        </p:spPr>
        <p:txBody>
          <a:bodyPr/>
          <a:lstStyle/>
          <a:p>
            <a:r>
              <a:rPr lang="en-US"/>
              <a:t>Software as a Service</a:t>
            </a:r>
          </a:p>
          <a:p>
            <a:endParaRPr lang="en-US"/>
          </a:p>
          <a:p>
            <a:r>
              <a:rPr lang="en-US"/>
              <a:t>Platform as a Service </a:t>
            </a:r>
          </a:p>
          <a:p>
            <a:endParaRPr lang="en-US"/>
          </a:p>
          <a:p>
            <a:r>
              <a:rPr lang="en-US"/>
              <a:t>Infrastructure as a Service</a:t>
            </a:r>
          </a:p>
        </p:txBody>
      </p:sp>
      <p:pic>
        <p:nvPicPr>
          <p:cNvPr id="300036" name="Picture 4" descr="Picture 31.png                                                 000C4E1A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4067175"/>
            <a:ext cx="1919288" cy="812800"/>
          </a:xfrm>
          <a:prstGeom prst="rect">
            <a:avLst/>
          </a:prstGeom>
          <a:noFill/>
          <a:extLst>
            <a:ext uri="{909E8E84-426E-40dd-AFC4-6F175D3DCCD1}">
              <a14:hiddenFill xmlns:a14="http://schemas.microsoft.com/office/drawing/2010/main">
                <a:solidFill>
                  <a:srgbClr val="FFFFFF"/>
                </a:solidFill>
              </a14:hiddenFill>
            </a:ext>
          </a:extLst>
        </p:spPr>
      </p:pic>
      <p:pic>
        <p:nvPicPr>
          <p:cNvPr id="300037" name="Picture 5" descr="Picture 37.png                                                 000C4E1AMacintosh HD                   C63A6B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463" y="2978150"/>
            <a:ext cx="3248025" cy="692150"/>
          </a:xfrm>
          <a:prstGeom prst="rect">
            <a:avLst/>
          </a:prstGeom>
          <a:noFill/>
          <a:extLst>
            <a:ext uri="{909E8E84-426E-40dd-AFC4-6F175D3DCCD1}">
              <a14:hiddenFill xmlns:a14="http://schemas.microsoft.com/office/drawing/2010/main">
                <a:solidFill>
                  <a:srgbClr val="FFFFFF"/>
                </a:solidFill>
              </a14:hiddenFill>
            </a:ext>
          </a:extLst>
        </p:spPr>
      </p:pic>
      <p:pic>
        <p:nvPicPr>
          <p:cNvPr id="300038" name="Picture 6" descr="Picture 29.png                                                 000C4E1AMacintosh HD                   C63A6B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0" y="1757363"/>
            <a:ext cx="2287588" cy="67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F3C4DAC2-4A5C-4C49-9793-D1E7276CC4A3}" type="datetime1">
              <a:rPr lang="en-US"/>
              <a:pPr/>
              <a:t>4/3/12</a:t>
            </a:fld>
            <a:endParaRPr lang="en-US"/>
          </a:p>
        </p:txBody>
      </p:sp>
      <p:sp>
        <p:nvSpPr>
          <p:cNvPr id="7" name="Footer Placeholder 4"/>
          <p:cNvSpPr>
            <a:spLocks noGrp="1"/>
          </p:cNvSpPr>
          <p:nvPr>
            <p:ph type="ftr" sz="quarter" idx="11"/>
          </p:nvPr>
        </p:nvSpPr>
        <p:spPr/>
        <p:txBody>
          <a:bodyPr/>
          <a:lstStyle/>
          <a:p>
            <a:r>
              <a:rPr lang="en-US"/>
              <a:t>Bill Howe, eScience Institute</a:t>
            </a:r>
          </a:p>
        </p:txBody>
      </p:sp>
      <p:sp>
        <p:nvSpPr>
          <p:cNvPr id="8" name="Slide Number Placeholder 5"/>
          <p:cNvSpPr>
            <a:spLocks noGrp="1"/>
          </p:cNvSpPr>
          <p:nvPr>
            <p:ph type="sldNum" sz="quarter" idx="12"/>
          </p:nvPr>
        </p:nvSpPr>
        <p:spPr/>
        <p:txBody>
          <a:bodyPr/>
          <a:lstStyle/>
          <a:p>
            <a:fld id="{CB478301-C70D-6B47-B29B-E320E936EB96}" type="slidenum">
              <a:rPr lang="en-US"/>
              <a:pPr/>
              <a:t>29</a:t>
            </a:fld>
            <a:endParaRPr lang="en-US"/>
          </a:p>
        </p:txBody>
      </p:sp>
      <p:sp>
        <p:nvSpPr>
          <p:cNvPr id="301058" name="Rectangle 2"/>
          <p:cNvSpPr>
            <a:spLocks noGrp="1" noChangeArrowheads="1"/>
          </p:cNvSpPr>
          <p:nvPr>
            <p:ph type="title"/>
          </p:nvPr>
        </p:nvSpPr>
        <p:spPr/>
        <p:txBody>
          <a:bodyPr/>
          <a:lstStyle/>
          <a:p>
            <a:r>
              <a:rPr lang="en-US"/>
              <a:t>Grid Computing</a:t>
            </a:r>
          </a:p>
        </p:txBody>
      </p:sp>
      <p:sp>
        <p:nvSpPr>
          <p:cNvPr id="301059" name="Rectangle 3"/>
          <p:cNvSpPr>
            <a:spLocks noGrp="1" noChangeArrowheads="1"/>
          </p:cNvSpPr>
          <p:nvPr>
            <p:ph type="body" idx="1"/>
          </p:nvPr>
        </p:nvSpPr>
        <p:spPr>
          <a:xfrm>
            <a:off x="374650" y="1571625"/>
            <a:ext cx="8443913" cy="4762500"/>
          </a:xfrm>
        </p:spPr>
        <p:txBody>
          <a:bodyPr/>
          <a:lstStyle/>
          <a:p>
            <a:pPr>
              <a:lnSpc>
                <a:spcPct val="90000"/>
              </a:lnSpc>
            </a:pPr>
            <a:r>
              <a:rPr lang="en-US" sz="2800"/>
              <a:t>Grid vs. Cloud</a:t>
            </a:r>
          </a:p>
          <a:p>
            <a:pPr lvl="1">
              <a:lnSpc>
                <a:spcPct val="90000"/>
              </a:lnSpc>
            </a:pPr>
            <a:r>
              <a:rPr lang="en-US" sz="2400"/>
              <a:t>WAN vs. centralized</a:t>
            </a:r>
          </a:p>
          <a:p>
            <a:pPr lvl="1">
              <a:lnSpc>
                <a:spcPct val="90000"/>
              </a:lnSpc>
            </a:pPr>
            <a:r>
              <a:rPr lang="en-US" sz="2400"/>
              <a:t>Heterogeneous vs. Data Center</a:t>
            </a:r>
          </a:p>
          <a:p>
            <a:pPr lvl="1">
              <a:lnSpc>
                <a:spcPct val="90000"/>
              </a:lnSpc>
            </a:pPr>
            <a:r>
              <a:rPr lang="en-US" sz="2400"/>
              <a:t>Physical vs. Virtualized</a:t>
            </a:r>
          </a:p>
          <a:p>
            <a:pPr lvl="1">
              <a:lnSpc>
                <a:spcPct val="90000"/>
              </a:lnSpc>
            </a:pPr>
            <a:r>
              <a:rPr lang="en-US" sz="2400"/>
              <a:t>Fewer, larger, dedicated allocations </a:t>
            </a:r>
          </a:p>
          <a:p>
            <a:pPr lvl="1">
              <a:lnSpc>
                <a:spcPct val="90000"/>
              </a:lnSpc>
              <a:buFont typeface="Wingdings" charset="0"/>
              <a:buNone/>
            </a:pPr>
            <a:r>
              <a:rPr lang="en-US" sz="2400"/>
              <a:t>	vs. more, smaller, shared allocations</a:t>
            </a:r>
          </a:p>
          <a:p>
            <a:pPr>
              <a:lnSpc>
                <a:spcPct val="90000"/>
              </a:lnSpc>
            </a:pPr>
            <a:endParaRPr lang="en-US" sz="2800"/>
          </a:p>
        </p:txBody>
      </p:sp>
      <p:pic>
        <p:nvPicPr>
          <p:cNvPr id="301060" name="Picture 4" descr="grid.gif                                                       003BA319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39888"/>
            <a:ext cx="2363788" cy="2982912"/>
          </a:xfrm>
          <a:prstGeom prst="rect">
            <a:avLst/>
          </a:prstGeom>
          <a:noFill/>
          <a:extLst>
            <a:ext uri="{909E8E84-426E-40dd-AFC4-6F175D3DCCD1}">
              <a14:hiddenFill xmlns:a14="http://schemas.microsoft.com/office/drawing/2010/main">
                <a:solidFill>
                  <a:srgbClr val="FFFFFF"/>
                </a:solidFill>
              </a14:hiddenFill>
            </a:ext>
          </a:extLst>
        </p:spPr>
      </p:pic>
      <p:sp>
        <p:nvSpPr>
          <p:cNvPr id="301061" name="Text Box 5"/>
          <p:cNvSpPr txBox="1">
            <a:spLocks noChangeArrowheads="1"/>
          </p:cNvSpPr>
          <p:nvPr/>
        </p:nvSpPr>
        <p:spPr bwMode="auto">
          <a:xfrm>
            <a:off x="6769100" y="4818063"/>
            <a:ext cx="189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i="1"/>
              <a:t>Foster 2002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solidFill>
                  <a:schemeClr val="tx1"/>
                </a:solidFill>
                <a:latin typeface="+mn-lt"/>
                <a:ea typeface="+mn-ea"/>
                <a:cs typeface="+mn-cs"/>
              </a:rPr>
              <a:t>Class Meeting </a:t>
            </a:r>
            <a:r>
              <a:rPr lang="en-US" sz="2800" dirty="0" smtClean="0">
                <a:solidFill>
                  <a:schemeClr val="tx1"/>
                </a:solidFill>
                <a:latin typeface="+mn-lt"/>
                <a:ea typeface="+mn-ea"/>
                <a:cs typeface="+mn-cs"/>
              </a:rPr>
              <a:t>Time: Mondays</a:t>
            </a:r>
            <a:r>
              <a:rPr lang="en-US" sz="2800" dirty="0">
                <a:solidFill>
                  <a:schemeClr val="tx1"/>
                </a:solidFill>
                <a:latin typeface="+mn-lt"/>
                <a:ea typeface="+mn-ea"/>
                <a:cs typeface="+mn-cs"/>
              </a:rPr>
              <a:t>, 6:00-9:00 p.m.</a:t>
            </a:r>
          </a:p>
          <a:p>
            <a:r>
              <a:rPr lang="en-US" sz="2800" dirty="0">
                <a:solidFill>
                  <a:schemeClr val="tx1"/>
                </a:solidFill>
                <a:latin typeface="+mn-lt"/>
                <a:ea typeface="+mn-ea"/>
                <a:cs typeface="+mn-cs"/>
              </a:rPr>
              <a:t>Class Meeting Place:	ST 359 </a:t>
            </a:r>
          </a:p>
          <a:p>
            <a:r>
              <a:rPr lang="en-US" sz="2800" dirty="0">
                <a:solidFill>
                  <a:schemeClr val="tx1"/>
                </a:solidFill>
                <a:latin typeface="+mn-lt"/>
                <a:ea typeface="+mn-ea"/>
                <a:cs typeface="+mn-cs"/>
              </a:rPr>
              <a:t>Web: 			</a:t>
            </a:r>
            <a:endParaRPr lang="en-US" sz="28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http</a:t>
            </a:r>
            <a:r>
              <a:rPr lang="en-US" sz="2000" dirty="0">
                <a:solidFill>
                  <a:schemeClr val="tx1"/>
                </a:solidFill>
                <a:latin typeface="+mn-lt"/>
                <a:ea typeface="+mn-ea"/>
                <a:cs typeface="+mn-cs"/>
              </a:rPr>
              <a:t>://</a:t>
            </a:r>
            <a:r>
              <a:rPr lang="en-US" sz="2000" dirty="0" err="1">
                <a:solidFill>
                  <a:schemeClr val="tx1"/>
                </a:solidFill>
                <a:latin typeface="+mn-lt"/>
                <a:ea typeface="+mn-ea"/>
                <a:cs typeface="+mn-cs"/>
              </a:rPr>
              <a:t>www.cs.washington.edu</a:t>
            </a:r>
            <a:r>
              <a:rPr lang="en-US" sz="2000" dirty="0">
                <a:solidFill>
                  <a:schemeClr val="tx1"/>
                </a:solidFill>
                <a:latin typeface="+mn-lt"/>
                <a:ea typeface="+mn-ea"/>
                <a:cs typeface="+mn-cs"/>
              </a:rPr>
              <a:t>/homes/</a:t>
            </a:r>
            <a:r>
              <a:rPr lang="en-US" sz="2000" dirty="0" err="1">
                <a:solidFill>
                  <a:schemeClr val="tx1"/>
                </a:solidFill>
                <a:latin typeface="+mn-lt"/>
                <a:ea typeface="+mn-ea"/>
                <a:cs typeface="+mn-cs"/>
              </a:rPr>
              <a:t>billhowe</a:t>
            </a:r>
            <a:r>
              <a:rPr lang="en-US" sz="2000" dirty="0" smtClean="0">
                <a:solidFill>
                  <a:schemeClr val="tx1"/>
                </a:solidFill>
                <a:latin typeface="+mn-lt"/>
                <a:ea typeface="+mn-ea"/>
                <a:cs typeface="+mn-cs"/>
              </a:rPr>
              <a:t>/</a:t>
            </a:r>
            <a:r>
              <a:rPr lang="en-US" sz="2000" dirty="0" err="1" smtClean="0">
                <a:solidFill>
                  <a:schemeClr val="tx1"/>
                </a:solidFill>
                <a:latin typeface="+mn-lt"/>
                <a:ea typeface="+mn-ea"/>
                <a:cs typeface="+mn-cs"/>
              </a:rPr>
              <a:t>cloudbigdata</a:t>
            </a:r>
            <a:endParaRPr lang="en-US" sz="2000" dirty="0">
              <a:solidFill>
                <a:schemeClr val="tx1"/>
              </a:solidFill>
              <a:latin typeface="+mn-lt"/>
              <a:ea typeface="+mn-ea"/>
              <a:cs typeface="+mn-cs"/>
            </a:endParaRPr>
          </a:p>
          <a:p>
            <a:endParaRPr lang="en-US" sz="2800" dirty="0" smtClean="0">
              <a:solidFill>
                <a:schemeClr val="tx1"/>
              </a:solidFill>
              <a:latin typeface="+mn-lt"/>
              <a:ea typeface="+mn-ea"/>
              <a:cs typeface="+mn-cs"/>
            </a:endParaRPr>
          </a:p>
          <a:p>
            <a:r>
              <a:rPr lang="en-US" sz="2800" dirty="0" smtClean="0">
                <a:solidFill>
                  <a:schemeClr val="tx1"/>
                </a:solidFill>
                <a:latin typeface="+mn-lt"/>
                <a:ea typeface="+mn-ea"/>
                <a:cs typeface="+mn-cs"/>
              </a:rPr>
              <a:t>Office Hours: by appointment </a:t>
            </a:r>
          </a:p>
          <a:p>
            <a:endParaRPr lang="en-US" sz="2800" dirty="0"/>
          </a:p>
        </p:txBody>
      </p:sp>
      <p:sp>
        <p:nvSpPr>
          <p:cNvPr id="4" name="Date Placeholder 3"/>
          <p:cNvSpPr>
            <a:spLocks noGrp="1"/>
          </p:cNvSpPr>
          <p:nvPr>
            <p:ph type="dt" sz="half" idx="10"/>
          </p:nvPr>
        </p:nvSpPr>
        <p:spPr/>
        <p:txBody>
          <a:bodyPr/>
          <a:lstStyle/>
          <a:p>
            <a:fld id="{834E1A87-2965-BD4C-930B-7266289817F3}" type="datetime1">
              <a:rPr lang="en-US" smtClean="0"/>
              <a:pPr/>
              <a:t>4/3/12</a:t>
            </a:fld>
            <a:endParaRPr lang="en-US"/>
          </a:p>
        </p:txBody>
      </p:sp>
      <p:sp>
        <p:nvSpPr>
          <p:cNvPr id="5" name="Footer Placeholder 4"/>
          <p:cNvSpPr>
            <a:spLocks noGrp="1"/>
          </p:cNvSpPr>
          <p:nvPr>
            <p:ph type="ftr" sz="quarter" idx="11"/>
          </p:nvPr>
        </p:nvSpPr>
        <p:spPr/>
        <p:txBody>
          <a:bodyPr/>
          <a:lstStyle/>
          <a:p>
            <a:r>
              <a:rPr lang="en-US" smtClean="0"/>
              <a:t>Bill Howe, eScience Institute</a:t>
            </a:r>
            <a:endParaRPr lang="en-US"/>
          </a:p>
        </p:txBody>
      </p:sp>
      <p:sp>
        <p:nvSpPr>
          <p:cNvPr id="6" name="Slide Number Placeholder 5"/>
          <p:cNvSpPr>
            <a:spLocks noGrp="1"/>
          </p:cNvSpPr>
          <p:nvPr>
            <p:ph type="sldNum" sz="quarter" idx="12"/>
          </p:nvPr>
        </p:nvSpPr>
        <p:spPr/>
        <p:txBody>
          <a:bodyPr/>
          <a:lstStyle/>
          <a:p>
            <a:fld id="{5DE0DC93-4935-904A-A35B-D9D8A9FF88B0}" type="slidenum">
              <a:rPr lang="en-US" smtClean="0"/>
              <a:pPr/>
              <a:t>3</a:t>
            </a:fld>
            <a:endParaRPr lang="en-US"/>
          </a:p>
        </p:txBody>
      </p:sp>
    </p:spTree>
    <p:extLst>
      <p:ext uri="{BB962C8B-B14F-4D97-AF65-F5344CB8AC3E}">
        <p14:creationId xmlns:p14="http://schemas.microsoft.com/office/powerpoint/2010/main" val="3896525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half" idx="10"/>
          </p:nvPr>
        </p:nvSpPr>
        <p:spPr/>
        <p:txBody>
          <a:bodyPr/>
          <a:lstStyle/>
          <a:p>
            <a:fld id="{A06ECBBD-9E5E-6848-915C-9080371F6D46}" type="datetime1">
              <a:rPr lang="en-US"/>
              <a:pPr/>
              <a:t>4/3/12</a:t>
            </a:fld>
            <a:endParaRPr lang="en-US"/>
          </a:p>
        </p:txBody>
      </p:sp>
      <p:sp>
        <p:nvSpPr>
          <p:cNvPr id="21" name="Footer Placeholder 4"/>
          <p:cNvSpPr>
            <a:spLocks noGrp="1"/>
          </p:cNvSpPr>
          <p:nvPr>
            <p:ph type="ftr" sz="quarter" idx="11"/>
          </p:nvPr>
        </p:nvSpPr>
        <p:spPr/>
        <p:txBody>
          <a:bodyPr/>
          <a:lstStyle/>
          <a:p>
            <a:r>
              <a:rPr lang="en-US"/>
              <a:t>Bill Howe, eScience Institute</a:t>
            </a:r>
          </a:p>
        </p:txBody>
      </p:sp>
      <p:sp>
        <p:nvSpPr>
          <p:cNvPr id="22" name="Slide Number Placeholder 5"/>
          <p:cNvSpPr>
            <a:spLocks noGrp="1"/>
          </p:cNvSpPr>
          <p:nvPr>
            <p:ph type="sldNum" sz="quarter" idx="12"/>
          </p:nvPr>
        </p:nvSpPr>
        <p:spPr/>
        <p:txBody>
          <a:bodyPr/>
          <a:lstStyle/>
          <a:p>
            <a:fld id="{360C7BB6-F90C-6D46-83C3-EE7EA1A3AB5B}" type="slidenum">
              <a:rPr lang="en-US"/>
              <a:pPr/>
              <a:t>30</a:t>
            </a:fld>
            <a:endParaRPr lang="en-US"/>
          </a:p>
        </p:txBody>
      </p:sp>
      <p:sp>
        <p:nvSpPr>
          <p:cNvPr id="302084" name="Rectangle 4"/>
          <p:cNvSpPr>
            <a:spLocks noGrp="1" noChangeArrowheads="1"/>
          </p:cNvSpPr>
          <p:nvPr>
            <p:ph type="title"/>
          </p:nvPr>
        </p:nvSpPr>
        <p:spPr/>
        <p:txBody>
          <a:bodyPr/>
          <a:lstStyle/>
          <a:p>
            <a:r>
              <a:rPr lang="en-US"/>
              <a:t>Cloud Services</a:t>
            </a:r>
          </a:p>
        </p:txBody>
      </p:sp>
      <p:sp>
        <p:nvSpPr>
          <p:cNvPr id="302099" name="Rectangle 19"/>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2082" name="Line 2"/>
          <p:cNvSpPr>
            <a:spLocks noChangeShapeType="1"/>
          </p:cNvSpPr>
          <p:nvPr/>
        </p:nvSpPr>
        <p:spPr bwMode="auto">
          <a:xfrm>
            <a:off x="6505575" y="733425"/>
            <a:ext cx="14288" cy="538003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2083" name="Line 3"/>
          <p:cNvSpPr>
            <a:spLocks noChangeShapeType="1"/>
          </p:cNvSpPr>
          <p:nvPr/>
        </p:nvSpPr>
        <p:spPr bwMode="auto">
          <a:xfrm>
            <a:off x="3189288" y="682625"/>
            <a:ext cx="26987" cy="5435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2085" name="AutoShape 5"/>
          <p:cNvSpPr>
            <a:spLocks noChangeArrowheads="1"/>
          </p:cNvSpPr>
          <p:nvPr/>
        </p:nvSpPr>
        <p:spPr bwMode="auto">
          <a:xfrm>
            <a:off x="549275" y="5124450"/>
            <a:ext cx="7764463" cy="890588"/>
          </a:xfrm>
          <a:prstGeom prst="rightArrow">
            <a:avLst>
              <a:gd name="adj1" fmla="val 59000"/>
              <a:gd name="adj2" fmla="val 100342"/>
            </a:avLst>
          </a:prstGeom>
          <a:solidFill>
            <a:srgbClr val="DCDC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t>Automation</a:t>
            </a:r>
          </a:p>
        </p:txBody>
      </p:sp>
      <p:sp>
        <p:nvSpPr>
          <p:cNvPr id="302086" name="AutoShape 6"/>
          <p:cNvSpPr>
            <a:spLocks noChangeArrowheads="1"/>
          </p:cNvSpPr>
          <p:nvPr/>
        </p:nvSpPr>
        <p:spPr bwMode="auto">
          <a:xfrm>
            <a:off x="622300" y="1471613"/>
            <a:ext cx="7764463" cy="890587"/>
          </a:xfrm>
          <a:prstGeom prst="rightArrow">
            <a:avLst>
              <a:gd name="adj1" fmla="val 59000"/>
              <a:gd name="adj2" fmla="val 100342"/>
            </a:avLst>
          </a:prstGeom>
          <a:solidFill>
            <a:srgbClr val="DCDC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t>Constrained</a:t>
            </a:r>
          </a:p>
        </p:txBody>
      </p:sp>
      <p:sp>
        <p:nvSpPr>
          <p:cNvPr id="302087" name="AutoShape 7"/>
          <p:cNvSpPr>
            <a:spLocks noChangeArrowheads="1"/>
          </p:cNvSpPr>
          <p:nvPr/>
        </p:nvSpPr>
        <p:spPr bwMode="auto">
          <a:xfrm>
            <a:off x="6808788" y="2471738"/>
            <a:ext cx="1714500" cy="798512"/>
          </a:xfrm>
          <a:prstGeom prst="roundRect">
            <a:avLst>
              <a:gd name="adj" fmla="val 16667"/>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t>Google Docs</a:t>
            </a:r>
            <a:endParaRPr lang="en-US"/>
          </a:p>
        </p:txBody>
      </p:sp>
      <p:sp>
        <p:nvSpPr>
          <p:cNvPr id="302088" name="AutoShape 8"/>
          <p:cNvSpPr>
            <a:spLocks noChangeArrowheads="1"/>
          </p:cNvSpPr>
          <p:nvPr/>
        </p:nvSpPr>
        <p:spPr bwMode="auto">
          <a:xfrm>
            <a:off x="7053263" y="3776663"/>
            <a:ext cx="1884362" cy="798512"/>
          </a:xfrm>
          <a:prstGeom prst="roundRect">
            <a:avLst>
              <a:gd name="adj" fmla="val 16667"/>
            </a:avLst>
          </a:prstGeom>
          <a:solidFill>
            <a:srgbClr val="FF99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t>SalesForce.com</a:t>
            </a:r>
            <a:endParaRPr lang="en-US"/>
          </a:p>
        </p:txBody>
      </p:sp>
      <p:sp>
        <p:nvSpPr>
          <p:cNvPr id="302089" name="AutoShape 9"/>
          <p:cNvSpPr>
            <a:spLocks noChangeArrowheads="1"/>
          </p:cNvSpPr>
          <p:nvPr/>
        </p:nvSpPr>
        <p:spPr bwMode="auto">
          <a:xfrm>
            <a:off x="5357813" y="3654425"/>
            <a:ext cx="1374775" cy="679450"/>
          </a:xfrm>
          <a:prstGeom prst="roundRect">
            <a:avLst>
              <a:gd name="adj" fmla="val 16667"/>
            </a:avLst>
          </a:prstGeom>
          <a:solidFill>
            <a:srgbClr val="FF99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2000"/>
              <a:t>Force.com</a:t>
            </a:r>
          </a:p>
        </p:txBody>
      </p:sp>
      <p:sp>
        <p:nvSpPr>
          <p:cNvPr id="302090" name="AutoShape 10"/>
          <p:cNvSpPr>
            <a:spLocks noChangeArrowheads="1"/>
          </p:cNvSpPr>
          <p:nvPr/>
        </p:nvSpPr>
        <p:spPr bwMode="auto">
          <a:xfrm>
            <a:off x="4383088" y="2317750"/>
            <a:ext cx="1895475" cy="1270000"/>
          </a:xfrm>
          <a:prstGeom prst="roundRect">
            <a:avLst>
              <a:gd name="adj" fmla="val 16667"/>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2000"/>
              <a:t>Google App Engine</a:t>
            </a:r>
            <a:endParaRPr lang="en-US"/>
          </a:p>
        </p:txBody>
      </p:sp>
      <p:sp>
        <p:nvSpPr>
          <p:cNvPr id="302091" name="AutoShape 11"/>
          <p:cNvSpPr>
            <a:spLocks noChangeArrowheads="1"/>
          </p:cNvSpPr>
          <p:nvPr/>
        </p:nvSpPr>
        <p:spPr bwMode="auto">
          <a:xfrm>
            <a:off x="2598738" y="2270125"/>
            <a:ext cx="1636712" cy="1216025"/>
          </a:xfrm>
          <a:prstGeom prst="roundRect">
            <a:avLst>
              <a:gd name="adj" fmla="val 16667"/>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2000"/>
              <a:t>Windows Azure</a:t>
            </a:r>
            <a:endParaRPr lang="en-US"/>
          </a:p>
        </p:txBody>
      </p:sp>
      <p:sp>
        <p:nvSpPr>
          <p:cNvPr id="302092" name="AutoShape 12"/>
          <p:cNvSpPr>
            <a:spLocks noChangeArrowheads="1"/>
          </p:cNvSpPr>
          <p:nvPr/>
        </p:nvSpPr>
        <p:spPr bwMode="auto">
          <a:xfrm>
            <a:off x="868363" y="2605088"/>
            <a:ext cx="1609725" cy="1163637"/>
          </a:xfrm>
          <a:prstGeom prst="roundRect">
            <a:avLst>
              <a:gd name="adj" fmla="val 16667"/>
            </a:avLst>
          </a:prstGeom>
          <a:solidFill>
            <a:srgbClr val="CCFFCC"/>
          </a:solidFill>
          <a:ln w="2540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2000"/>
              <a:t>EC2</a:t>
            </a:r>
            <a:endParaRPr lang="en-US"/>
          </a:p>
        </p:txBody>
      </p:sp>
      <p:sp>
        <p:nvSpPr>
          <p:cNvPr id="302093" name="AutoShape 13"/>
          <p:cNvSpPr>
            <a:spLocks noChangeArrowheads="1"/>
          </p:cNvSpPr>
          <p:nvPr/>
        </p:nvSpPr>
        <p:spPr bwMode="auto">
          <a:xfrm>
            <a:off x="1216025" y="4092575"/>
            <a:ext cx="1622425" cy="1009650"/>
          </a:xfrm>
          <a:prstGeom prst="roundRect">
            <a:avLst>
              <a:gd name="adj" fmla="val 16667"/>
            </a:avLst>
          </a:prstGeom>
          <a:solidFill>
            <a:srgbClr val="CCFFCC"/>
          </a:solidFill>
          <a:ln w="2540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2000"/>
              <a:t>S3</a:t>
            </a:r>
            <a:endParaRPr lang="en-US"/>
          </a:p>
        </p:txBody>
      </p:sp>
      <p:sp>
        <p:nvSpPr>
          <p:cNvPr id="302094" name="AutoShape 14"/>
          <p:cNvSpPr>
            <a:spLocks noChangeArrowheads="1"/>
          </p:cNvSpPr>
          <p:nvPr/>
        </p:nvSpPr>
        <p:spPr bwMode="auto">
          <a:xfrm>
            <a:off x="3305175" y="4443413"/>
            <a:ext cx="2446338" cy="679450"/>
          </a:xfrm>
          <a:prstGeom prst="roundRect">
            <a:avLst>
              <a:gd name="adj" fmla="val 16667"/>
            </a:avLst>
          </a:prstGeom>
          <a:solidFill>
            <a:srgbClr val="CCFFCC"/>
          </a:solidFill>
          <a:ln w="2540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2000"/>
              <a:t>Elastic MapReduce</a:t>
            </a:r>
          </a:p>
        </p:txBody>
      </p:sp>
      <p:sp>
        <p:nvSpPr>
          <p:cNvPr id="302095" name="Text Box 15"/>
          <p:cNvSpPr txBox="1">
            <a:spLocks noChangeArrowheads="1"/>
          </p:cNvSpPr>
          <p:nvPr/>
        </p:nvSpPr>
        <p:spPr bwMode="auto">
          <a:xfrm>
            <a:off x="514350" y="687388"/>
            <a:ext cx="303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Arial" charset="0"/>
              </a:rPr>
              <a:t>Infrastructure-aaS</a:t>
            </a:r>
          </a:p>
        </p:txBody>
      </p:sp>
      <p:sp>
        <p:nvSpPr>
          <p:cNvPr id="302096" name="Text Box 16"/>
          <p:cNvSpPr txBox="1">
            <a:spLocks noChangeArrowheads="1"/>
          </p:cNvSpPr>
          <p:nvPr/>
        </p:nvSpPr>
        <p:spPr bwMode="auto">
          <a:xfrm>
            <a:off x="3705225" y="687388"/>
            <a:ext cx="1979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Arial" charset="0"/>
              </a:rPr>
              <a:t>Platform-aaS</a:t>
            </a:r>
          </a:p>
        </p:txBody>
      </p:sp>
      <p:sp>
        <p:nvSpPr>
          <p:cNvPr id="302097" name="Text Box 17"/>
          <p:cNvSpPr txBox="1">
            <a:spLocks noChangeArrowheads="1"/>
          </p:cNvSpPr>
          <p:nvPr/>
        </p:nvSpPr>
        <p:spPr bwMode="auto">
          <a:xfrm>
            <a:off x="6610350" y="687388"/>
            <a:ext cx="234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Arial" charset="0"/>
              </a:rPr>
              <a:t>Software-aaS</a:t>
            </a:r>
          </a:p>
        </p:txBody>
      </p:sp>
      <p:sp>
        <p:nvSpPr>
          <p:cNvPr id="302098" name="AutoShape 18"/>
          <p:cNvSpPr>
            <a:spLocks noChangeArrowheads="1"/>
          </p:cNvSpPr>
          <p:nvPr/>
        </p:nvSpPr>
        <p:spPr bwMode="auto">
          <a:xfrm>
            <a:off x="3708400" y="3678238"/>
            <a:ext cx="1516063" cy="677862"/>
          </a:xfrm>
          <a:prstGeom prst="roundRect">
            <a:avLst>
              <a:gd name="adj" fmla="val 16667"/>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2000"/>
              <a:t>SQL Azure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latin typeface="+mj-lt"/>
                <a:ea typeface="+mj-ea"/>
                <a:cs typeface="+mj-cs"/>
              </a:rPr>
              <a:t>Learning </a:t>
            </a:r>
            <a:r>
              <a:rPr lang="en-US" sz="4000" b="1" dirty="0" smtClean="0">
                <a:solidFill>
                  <a:schemeClr val="tx1"/>
                </a:solidFill>
                <a:latin typeface="+mj-lt"/>
                <a:ea typeface="+mj-ea"/>
                <a:cs typeface="+mj-cs"/>
              </a:rPr>
              <a:t>Objectives</a:t>
            </a:r>
            <a:endParaRPr lang="en-US" dirty="0"/>
          </a:p>
        </p:txBody>
      </p:sp>
      <p:sp>
        <p:nvSpPr>
          <p:cNvPr id="3" name="Content Placeholder 2"/>
          <p:cNvSpPr>
            <a:spLocks noGrp="1"/>
          </p:cNvSpPr>
          <p:nvPr>
            <p:ph idx="1"/>
          </p:nvPr>
        </p:nvSpPr>
        <p:spPr/>
        <p:txBody>
          <a:bodyPr/>
          <a:lstStyle/>
          <a:p>
            <a:pPr lvl="0"/>
            <a:r>
              <a:rPr lang="en-US" sz="2000" dirty="0"/>
              <a:t>D</a:t>
            </a:r>
            <a:r>
              <a:rPr lang="en-US" sz="2000" dirty="0" smtClean="0">
                <a:solidFill>
                  <a:schemeClr val="tx1"/>
                </a:solidFill>
              </a:rPr>
              <a:t>evelop </a:t>
            </a:r>
            <a:r>
              <a:rPr lang="en-US" sz="2000" dirty="0">
                <a:solidFill>
                  <a:schemeClr val="tx1"/>
                </a:solidFill>
              </a:rPr>
              <a:t>a basic test application in each of several selected technologies</a:t>
            </a:r>
          </a:p>
          <a:p>
            <a:pPr lvl="0"/>
            <a:r>
              <a:rPr lang="en-US" sz="2000" dirty="0" smtClean="0"/>
              <a:t>E</a:t>
            </a:r>
            <a:r>
              <a:rPr lang="en-US" sz="2000" dirty="0" smtClean="0">
                <a:solidFill>
                  <a:schemeClr val="tx1"/>
                </a:solidFill>
              </a:rPr>
              <a:t>valuate </a:t>
            </a:r>
            <a:r>
              <a:rPr lang="en-US" sz="2000" dirty="0">
                <a:solidFill>
                  <a:schemeClr val="tx1"/>
                </a:solidFill>
              </a:rPr>
              <a:t>application requirements and recommend an appropriate data-intensive computing technology platform or platforms to satisfy them</a:t>
            </a:r>
          </a:p>
          <a:p>
            <a:pPr lvl="0"/>
            <a:r>
              <a:rPr lang="en-US" sz="2000" dirty="0" smtClean="0"/>
              <a:t>E</a:t>
            </a:r>
            <a:r>
              <a:rPr lang="en-US" sz="2000" dirty="0" smtClean="0">
                <a:solidFill>
                  <a:schemeClr val="tx1"/>
                </a:solidFill>
              </a:rPr>
              <a:t>valuate </a:t>
            </a:r>
            <a:r>
              <a:rPr lang="en-US" sz="2000" dirty="0">
                <a:solidFill>
                  <a:schemeClr val="tx1"/>
                </a:solidFill>
              </a:rPr>
              <a:t>an existing data-intensive computing application and identify opportunities for improvement</a:t>
            </a:r>
          </a:p>
          <a:p>
            <a:pPr lvl="0"/>
            <a:r>
              <a:rPr lang="en-US" sz="2000" dirty="0" smtClean="0"/>
              <a:t>Explain </a:t>
            </a:r>
            <a:r>
              <a:rPr lang="en-US" sz="2000" dirty="0" smtClean="0">
                <a:solidFill>
                  <a:schemeClr val="tx1"/>
                </a:solidFill>
              </a:rPr>
              <a:t>the </a:t>
            </a:r>
            <a:r>
              <a:rPr lang="en-US" sz="2000" dirty="0">
                <a:solidFill>
                  <a:schemeClr val="tx1"/>
                </a:solidFill>
              </a:rPr>
              <a:t>relative strengths and weaknesses of selected major data-intensive computing and data management platforms in use today.</a:t>
            </a:r>
          </a:p>
          <a:p>
            <a:pPr lvl="0"/>
            <a:r>
              <a:rPr lang="en-US" sz="2000" dirty="0" smtClean="0"/>
              <a:t>Explain </a:t>
            </a:r>
            <a:r>
              <a:rPr lang="en-US" sz="2000" dirty="0" smtClean="0">
                <a:solidFill>
                  <a:schemeClr val="tx1"/>
                </a:solidFill>
              </a:rPr>
              <a:t>the </a:t>
            </a:r>
            <a:r>
              <a:rPr lang="en-US" sz="2000" dirty="0">
                <a:solidFill>
                  <a:schemeClr val="tx1"/>
                </a:solidFill>
              </a:rPr>
              <a:t>major technology trends that are influencing the industry.</a:t>
            </a:r>
          </a:p>
          <a:p>
            <a:endParaRPr lang="en-US" sz="2000" dirty="0"/>
          </a:p>
        </p:txBody>
      </p:sp>
      <p:sp>
        <p:nvSpPr>
          <p:cNvPr id="4" name="Date Placeholder 3"/>
          <p:cNvSpPr>
            <a:spLocks noGrp="1"/>
          </p:cNvSpPr>
          <p:nvPr>
            <p:ph type="dt" sz="half" idx="10"/>
          </p:nvPr>
        </p:nvSpPr>
        <p:spPr/>
        <p:txBody>
          <a:bodyPr/>
          <a:lstStyle/>
          <a:p>
            <a:fld id="{834E1A87-2965-BD4C-930B-7266289817F3}" type="datetime1">
              <a:rPr lang="en-US" smtClean="0"/>
              <a:pPr/>
              <a:t>4/3/12</a:t>
            </a:fld>
            <a:endParaRPr lang="en-US"/>
          </a:p>
        </p:txBody>
      </p:sp>
      <p:sp>
        <p:nvSpPr>
          <p:cNvPr id="5" name="Footer Placeholder 4"/>
          <p:cNvSpPr>
            <a:spLocks noGrp="1"/>
          </p:cNvSpPr>
          <p:nvPr>
            <p:ph type="ftr" sz="quarter" idx="11"/>
          </p:nvPr>
        </p:nvSpPr>
        <p:spPr/>
        <p:txBody>
          <a:bodyPr/>
          <a:lstStyle/>
          <a:p>
            <a:r>
              <a:rPr lang="en-US" smtClean="0"/>
              <a:t>Bill Howe, eScience Institute</a:t>
            </a:r>
            <a:endParaRPr lang="en-US"/>
          </a:p>
        </p:txBody>
      </p:sp>
      <p:sp>
        <p:nvSpPr>
          <p:cNvPr id="6" name="Slide Number Placeholder 5"/>
          <p:cNvSpPr>
            <a:spLocks noGrp="1"/>
          </p:cNvSpPr>
          <p:nvPr>
            <p:ph type="sldNum" sz="quarter" idx="12"/>
          </p:nvPr>
        </p:nvSpPr>
        <p:spPr/>
        <p:txBody>
          <a:bodyPr/>
          <a:lstStyle/>
          <a:p>
            <a:fld id="{5DE0DC93-4935-904A-A35B-D9D8A9FF88B0}" type="slidenum">
              <a:rPr lang="en-US" smtClean="0"/>
              <a:pPr/>
              <a:t>4</a:t>
            </a:fld>
            <a:endParaRPr lang="en-US"/>
          </a:p>
        </p:txBody>
      </p:sp>
    </p:spTree>
    <p:extLst>
      <p:ext uri="{BB962C8B-B14F-4D97-AF65-F5344CB8AC3E}">
        <p14:creationId xmlns:p14="http://schemas.microsoft.com/office/powerpoint/2010/main" val="249607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latin typeface="+mj-lt"/>
                <a:ea typeface="+mj-ea"/>
                <a:cs typeface="+mj-cs"/>
              </a:rPr>
              <a:t>Course </a:t>
            </a:r>
            <a:r>
              <a:rPr lang="en-US" sz="4000" b="1" dirty="0" smtClean="0">
                <a:solidFill>
                  <a:schemeClr val="tx1"/>
                </a:solidFill>
                <a:latin typeface="+mj-lt"/>
                <a:ea typeface="+mj-ea"/>
                <a:cs typeface="+mj-cs"/>
              </a:rPr>
              <a:t>Structure</a:t>
            </a:r>
            <a:r>
              <a:rPr lang="en-US" sz="4000" dirty="0" smtClean="0">
                <a:solidFill>
                  <a:schemeClr val="tx1"/>
                </a:solidFill>
                <a:latin typeface="+mj-lt"/>
                <a:ea typeface="+mj-ea"/>
                <a:cs typeface="+mj-cs"/>
              </a:rPr>
              <a:t> </a:t>
            </a:r>
            <a:endParaRPr lang="en-US" dirty="0"/>
          </a:p>
        </p:txBody>
      </p:sp>
      <p:sp>
        <p:nvSpPr>
          <p:cNvPr id="3" name="Content Placeholder 2"/>
          <p:cNvSpPr>
            <a:spLocks noGrp="1"/>
          </p:cNvSpPr>
          <p:nvPr>
            <p:ph idx="1"/>
          </p:nvPr>
        </p:nvSpPr>
        <p:spPr/>
        <p:txBody>
          <a:bodyPr/>
          <a:lstStyle/>
          <a:p>
            <a:r>
              <a:rPr lang="en-US" sz="2400" dirty="0" smtClean="0">
                <a:solidFill>
                  <a:schemeClr val="tx1"/>
                </a:solidFill>
              </a:rPr>
              <a:t>Each class will be roughly broken into</a:t>
            </a:r>
          </a:p>
          <a:p>
            <a:pPr lvl="1"/>
            <a:r>
              <a:rPr lang="en-US" sz="2000" dirty="0" smtClean="0">
                <a:solidFill>
                  <a:schemeClr val="tx1"/>
                </a:solidFill>
              </a:rPr>
              <a:t>1</a:t>
            </a:r>
            <a:r>
              <a:rPr lang="en-US" sz="2000" dirty="0">
                <a:solidFill>
                  <a:schemeClr val="tx1"/>
                </a:solidFill>
              </a:rPr>
              <a:t>-hour </a:t>
            </a:r>
            <a:r>
              <a:rPr lang="en-US" sz="2000" dirty="0" smtClean="0">
                <a:solidFill>
                  <a:schemeClr val="tx1"/>
                </a:solidFill>
              </a:rPr>
              <a:t>lecture</a:t>
            </a:r>
          </a:p>
          <a:p>
            <a:pPr lvl="1"/>
            <a:r>
              <a:rPr lang="en-US" sz="2000" dirty="0" smtClean="0">
                <a:solidFill>
                  <a:schemeClr val="tx1"/>
                </a:solidFill>
              </a:rPr>
              <a:t>1</a:t>
            </a:r>
            <a:r>
              <a:rPr lang="en-US" sz="2000" dirty="0">
                <a:solidFill>
                  <a:schemeClr val="tx1"/>
                </a:solidFill>
              </a:rPr>
              <a:t>-hour case study </a:t>
            </a:r>
            <a:r>
              <a:rPr lang="en-US" sz="2000" dirty="0" smtClean="0">
                <a:solidFill>
                  <a:schemeClr val="tx1"/>
                </a:solidFill>
              </a:rPr>
              <a:t>and/or </a:t>
            </a:r>
            <a:r>
              <a:rPr lang="en-US" sz="2000" dirty="0">
                <a:solidFill>
                  <a:schemeClr val="tx1"/>
                </a:solidFill>
              </a:rPr>
              <a:t>demonstration of a specific </a:t>
            </a:r>
            <a:r>
              <a:rPr lang="en-US" sz="2000" dirty="0" smtClean="0">
                <a:solidFill>
                  <a:schemeClr val="tx1"/>
                </a:solidFill>
              </a:rPr>
              <a:t>system</a:t>
            </a:r>
          </a:p>
          <a:p>
            <a:pPr lvl="1"/>
            <a:r>
              <a:rPr lang="en-US" sz="2000" dirty="0" smtClean="0">
                <a:solidFill>
                  <a:schemeClr val="tx1"/>
                </a:solidFill>
              </a:rPr>
              <a:t>1</a:t>
            </a:r>
            <a:r>
              <a:rPr lang="en-US" sz="2000" dirty="0">
                <a:solidFill>
                  <a:schemeClr val="tx1"/>
                </a:solidFill>
              </a:rPr>
              <a:t>-hour of </a:t>
            </a:r>
            <a:r>
              <a:rPr lang="en-US" sz="2000" dirty="0" smtClean="0">
                <a:solidFill>
                  <a:schemeClr val="tx1"/>
                </a:solidFill>
              </a:rPr>
              <a:t>hands</a:t>
            </a:r>
            <a:r>
              <a:rPr lang="en-US" sz="2000" dirty="0">
                <a:solidFill>
                  <a:schemeClr val="tx1"/>
                </a:solidFill>
              </a:rPr>
              <a:t>-on </a:t>
            </a:r>
            <a:r>
              <a:rPr lang="en-US" sz="2000" dirty="0" smtClean="0">
                <a:solidFill>
                  <a:schemeClr val="tx1"/>
                </a:solidFill>
              </a:rPr>
              <a:t>work on the assignment  </a:t>
            </a:r>
          </a:p>
          <a:p>
            <a:r>
              <a:rPr lang="en-US" sz="2400" dirty="0" smtClean="0"/>
              <a:t>Several good reasons to use some class time to start on the assignment</a:t>
            </a:r>
          </a:p>
          <a:p>
            <a:pPr lvl="1"/>
            <a:r>
              <a:rPr lang="en-US" sz="2000" dirty="0" smtClean="0"/>
              <a:t>troubleshooting, discussion,</a:t>
            </a:r>
            <a:r>
              <a:rPr lang="en-US" sz="2000" dirty="0"/>
              <a:t> </a:t>
            </a:r>
            <a:r>
              <a:rPr lang="en-US" sz="2000" dirty="0" smtClean="0"/>
              <a:t>you’re all busy</a:t>
            </a:r>
          </a:p>
          <a:p>
            <a:pPr lvl="1"/>
            <a:r>
              <a:rPr lang="en-US" sz="2000" dirty="0" smtClean="0"/>
              <a:t>“flipping” the class (e.g., Khan Academy)</a:t>
            </a:r>
            <a:endParaRPr lang="en-US" sz="2000" dirty="0"/>
          </a:p>
          <a:p>
            <a:r>
              <a:rPr lang="en-US" sz="2400" dirty="0" smtClean="0">
                <a:solidFill>
                  <a:schemeClr val="tx1"/>
                </a:solidFill>
              </a:rPr>
              <a:t>Each </a:t>
            </a:r>
            <a:r>
              <a:rPr lang="en-US" sz="2400" dirty="0">
                <a:solidFill>
                  <a:schemeClr val="tx1"/>
                </a:solidFill>
              </a:rPr>
              <a:t>week, we will consider a category of scalable data platform through a lecture and consider a representative example from this category in detail through a </a:t>
            </a:r>
            <a:r>
              <a:rPr lang="en-US" sz="2400" dirty="0" smtClean="0">
                <a:solidFill>
                  <a:schemeClr val="tx1"/>
                </a:solidFill>
              </a:rPr>
              <a:t>demo.</a:t>
            </a:r>
            <a:r>
              <a:rPr lang="en-US" sz="2400" dirty="0" smtClean="0">
                <a:effectLst/>
              </a:rPr>
              <a:t> </a:t>
            </a:r>
            <a:endParaRPr lang="en-US" sz="2400" dirty="0"/>
          </a:p>
        </p:txBody>
      </p:sp>
      <p:sp>
        <p:nvSpPr>
          <p:cNvPr id="4" name="Date Placeholder 3"/>
          <p:cNvSpPr>
            <a:spLocks noGrp="1"/>
          </p:cNvSpPr>
          <p:nvPr>
            <p:ph type="dt" sz="half" idx="10"/>
          </p:nvPr>
        </p:nvSpPr>
        <p:spPr/>
        <p:txBody>
          <a:bodyPr/>
          <a:lstStyle/>
          <a:p>
            <a:fld id="{834E1A87-2965-BD4C-930B-7266289817F3}" type="datetime1">
              <a:rPr lang="en-US" smtClean="0"/>
              <a:pPr/>
              <a:t>4/3/12</a:t>
            </a:fld>
            <a:endParaRPr lang="en-US"/>
          </a:p>
        </p:txBody>
      </p:sp>
      <p:sp>
        <p:nvSpPr>
          <p:cNvPr id="5" name="Footer Placeholder 4"/>
          <p:cNvSpPr>
            <a:spLocks noGrp="1"/>
          </p:cNvSpPr>
          <p:nvPr>
            <p:ph type="ftr" sz="quarter" idx="11"/>
          </p:nvPr>
        </p:nvSpPr>
        <p:spPr/>
        <p:txBody>
          <a:bodyPr/>
          <a:lstStyle/>
          <a:p>
            <a:r>
              <a:rPr lang="en-US" smtClean="0"/>
              <a:t>Bill Howe, eScience Institute</a:t>
            </a:r>
            <a:endParaRPr lang="en-US"/>
          </a:p>
        </p:txBody>
      </p:sp>
      <p:sp>
        <p:nvSpPr>
          <p:cNvPr id="6" name="Slide Number Placeholder 5"/>
          <p:cNvSpPr>
            <a:spLocks noGrp="1"/>
          </p:cNvSpPr>
          <p:nvPr>
            <p:ph type="sldNum" sz="quarter" idx="12"/>
          </p:nvPr>
        </p:nvSpPr>
        <p:spPr/>
        <p:txBody>
          <a:bodyPr/>
          <a:lstStyle/>
          <a:p>
            <a:fld id="{5DE0DC93-4935-904A-A35B-D9D8A9FF88B0}" type="slidenum">
              <a:rPr lang="en-US" smtClean="0"/>
              <a:pPr/>
              <a:t>5</a:t>
            </a:fld>
            <a:endParaRPr lang="en-US"/>
          </a:p>
        </p:txBody>
      </p:sp>
    </p:spTree>
    <p:extLst>
      <p:ext uri="{BB962C8B-B14F-4D97-AF65-F5344CB8AC3E}">
        <p14:creationId xmlns:p14="http://schemas.microsoft.com/office/powerpoint/2010/main" val="341773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a:t>
            </a:r>
            <a:endParaRPr lang="en-US" dirty="0"/>
          </a:p>
        </p:txBody>
      </p:sp>
      <p:sp>
        <p:nvSpPr>
          <p:cNvPr id="3" name="Content Placeholder 2"/>
          <p:cNvSpPr>
            <a:spLocks noGrp="1"/>
          </p:cNvSpPr>
          <p:nvPr>
            <p:ph idx="1"/>
          </p:nvPr>
        </p:nvSpPr>
        <p:spPr/>
        <p:txBody>
          <a:bodyPr/>
          <a:lstStyle/>
          <a:p>
            <a:r>
              <a:rPr lang="en-US" sz="2000" dirty="0">
                <a:solidFill>
                  <a:schemeClr val="tx1"/>
                </a:solidFill>
              </a:rPr>
              <a:t>Assignments: 80%, Participation: 20%. </a:t>
            </a:r>
            <a:endParaRPr lang="en-US" sz="2000" dirty="0" smtClean="0">
              <a:solidFill>
                <a:schemeClr val="tx1"/>
              </a:solidFill>
            </a:endParaRPr>
          </a:p>
          <a:p>
            <a:r>
              <a:rPr lang="en-US" sz="2000" dirty="0" smtClean="0">
                <a:solidFill>
                  <a:schemeClr val="tx1"/>
                </a:solidFill>
              </a:rPr>
              <a:t>Participation </a:t>
            </a:r>
            <a:r>
              <a:rPr lang="en-US" sz="2000" dirty="0">
                <a:solidFill>
                  <a:schemeClr val="tx1"/>
                </a:solidFill>
              </a:rPr>
              <a:t>will be a combination of attendance and discussion involvement; in class and online involvement will both contribute. </a:t>
            </a:r>
            <a:endParaRPr lang="en-US" sz="2000" dirty="0" smtClean="0">
              <a:solidFill>
                <a:schemeClr val="tx1"/>
              </a:solidFill>
            </a:endParaRPr>
          </a:p>
          <a:p>
            <a:r>
              <a:rPr lang="en-US" sz="2000" dirty="0" smtClean="0">
                <a:solidFill>
                  <a:schemeClr val="tx1"/>
                </a:solidFill>
              </a:rPr>
              <a:t>Assignments </a:t>
            </a:r>
            <a:r>
              <a:rPr lang="en-US" sz="2000" dirty="0">
                <a:solidFill>
                  <a:schemeClr val="tx1"/>
                </a:solidFill>
              </a:rPr>
              <a:t>will typically not be graded in terms of correct/incorrect answers, but students will be expected to demonstrate effort and insight</a:t>
            </a:r>
            <a:r>
              <a:rPr lang="en-US" sz="2000">
                <a:solidFill>
                  <a:schemeClr val="tx1"/>
                </a:solidFill>
              </a:rPr>
              <a:t>.  </a:t>
            </a:r>
            <a:endParaRPr lang="en-US" sz="2000" smtClean="0">
              <a:solidFill>
                <a:schemeClr val="tx1"/>
              </a:solidFill>
            </a:endParaRPr>
          </a:p>
          <a:p>
            <a:r>
              <a:rPr lang="en-US" sz="2000" smtClean="0">
                <a:solidFill>
                  <a:schemeClr val="tx1"/>
                </a:solidFill>
              </a:rPr>
              <a:t>Discussion </a:t>
            </a:r>
            <a:r>
              <a:rPr lang="en-US" sz="2000" dirty="0">
                <a:solidFill>
                  <a:schemeClr val="tx1"/>
                </a:solidFill>
              </a:rPr>
              <a:t>between students is not discouraged; the goal is to learn as much as possible in a short time, and discussion is a very efficient way to do this.  Some assignments may be completed in groups, depending on students’ experience level.  In these cases, a portion of the grade will be based on peer review by one’s group members.</a:t>
            </a:r>
          </a:p>
          <a:p>
            <a:endParaRPr lang="en-US" sz="2000" dirty="0"/>
          </a:p>
        </p:txBody>
      </p:sp>
      <p:sp>
        <p:nvSpPr>
          <p:cNvPr id="4" name="Date Placeholder 3"/>
          <p:cNvSpPr>
            <a:spLocks noGrp="1"/>
          </p:cNvSpPr>
          <p:nvPr>
            <p:ph type="dt" sz="half" idx="10"/>
          </p:nvPr>
        </p:nvSpPr>
        <p:spPr/>
        <p:txBody>
          <a:bodyPr/>
          <a:lstStyle/>
          <a:p>
            <a:fld id="{834E1A87-2965-BD4C-930B-7266289817F3}" type="datetime1">
              <a:rPr lang="en-US" smtClean="0"/>
              <a:pPr/>
              <a:t>4/3/12</a:t>
            </a:fld>
            <a:endParaRPr lang="en-US"/>
          </a:p>
        </p:txBody>
      </p:sp>
      <p:sp>
        <p:nvSpPr>
          <p:cNvPr id="5" name="Footer Placeholder 4"/>
          <p:cNvSpPr>
            <a:spLocks noGrp="1"/>
          </p:cNvSpPr>
          <p:nvPr>
            <p:ph type="ftr" sz="quarter" idx="11"/>
          </p:nvPr>
        </p:nvSpPr>
        <p:spPr/>
        <p:txBody>
          <a:bodyPr/>
          <a:lstStyle/>
          <a:p>
            <a:r>
              <a:rPr lang="en-US" smtClean="0"/>
              <a:t>Bill Howe, eScience Institute</a:t>
            </a:r>
            <a:endParaRPr lang="en-US"/>
          </a:p>
        </p:txBody>
      </p:sp>
      <p:sp>
        <p:nvSpPr>
          <p:cNvPr id="6" name="Slide Number Placeholder 5"/>
          <p:cNvSpPr>
            <a:spLocks noGrp="1"/>
          </p:cNvSpPr>
          <p:nvPr>
            <p:ph type="sldNum" sz="quarter" idx="12"/>
          </p:nvPr>
        </p:nvSpPr>
        <p:spPr/>
        <p:txBody>
          <a:bodyPr/>
          <a:lstStyle/>
          <a:p>
            <a:fld id="{5DE0DC93-4935-904A-A35B-D9D8A9FF88B0}" type="slidenum">
              <a:rPr lang="en-US" smtClean="0"/>
              <a:pPr/>
              <a:t>6</a:t>
            </a:fld>
            <a:endParaRPr lang="en-US"/>
          </a:p>
        </p:txBody>
      </p:sp>
    </p:spTree>
    <p:extLst>
      <p:ext uri="{BB962C8B-B14F-4D97-AF65-F5344CB8AC3E}">
        <p14:creationId xmlns:p14="http://schemas.microsoft.com/office/powerpoint/2010/main" val="250513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3/12/09</a:t>
            </a:r>
          </a:p>
        </p:txBody>
      </p:sp>
      <p:sp>
        <p:nvSpPr>
          <p:cNvPr id="5" name="Footer Placeholder 4"/>
          <p:cNvSpPr>
            <a:spLocks noGrp="1"/>
          </p:cNvSpPr>
          <p:nvPr>
            <p:ph type="ftr" sz="quarter" idx="11"/>
          </p:nvPr>
        </p:nvSpPr>
        <p:spPr/>
        <p:txBody>
          <a:bodyPr/>
          <a:lstStyle/>
          <a:p>
            <a:r>
              <a:rPr lang="en-US"/>
              <a:t>Bill Howe, eScience Institute</a:t>
            </a:r>
          </a:p>
        </p:txBody>
      </p:sp>
      <p:sp>
        <p:nvSpPr>
          <p:cNvPr id="6" name="Slide Number Placeholder 5"/>
          <p:cNvSpPr>
            <a:spLocks noGrp="1"/>
          </p:cNvSpPr>
          <p:nvPr>
            <p:ph type="sldNum" sz="quarter" idx="12"/>
          </p:nvPr>
        </p:nvSpPr>
        <p:spPr/>
        <p:txBody>
          <a:bodyPr/>
          <a:lstStyle/>
          <a:p>
            <a:fld id="{A6F8E35C-5A25-E847-9521-5BB4E084642D}" type="slidenum">
              <a:rPr lang="en-US"/>
              <a:pPr/>
              <a:t>7</a:t>
            </a:fld>
            <a:endParaRPr lang="en-US"/>
          </a:p>
        </p:txBody>
      </p:sp>
      <p:sp>
        <p:nvSpPr>
          <p:cNvPr id="46082" name="Rectangle 2"/>
          <p:cNvSpPr>
            <a:spLocks noGrp="1" noChangeArrowheads="1"/>
          </p:cNvSpPr>
          <p:nvPr>
            <p:ph type="title"/>
          </p:nvPr>
        </p:nvSpPr>
        <p:spPr/>
        <p:txBody>
          <a:bodyPr/>
          <a:lstStyle/>
          <a:p>
            <a:r>
              <a:rPr lang="en-US"/>
              <a:t>My Background</a:t>
            </a:r>
          </a:p>
        </p:txBody>
      </p:sp>
      <p:sp>
        <p:nvSpPr>
          <p:cNvPr id="46083" name="Rectangle 3"/>
          <p:cNvSpPr>
            <a:spLocks noGrp="1" noChangeArrowheads="1"/>
          </p:cNvSpPr>
          <p:nvPr>
            <p:ph type="body" idx="1"/>
          </p:nvPr>
        </p:nvSpPr>
        <p:spPr/>
        <p:txBody>
          <a:bodyPr/>
          <a:lstStyle/>
          <a:p>
            <a:pPr>
              <a:lnSpc>
                <a:spcPct val="90000"/>
              </a:lnSpc>
            </a:pPr>
            <a:r>
              <a:rPr lang="en-US" sz="2000" dirty="0"/>
              <a:t>BS Industrial and Systems Engineering, GA Tech </a:t>
            </a:r>
            <a:r>
              <a:rPr lang="en-US" sz="2000" dirty="0" smtClean="0"/>
              <a:t>	99</a:t>
            </a:r>
            <a:endParaRPr lang="en-US" sz="2000" dirty="0"/>
          </a:p>
          <a:p>
            <a:pPr>
              <a:lnSpc>
                <a:spcPct val="90000"/>
              </a:lnSpc>
            </a:pPr>
            <a:r>
              <a:rPr lang="en-US" sz="2000" dirty="0" smtClean="0"/>
              <a:t>Consulting 						99-01</a:t>
            </a:r>
          </a:p>
          <a:p>
            <a:pPr marL="742950" lvl="2" indent="-342900">
              <a:lnSpc>
                <a:spcPct val="90000"/>
              </a:lnSpc>
              <a:buSzPct val="60000"/>
            </a:pPr>
            <a:r>
              <a:rPr lang="en-US" sz="1800" dirty="0" smtClean="0"/>
              <a:t>Deloitte; Independent (Microsoft</a:t>
            </a:r>
            <a:r>
              <a:rPr lang="en-US" sz="1800" dirty="0"/>
              <a:t>, Siebel, Schlumberger, </a:t>
            </a:r>
            <a:r>
              <a:rPr lang="en-US" sz="1800" dirty="0" smtClean="0"/>
              <a:t>Verizon)</a:t>
            </a:r>
          </a:p>
          <a:p>
            <a:pPr>
              <a:lnSpc>
                <a:spcPct val="90000"/>
              </a:lnSpc>
            </a:pPr>
            <a:r>
              <a:rPr lang="en-US" sz="2000" dirty="0" err="1" smtClean="0"/>
              <a:t>Phd</a:t>
            </a:r>
            <a:r>
              <a:rPr lang="en-US" sz="2000" dirty="0"/>
              <a:t>, Computer Science, Portland State </a:t>
            </a:r>
            <a:r>
              <a:rPr lang="en-US" sz="2000" dirty="0" smtClean="0"/>
              <a:t>University	01-07</a:t>
            </a:r>
            <a:endParaRPr lang="en-US" sz="2000" dirty="0"/>
          </a:p>
          <a:p>
            <a:pPr lvl="1">
              <a:lnSpc>
                <a:spcPct val="90000"/>
              </a:lnSpc>
            </a:pPr>
            <a:r>
              <a:rPr lang="en-US" sz="1800" dirty="0"/>
              <a:t>Dissertation: </a:t>
            </a:r>
            <a:r>
              <a:rPr lang="ja-JP" altLang="en-US" sz="1800" dirty="0"/>
              <a:t>“</a:t>
            </a:r>
            <a:r>
              <a:rPr lang="en-US" sz="1800" dirty="0" err="1"/>
              <a:t>GridFields</a:t>
            </a:r>
            <a:r>
              <a:rPr lang="en-US" sz="1800" dirty="0"/>
              <a:t>: Model-Driven </a:t>
            </a:r>
            <a:r>
              <a:rPr lang="en-US" sz="1800" dirty="0" smtClean="0"/>
              <a:t>Data </a:t>
            </a:r>
          </a:p>
          <a:p>
            <a:pPr marL="457200" lvl="1" indent="0">
              <a:lnSpc>
                <a:spcPct val="90000"/>
              </a:lnSpc>
              <a:buNone/>
            </a:pPr>
            <a:r>
              <a:rPr lang="en-US" sz="1800" dirty="0" smtClean="0"/>
              <a:t>	Manipulation </a:t>
            </a:r>
            <a:r>
              <a:rPr lang="en-US" sz="1800" dirty="0"/>
              <a:t>in the Physical </a:t>
            </a:r>
            <a:r>
              <a:rPr lang="en-US" sz="1800" dirty="0" smtClean="0"/>
              <a:t>Sciences</a:t>
            </a:r>
            <a:r>
              <a:rPr lang="ja-JP" altLang="en-US" sz="1800" dirty="0" smtClean="0"/>
              <a:t>“</a:t>
            </a:r>
            <a:endParaRPr lang="en-US" altLang="ja-JP" sz="1800" dirty="0"/>
          </a:p>
          <a:p>
            <a:pPr marL="457200" lvl="1" indent="0">
              <a:lnSpc>
                <a:spcPct val="90000"/>
              </a:lnSpc>
              <a:buNone/>
            </a:pPr>
            <a:r>
              <a:rPr lang="en-US" sz="1800" dirty="0" smtClean="0"/>
              <a:t>	Advisor</a:t>
            </a:r>
            <a:r>
              <a:rPr lang="en-US" sz="1800" dirty="0"/>
              <a:t>: David Maier</a:t>
            </a:r>
          </a:p>
          <a:p>
            <a:pPr>
              <a:lnSpc>
                <a:spcPct val="90000"/>
              </a:lnSpc>
            </a:pPr>
            <a:r>
              <a:rPr lang="en-US" sz="2000" dirty="0" smtClean="0"/>
              <a:t>NSF </a:t>
            </a:r>
            <a:r>
              <a:rPr lang="en-US" sz="2000" dirty="0"/>
              <a:t>Science and Technology Center for Coastal </a:t>
            </a:r>
            <a:r>
              <a:rPr lang="en-US" sz="2000" dirty="0" smtClean="0"/>
              <a:t>	07-09</a:t>
            </a:r>
          </a:p>
          <a:p>
            <a:pPr marL="0" indent="0">
              <a:lnSpc>
                <a:spcPct val="90000"/>
              </a:lnSpc>
              <a:buNone/>
            </a:pPr>
            <a:r>
              <a:rPr lang="en-US" sz="2000" dirty="0"/>
              <a:t>	</a:t>
            </a:r>
            <a:r>
              <a:rPr lang="en-US" sz="2000" dirty="0" smtClean="0"/>
              <a:t>Margin </a:t>
            </a:r>
            <a:r>
              <a:rPr lang="en-US" sz="2000" dirty="0"/>
              <a:t>Observation and Prediction (CMOP)</a:t>
            </a:r>
          </a:p>
          <a:p>
            <a:pPr lvl="1">
              <a:lnSpc>
                <a:spcPct val="90000"/>
              </a:lnSpc>
            </a:pPr>
            <a:r>
              <a:rPr lang="en-US" sz="1800" dirty="0">
                <a:latin typeface="Arial"/>
              </a:rPr>
              <a:t>Data Architect, Research Scientist 			</a:t>
            </a:r>
            <a:endParaRPr lang="en-US" sz="1800" dirty="0" smtClean="0">
              <a:latin typeface="Arial"/>
            </a:endParaRPr>
          </a:p>
          <a:p>
            <a:pPr>
              <a:lnSpc>
                <a:spcPct val="90000"/>
              </a:lnSpc>
            </a:pPr>
            <a:r>
              <a:rPr lang="en-US" sz="2000" dirty="0" smtClean="0"/>
              <a:t>University of Washington				09-12</a:t>
            </a:r>
          </a:p>
          <a:p>
            <a:pPr lvl="1">
              <a:lnSpc>
                <a:spcPct val="90000"/>
              </a:lnSpc>
            </a:pPr>
            <a:r>
              <a:rPr lang="en-US" sz="1800" dirty="0" smtClean="0">
                <a:latin typeface="Arial"/>
              </a:rPr>
              <a:t>Affiliate </a:t>
            </a:r>
            <a:r>
              <a:rPr lang="en-US" sz="1800" dirty="0">
                <a:latin typeface="Arial"/>
              </a:rPr>
              <a:t>Assistant Professor, CSE</a:t>
            </a:r>
          </a:p>
          <a:p>
            <a:pPr lvl="1">
              <a:lnSpc>
                <a:spcPct val="90000"/>
              </a:lnSpc>
            </a:pPr>
            <a:r>
              <a:rPr lang="en-US" sz="1800" dirty="0">
                <a:latin typeface="Arial"/>
              </a:rPr>
              <a:t>Senior Research Scientist, eScience Institute</a:t>
            </a:r>
          </a:p>
          <a:p>
            <a:pPr lvl="1">
              <a:lnSpc>
                <a:spcPct val="90000"/>
              </a:lnSpc>
            </a:pPr>
            <a:r>
              <a:rPr lang="en-US" sz="1800" dirty="0">
                <a:latin typeface="Arial"/>
              </a:rPr>
              <a:t>Director of Research, Scalable </a:t>
            </a:r>
            <a:r>
              <a:rPr lang="en-US" sz="1800" dirty="0" smtClean="0">
                <a:latin typeface="Arial"/>
              </a:rPr>
              <a:t>Data </a:t>
            </a:r>
            <a:r>
              <a:rPr lang="en-US" sz="1800" dirty="0">
                <a:latin typeface="Arial"/>
              </a:rPr>
              <a:t>Analytics, eScience Institute</a:t>
            </a:r>
          </a:p>
          <a:p>
            <a:pPr lvl="1">
              <a:lnSpc>
                <a:spcPct val="90000"/>
              </a:lnSpc>
              <a:buFont typeface="Wingdings" charset="0"/>
              <a:buNone/>
            </a:pPr>
            <a:endParaRPr lang="en-US" sz="1800" i="1" dirty="0" smtClean="0"/>
          </a:p>
        </p:txBody>
      </p:sp>
    </p:spTree>
    <p:extLst>
      <p:ext uri="{BB962C8B-B14F-4D97-AF65-F5344CB8AC3E}">
        <p14:creationId xmlns:p14="http://schemas.microsoft.com/office/powerpoint/2010/main" val="49497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4/3/12</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smtClean="0"/>
              <a:pPr/>
              <a:t>8</a:t>
            </a:fld>
            <a:endParaRPr lang="en-US"/>
          </a:p>
        </p:txBody>
      </p:sp>
      <p:pic>
        <p:nvPicPr>
          <p:cNvPr id="10" name="Picture 9" descr="natue_big_dat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694438"/>
            <a:ext cx="3124200" cy="4137829"/>
          </a:xfrm>
          <a:prstGeom prst="rect">
            <a:avLst/>
          </a:prstGeom>
        </p:spPr>
      </p:pic>
      <p:pic>
        <p:nvPicPr>
          <p:cNvPr id="13" name="Picture 12" descr="51p1SVhovzL._SL500_AA300_.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582" y="152400"/>
            <a:ext cx="1828800" cy="1828800"/>
          </a:xfrm>
          <a:prstGeom prst="rect">
            <a:avLst/>
          </a:prstGeom>
        </p:spPr>
      </p:pic>
      <p:pic>
        <p:nvPicPr>
          <p:cNvPr id="14" name="Picture 13" descr="6287472-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1350" y="140368"/>
            <a:ext cx="2152650" cy="2824999"/>
          </a:xfrm>
          <a:prstGeom prst="rect">
            <a:avLst/>
          </a:prstGeom>
        </p:spPr>
      </p:pic>
      <p:pic>
        <p:nvPicPr>
          <p:cNvPr id="8" name="Picture 7" descr="science2011-0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1647044"/>
            <a:ext cx="2933700" cy="3733800"/>
          </a:xfrm>
          <a:prstGeom prst="rect">
            <a:avLst/>
          </a:prstGeom>
        </p:spPr>
      </p:pic>
      <p:pic>
        <p:nvPicPr>
          <p:cNvPr id="11" name="Picture 10" descr="the-data-delu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4250" y="2362200"/>
            <a:ext cx="3467100" cy="3854630"/>
          </a:xfrm>
          <a:prstGeom prst="rect">
            <a:avLst/>
          </a:prstGeom>
        </p:spPr>
      </p:pic>
      <p:pic>
        <p:nvPicPr>
          <p:cNvPr id="12" name="Picture 11" descr="BigData.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76516" y="3513944"/>
            <a:ext cx="2923471" cy="3180794"/>
          </a:xfrm>
          <a:prstGeom prst="rect">
            <a:avLst/>
          </a:prstGeom>
        </p:spPr>
      </p:pic>
      <p:sp>
        <p:nvSpPr>
          <p:cNvPr id="17" name="TextBox 16"/>
          <p:cNvSpPr txBox="1"/>
          <p:nvPr/>
        </p:nvSpPr>
        <p:spPr>
          <a:xfrm>
            <a:off x="914399" y="1073259"/>
            <a:ext cx="7285587" cy="1569660"/>
          </a:xfrm>
          <a:prstGeom prst="rect">
            <a:avLst/>
          </a:prstGeom>
          <a:solidFill>
            <a:schemeClr val="bg1"/>
          </a:solidFill>
          <a:ln w="38100">
            <a:solidFill>
              <a:schemeClr val="tx2"/>
            </a:solidFill>
          </a:ln>
        </p:spPr>
        <p:txBody>
          <a:bodyPr wrap="square" rtlCol="0">
            <a:spAutoFit/>
          </a:bodyPr>
          <a:lstStyle/>
          <a:p>
            <a:pPr algn="ctr"/>
            <a:endParaRPr lang="en-US" sz="2800" i="1" dirty="0" smtClean="0">
              <a:solidFill>
                <a:srgbClr val="FF0000"/>
              </a:solidFill>
            </a:endParaRPr>
          </a:p>
          <a:p>
            <a:pPr algn="ctr"/>
            <a:r>
              <a:rPr lang="en-US" sz="2800" i="1" dirty="0" smtClean="0">
                <a:solidFill>
                  <a:srgbClr val="FF0000"/>
                </a:solidFill>
              </a:rPr>
              <a:t>“It’s </a:t>
            </a:r>
            <a:r>
              <a:rPr lang="en-US" sz="2800" i="1" dirty="0">
                <a:solidFill>
                  <a:srgbClr val="FF0000"/>
                </a:solidFill>
              </a:rPr>
              <a:t>a great time to be a data </a:t>
            </a:r>
            <a:r>
              <a:rPr lang="en-US" sz="2800" i="1" dirty="0" smtClean="0">
                <a:solidFill>
                  <a:srgbClr val="FF0000"/>
                </a:solidFill>
              </a:rPr>
              <a:t>geek.”</a:t>
            </a:r>
          </a:p>
          <a:p>
            <a:pPr lvl="4" algn="ctr"/>
            <a:r>
              <a:rPr lang="en-US" sz="2000" i="1" dirty="0">
                <a:solidFill>
                  <a:srgbClr val="FF0000"/>
                </a:solidFill>
              </a:rPr>
              <a:t>-- </a:t>
            </a:r>
            <a:r>
              <a:rPr lang="en-US" sz="2000" i="1" dirty="0" smtClean="0">
                <a:solidFill>
                  <a:srgbClr val="FF0000"/>
                </a:solidFill>
              </a:rPr>
              <a:t>Roger </a:t>
            </a:r>
            <a:r>
              <a:rPr lang="en-US" sz="2000" i="1" dirty="0" err="1" smtClean="0">
                <a:solidFill>
                  <a:srgbClr val="FF0000"/>
                </a:solidFill>
              </a:rPr>
              <a:t>Barga</a:t>
            </a:r>
            <a:r>
              <a:rPr lang="en-US" sz="2000" i="1" dirty="0" smtClean="0">
                <a:solidFill>
                  <a:srgbClr val="FF0000"/>
                </a:solidFill>
              </a:rPr>
              <a:t>, Microsoft Research</a:t>
            </a:r>
          </a:p>
          <a:p>
            <a:pPr lvl="4" algn="ctr"/>
            <a:endParaRPr lang="en-US" sz="2000" i="1" dirty="0">
              <a:solidFill>
                <a:srgbClr val="FF0000"/>
              </a:solidFill>
            </a:endParaRPr>
          </a:p>
        </p:txBody>
      </p:sp>
      <p:sp>
        <p:nvSpPr>
          <p:cNvPr id="18" name="TextBox 17"/>
          <p:cNvSpPr txBox="1"/>
          <p:nvPr/>
        </p:nvSpPr>
        <p:spPr>
          <a:xfrm>
            <a:off x="495300" y="3124200"/>
            <a:ext cx="8610600" cy="2154436"/>
          </a:xfrm>
          <a:prstGeom prst="rect">
            <a:avLst/>
          </a:prstGeom>
          <a:solidFill>
            <a:schemeClr val="bg1"/>
          </a:solidFill>
          <a:ln w="38100">
            <a:solidFill>
              <a:schemeClr val="tx2"/>
            </a:solidFill>
          </a:ln>
        </p:spPr>
        <p:txBody>
          <a:bodyPr wrap="square" rtlCol="0">
            <a:spAutoFit/>
          </a:bodyPr>
          <a:lstStyle>
            <a:defPPr>
              <a:defRPr lang="en-US"/>
            </a:defPPr>
            <a:lvl1pPr algn="ctr">
              <a:defRPr sz="2800" i="1">
                <a:solidFill>
                  <a:srgbClr val="FF0000"/>
                </a:solidFill>
              </a:defRPr>
            </a:lvl1pPr>
            <a:lvl5pPr lvl="4" algn="ctr">
              <a:defRPr sz="2000" i="1">
                <a:solidFill>
                  <a:srgbClr val="FF0000"/>
                </a:solidFill>
              </a:defRPr>
            </a:lvl5pPr>
          </a:lstStyle>
          <a:p>
            <a:endParaRPr lang="en-US" dirty="0" smtClean="0"/>
          </a:p>
          <a:p>
            <a:r>
              <a:rPr lang="en-US" dirty="0" smtClean="0"/>
              <a:t>“</a:t>
            </a:r>
            <a:r>
              <a:rPr lang="en-US" dirty="0"/>
              <a:t>The greatest minds of my generation are trying </a:t>
            </a:r>
            <a:endParaRPr lang="en-US" dirty="0" smtClean="0"/>
          </a:p>
          <a:p>
            <a:r>
              <a:rPr lang="en-US" dirty="0" smtClean="0"/>
              <a:t>to </a:t>
            </a:r>
            <a:r>
              <a:rPr lang="en-US" dirty="0"/>
              <a:t>figure out how to make people click on ads”</a:t>
            </a:r>
          </a:p>
          <a:p>
            <a:pPr lvl="4"/>
            <a:r>
              <a:rPr lang="en-US" sz="2200" i="1" dirty="0">
                <a:solidFill>
                  <a:srgbClr val="FF0000"/>
                </a:solidFill>
              </a:rPr>
              <a:t>-- Jeff </a:t>
            </a:r>
            <a:r>
              <a:rPr lang="en-US" sz="2200" i="1" dirty="0" err="1">
                <a:solidFill>
                  <a:srgbClr val="FF0000"/>
                </a:solidFill>
              </a:rPr>
              <a:t>Hammerbacher</a:t>
            </a:r>
            <a:r>
              <a:rPr lang="en-US" sz="2200" i="1" dirty="0">
                <a:solidFill>
                  <a:srgbClr val="FF0000"/>
                </a:solidFill>
              </a:rPr>
              <a:t>, co-founder, </a:t>
            </a:r>
            <a:r>
              <a:rPr lang="en-US" sz="2200" i="1" dirty="0" err="1">
                <a:solidFill>
                  <a:srgbClr val="FF0000"/>
                </a:solidFill>
              </a:rPr>
              <a:t>Cloudera</a:t>
            </a:r>
            <a:endParaRPr lang="en-US" sz="2200" i="1" dirty="0">
              <a:solidFill>
                <a:srgbClr val="FF0000"/>
              </a:solidFill>
            </a:endParaRPr>
          </a:p>
          <a:p>
            <a:r>
              <a:rPr lang="en-US" dirty="0"/>
              <a:t> </a:t>
            </a:r>
          </a:p>
        </p:txBody>
      </p:sp>
    </p:spTree>
    <p:extLst>
      <p:ext uri="{BB962C8B-B14F-4D97-AF65-F5344CB8AC3E}">
        <p14:creationId xmlns:p14="http://schemas.microsoft.com/office/powerpoint/2010/main" val="25937717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fld id="{01330898-AA65-7E4F-A00A-98ABE6E4A3BF}" type="datetime1">
              <a:rPr lang="en-US"/>
              <a:pPr/>
              <a:t>4/3/12</a:t>
            </a:fld>
            <a:endParaRPr lang="en-US"/>
          </a:p>
        </p:txBody>
      </p:sp>
      <p:sp>
        <p:nvSpPr>
          <p:cNvPr id="15" name="Footer Placeholder 4"/>
          <p:cNvSpPr>
            <a:spLocks noGrp="1"/>
          </p:cNvSpPr>
          <p:nvPr>
            <p:ph type="ftr" sz="quarter" idx="11"/>
          </p:nvPr>
        </p:nvSpPr>
        <p:spPr/>
        <p:txBody>
          <a:bodyPr/>
          <a:lstStyle/>
          <a:p>
            <a:r>
              <a:rPr lang="en-US"/>
              <a:t>Bill Howe, eScience Institute</a:t>
            </a:r>
          </a:p>
        </p:txBody>
      </p:sp>
      <p:sp>
        <p:nvSpPr>
          <p:cNvPr id="16" name="Slide Number Placeholder 5"/>
          <p:cNvSpPr>
            <a:spLocks noGrp="1"/>
          </p:cNvSpPr>
          <p:nvPr>
            <p:ph type="sldNum" sz="quarter" idx="12"/>
          </p:nvPr>
        </p:nvSpPr>
        <p:spPr/>
        <p:txBody>
          <a:bodyPr/>
          <a:lstStyle/>
          <a:p>
            <a:fld id="{F3682336-B10F-2242-A32E-22E263460BCF}" type="slidenum">
              <a:rPr lang="en-US"/>
              <a:pPr/>
              <a:t>9</a:t>
            </a:fld>
            <a:endParaRPr lang="en-US"/>
          </a:p>
        </p:txBody>
      </p:sp>
      <p:grpSp>
        <p:nvGrpSpPr>
          <p:cNvPr id="281602" name="Group 2"/>
          <p:cNvGrpSpPr>
            <a:grpSpLocks/>
          </p:cNvGrpSpPr>
          <p:nvPr/>
        </p:nvGrpSpPr>
        <p:grpSpPr bwMode="auto">
          <a:xfrm>
            <a:off x="2309813" y="3016250"/>
            <a:ext cx="4737100" cy="3219450"/>
            <a:chOff x="1447" y="1987"/>
            <a:chExt cx="2984" cy="2028"/>
          </a:xfrm>
        </p:grpSpPr>
        <p:pic>
          <p:nvPicPr>
            <p:cNvPr id="281603" name="Picture 3" descr="GenomeSequencer.jpg                                            00365F85Macintosh HD                   C63A6B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 y="2545"/>
              <a:ext cx="1399" cy="1470"/>
            </a:xfrm>
            <a:prstGeom prst="rect">
              <a:avLst/>
            </a:prstGeom>
            <a:noFill/>
            <a:extLst>
              <a:ext uri="{909E8E84-426E-40dd-AFC4-6F175D3DCCD1}">
                <a14:hiddenFill xmlns:a14="http://schemas.microsoft.com/office/drawing/2010/main">
                  <a:solidFill>
                    <a:srgbClr val="FFFFFF"/>
                  </a:solidFill>
                </a14:hiddenFill>
              </a:ext>
            </a:extLst>
          </p:spPr>
        </p:pic>
        <p:pic>
          <p:nvPicPr>
            <p:cNvPr id="281604" name="Picture 4" descr="short_reads.tiff                                               00365F85Macintosh HD                   C63A6B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447" y="1987"/>
              <a:ext cx="2984" cy="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1605" name="Group 5"/>
          <p:cNvGrpSpPr>
            <a:grpSpLocks/>
          </p:cNvGrpSpPr>
          <p:nvPr/>
        </p:nvGrpSpPr>
        <p:grpSpPr bwMode="auto">
          <a:xfrm>
            <a:off x="198438" y="3451225"/>
            <a:ext cx="2733675" cy="2809875"/>
            <a:chOff x="108" y="2171"/>
            <a:chExt cx="1722" cy="1770"/>
          </a:xfrm>
        </p:grpSpPr>
        <p:pic>
          <p:nvPicPr>
            <p:cNvPr id="2816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 y="2171"/>
              <a:ext cx="1309" cy="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81607" name="Picture 7" descr="Profile-470.jpg                                                00365F85Macintosh HD                   C63A6B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 y="2879"/>
              <a:ext cx="1345" cy="1062"/>
            </a:xfrm>
            <a:prstGeom prst="rect">
              <a:avLst/>
            </a:prstGeom>
            <a:noFill/>
            <a:extLst>
              <a:ext uri="{909E8E84-426E-40dd-AFC4-6F175D3DCCD1}">
                <a14:hiddenFill xmlns:a14="http://schemas.microsoft.com/office/drawing/2010/main">
                  <a:solidFill>
                    <a:srgbClr val="FFFFFF"/>
                  </a:solidFill>
                </a14:hiddenFill>
              </a:ext>
            </a:extLst>
          </p:spPr>
        </p:pic>
      </p:grpSp>
      <p:sp>
        <p:nvSpPr>
          <p:cNvPr id="281608" name="Rectangle 8"/>
          <p:cNvSpPr>
            <a:spLocks noGrp="1" noChangeArrowheads="1"/>
          </p:cNvSpPr>
          <p:nvPr>
            <p:ph type="title"/>
          </p:nvPr>
        </p:nvSpPr>
        <p:spPr>
          <a:xfrm>
            <a:off x="1295400" y="315913"/>
            <a:ext cx="7448550" cy="685800"/>
          </a:xfrm>
        </p:spPr>
        <p:txBody>
          <a:bodyPr/>
          <a:lstStyle/>
          <a:p>
            <a:r>
              <a:rPr lang="en-US" sz="2400"/>
              <a:t>Science is reducing to a database problem</a:t>
            </a:r>
          </a:p>
        </p:txBody>
      </p:sp>
      <p:sp>
        <p:nvSpPr>
          <p:cNvPr id="281609" name="Rectangle 9"/>
          <p:cNvSpPr>
            <a:spLocks noGrp="1" noChangeArrowheads="1"/>
          </p:cNvSpPr>
          <p:nvPr>
            <p:ph type="body" idx="1"/>
          </p:nvPr>
        </p:nvSpPr>
        <p:spPr>
          <a:xfrm>
            <a:off x="0" y="1238250"/>
            <a:ext cx="9144000" cy="1951038"/>
          </a:xfrm>
        </p:spPr>
        <p:txBody>
          <a:bodyPr/>
          <a:lstStyle/>
          <a:p>
            <a:pPr>
              <a:lnSpc>
                <a:spcPct val="90000"/>
              </a:lnSpc>
              <a:buFont typeface="Wingdings" charset="0"/>
              <a:buNone/>
            </a:pPr>
            <a:r>
              <a:rPr lang="en-US" sz="1600" b="1" i="1">
                <a:solidFill>
                  <a:schemeClr val="tx2"/>
                </a:solidFill>
              </a:rPr>
              <a:t>    Old model: </a:t>
            </a:r>
            <a:r>
              <a:rPr lang="ja-JP" altLang="en-US" sz="1600" b="1" i="1">
                <a:solidFill>
                  <a:schemeClr val="tx2"/>
                </a:solidFill>
                <a:latin typeface="Arial"/>
              </a:rPr>
              <a:t>“</a:t>
            </a:r>
            <a:r>
              <a:rPr lang="en-US" sz="1600" b="1" i="1">
                <a:solidFill>
                  <a:schemeClr val="tx2"/>
                </a:solidFill>
              </a:rPr>
              <a:t>Query the world</a:t>
            </a:r>
            <a:r>
              <a:rPr lang="ja-JP" altLang="en-US" sz="1600" b="1" i="1">
                <a:solidFill>
                  <a:schemeClr val="tx2"/>
                </a:solidFill>
                <a:latin typeface="Arial"/>
              </a:rPr>
              <a:t>”</a:t>
            </a:r>
            <a:r>
              <a:rPr lang="en-US" sz="1600" b="1" i="1">
                <a:solidFill>
                  <a:schemeClr val="tx2"/>
                </a:solidFill>
              </a:rPr>
              <a:t>  (Data acquisition coupled to a specific hypothesis)</a:t>
            </a:r>
          </a:p>
          <a:p>
            <a:pPr>
              <a:lnSpc>
                <a:spcPct val="90000"/>
              </a:lnSpc>
              <a:buFont typeface="Wingdings" charset="0"/>
              <a:buNone/>
            </a:pPr>
            <a:r>
              <a:rPr lang="en-US" sz="1600" b="1" i="1">
                <a:solidFill>
                  <a:srgbClr val="A50021"/>
                </a:solidFill>
              </a:rPr>
              <a:t>    </a:t>
            </a:r>
            <a:r>
              <a:rPr lang="en-US" sz="1600" b="1" i="1">
                <a:solidFill>
                  <a:schemeClr val="hlink"/>
                </a:solidFill>
              </a:rPr>
              <a:t>New model: </a:t>
            </a:r>
            <a:r>
              <a:rPr lang="ja-JP" altLang="en-US" sz="1600" b="1" i="1">
                <a:solidFill>
                  <a:schemeClr val="hlink"/>
                </a:solidFill>
                <a:latin typeface="Arial"/>
              </a:rPr>
              <a:t>“</a:t>
            </a:r>
            <a:r>
              <a:rPr lang="en-US" sz="1600" b="1" i="1">
                <a:solidFill>
                  <a:schemeClr val="hlink"/>
                </a:solidFill>
              </a:rPr>
              <a:t>Download the world</a:t>
            </a:r>
            <a:r>
              <a:rPr lang="ja-JP" altLang="en-US" sz="1600" b="1" i="1">
                <a:solidFill>
                  <a:schemeClr val="hlink"/>
                </a:solidFill>
                <a:latin typeface="Arial"/>
              </a:rPr>
              <a:t>”</a:t>
            </a:r>
            <a:r>
              <a:rPr lang="en-US" sz="1600" b="1" i="1">
                <a:solidFill>
                  <a:schemeClr val="hlink"/>
                </a:solidFill>
              </a:rPr>
              <a:t> (Data acquisition supports many hypotheses)</a:t>
            </a:r>
            <a:endParaRPr lang="en-US" sz="1800">
              <a:solidFill>
                <a:schemeClr val="hlink"/>
              </a:solidFill>
            </a:endParaRPr>
          </a:p>
          <a:p>
            <a:pPr lvl="1">
              <a:lnSpc>
                <a:spcPct val="90000"/>
              </a:lnSpc>
            </a:pPr>
            <a:r>
              <a:rPr lang="en-US" sz="1600" b="1"/>
              <a:t>Astronomy: High-resolution, high-frequency sky surveys (SDSS, LSST, PanSTARRS)</a:t>
            </a:r>
          </a:p>
          <a:p>
            <a:pPr lvl="1">
              <a:lnSpc>
                <a:spcPct val="90000"/>
              </a:lnSpc>
            </a:pPr>
            <a:r>
              <a:rPr lang="en-US" sz="1600" b="1"/>
              <a:t>Biology: lab automation, high-throughput sequencing, </a:t>
            </a:r>
          </a:p>
          <a:p>
            <a:pPr lvl="1">
              <a:lnSpc>
                <a:spcPct val="90000"/>
              </a:lnSpc>
            </a:pPr>
            <a:r>
              <a:rPr lang="en-US" sz="1600" b="1"/>
              <a:t>Oceanography: high-resolution models, cheap sensors, satellites</a:t>
            </a:r>
            <a:endParaRPr lang="en-US" sz="3200"/>
          </a:p>
        </p:txBody>
      </p:sp>
      <p:pic>
        <p:nvPicPr>
          <p:cNvPr id="28161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5763" y="3622675"/>
            <a:ext cx="1681162"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81611"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6734969" y="3334544"/>
            <a:ext cx="271145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81612" name="Text Box 12"/>
          <p:cNvSpPr txBox="1">
            <a:spLocks noChangeArrowheads="1"/>
          </p:cNvSpPr>
          <p:nvPr/>
        </p:nvSpPr>
        <p:spPr bwMode="auto">
          <a:xfrm>
            <a:off x="182563" y="3540125"/>
            <a:ext cx="2144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solidFill>
                  <a:schemeClr val="bg1"/>
                </a:solidFill>
              </a:rPr>
              <a:t>40TB / 2 nights</a:t>
            </a:r>
          </a:p>
        </p:txBody>
      </p:sp>
      <p:sp>
        <p:nvSpPr>
          <p:cNvPr id="281613" name="Text Box 13"/>
          <p:cNvSpPr txBox="1">
            <a:spLocks noChangeArrowheads="1"/>
          </p:cNvSpPr>
          <p:nvPr/>
        </p:nvSpPr>
        <p:spPr bwMode="auto">
          <a:xfrm>
            <a:off x="3044825" y="5146675"/>
            <a:ext cx="2144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solidFill>
                  <a:schemeClr val="bg1"/>
                </a:solidFill>
              </a:rPr>
              <a:t>~1TB / day</a:t>
            </a:r>
          </a:p>
          <a:p>
            <a:r>
              <a:rPr lang="en-US">
                <a:solidFill>
                  <a:schemeClr val="bg1"/>
                </a:solidFill>
              </a:rPr>
              <a:t>100s of devices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16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816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816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81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lnDef>
  </a:objectDefaults>
  <a:extraClrSchemeLst>
    <a:extraClrScheme>
      <a:clrScheme name="Blank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ank Presentatio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ank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8586</TotalTime>
  <Words>1181</Words>
  <Application>Microsoft Macintosh PowerPoint</Application>
  <PresentationFormat>On-screen Show (4:3)</PresentationFormat>
  <Paragraphs>252</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Blank Presentation</vt:lpstr>
      <vt:lpstr>Data-Intensive and Scalable Computing in the Cloud</vt:lpstr>
      <vt:lpstr>Contact</vt:lpstr>
      <vt:lpstr>PowerPoint Presentation</vt:lpstr>
      <vt:lpstr>Learning Objectives</vt:lpstr>
      <vt:lpstr>Course Structure </vt:lpstr>
      <vt:lpstr>Assessment</vt:lpstr>
      <vt:lpstr>My Background</vt:lpstr>
      <vt:lpstr>PowerPoint Presentation</vt:lpstr>
      <vt:lpstr>Science is reducing to a database problem</vt:lpstr>
      <vt:lpstr>Big Data is married to the Cloud:   Scalable computing and storage for everyone</vt:lpstr>
      <vt:lpstr>Motivation</vt:lpstr>
      <vt:lpstr>Generator</vt:lpstr>
      <vt:lpstr>PowerPoint Presentation</vt:lpstr>
      <vt:lpstr>Economies of Scale</vt:lpstr>
      <vt:lpstr>Economies of Scale</vt:lpstr>
      <vt:lpstr>Economies of Scale</vt:lpstr>
      <vt:lpstr>Elasticity</vt:lpstr>
      <vt:lpstr>Elasticity</vt:lpstr>
      <vt:lpstr>Elasticity</vt:lpstr>
      <vt:lpstr>Animoto</vt:lpstr>
      <vt:lpstr>Periodic</vt:lpstr>
      <vt:lpstr>Growth</vt:lpstr>
      <vt:lpstr>Growth</vt:lpstr>
      <vt:lpstr>Amazon</vt:lpstr>
      <vt:lpstr>PowerPoint Presentation</vt:lpstr>
      <vt:lpstr>History</vt:lpstr>
      <vt:lpstr>Timeline</vt:lpstr>
      <vt:lpstr>Exemplars</vt:lpstr>
      <vt:lpstr>Grid Computing</vt:lpstr>
      <vt:lpstr>Cloud Services</vt:lpstr>
    </vt:vector>
  </TitlesOfParts>
  <Company>6漈蓕뫤卌䐸뿿좀Ā䀀蓖ኌ뿿좔뿿좀_x000f_苴</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Howe</dc:creator>
  <cp:lastModifiedBy>Bill Howe</cp:lastModifiedBy>
  <cp:revision>632</cp:revision>
  <dcterms:created xsi:type="dcterms:W3CDTF">2009-03-10T18:36:03Z</dcterms:created>
  <dcterms:modified xsi:type="dcterms:W3CDTF">2012-04-04T06:06:39Z</dcterms:modified>
</cp:coreProperties>
</file>