
<file path=[Content_Types].xml><?xml version="1.0" encoding="utf-8"?>
<Types xmlns="http://schemas.openxmlformats.org/package/2006/content-types">
  <Default Extension="rels" ContentType="application/vnd.openxmlformats-package.relationships+xml"/>
  <Default Extension="xls" ContentType="application/vnd.ms-excel"/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43"/>
  </p:notesMasterIdLst>
  <p:sldIdLst>
    <p:sldId id="695" r:id="rId2"/>
    <p:sldId id="696" r:id="rId3"/>
    <p:sldId id="698" r:id="rId4"/>
    <p:sldId id="697" r:id="rId5"/>
    <p:sldId id="699" r:id="rId6"/>
    <p:sldId id="401" r:id="rId7"/>
    <p:sldId id="678" r:id="rId8"/>
    <p:sldId id="679" r:id="rId9"/>
    <p:sldId id="680" r:id="rId10"/>
    <p:sldId id="681" r:id="rId11"/>
    <p:sldId id="642" r:id="rId12"/>
    <p:sldId id="643" r:id="rId13"/>
    <p:sldId id="649" r:id="rId14"/>
    <p:sldId id="650" r:id="rId15"/>
    <p:sldId id="652" r:id="rId16"/>
    <p:sldId id="651" r:id="rId17"/>
    <p:sldId id="653" r:id="rId18"/>
    <p:sldId id="637" r:id="rId19"/>
    <p:sldId id="684" r:id="rId20"/>
    <p:sldId id="685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71" r:id="rId31"/>
    <p:sldId id="672" r:id="rId32"/>
    <p:sldId id="673" r:id="rId33"/>
    <p:sldId id="675" r:id="rId34"/>
    <p:sldId id="674" r:id="rId35"/>
    <p:sldId id="676" r:id="rId36"/>
    <p:sldId id="677" r:id="rId37"/>
    <p:sldId id="654" r:id="rId38"/>
    <p:sldId id="656" r:id="rId39"/>
    <p:sldId id="655" r:id="rId40"/>
    <p:sldId id="683" r:id="rId41"/>
    <p:sldId id="64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EAA"/>
    <a:srgbClr val="41B74D"/>
    <a:srgbClr val="20E421"/>
    <a:srgbClr val="0011CF"/>
    <a:srgbClr val="FF0000"/>
    <a:srgbClr val="F3F3F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5" autoAdjust="0"/>
    <p:restoredTop sz="82117" autoAdjust="0"/>
  </p:normalViewPr>
  <p:slideViewPr>
    <p:cSldViewPr snapToGrid="0">
      <p:cViewPr>
        <p:scale>
          <a:sx n="80" d="100"/>
          <a:sy n="80" d="100"/>
        </p:scale>
        <p:origin x="-8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slide" Target="slides/slide4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interSettings" Target="printerSettings/printerSettings1.bin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8BEFE8-40F3-3940-A89A-80004C9C8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5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" charset="0"/>
              </a:rPr>
              <a:t>The amount of data in the world is increasing exponentially…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EF8CE39-E347-FB47-82B6-38008E450E83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And processing power, either as raw processor speed or via novel multi-core and many-core architectures, is also continuing to increase exponentially…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2120A13-431B-F243-9671-1C7B47B88D77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Note: multi-core and many-core architectures are the FUTURE of computer architecture, but they will not scale at the same rate as Moore</a:t>
            </a:r>
            <a:r>
              <a:rPr lang="ja-JP" altLang="en-US">
                <a:latin typeface="Times" charset="0"/>
              </a:rPr>
              <a:t>’</a:t>
            </a:r>
            <a:r>
              <a:rPr lang="en-US">
                <a:latin typeface="Times" charset="0"/>
              </a:rPr>
              <a:t>s Law because to do so would require PERFECTLY PARELLELIZABLE computations, which Amdahl</a:t>
            </a:r>
            <a:r>
              <a:rPr lang="ja-JP" altLang="en-US">
                <a:latin typeface="Times" charset="0"/>
              </a:rPr>
              <a:t>’</a:t>
            </a:r>
            <a:r>
              <a:rPr lang="en-US">
                <a:latin typeface="Times" charset="0"/>
              </a:rPr>
              <a:t>s Law gives us the speedup achievable based on the portion of parallelizable vs. serial portion of an algorithm.</a:t>
            </a:r>
          </a:p>
          <a:p>
            <a:pPr eaLnBrk="1" hangingPunct="1"/>
            <a:endParaRPr lang="en-US">
              <a:latin typeface="Times" charset="0"/>
            </a:endParaRPr>
          </a:p>
          <a:p>
            <a:pPr eaLnBrk="1" hangingPunct="1"/>
            <a:r>
              <a:rPr lang="en-US">
                <a:latin typeface="Times" charset="0"/>
              </a:rPr>
              <a:t>This is the picture as it is often drawn… but I think there</a:t>
            </a:r>
            <a:r>
              <a:rPr lang="ja-JP" altLang="en-US">
                <a:latin typeface="Times" charset="0"/>
              </a:rPr>
              <a:t>’</a:t>
            </a:r>
            <a:r>
              <a:rPr lang="en-US">
                <a:latin typeface="Times" charset="0"/>
              </a:rPr>
              <a:t>s an important piece missing.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AEB0895-237D-7B45-A300-C4BB9040685D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… but human cognitive capacity is remaining constant. How can computing technologies help scientists make sense out of these vast and complex data sets?</a:t>
            </a:r>
          </a:p>
          <a:p>
            <a:pPr eaLnBrk="1" hangingPunct="1"/>
            <a:endParaRPr lang="en-US">
              <a:latin typeface="Times" charset="0"/>
            </a:endParaRPr>
          </a:p>
          <a:p>
            <a:pPr eaLnBrk="1" hangingPunct="1"/>
            <a:endParaRPr lang="en-US">
              <a:latin typeface="Times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AD7C6D6-7E6A-7B40-917C-A36B11688C91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</a:t>
            </a:r>
            <a:r>
              <a:rPr lang="en-US" baseline="0" dirty="0" smtClean="0"/>
              <a:t> latency</a:t>
            </a:r>
          </a:p>
          <a:p>
            <a:r>
              <a:rPr lang="en-US" baseline="0" dirty="0" smtClean="0"/>
              <a:t>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BEFE8-40F3-3940-A89A-80004C9C8C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79475" y="68262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09688" y="1968500"/>
            <a:ext cx="6238875" cy="1042988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D63651-BFAA-5543-A530-00EC0EE121CC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9F943E-8176-9744-8CCE-4D822D8983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pic>
        <p:nvPicPr>
          <p:cNvPr id="30736" name="Picture 16" descr="eScience_Logo_Final_08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6788"/>
            <a:ext cx="2500313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8FB857-45AD-B744-90ED-FC8CB4C179F2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7B577-DD87-E245-878C-21275DEC3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322263"/>
            <a:ext cx="2138362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22263"/>
            <a:ext cx="6265863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1FF63-359A-F74D-93DF-11F00BFAFD15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EDA35-411F-3D4E-91B2-3118DDE00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322263"/>
            <a:ext cx="7793037" cy="66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6575" y="6327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D2A3CF-8D99-3245-B4E0-5D08C60453C2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846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7E6F6A-DF66-9E4D-9E47-476A8BA6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38D889-D014-DA4B-812E-4450A0452776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C84B-DFE9-364A-8F18-56CFDAADC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C7C72-521B-E94D-A608-1A3602898BC6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F71DC-3E47-AE42-82EA-689786592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5652-D0B8-5546-967C-CE31A81E6E69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99398-7B4C-7B44-8640-70577409C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F470ED-D4F5-C743-971D-F5F1B56752D2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AD343-52EB-8C43-B38C-75D507B06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CFD30-33B8-CE44-928C-D3FAE31FCD6D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2D4FE-8B85-5844-96A9-0D3BDD789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5768A-4A6C-094D-98DB-FB2CBD82A720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46613-8CC5-7141-A617-77C430470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AAC77-D4CB-9542-A5F0-F456507153EA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DDCCD-7EAE-B64D-9089-C5FA192B4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3F66F-AF63-BC48-84B2-F6B289AE17C6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AFB5B-6797-5D40-ADF6-ED2741F85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417513" y="3238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800100" y="3238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541338" y="7461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911225" y="7461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27000" y="6731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98513" y="2270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 flipV="1">
            <a:off x="460375" y="10541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38238" y="322263"/>
            <a:ext cx="779303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346200"/>
            <a:ext cx="84439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575" y="63277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8FF6879-F4CA-A948-87CE-D23D964B6C20}" type="datetime1">
              <a:rPr lang="en-US"/>
              <a:pPr/>
              <a:t>4/30/12</a:t>
            </a:fld>
            <a:endParaRPr lang="en-US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46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0668639-DE86-2F46-B8B6-23BEF30A49D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10" name="Picture 14" descr="eScience_Logo_Final_0813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765800"/>
            <a:ext cx="1125538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xcel_97_-_2004_Worksheet4.xls"/><Relationship Id="rId5" Type="http://schemas.openxmlformats.org/officeDocument/2006/relationships/image" Target="../media/image9.emf"/><Relationship Id="rId7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6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4.emf"/><Relationship Id="rId7" Type="http://schemas.openxmlformats.org/officeDocument/2006/relationships/image" Target="../media/image6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Relationship Id="rId6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9" Type="http://schemas.openxmlformats.org/officeDocument/2006/relationships/image" Target="../media/image6.jpeg"/><Relationship Id="rId3" Type="http://schemas.openxmlformats.org/officeDocument/2006/relationships/notesSlide" Target="../notesSlides/notesSlide2.xml"/><Relationship Id="rId6" Type="http://schemas.openxmlformats.org/officeDocument/2006/relationships/oleObject" Target="../embeddings/Microsoft_Excel_97_-_2004_Worksheet2.xls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9" Type="http://schemas.openxmlformats.org/officeDocument/2006/relationships/image" Target="../media/image6.jpeg"/><Relationship Id="rId3" Type="http://schemas.openxmlformats.org/officeDocument/2006/relationships/notesSlide" Target="../notesSlides/notesSlide3.xml"/><Relationship Id="rId6" Type="http://schemas.openxmlformats.org/officeDocument/2006/relationships/oleObject" Target="../embeddings/Microsoft_Excel_97_-_2004_Worksheet3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</a:t>
            </a:r>
            <a:r>
              <a:rPr lang="en-US" dirty="0" smtClean="0"/>
              <a:t>Low Latency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889125" y="1616075"/>
          <a:ext cx="5349875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60" name="Worksheet" r:id="rId4" imgW="6896100" imgH="5499100" progId="Excel.Sheet.8">
                  <p:embed/>
                </p:oleObj>
              </mc:Choice>
              <mc:Fallback>
                <p:oleObj name="Worksheet" r:id="rId4" imgW="6896100" imgH="5499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616075"/>
                        <a:ext cx="5349875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481263" y="404177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Arial" charset="0"/>
              </a:rPr>
              <a:t>Human cognitive capacity</a:t>
            </a:r>
            <a:endParaRPr lang="en-US">
              <a:latin typeface="Times New Roman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2222500" y="6103938"/>
            <a:ext cx="577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Idea adapted from </a:t>
            </a:r>
            <a:r>
              <a:rPr lang="ja-JP" altLang="en-US" sz="180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sz="1800">
                <a:solidFill>
                  <a:srgbClr val="000099"/>
                </a:solidFill>
                <a:latin typeface="Arial" charset="0"/>
              </a:rPr>
              <a:t>Less is More</a:t>
            </a:r>
            <a:r>
              <a:rPr lang="ja-JP" altLang="en-US" sz="1800">
                <a:solidFill>
                  <a:srgbClr val="000099"/>
                </a:solidFill>
                <a:latin typeface="Arial" charset="0"/>
              </a:rPr>
              <a:t>”</a:t>
            </a:r>
            <a:r>
              <a:rPr lang="en-US" sz="1800">
                <a:solidFill>
                  <a:srgbClr val="000099"/>
                </a:solidFill>
                <a:latin typeface="Arial" charset="0"/>
              </a:rPr>
              <a:t> by Bill Buxton (2001)</a:t>
            </a:r>
            <a:endParaRPr lang="en-US" sz="1800">
              <a:latin typeface="Times New Roman" charset="0"/>
            </a:endParaRP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5950" y="2998788"/>
            <a:ext cx="22621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Effective </a:t>
            </a:r>
            <a:br>
              <a:rPr lang="en-US" sz="1800" b="1">
                <a:solidFill>
                  <a:srgbClr val="C00000"/>
                </a:solidFill>
                <a:latin typeface="Arial" charset="0"/>
              </a:rPr>
            </a:br>
            <a:r>
              <a:rPr lang="en-US" sz="1800" b="1">
                <a:solidFill>
                  <a:srgbClr val="C00000"/>
                </a:solidFill>
                <a:latin typeface="Arial" charset="0"/>
              </a:rPr>
              <a:t>Processing Power:</a:t>
            </a:r>
          </a:p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Amdahl</a:t>
            </a:r>
            <a:r>
              <a:rPr lang="ja-JP" altLang="en-US" sz="1800" b="1">
                <a:solidFill>
                  <a:srgbClr val="C00000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C00000"/>
                </a:solidFill>
                <a:latin typeface="Arial" charset="0"/>
              </a:rPr>
              <a:t>s Law</a:t>
            </a:r>
          </a:p>
        </p:txBody>
      </p:sp>
      <p:sp>
        <p:nvSpPr>
          <p:cNvPr id="24586" name="Freeform 14"/>
          <p:cNvSpPr>
            <a:spLocks noChangeArrowheads="1"/>
          </p:cNvSpPr>
          <p:nvPr/>
        </p:nvSpPr>
        <p:spPr bwMode="auto">
          <a:xfrm>
            <a:off x="4635500" y="3065463"/>
            <a:ext cx="2330450" cy="1592262"/>
          </a:xfrm>
          <a:custGeom>
            <a:avLst/>
            <a:gdLst>
              <a:gd name="T0" fmla="*/ 100989 w 2586318"/>
              <a:gd name="T1" fmla="*/ 1514832 h 1766047"/>
              <a:gd name="T2" fmla="*/ 173701 w 2586318"/>
              <a:gd name="T3" fmla="*/ 1526951 h 1766047"/>
              <a:gd name="T4" fmla="*/ 1143194 w 2586318"/>
              <a:gd name="T5" fmla="*/ 1127035 h 1766047"/>
              <a:gd name="T6" fmla="*/ 2330823 w 2586318"/>
              <a:gd name="T7" fmla="*/ 0 h 1766047"/>
              <a:gd name="T8" fmla="*/ 0 60000 65536"/>
              <a:gd name="T9" fmla="*/ 0 60000 65536"/>
              <a:gd name="T10" fmla="*/ 0 60000 65536"/>
              <a:gd name="T11" fmla="*/ 0 60000 65536"/>
              <a:gd name="T12" fmla="*/ 0 w 2586318"/>
              <a:gd name="T13" fmla="*/ 0 h 1766047"/>
              <a:gd name="T14" fmla="*/ 2586318 w 2586318"/>
              <a:gd name="T15" fmla="*/ 1766047 h 17660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6318" h="1766047">
                <a:moveTo>
                  <a:pt x="112059" y="1680882"/>
                </a:moveTo>
                <a:cubicBezTo>
                  <a:pt x="56029" y="1723464"/>
                  <a:pt x="0" y="1766047"/>
                  <a:pt x="192741" y="1694329"/>
                </a:cubicBezTo>
                <a:cubicBezTo>
                  <a:pt x="385482" y="1622611"/>
                  <a:pt x="869577" y="1532964"/>
                  <a:pt x="1268506" y="1250576"/>
                </a:cubicBezTo>
                <a:cubicBezTo>
                  <a:pt x="1667436" y="968188"/>
                  <a:pt x="2344271" y="251012"/>
                  <a:pt x="2586318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4400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3" name="Picture 17" descr="SC-Banner-small-cmy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212" y="1219200"/>
            <a:ext cx="4144963" cy="3511550"/>
          </a:xfrm>
        </p:spPr>
        <p:txBody>
          <a:bodyPr/>
          <a:lstStyle/>
          <a:p>
            <a:r>
              <a:rPr lang="en-US" sz="1800" u="sng" dirty="0" err="1" smtClean="0">
                <a:solidFill>
                  <a:srgbClr val="FF6600"/>
                </a:solidFill>
              </a:rPr>
              <a:t>Hadoop</a:t>
            </a:r>
            <a:r>
              <a:rPr lang="en-US" sz="1800" u="sng" dirty="0" smtClean="0">
                <a:solidFill>
                  <a:srgbClr val="FF6600"/>
                </a:solidFill>
              </a:rPr>
              <a:t>**</a:t>
            </a:r>
          </a:p>
          <a:p>
            <a:r>
              <a:rPr lang="en-US" sz="1800" u="sng" dirty="0" err="1" smtClean="0"/>
              <a:t>Greenplum</a:t>
            </a:r>
            <a:endParaRPr lang="en-US" sz="1800" u="sng" dirty="0" smtClean="0"/>
          </a:p>
          <a:p>
            <a:r>
              <a:rPr lang="en-US" sz="1800" u="sng" dirty="0" smtClean="0">
                <a:solidFill>
                  <a:srgbClr val="FF6600"/>
                </a:solidFill>
              </a:rPr>
              <a:t>Pig**</a:t>
            </a:r>
          </a:p>
          <a:p>
            <a:r>
              <a:rPr lang="en-US" sz="1800" u="sng" dirty="0" smtClean="0">
                <a:solidFill>
                  <a:srgbClr val="0011CF"/>
                </a:solidFill>
              </a:rPr>
              <a:t>Dryad</a:t>
            </a:r>
          </a:p>
          <a:p>
            <a:r>
              <a:rPr lang="en-US" sz="1800" u="sng" dirty="0" err="1" smtClean="0">
                <a:solidFill>
                  <a:srgbClr val="0011CF"/>
                </a:solidFill>
              </a:rPr>
              <a:t>DryadLINQ</a:t>
            </a:r>
            <a:endParaRPr lang="en-US" sz="1800" u="sng" dirty="0" smtClean="0">
              <a:solidFill>
                <a:srgbClr val="0011CF"/>
              </a:solidFill>
            </a:endParaRPr>
          </a:p>
          <a:p>
            <a:r>
              <a:rPr lang="en-US" sz="1800" u="sng" dirty="0" smtClean="0">
                <a:solidFill>
                  <a:schemeClr val="accent1">
                    <a:lumMod val="75000"/>
                  </a:schemeClr>
                </a:solidFill>
              </a:rPr>
              <a:t>HIVE**</a:t>
            </a:r>
          </a:p>
          <a:p>
            <a:r>
              <a:rPr lang="en-US" sz="1800" u="sng" dirty="0" smtClean="0">
                <a:solidFill>
                  <a:srgbClr val="008000"/>
                </a:solidFill>
              </a:rPr>
              <a:t>Megastore</a:t>
            </a:r>
          </a:p>
          <a:p>
            <a:r>
              <a:rPr lang="en-US" sz="1800" u="sng" dirty="0" err="1" smtClean="0">
                <a:solidFill>
                  <a:srgbClr val="008000"/>
                </a:solidFill>
              </a:rPr>
              <a:t>Dremel</a:t>
            </a:r>
            <a:r>
              <a:rPr lang="en-US" sz="1800" u="sng" dirty="0" smtClean="0">
                <a:solidFill>
                  <a:srgbClr val="008000"/>
                </a:solidFill>
              </a:rPr>
              <a:t> / </a:t>
            </a:r>
            <a:r>
              <a:rPr lang="en-US" sz="1800" u="sng" dirty="0" err="1" smtClean="0">
                <a:solidFill>
                  <a:srgbClr val="008000"/>
                </a:solidFill>
              </a:rPr>
              <a:t>BigQuery</a:t>
            </a:r>
            <a:endParaRPr lang="en-US" sz="1800" u="sng" dirty="0" smtClean="0">
              <a:solidFill>
                <a:srgbClr val="008000"/>
              </a:solidFill>
            </a:endParaRPr>
          </a:p>
          <a:p>
            <a:r>
              <a:rPr lang="en-US" sz="1800" u="sng" dirty="0" err="1" smtClean="0">
                <a:solidFill>
                  <a:srgbClr val="008000"/>
                </a:solidFill>
              </a:rPr>
              <a:t>Sawzall</a:t>
            </a:r>
            <a:endParaRPr lang="en-US" sz="1800" u="sng" dirty="0" smtClean="0">
              <a:solidFill>
                <a:srgbClr val="008000"/>
              </a:solidFill>
            </a:endParaRPr>
          </a:p>
          <a:p>
            <a:r>
              <a:rPr lang="en-US" sz="1800" u="sng" dirty="0" err="1" smtClean="0">
                <a:solidFill>
                  <a:srgbClr val="008000"/>
                </a:solidFill>
              </a:rPr>
              <a:t>Pregel</a:t>
            </a:r>
            <a:endParaRPr lang="en-US" sz="1800" u="sng" dirty="0" smtClean="0">
              <a:solidFill>
                <a:srgbClr val="008000"/>
              </a:solidFill>
            </a:endParaRPr>
          </a:p>
          <a:p>
            <a:r>
              <a:rPr lang="en-US" sz="1800" b="1" i="1" u="sng" dirty="0" err="1" smtClean="0"/>
              <a:t>SciDB</a:t>
            </a:r>
            <a:endParaRPr lang="en-US" sz="1800" b="1" i="1" u="sng" dirty="0" smtClean="0"/>
          </a:p>
          <a:p>
            <a:endParaRPr lang="en-US" sz="1800" u="sng" dirty="0" smtClean="0"/>
          </a:p>
          <a:p>
            <a:pPr marL="0" indent="0">
              <a:buNone/>
            </a:pPr>
            <a:endParaRPr lang="en-US" sz="1800" u="sng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97450" y="1171575"/>
            <a:ext cx="4146550" cy="3670300"/>
          </a:xfrm>
        </p:spPr>
        <p:txBody>
          <a:bodyPr/>
          <a:lstStyle/>
          <a:p>
            <a:r>
              <a:rPr lang="en-US" sz="1800" b="1" i="1" dirty="0" err="1" smtClean="0"/>
              <a:t>MapReduce</a:t>
            </a:r>
            <a:r>
              <a:rPr lang="en-US" sz="1800" b="1" i="1" dirty="0" smtClean="0"/>
              <a:t>++</a:t>
            </a:r>
          </a:p>
          <a:p>
            <a:r>
              <a:rPr lang="en-US" sz="1800" dirty="0" smtClean="0">
                <a:solidFill>
                  <a:srgbClr val="0011CF"/>
                </a:solidFill>
              </a:rPr>
              <a:t>SCOPE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SimpleDB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Cassandra**</a:t>
            </a:r>
          </a:p>
          <a:p>
            <a:r>
              <a:rPr lang="en-US" sz="1800" dirty="0" err="1" smtClean="0"/>
              <a:t>CouchDB</a:t>
            </a:r>
            <a:r>
              <a:rPr lang="en-US" sz="1800" dirty="0" smtClean="0"/>
              <a:t>**</a:t>
            </a:r>
          </a:p>
          <a:p>
            <a:r>
              <a:rPr lang="en-US" sz="1800" dirty="0" err="1" smtClean="0"/>
              <a:t>MongoDB</a:t>
            </a:r>
            <a:endParaRPr lang="en-US" sz="1800" dirty="0" smtClean="0"/>
          </a:p>
          <a:p>
            <a:r>
              <a:rPr lang="en-US" sz="1800" b="1" i="1" dirty="0" smtClean="0"/>
              <a:t>SPARK</a:t>
            </a:r>
          </a:p>
          <a:p>
            <a:r>
              <a:rPr lang="en-US" sz="1800" b="1" i="1" dirty="0" smtClean="0"/>
              <a:t>Twister</a:t>
            </a:r>
          </a:p>
          <a:p>
            <a:r>
              <a:rPr lang="en-US" sz="1800" b="1" i="1" u="sng" dirty="0" err="1" smtClean="0"/>
              <a:t>HaLoop</a:t>
            </a:r>
            <a:endParaRPr lang="en-US" sz="1800" b="1" i="1" u="sng" dirty="0" smtClean="0"/>
          </a:p>
          <a:p>
            <a:r>
              <a:rPr lang="en-US" sz="1800" dirty="0" err="1" smtClean="0">
                <a:solidFill>
                  <a:srgbClr val="008000"/>
                </a:solidFill>
              </a:rPr>
              <a:t>BigTable</a:t>
            </a:r>
            <a:endParaRPr lang="en-US" sz="1800" dirty="0" smtClean="0">
              <a:solidFill>
                <a:srgbClr val="008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Elastic </a:t>
            </a:r>
            <a:r>
              <a:rPr lang="en-US" sz="1800" dirty="0" err="1" smtClean="0">
                <a:solidFill>
                  <a:srgbClr val="FF0000"/>
                </a:solidFill>
              </a:rPr>
              <a:t>MapReduce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0125" y="5238750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</a:rPr>
              <a:t>Google, </a:t>
            </a:r>
            <a:r>
              <a:rPr lang="en-US" sz="1800" dirty="0" err="1" smtClean="0">
                <a:solidFill>
                  <a:srgbClr val="0000FF"/>
                </a:solidFill>
              </a:rPr>
              <a:t>Microsoft,</a:t>
            </a:r>
            <a:r>
              <a:rPr lang="en-US" sz="1800" dirty="0" err="1" smtClean="0">
                <a:solidFill>
                  <a:srgbClr val="FF6600"/>
                </a:solidFill>
              </a:rPr>
              <a:t>Yahoo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, Facebook, </a:t>
            </a:r>
            <a:r>
              <a:rPr lang="en-US" sz="1800" dirty="0" smtClean="0">
                <a:solidFill>
                  <a:srgbClr val="FF0000"/>
                </a:solidFill>
              </a:rPr>
              <a:t>Amazon, </a:t>
            </a:r>
            <a:r>
              <a:rPr lang="en-US" sz="1800" dirty="0" smtClean="0"/>
              <a:t>Startup, </a:t>
            </a:r>
            <a:r>
              <a:rPr lang="en-US" sz="1800" b="1" i="1" dirty="0" smtClean="0"/>
              <a:t>University Research, </a:t>
            </a:r>
            <a:r>
              <a:rPr lang="en-US" sz="1800" b="1" u="sng" dirty="0" smtClean="0"/>
              <a:t>UW</a:t>
            </a:r>
            <a:endParaRPr lang="en-US" sz="1800" u="sng" dirty="0" smtClean="0"/>
          </a:p>
          <a:p>
            <a:endParaRPr lang="en-US" sz="1800" dirty="0" smtClean="0"/>
          </a:p>
          <a:p>
            <a:r>
              <a:rPr lang="en-US" sz="1800" dirty="0" smtClean="0"/>
              <a:t>**Apache open source 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365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(non-disjoint) clustering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Parallel Relational Databases</a:t>
            </a:r>
          </a:p>
          <a:p>
            <a:pPr lvl="1"/>
            <a:r>
              <a:rPr lang="en-US" sz="2000" dirty="0" smtClean="0"/>
              <a:t>Teradata, </a:t>
            </a:r>
            <a:r>
              <a:rPr lang="en-US" sz="2000" dirty="0" err="1" smtClean="0"/>
              <a:t>Greenplum</a:t>
            </a:r>
            <a:r>
              <a:rPr lang="en-US" sz="2000" dirty="0" smtClean="0"/>
              <a:t>, </a:t>
            </a:r>
            <a:r>
              <a:rPr lang="en-US" sz="2000" dirty="0" err="1" smtClean="0"/>
              <a:t>Netezza</a:t>
            </a:r>
            <a:r>
              <a:rPr lang="en-US" sz="2000" dirty="0" smtClean="0"/>
              <a:t>, Aster Data Systems, </a:t>
            </a:r>
            <a:r>
              <a:rPr lang="en-US" sz="2000" dirty="0" err="1" smtClean="0"/>
              <a:t>Datallegro</a:t>
            </a:r>
            <a:r>
              <a:rPr lang="en-US" sz="2000" dirty="0" smtClean="0"/>
              <a:t>, </a:t>
            </a:r>
            <a:r>
              <a:rPr lang="en-US" sz="2000" dirty="0" err="1" smtClean="0"/>
              <a:t>Vertica</a:t>
            </a:r>
            <a:r>
              <a:rPr lang="en-US" sz="2000" dirty="0" smtClean="0"/>
              <a:t>, </a:t>
            </a:r>
            <a:r>
              <a:rPr lang="en-US" sz="2000" dirty="0" err="1" smtClean="0"/>
              <a:t>MonetDB</a:t>
            </a:r>
            <a:endParaRPr lang="en-US" sz="2000" dirty="0" smtClean="0"/>
          </a:p>
          <a:p>
            <a:pPr lvl="1"/>
            <a:r>
              <a:rPr lang="en-US" sz="2000" dirty="0" smtClean="0"/>
              <a:t>(Not MySQL or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)</a:t>
            </a:r>
          </a:p>
          <a:p>
            <a:r>
              <a:rPr lang="en-US" sz="2400" u="sng" dirty="0" err="1" smtClean="0"/>
              <a:t>NoSQL</a:t>
            </a:r>
            <a:r>
              <a:rPr lang="en-US" sz="2400" u="sng" dirty="0" smtClean="0"/>
              <a:t> systems</a:t>
            </a:r>
          </a:p>
          <a:p>
            <a:pPr lvl="1"/>
            <a:r>
              <a:rPr lang="en-US" sz="2000" dirty="0" smtClean="0"/>
              <a:t>“Key-value stores”</a:t>
            </a:r>
          </a:p>
          <a:p>
            <a:pPr lvl="1"/>
            <a:r>
              <a:rPr lang="en-US" sz="2000" dirty="0" smtClean="0"/>
              <a:t>Cassandra,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, </a:t>
            </a:r>
            <a:r>
              <a:rPr lang="en-US" sz="2000" dirty="0" err="1" smtClean="0"/>
              <a:t>MongoDB</a:t>
            </a:r>
            <a:r>
              <a:rPr lang="en-US" sz="2000" dirty="0"/>
              <a:t>, </a:t>
            </a:r>
            <a:r>
              <a:rPr lang="en-US" sz="2000" dirty="0" err="1" smtClean="0"/>
              <a:t>Hbase</a:t>
            </a:r>
            <a:endParaRPr lang="en-US" sz="2000" dirty="0" smtClean="0"/>
          </a:p>
          <a:p>
            <a:r>
              <a:rPr lang="en-US" sz="2400" u="sng" dirty="0" err="1" smtClean="0"/>
              <a:t>MapReduce</a:t>
            </a:r>
            <a:r>
              <a:rPr lang="en-US" sz="2400" u="sng" dirty="0" smtClean="0"/>
              <a:t>-based systems</a:t>
            </a:r>
          </a:p>
          <a:p>
            <a:pPr lvl="1"/>
            <a:r>
              <a:rPr lang="en-US" sz="2000" dirty="0" err="1" smtClean="0"/>
              <a:t>Hadoop</a:t>
            </a:r>
            <a:r>
              <a:rPr lang="en-US" sz="2000" dirty="0" smtClean="0"/>
              <a:t>, Pig, HIVE, </a:t>
            </a:r>
            <a:endParaRPr lang="en-US" sz="2000" dirty="0" smtClean="0"/>
          </a:p>
          <a:p>
            <a:r>
              <a:rPr lang="en-US" sz="2400" u="sng" dirty="0"/>
              <a:t>Cloud services</a:t>
            </a:r>
          </a:p>
          <a:p>
            <a:pPr lvl="1"/>
            <a:r>
              <a:rPr lang="en-US" sz="2000" dirty="0" err="1" smtClean="0"/>
              <a:t>SimpleDB</a:t>
            </a:r>
            <a:r>
              <a:rPr lang="en-US" sz="2000" dirty="0" smtClean="0"/>
              <a:t>, S3, Megastore, </a:t>
            </a:r>
            <a:r>
              <a:rPr lang="en-US" sz="2000" dirty="0" err="1" smtClean="0"/>
              <a:t>BigQuery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5652-D0B8-5546-967C-CE31A81E6E69}" type="datetime1">
              <a:rPr lang="en-US" smtClean="0"/>
              <a:pPr/>
              <a:t>4/30/12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9398-7B4C-7B44-8640-70577409CF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5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Parallel Relational Databases</a:t>
            </a:r>
          </a:p>
          <a:p>
            <a:pPr lvl="1"/>
            <a:r>
              <a:rPr lang="en-US" dirty="0" smtClean="0"/>
              <a:t>Schema?</a:t>
            </a:r>
          </a:p>
          <a:p>
            <a:pPr lvl="1"/>
            <a:r>
              <a:rPr lang="en-US" dirty="0" smtClean="0"/>
              <a:t>Complex queries?</a:t>
            </a:r>
          </a:p>
          <a:p>
            <a:pPr lvl="1"/>
            <a:r>
              <a:rPr lang="en-US" dirty="0" smtClean="0"/>
              <a:t>Transactions?</a:t>
            </a:r>
          </a:p>
          <a:p>
            <a:pPr lvl="1"/>
            <a:r>
              <a:rPr lang="en-US" dirty="0" smtClean="0"/>
              <a:t>High-performance?</a:t>
            </a:r>
          </a:p>
          <a:p>
            <a:pPr lvl="2"/>
            <a:r>
              <a:rPr lang="en-US" dirty="0" smtClean="0"/>
              <a:t>indexing, views, cost-based optimization, ….</a:t>
            </a:r>
          </a:p>
          <a:p>
            <a:pPr lvl="1"/>
            <a:r>
              <a:rPr lang="en-US" dirty="0" smtClean="0"/>
              <a:t>Are you rich? </a:t>
            </a:r>
          </a:p>
          <a:p>
            <a:pPr lvl="2"/>
            <a:r>
              <a:rPr lang="en-US" dirty="0" smtClean="0"/>
              <a:t>~$20k-$125k / TB</a:t>
            </a:r>
          </a:p>
        </p:txBody>
      </p:sp>
    </p:spTree>
    <p:extLst>
      <p:ext uri="{BB962C8B-B14F-4D97-AF65-F5344CB8AC3E}">
        <p14:creationId xmlns:p14="http://schemas.microsoft.com/office/powerpoint/2010/main" val="28014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Hadoop</a:t>
            </a:r>
            <a:r>
              <a:rPr lang="en-US" u="sng" dirty="0" smtClean="0"/>
              <a:t> (locally managed)</a:t>
            </a:r>
          </a:p>
          <a:p>
            <a:pPr lvl="1"/>
            <a:r>
              <a:rPr lang="en-US" dirty="0" smtClean="0"/>
              <a:t>Java?</a:t>
            </a:r>
          </a:p>
          <a:p>
            <a:pPr lvl="1"/>
            <a:r>
              <a:rPr lang="en-US" dirty="0" smtClean="0"/>
              <a:t>Large unstructured files?</a:t>
            </a:r>
          </a:p>
          <a:p>
            <a:pPr lvl="1"/>
            <a:r>
              <a:rPr lang="en-US" dirty="0" smtClean="0"/>
              <a:t>Relatively small number of tasks?</a:t>
            </a:r>
          </a:p>
          <a:p>
            <a:pPr lvl="1"/>
            <a:r>
              <a:rPr lang="en-US" dirty="0" smtClean="0"/>
              <a:t>System administration support?</a:t>
            </a:r>
          </a:p>
          <a:p>
            <a:pPr lvl="1"/>
            <a:r>
              <a:rPr lang="en-US" dirty="0" smtClean="0"/>
              <a:t>Need to / want to roll your own algorithms?</a:t>
            </a:r>
          </a:p>
        </p:txBody>
      </p:sp>
    </p:spTree>
    <p:extLst>
      <p:ext uri="{BB962C8B-B14F-4D97-AF65-F5344CB8AC3E}">
        <p14:creationId xmlns:p14="http://schemas.microsoft.com/office/powerpoint/2010/main" val="354885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Hadoop</a:t>
            </a:r>
            <a:r>
              <a:rPr lang="en-US" u="sng" dirty="0" smtClean="0"/>
              <a:t> derivatives (Pig, HIVE)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Hadoop</a:t>
            </a:r>
            <a:r>
              <a:rPr lang="en-US" dirty="0" smtClean="0"/>
              <a:t>, with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igh-level language</a:t>
            </a:r>
          </a:p>
          <a:p>
            <a:pPr lvl="1"/>
            <a:r>
              <a:rPr lang="en-US" dirty="0" smtClean="0"/>
              <a:t>Support for multi-step workflows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70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NoSQL</a:t>
            </a:r>
            <a:endParaRPr lang="en-US" u="sng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ne object at a time manipulation?</a:t>
            </a:r>
          </a:p>
          <a:p>
            <a:pPr lvl="1"/>
            <a:r>
              <a:rPr lang="en-US" dirty="0" smtClean="0"/>
              <a:t>Lots of concurrent users/apps?</a:t>
            </a:r>
          </a:p>
          <a:p>
            <a:pPr lvl="1"/>
            <a:r>
              <a:rPr lang="en-US" dirty="0" smtClean="0"/>
              <a:t>Can you live without joins?</a:t>
            </a:r>
          </a:p>
          <a:p>
            <a:pPr lvl="1"/>
            <a:r>
              <a:rPr lang="en-US" dirty="0" smtClean="0"/>
              <a:t>System administration?</a:t>
            </a:r>
          </a:p>
          <a:p>
            <a:pPr lvl="1"/>
            <a:r>
              <a:rPr lang="en-US" dirty="0" smtClean="0"/>
              <a:t>Need interactive response times? </a:t>
            </a:r>
          </a:p>
          <a:p>
            <a:pPr lvl="2"/>
            <a:r>
              <a:rPr lang="en-US" dirty="0" smtClean="0"/>
              <a:t>e.g., you’re powering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7297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decision procedure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Cloud Services</a:t>
            </a:r>
          </a:p>
          <a:p>
            <a:pPr lvl="1"/>
            <a:r>
              <a:rPr lang="en-US" dirty="0" smtClean="0"/>
              <a:t>No local hardware</a:t>
            </a:r>
          </a:p>
          <a:p>
            <a:pPr lvl="1"/>
            <a:r>
              <a:rPr lang="en-US" dirty="0" smtClean="0"/>
              <a:t>No local sys admin support</a:t>
            </a:r>
          </a:p>
          <a:p>
            <a:pPr lvl="1"/>
            <a:r>
              <a:rPr lang="en-US" dirty="0" smtClean="0"/>
              <a:t>Inconsistent workloads</a:t>
            </a:r>
          </a:p>
        </p:txBody>
      </p:sp>
    </p:spTree>
    <p:extLst>
      <p:ext uri="{BB962C8B-B14F-4D97-AF65-F5344CB8AC3E}">
        <p14:creationId xmlns:p14="http://schemas.microsoft.com/office/powerpoint/2010/main" val="383070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46200"/>
            <a:ext cx="8769350" cy="47625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Intro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Decision procedures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NoSQL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example: Apache </a:t>
            </a:r>
            <a:r>
              <a:rPr lang="en-US" sz="2800" dirty="0" err="1" smtClean="0">
                <a:solidFill>
                  <a:srgbClr val="000000"/>
                </a:solidFill>
              </a:rPr>
              <a:t>Hbase</a:t>
            </a:r>
            <a:r>
              <a:rPr lang="en-US" sz="2800" dirty="0" smtClean="0">
                <a:solidFill>
                  <a:srgbClr val="000000"/>
                </a:solidFill>
              </a:rPr>
              <a:t> / Google </a:t>
            </a:r>
            <a:r>
              <a:rPr lang="en-US" sz="2800" dirty="0" err="1" smtClean="0">
                <a:solidFill>
                  <a:srgbClr val="000000"/>
                </a:solidFill>
              </a:rPr>
              <a:t>BigTable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example: </a:t>
            </a:r>
            <a:r>
              <a:rPr lang="en-US" sz="2800" dirty="0" err="1" smtClean="0">
                <a:solidFill>
                  <a:srgbClr val="000000"/>
                </a:solidFill>
              </a:rPr>
              <a:t>CouchDB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Discriminators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Programming Model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Consistency, Latency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Cloud vs. Local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OSDI paper in 2006</a:t>
            </a:r>
          </a:p>
          <a:p>
            <a:pPr lvl="1"/>
            <a:r>
              <a:rPr lang="en-US" dirty="0" smtClean="0"/>
              <a:t>Some overlap with the authors of the </a:t>
            </a:r>
            <a:r>
              <a:rPr lang="en-US" dirty="0" err="1" smtClean="0"/>
              <a:t>MapReduce</a:t>
            </a:r>
            <a:r>
              <a:rPr lang="en-US" dirty="0" smtClean="0"/>
              <a:t> paper</a:t>
            </a:r>
          </a:p>
          <a:p>
            <a:endParaRPr lang="en-US" dirty="0" smtClean="0"/>
          </a:p>
          <a:p>
            <a:r>
              <a:rPr lang="en-US" dirty="0" smtClean="0"/>
              <a:t>Complementary to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Recall: What is </a:t>
            </a:r>
            <a:r>
              <a:rPr lang="en-US" dirty="0" err="1" smtClean="0"/>
              <a:t>MapReduce</a:t>
            </a:r>
            <a:r>
              <a:rPr lang="en-US" dirty="0" smtClean="0"/>
              <a:t> *not* designed for?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3, 4 discussion</a:t>
            </a:r>
          </a:p>
          <a:p>
            <a:r>
              <a:rPr lang="en-US" dirty="0" smtClean="0"/>
              <a:t>Some review, </a:t>
            </a:r>
            <a:r>
              <a:rPr lang="en-US" dirty="0" err="1" smtClean="0"/>
              <a:t>NoSQL</a:t>
            </a:r>
            <a:r>
              <a:rPr lang="en-US" dirty="0" smtClean="0"/>
              <a:t> roundup</a:t>
            </a:r>
          </a:p>
          <a:p>
            <a:r>
              <a:rPr lang="en-US" dirty="0" smtClean="0"/>
              <a:t>Example: Google </a:t>
            </a:r>
            <a:r>
              <a:rPr lang="en-US" dirty="0" err="1" smtClean="0"/>
              <a:t>BigTable</a:t>
            </a:r>
            <a:r>
              <a:rPr lang="en-US" dirty="0" smtClean="0"/>
              <a:t> /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sparse</a:t>
            </a:r>
            <a:r>
              <a:rPr lang="en-US" dirty="0"/>
              <a:t>, distributed, persistent </a:t>
            </a:r>
            <a:r>
              <a:rPr lang="en-US" dirty="0" smtClean="0"/>
              <a:t>multi</a:t>
            </a:r>
            <a:r>
              <a:rPr lang="en-US" dirty="0"/>
              <a:t>-</a:t>
            </a:r>
            <a:r>
              <a:rPr lang="en-US" dirty="0" smtClean="0"/>
              <a:t>dimensional </a:t>
            </a:r>
            <a:r>
              <a:rPr lang="en-US" dirty="0"/>
              <a:t>sorted </a:t>
            </a:r>
            <a:r>
              <a:rPr lang="en-US" dirty="0" smtClean="0"/>
              <a:t>map”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Picture 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2909534"/>
            <a:ext cx="8207375" cy="6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is sorted lexicographically by row key</a:t>
            </a:r>
          </a:p>
          <a:p>
            <a:r>
              <a:rPr lang="en-US" sz="2800" dirty="0" smtClean="0"/>
              <a:t>Row key range broken into </a:t>
            </a:r>
            <a:r>
              <a:rPr lang="en-US" sz="2800" i="1" dirty="0" smtClean="0"/>
              <a:t>tablets</a:t>
            </a:r>
          </a:p>
          <a:p>
            <a:pPr marL="742950" lvl="2" indent="-342900">
              <a:buSzPct val="60000"/>
            </a:pPr>
            <a:r>
              <a:rPr lang="en-US" sz="2000" dirty="0"/>
              <a:t>Recall: What was Teradata’s model of distribution</a:t>
            </a:r>
            <a:r>
              <a:rPr lang="en-US" sz="2000" dirty="0" smtClean="0"/>
              <a:t>?</a:t>
            </a:r>
          </a:p>
          <a:p>
            <a:r>
              <a:rPr lang="en-US" sz="2800" dirty="0" smtClean="0"/>
              <a:t>A tablet is the unit of distribution and load balancing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</a:t>
            </a:r>
            <a:r>
              <a:rPr lang="en-US" dirty="0" smtClean="0"/>
              <a:t>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olumn </a:t>
            </a:r>
            <a:r>
              <a:rPr lang="en-US" dirty="0"/>
              <a:t>names of the form </a:t>
            </a:r>
            <a:r>
              <a:rPr lang="en-US" i="1" dirty="0" err="1"/>
              <a:t>family:qualifier</a:t>
            </a:r>
            <a:endParaRPr lang="en-US" i="1" dirty="0"/>
          </a:p>
          <a:p>
            <a:r>
              <a:rPr lang="en-US" dirty="0" smtClean="0"/>
              <a:t>“family” is the </a:t>
            </a:r>
            <a:r>
              <a:rPr lang="en-US" dirty="0"/>
              <a:t>basic unit of </a:t>
            </a:r>
          </a:p>
          <a:p>
            <a:pPr lvl="1"/>
            <a:r>
              <a:rPr lang="en-US" dirty="0"/>
              <a:t>access </a:t>
            </a:r>
            <a:r>
              <a:rPr lang="en-US" dirty="0" smtClean="0"/>
              <a:t>control</a:t>
            </a:r>
            <a:endParaRPr lang="en-US" dirty="0"/>
          </a:p>
          <a:p>
            <a:pPr lvl="1"/>
            <a:r>
              <a:rPr lang="en-US" dirty="0" smtClean="0"/>
              <a:t>memory accounting</a:t>
            </a:r>
            <a:endParaRPr lang="en-US" dirty="0"/>
          </a:p>
          <a:p>
            <a:pPr lvl="1"/>
            <a:r>
              <a:rPr lang="en-US" dirty="0" smtClean="0"/>
              <a:t>disk </a:t>
            </a:r>
            <a:r>
              <a:rPr lang="en-US" dirty="0"/>
              <a:t>accounting</a:t>
            </a:r>
          </a:p>
          <a:p>
            <a:r>
              <a:rPr lang="en-US" dirty="0" smtClean="0"/>
              <a:t>Typically all columns in a family the same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cell can be </a:t>
            </a:r>
            <a:r>
              <a:rPr lang="en-US" i="1" dirty="0" smtClean="0"/>
              <a:t>versioned</a:t>
            </a:r>
          </a:p>
          <a:p>
            <a:r>
              <a:rPr lang="en-US" dirty="0" smtClean="0"/>
              <a:t>Each new version increments the timestamp</a:t>
            </a:r>
          </a:p>
          <a:p>
            <a:r>
              <a:rPr lang="en-US" dirty="0" smtClean="0"/>
              <a:t>Policies:</a:t>
            </a:r>
          </a:p>
          <a:p>
            <a:pPr lvl="1"/>
            <a:r>
              <a:rPr lang="en-US" dirty="0" smtClean="0"/>
              <a:t>“keep only latest </a:t>
            </a:r>
            <a:r>
              <a:rPr lang="en-US" i="1" dirty="0" smtClean="0"/>
              <a:t>n</a:t>
            </a:r>
            <a:r>
              <a:rPr lang="en-US" dirty="0" smtClean="0"/>
              <a:t> versions”</a:t>
            </a:r>
          </a:p>
          <a:p>
            <a:pPr lvl="1"/>
            <a:r>
              <a:rPr lang="en-US" dirty="0" smtClean="0"/>
              <a:t>“keep only versions since time </a:t>
            </a:r>
            <a:r>
              <a:rPr lang="en-US" i="1" dirty="0" smtClean="0"/>
              <a:t>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3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Master assigns </a:t>
            </a:r>
            <a:r>
              <a:rPr lang="en-US" sz="2400" dirty="0"/>
              <a:t>tablets to tablet servers</a:t>
            </a:r>
          </a:p>
          <a:p>
            <a:r>
              <a:rPr lang="en-US" sz="2400" dirty="0"/>
              <a:t>Tablet server manages reads and writes </a:t>
            </a:r>
            <a:r>
              <a:rPr lang="en-US" sz="2400" dirty="0" smtClean="0"/>
              <a:t>from its tablets</a:t>
            </a:r>
            <a:endParaRPr lang="en-US" sz="2400" dirty="0"/>
          </a:p>
          <a:p>
            <a:r>
              <a:rPr lang="en-US" sz="2400" dirty="0"/>
              <a:t>Clients communicate directly with tablet </a:t>
            </a:r>
            <a:r>
              <a:rPr lang="en-US" sz="2400" dirty="0" smtClean="0"/>
              <a:t>server</a:t>
            </a:r>
          </a:p>
          <a:p>
            <a:r>
              <a:rPr lang="en-US" sz="2400" dirty="0" smtClean="0"/>
              <a:t>Tablet server splits tablets </a:t>
            </a:r>
            <a:r>
              <a:rPr lang="en-US" sz="2400" dirty="0"/>
              <a:t>that have grown too large.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location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Picture 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698625"/>
            <a:ext cx="7460640" cy="3771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5572125"/>
            <a:ext cx="565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Chubby: distributed lock service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icture 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2079625"/>
            <a:ext cx="6215009" cy="3520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587500"/>
            <a:ext cx="41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recent sequence of updates in </a:t>
            </a:r>
            <a:r>
              <a:rPr lang="en-US" sz="1800" i="1" dirty="0" err="1" smtClean="0">
                <a:solidFill>
                  <a:srgbClr val="FF0000"/>
                </a:solidFill>
              </a:rPr>
              <a:t>memtable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3" idx="2"/>
          </p:cNvCxnSpPr>
          <p:nvPr/>
        </p:nvCxnSpPr>
        <p:spPr bwMode="auto">
          <a:xfrm rot="16200000" flipH="1">
            <a:off x="2069823" y="1942822"/>
            <a:ext cx="233921" cy="26194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10125" y="115252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0" indent="-1778000"/>
            <a:r>
              <a:rPr lang="en-US" sz="1800" i="1" dirty="0" smtClean="0">
                <a:solidFill>
                  <a:srgbClr val="FF0000"/>
                </a:solidFill>
              </a:rPr>
              <a:t>minor compaction: write </a:t>
            </a:r>
            <a:r>
              <a:rPr lang="en-US" sz="1800" i="1" dirty="0" err="1" smtClean="0">
                <a:solidFill>
                  <a:srgbClr val="FF0000"/>
                </a:solidFill>
              </a:rPr>
              <a:t>memtable</a:t>
            </a:r>
            <a:r>
              <a:rPr lang="en-US" sz="1800" i="1" dirty="0" smtClean="0">
                <a:solidFill>
                  <a:srgbClr val="FF0000"/>
                </a:solidFill>
              </a:rPr>
              <a:t> buffer to a new </a:t>
            </a:r>
            <a:r>
              <a:rPr lang="en-US" sz="1800" i="1" dirty="0" err="1" smtClean="0">
                <a:solidFill>
                  <a:srgbClr val="FF0000"/>
                </a:solidFill>
              </a:rPr>
              <a:t>SSTable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7400" y="5622925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0" indent="-1778000"/>
            <a:r>
              <a:rPr lang="en-US" sz="1800" i="1" dirty="0" smtClean="0">
                <a:solidFill>
                  <a:srgbClr val="FF0000"/>
                </a:solidFill>
              </a:rPr>
              <a:t>major compaction: rewrite all </a:t>
            </a:r>
            <a:r>
              <a:rPr lang="en-US" sz="1800" i="1" dirty="0" err="1" smtClean="0">
                <a:solidFill>
                  <a:srgbClr val="FF0000"/>
                </a:solidFill>
              </a:rPr>
              <a:t>SSTables</a:t>
            </a:r>
            <a:r>
              <a:rPr lang="en-US" sz="1800" i="1" dirty="0" smtClean="0">
                <a:solidFill>
                  <a:srgbClr val="FF0000"/>
                </a:solidFill>
              </a:rPr>
              <a:t> into one </a:t>
            </a:r>
            <a:r>
              <a:rPr lang="en-US" sz="1800" i="1" dirty="0" err="1" smtClean="0">
                <a:solidFill>
                  <a:srgbClr val="FF0000"/>
                </a:solidFill>
              </a:rPr>
              <a:t>SSTable</a:t>
            </a:r>
            <a:r>
              <a:rPr lang="en-US" sz="1800" i="1" dirty="0" smtClean="0">
                <a:solidFill>
                  <a:srgbClr val="FF0000"/>
                </a:solidFill>
              </a:rPr>
              <a:t>; clean deletes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1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Compression</a:t>
            </a:r>
          </a:p>
          <a:p>
            <a:pPr lvl="1"/>
            <a:r>
              <a:rPr lang="en-US" sz="2000" dirty="0" smtClean="0"/>
              <a:t>specified by clients </a:t>
            </a:r>
          </a:p>
          <a:p>
            <a:r>
              <a:rPr lang="en-US" sz="2400" dirty="0" smtClean="0"/>
              <a:t>Bloom filters</a:t>
            </a:r>
          </a:p>
          <a:p>
            <a:pPr lvl="1"/>
            <a:r>
              <a:rPr lang="en-US" sz="2000" dirty="0" smtClean="0"/>
              <a:t>fast set membership test for (row, column) pair</a:t>
            </a:r>
          </a:p>
          <a:p>
            <a:pPr lvl="1"/>
            <a:r>
              <a:rPr lang="en-US" sz="2000" dirty="0" smtClean="0"/>
              <a:t>reduces disk accesses during reads</a:t>
            </a:r>
          </a:p>
          <a:p>
            <a:r>
              <a:rPr lang="en-US" sz="2400" dirty="0" smtClean="0"/>
              <a:t>Locality Groups</a:t>
            </a:r>
          </a:p>
          <a:p>
            <a:pPr lvl="1"/>
            <a:r>
              <a:rPr lang="en-US" sz="2000" dirty="0" smtClean="0"/>
              <a:t>Groups of column families frequently accessed together</a:t>
            </a:r>
          </a:p>
          <a:p>
            <a:r>
              <a:rPr lang="en-US" sz="2400" dirty="0" smtClean="0"/>
              <a:t>Immutability</a:t>
            </a:r>
          </a:p>
          <a:p>
            <a:pPr lvl="1"/>
            <a:r>
              <a:rPr lang="en-US" sz="2000" dirty="0" err="1" smtClean="0"/>
              <a:t>SSTables</a:t>
            </a:r>
            <a:r>
              <a:rPr lang="en-US" sz="2000" dirty="0" smtClean="0"/>
              <a:t> (disk chunks) are immutable</a:t>
            </a:r>
          </a:p>
          <a:p>
            <a:pPr lvl="1"/>
            <a:r>
              <a:rPr lang="en-US" sz="2000" dirty="0" smtClean="0"/>
              <a:t>Only the </a:t>
            </a:r>
            <a:r>
              <a:rPr lang="en-US" sz="2000" dirty="0" err="1" smtClean="0"/>
              <a:t>memtable</a:t>
            </a:r>
            <a:r>
              <a:rPr lang="en-US" sz="2000" dirty="0" smtClean="0"/>
              <a:t> needs to support concurrent updates (via copy-on-write)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Implementation of Google </a:t>
            </a:r>
            <a:r>
              <a:rPr lang="en-US" sz="2800" dirty="0" err="1" smtClean="0"/>
              <a:t>BigTable</a:t>
            </a:r>
            <a:endParaRPr lang="en-US" sz="2800" dirty="0" smtClean="0"/>
          </a:p>
          <a:p>
            <a:r>
              <a:rPr lang="en-US" sz="2800" dirty="0" smtClean="0"/>
              <a:t>Compatible with </a:t>
            </a:r>
            <a:r>
              <a:rPr lang="en-US" sz="2800" dirty="0" err="1" smtClean="0"/>
              <a:t>Hadoop</a:t>
            </a:r>
            <a:endParaRPr lang="en-US" sz="2800" dirty="0" smtClean="0"/>
          </a:p>
          <a:p>
            <a:pPr lvl="1"/>
            <a:r>
              <a:rPr lang="en-US" sz="2400" dirty="0" err="1" smtClean="0"/>
              <a:t>TableInputFormat</a:t>
            </a:r>
            <a:r>
              <a:rPr lang="en-US" sz="2400" dirty="0" smtClean="0"/>
              <a:t> allows reading of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 data in the map phase</a:t>
            </a:r>
          </a:p>
          <a:p>
            <a:pPr lvl="1"/>
            <a:r>
              <a:rPr lang="en-US" sz="2400" dirty="0" smtClean="0"/>
              <a:t>One mapper per tablet</a:t>
            </a:r>
          </a:p>
          <a:p>
            <a:pPr lvl="1"/>
            <a:r>
              <a:rPr lang="en-US" sz="2400" dirty="0" smtClean="0"/>
              <a:t>Aside: Speculative Execution?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Picture 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" y="4321175"/>
            <a:ext cx="9144000" cy="11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46200"/>
            <a:ext cx="8769350" cy="47625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Intro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Decision procedures</a:t>
            </a:r>
          </a:p>
          <a:p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NoSQL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example: Apache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Hbase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/ Google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BigTable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example: </a:t>
            </a:r>
            <a:r>
              <a:rPr lang="en-US" sz="2800" dirty="0" err="1" smtClean="0">
                <a:solidFill>
                  <a:srgbClr val="000000"/>
                </a:solidFill>
              </a:rPr>
              <a:t>CouchDB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Discriminators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Programming Model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Consistency, Latency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Cloud vs. Local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assignment this week</a:t>
            </a:r>
          </a:p>
          <a:p>
            <a:r>
              <a:rPr lang="en-US" dirty="0" smtClean="0"/>
              <a:t>Catch up on assignment 3, 4</a:t>
            </a:r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Big file: Upload vs. use in place</a:t>
            </a:r>
          </a:p>
          <a:p>
            <a:pPr lvl="1"/>
            <a:r>
              <a:rPr lang="en-US" dirty="0" smtClean="0"/>
              <a:t>Change the number of slaves</a:t>
            </a:r>
          </a:p>
          <a:p>
            <a:r>
              <a:rPr lang="en-US" dirty="0" smtClean="0"/>
              <a:t>Assignment 4</a:t>
            </a:r>
          </a:p>
          <a:p>
            <a:pPr lvl="1"/>
            <a:r>
              <a:rPr lang="en-US" dirty="0" smtClean="0"/>
              <a:t>Share your upload strategy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Document-oriented</a:t>
            </a:r>
          </a:p>
          <a:p>
            <a:pPr lvl="1"/>
            <a:r>
              <a:rPr lang="en-US" dirty="0" smtClean="0"/>
              <a:t>Document = set of key/value pairs</a:t>
            </a:r>
          </a:p>
          <a:p>
            <a:pPr lvl="1"/>
            <a:r>
              <a:rPr lang="en-US" dirty="0" smtClean="0"/>
              <a:t>Ex: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990962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"Subject": "I like Plankton"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"Author": "Rusty"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</a:t>
            </a:r>
            <a:r>
              <a:rPr lang="en-US" sz="1600" dirty="0" err="1" smtClean="0">
                <a:latin typeface="Courier New"/>
                <a:cs typeface="Courier New"/>
              </a:rPr>
              <a:t>PostedDate</a:t>
            </a:r>
            <a:r>
              <a:rPr lang="en-US" sz="1600" dirty="0" smtClean="0">
                <a:latin typeface="Courier New"/>
                <a:cs typeface="Courier New"/>
              </a:rPr>
              <a:t>": "5/23/2006"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"Tags": ["plankton", "baseball", "decisions"]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"Body": "I decided today that I don't like baseball. I like plankton."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565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: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</a:p>
          <a:p>
            <a:pPr lvl="1"/>
            <a:r>
              <a:rPr lang="en-US" dirty="0" smtClean="0"/>
              <a:t>Atomic, </a:t>
            </a:r>
            <a:r>
              <a:rPr lang="en-US" u="sng" dirty="0" smtClean="0"/>
              <a:t>Consistent</a:t>
            </a:r>
            <a:r>
              <a:rPr lang="en-US" dirty="0" smtClean="0"/>
              <a:t>, Isolated, Durable</a:t>
            </a:r>
            <a:endParaRPr lang="en-US" dirty="0"/>
          </a:p>
          <a:p>
            <a:r>
              <a:rPr lang="en-US" dirty="0" smtClean="0"/>
              <a:t>Lock-free concurrency</a:t>
            </a:r>
          </a:p>
          <a:p>
            <a:pPr lvl="1"/>
            <a:r>
              <a:rPr lang="en-US" dirty="0" smtClean="0"/>
              <a:t>Optimistic – attempts to edit dirty data fail</a:t>
            </a:r>
          </a:p>
          <a:p>
            <a:r>
              <a:rPr lang="en-US" dirty="0" smtClean="0"/>
              <a:t>No transactions</a:t>
            </a:r>
          </a:p>
          <a:p>
            <a:pPr lvl="1"/>
            <a:r>
              <a:rPr lang="en-US" dirty="0" smtClean="0"/>
              <a:t>Transaction: Sequence of related updates </a:t>
            </a:r>
          </a:p>
          <a:p>
            <a:pPr lvl="1"/>
            <a:r>
              <a:rPr lang="en-US" dirty="0" smtClean="0"/>
              <a:t>Entire sequence considered ACID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: Views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475302"/>
            <a:ext cx="96890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"_</a:t>
            </a:r>
            <a:r>
              <a:rPr lang="en-US" sz="1400" dirty="0" err="1" smtClean="0">
                <a:latin typeface="Courier New"/>
                <a:cs typeface="Courier New"/>
              </a:rPr>
              <a:t>id":"_design</a:t>
            </a:r>
            <a:r>
              <a:rPr lang="en-US" sz="1400" dirty="0" smtClean="0">
                <a:latin typeface="Courier New"/>
                <a:cs typeface="Courier New"/>
              </a:rPr>
              <a:t>/company",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"_rev":"12345",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"language": "</a:t>
            </a:r>
            <a:r>
              <a:rPr lang="en-US" sz="1400" dirty="0" err="1" smtClean="0">
                <a:latin typeface="Courier New"/>
                <a:cs typeface="Courier New"/>
              </a:rPr>
              <a:t>javascript</a:t>
            </a:r>
            <a:r>
              <a:rPr lang="en-US" sz="1400" dirty="0" smtClean="0">
                <a:latin typeface="Courier New"/>
                <a:cs typeface="Courier New"/>
              </a:rPr>
              <a:t>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"views":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"all":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"map": "function(doc) {if (</a:t>
            </a:r>
            <a:r>
              <a:rPr lang="en-US" sz="1400" dirty="0" err="1" smtClean="0">
                <a:latin typeface="Courier New"/>
                <a:cs typeface="Courier New"/>
              </a:rPr>
              <a:t>doc.Type</a:t>
            </a:r>
            <a:r>
              <a:rPr lang="en-US" sz="1400" dirty="0" smtClean="0">
                <a:latin typeface="Courier New"/>
                <a:cs typeface="Courier New"/>
              </a:rPr>
              <a:t>=='customer’) emit(null, doc) }"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},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"</a:t>
            </a:r>
            <a:r>
              <a:rPr lang="en-US" sz="1400" dirty="0" err="1" smtClean="0">
                <a:latin typeface="Courier New"/>
                <a:cs typeface="Courier New"/>
              </a:rPr>
              <a:t>by_lastname</a:t>
            </a:r>
            <a:r>
              <a:rPr lang="en-US" sz="1400" dirty="0" smtClean="0">
                <a:latin typeface="Courier New"/>
                <a:cs typeface="Courier New"/>
              </a:rPr>
              <a:t>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"map": "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function(doc) {if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doc.Type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=='customer’) emit(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doc.LastName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, doc) </a:t>
            </a:r>
            <a:r>
              <a:rPr lang="en-US" sz="1400" dirty="0" smtClean="0">
                <a:latin typeface="Courier New"/>
                <a:cs typeface="Courier New"/>
              </a:rPr>
              <a:t>}"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},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</a:t>
            </a:r>
            <a:r>
              <a:rPr lang="en-US" sz="1400" dirty="0" err="1" smtClean="0">
                <a:latin typeface="Courier New"/>
                <a:cs typeface="Courier New"/>
              </a:rPr>
              <a:t>total_purchases</a:t>
            </a:r>
            <a:r>
              <a:rPr lang="en-US" sz="1400" dirty="0" smtClean="0">
                <a:latin typeface="Courier New"/>
                <a:cs typeface="Courier New"/>
              </a:rPr>
              <a:t>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"map": "function(doc) {if (</a:t>
            </a:r>
            <a:r>
              <a:rPr lang="en-US" sz="1400" dirty="0" err="1" smtClean="0">
                <a:latin typeface="Courier New"/>
                <a:cs typeface="Courier New"/>
              </a:rPr>
              <a:t>doc.Type</a:t>
            </a:r>
            <a:r>
              <a:rPr lang="en-US" sz="1400" dirty="0" smtClean="0">
                <a:latin typeface="Courier New"/>
                <a:cs typeface="Courier New"/>
              </a:rPr>
              <a:t>=='purchase’) emit(</a:t>
            </a:r>
            <a:r>
              <a:rPr lang="en-US" sz="1400" dirty="0" err="1" smtClean="0">
                <a:latin typeface="Courier New"/>
                <a:cs typeface="Courier New"/>
              </a:rPr>
              <a:t>doc.Customer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doc.Amount</a:t>
            </a:r>
            <a:r>
              <a:rPr lang="en-US" sz="1400" dirty="0" smtClean="0">
                <a:latin typeface="Courier New"/>
                <a:cs typeface="Courier New"/>
              </a:rPr>
              <a:t>)}",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"reduce": "function(keys, values) { return sum(values) }"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96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Intro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Decision procedures</a:t>
            </a:r>
          </a:p>
          <a:p>
            <a:r>
              <a:rPr lang="en-US" sz="2800" dirty="0" err="1" smtClean="0">
                <a:solidFill>
                  <a:srgbClr val="A6A6A6"/>
                </a:solidFill>
              </a:rPr>
              <a:t>NoSQL</a:t>
            </a:r>
            <a:r>
              <a:rPr lang="en-US" sz="2800" dirty="0" smtClean="0">
                <a:solidFill>
                  <a:srgbClr val="A6A6A6"/>
                </a:solidFill>
              </a:rPr>
              <a:t> example: </a:t>
            </a:r>
            <a:r>
              <a:rPr lang="en-US" sz="2800" dirty="0" err="1" smtClean="0">
                <a:solidFill>
                  <a:srgbClr val="A6A6A6"/>
                </a:solidFill>
              </a:rPr>
              <a:t>CouchDB</a:t>
            </a:r>
            <a:endParaRPr lang="en-US" sz="2800" dirty="0" smtClean="0">
              <a:solidFill>
                <a:srgbClr val="A6A6A6"/>
              </a:solidFill>
            </a:endParaRPr>
          </a:p>
          <a:p>
            <a:r>
              <a:rPr lang="en-US" sz="2800" dirty="0" smtClean="0"/>
              <a:t>Discriminators</a:t>
            </a:r>
            <a:endParaRPr lang="en-US" sz="2400" dirty="0" smtClean="0"/>
          </a:p>
          <a:p>
            <a:pPr lvl="1"/>
            <a:r>
              <a:rPr lang="en-US" sz="2400" dirty="0" smtClean="0"/>
              <a:t>Programming Model</a:t>
            </a:r>
          </a:p>
          <a:p>
            <a:pPr lvl="1"/>
            <a:r>
              <a:rPr lang="en-US" sz="2400" dirty="0" smtClean="0"/>
              <a:t>Consistency, Latency</a:t>
            </a:r>
          </a:p>
          <a:p>
            <a:pPr lvl="1"/>
            <a:r>
              <a:rPr lang="en-US" sz="2400" dirty="0" smtClean="0"/>
              <a:t>Cloud vs. Local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Ex: Show all comments by “Sue” on any blog post by “Jim”</a:t>
            </a:r>
          </a:p>
          <a:p>
            <a:endParaRPr lang="en-US" sz="2000" dirty="0" smtClean="0"/>
          </a:p>
          <a:p>
            <a:r>
              <a:rPr lang="en-US" sz="2000" dirty="0" smtClean="0"/>
              <a:t>Method 1:</a:t>
            </a:r>
          </a:p>
          <a:p>
            <a:pPr lvl="1"/>
            <a:r>
              <a:rPr lang="en-US" sz="1800" dirty="0" smtClean="0"/>
              <a:t>Lookup all blog posts by Jim</a:t>
            </a:r>
          </a:p>
          <a:p>
            <a:pPr lvl="1"/>
            <a:r>
              <a:rPr lang="en-US" sz="1800" dirty="0" smtClean="0"/>
              <a:t>For each post, lookup all comments and filter for “Sue”</a:t>
            </a:r>
          </a:p>
          <a:p>
            <a:r>
              <a:rPr lang="en-US" sz="2000" dirty="0" smtClean="0"/>
              <a:t>Method 2:</a:t>
            </a:r>
          </a:p>
          <a:p>
            <a:pPr lvl="1"/>
            <a:r>
              <a:rPr lang="en-US" sz="1800" dirty="0" smtClean="0"/>
              <a:t>Lookup all comments by Sue</a:t>
            </a:r>
          </a:p>
          <a:p>
            <a:pPr lvl="1"/>
            <a:r>
              <a:rPr lang="en-US" sz="1800" dirty="0" smtClean="0"/>
              <a:t>For each comment, lookup all posts and filter for “Jim”</a:t>
            </a:r>
          </a:p>
          <a:p>
            <a:r>
              <a:rPr lang="en-US" sz="2000" dirty="0"/>
              <a:t>Method 3: </a:t>
            </a:r>
          </a:p>
          <a:p>
            <a:pPr lvl="1"/>
            <a:r>
              <a:rPr lang="en-US" sz="1800" dirty="0"/>
              <a:t>Filter comments by Sue, filter posts by Jim,</a:t>
            </a:r>
          </a:p>
          <a:p>
            <a:pPr lvl="1"/>
            <a:r>
              <a:rPr lang="en-US" sz="1800" dirty="0"/>
              <a:t>Sort all comments by blog </a:t>
            </a:r>
            <a:r>
              <a:rPr lang="en-US" sz="1800" dirty="0" smtClean="0"/>
              <a:t>id, sort all blogs by blog id</a:t>
            </a:r>
          </a:p>
          <a:p>
            <a:pPr lvl="1"/>
            <a:r>
              <a:rPr lang="en-US" sz="1800" dirty="0" smtClean="0"/>
              <a:t>Pull one from each list to find matches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Programming Models: My Terminology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Lookup</a:t>
            </a:r>
          </a:p>
          <a:p>
            <a:pPr lvl="1"/>
            <a:r>
              <a:rPr lang="en-US" sz="1600" dirty="0"/>
              <a:t>put/get objects by key </a:t>
            </a:r>
            <a:r>
              <a:rPr lang="en-US" sz="1600" dirty="0" smtClean="0"/>
              <a:t>only</a:t>
            </a:r>
          </a:p>
          <a:p>
            <a:pPr lvl="1"/>
            <a:r>
              <a:rPr lang="en-US" sz="1600" dirty="0" smtClean="0"/>
              <a:t>Ex: Cassandra</a:t>
            </a:r>
            <a:endParaRPr lang="en-US" sz="1600" dirty="0"/>
          </a:p>
          <a:p>
            <a:r>
              <a:rPr lang="en-US" sz="2000" dirty="0" smtClean="0"/>
              <a:t>Filter </a:t>
            </a:r>
          </a:p>
          <a:p>
            <a:pPr lvl="1"/>
            <a:r>
              <a:rPr lang="en-US" sz="1600" dirty="0" smtClean="0"/>
              <a:t>Non-key access.  </a:t>
            </a:r>
          </a:p>
          <a:p>
            <a:pPr lvl="1"/>
            <a:r>
              <a:rPr lang="en-US" sz="1600" dirty="0"/>
              <a:t>No joins.  Single-relation access only</a:t>
            </a:r>
            <a:r>
              <a:rPr lang="en-US" sz="1600" dirty="0" smtClean="0"/>
              <a:t>.  May look like SQL.</a:t>
            </a:r>
            <a:endParaRPr lang="en-US" sz="1600" dirty="0"/>
          </a:p>
          <a:p>
            <a:pPr lvl="1"/>
            <a:r>
              <a:rPr lang="en-US" sz="1600" dirty="0"/>
              <a:t>Ex: </a:t>
            </a:r>
            <a:r>
              <a:rPr lang="en-US" sz="1600" dirty="0" err="1"/>
              <a:t>SimpleDB</a:t>
            </a:r>
            <a:r>
              <a:rPr lang="en-US" sz="1600" dirty="0"/>
              <a:t>, Google Megastore</a:t>
            </a:r>
          </a:p>
          <a:p>
            <a:r>
              <a:rPr lang="en-US" sz="2000" dirty="0" err="1" smtClean="0"/>
              <a:t>MapReduce</a:t>
            </a:r>
            <a:endParaRPr lang="en-US" sz="2000" dirty="0" smtClean="0"/>
          </a:p>
          <a:p>
            <a:pPr lvl="1"/>
            <a:r>
              <a:rPr lang="en-US" sz="1600" dirty="0"/>
              <a:t>Two functions define a distributed program: Map and Reduce</a:t>
            </a:r>
          </a:p>
          <a:p>
            <a:r>
              <a:rPr lang="en-US" sz="2000" dirty="0" smtClean="0"/>
              <a:t>RA-like</a:t>
            </a:r>
          </a:p>
          <a:p>
            <a:pPr lvl="1"/>
            <a:r>
              <a:rPr lang="en-US" sz="1600" dirty="0"/>
              <a:t>A set of operators akin to the Relational Algebra</a:t>
            </a:r>
          </a:p>
          <a:p>
            <a:pPr lvl="1"/>
            <a:r>
              <a:rPr lang="en-US" sz="1600" dirty="0"/>
              <a:t>Ex: Pig, MS </a:t>
            </a:r>
            <a:r>
              <a:rPr lang="en-US" sz="1600" dirty="0" err="1" smtClean="0"/>
              <a:t>DryadLINQ</a:t>
            </a:r>
            <a:endParaRPr lang="en-US" sz="2000" dirty="0" smtClean="0"/>
          </a:p>
          <a:p>
            <a:r>
              <a:rPr lang="en-US" sz="2000" dirty="0" smtClean="0"/>
              <a:t>SQL-like</a:t>
            </a:r>
          </a:p>
          <a:p>
            <a:pPr lvl="1"/>
            <a:r>
              <a:rPr lang="en-US" sz="1600" dirty="0"/>
              <a:t>Declarative language</a:t>
            </a:r>
          </a:p>
          <a:p>
            <a:pPr lvl="1"/>
            <a:r>
              <a:rPr lang="en-US" sz="1600" dirty="0"/>
              <a:t>Includes joins</a:t>
            </a:r>
          </a:p>
          <a:p>
            <a:pPr lvl="1"/>
            <a:r>
              <a:rPr lang="en-US" sz="1600" dirty="0"/>
              <a:t>Ex: HIVE, Google </a:t>
            </a:r>
            <a:r>
              <a:rPr lang="en-US" sz="1600" dirty="0" err="1"/>
              <a:t>BigQuery</a:t>
            </a:r>
            <a:endParaRPr lang="en-US" sz="1600" dirty="0"/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00969"/>
              </p:ext>
            </p:extLst>
          </p:nvPr>
        </p:nvGraphicFramePr>
        <p:xfrm>
          <a:off x="392798" y="1698078"/>
          <a:ext cx="836658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58"/>
                <a:gridCol w="1266507"/>
                <a:gridCol w="1138984"/>
                <a:gridCol w="1233987"/>
                <a:gridCol w="1530769"/>
                <a:gridCol w="16126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Prog</a:t>
                      </a:r>
                      <a:r>
                        <a:rPr lang="en-US" sz="1600" dirty="0" smtClean="0"/>
                        <a:t>.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Storage</a:t>
                      </a:r>
                      <a:r>
                        <a:rPr lang="en-US" sz="1600" baseline="0" dirty="0" smtClean="0"/>
                        <a:t> Cost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 Cost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IO</a:t>
                      </a:r>
                      <a:r>
                        <a:rPr lang="en-US" sz="1600" baseline="0" dirty="0" smtClean="0"/>
                        <a:t> Cost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Megastore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$0.15 / GB / mo.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$0.10 / </a:t>
                      </a:r>
                      <a:r>
                        <a:rPr lang="en-US" sz="1600" dirty="0" err="1" smtClean="0"/>
                        <a:t>corehour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$.10 /</a:t>
                      </a:r>
                      <a:r>
                        <a:rPr lang="en-US" sz="1600" baseline="0" dirty="0" smtClean="0"/>
                        <a:t> GB</a:t>
                      </a:r>
                      <a:r>
                        <a:rPr lang="en-US" sz="1600" dirty="0" smtClean="0"/>
                        <a:t> in,   </a:t>
                      </a:r>
                    </a:p>
                    <a:p>
                      <a:r>
                        <a:rPr lang="en-US" sz="1600" dirty="0" smtClean="0"/>
                        <a:t>$.12 / GB out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err="1" smtClean="0"/>
                        <a:t>BigQuery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SQL-like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Closed</a:t>
                      </a:r>
                      <a:r>
                        <a:rPr lang="en-US" sz="1600" baseline="0" dirty="0" smtClean="0"/>
                        <a:t> beta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Closed</a:t>
                      </a:r>
                      <a:r>
                        <a:rPr lang="en-US" sz="1600" baseline="0" dirty="0" smtClean="0"/>
                        <a:t> beta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Closed</a:t>
                      </a:r>
                      <a:r>
                        <a:rPr lang="en-US" sz="1600" baseline="0" dirty="0" smtClean="0"/>
                        <a:t> beta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 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Lookup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$0.15 / GB</a:t>
                      </a:r>
                      <a:r>
                        <a:rPr lang="en-US" sz="1600" baseline="0" dirty="0" smtClean="0"/>
                        <a:t> / mo.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$0.12 /</a:t>
                      </a:r>
                      <a:r>
                        <a:rPr lang="en-US" sz="1600" baseline="0" dirty="0" smtClean="0"/>
                        <a:t> hour and 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$.10 /</a:t>
                      </a:r>
                      <a:r>
                        <a:rPr lang="en-US" sz="1600" baseline="0" dirty="0" smtClean="0"/>
                        <a:t> GB</a:t>
                      </a:r>
                      <a:r>
                        <a:rPr lang="en-US" sz="1600" dirty="0" smtClean="0"/>
                        <a:t> in,   </a:t>
                      </a:r>
                    </a:p>
                    <a:p>
                      <a:r>
                        <a:rPr lang="en-US" sz="1600" dirty="0" smtClean="0"/>
                        <a:t>$.15 / GB out</a:t>
                      </a:r>
                    </a:p>
                  </a:txBody>
                  <a:tcPr/>
                </a:tc>
              </a:tr>
              <a:tr h="479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Elastic </a:t>
                      </a:r>
                      <a:r>
                        <a:rPr lang="en-US" sz="1600" dirty="0" err="1" smtClean="0"/>
                        <a:t>MapReduce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Amazon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MR, </a:t>
                      </a:r>
                    </a:p>
                    <a:p>
                      <a:r>
                        <a:rPr lang="en-US" sz="1600" dirty="0" smtClean="0"/>
                        <a:t>RA-like, </a:t>
                      </a:r>
                    </a:p>
                    <a:p>
                      <a:r>
                        <a:rPr lang="en-US" sz="1600" dirty="0" smtClean="0"/>
                        <a:t>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$0.093 / GB / mo.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$0.10 / hour and 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$0.10 / GB in, $0.15 / GB out (1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GB free)</a:t>
                      </a:r>
                      <a:endParaRPr lang="en-US" sz="1600" dirty="0"/>
                    </a:p>
                  </a:txBody>
                  <a:tcPr/>
                </a:tc>
              </a:tr>
              <a:tr h="47998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SimpleDB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Amazon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$0.093 / GB / mo.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25 hours free, $0.14 after that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$0.10 / GB in, $0.15 / GB out (1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GB free)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619388" y="5882445"/>
            <a:ext cx="461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escience.washington.edu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8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</a:t>
            </a:r>
            <a:r>
              <a:rPr lang="en-US" sz="1600" dirty="0" smtClean="0"/>
              <a:t>[Brewer 2000, Lynch 2002]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249" y="1171575"/>
            <a:ext cx="7985125" cy="4762500"/>
          </a:xfrm>
        </p:spPr>
        <p:txBody>
          <a:bodyPr/>
          <a:lstStyle/>
          <a:p>
            <a:r>
              <a:rPr lang="en-US" sz="2400" dirty="0" smtClean="0"/>
              <a:t>Consistency</a:t>
            </a:r>
          </a:p>
          <a:p>
            <a:pPr lvl="1"/>
            <a:r>
              <a:rPr lang="en-US" sz="1800" dirty="0" smtClean="0"/>
              <a:t>Do all applications see all the same data?</a:t>
            </a:r>
          </a:p>
          <a:p>
            <a:r>
              <a:rPr lang="en-US" sz="2400" dirty="0" smtClean="0"/>
              <a:t>Availability</a:t>
            </a:r>
          </a:p>
          <a:p>
            <a:pPr lvl="1"/>
            <a:r>
              <a:rPr lang="en-US" sz="1800" dirty="0" smtClean="0"/>
              <a:t>If some nodes fail, does everything still work?</a:t>
            </a:r>
          </a:p>
          <a:p>
            <a:r>
              <a:rPr lang="en-US" sz="2400" dirty="0" smtClean="0"/>
              <a:t>Partitioning</a:t>
            </a:r>
          </a:p>
          <a:p>
            <a:pPr lvl="1"/>
            <a:r>
              <a:rPr lang="en-US" sz="1800" dirty="0" smtClean="0"/>
              <a:t>If your nodes can’t talk to each other, does everything still work?</a:t>
            </a:r>
          </a:p>
          <a:p>
            <a:endParaRPr lang="en-US" sz="2400" dirty="0" smtClean="0"/>
          </a:p>
          <a:p>
            <a:r>
              <a:rPr lang="en-US" sz="2400" dirty="0" smtClean="0"/>
              <a:t>CAP Theorem: Choose two, or sacrifice latency</a:t>
            </a:r>
          </a:p>
          <a:p>
            <a:endParaRPr lang="en-US" sz="2400" dirty="0"/>
          </a:p>
          <a:p>
            <a:r>
              <a:rPr lang="en-US" sz="2400" dirty="0" smtClean="0"/>
              <a:t>Databases: Consistency, Availability</a:t>
            </a:r>
          </a:p>
          <a:p>
            <a:r>
              <a:rPr lang="en-US" sz="2400" dirty="0" err="1" smtClean="0"/>
              <a:t>NoSQL</a:t>
            </a:r>
            <a:r>
              <a:rPr lang="en-US" sz="2400" dirty="0" smtClean="0"/>
              <a:t>: Availability, Partitioning</a:t>
            </a:r>
          </a:p>
          <a:p>
            <a:r>
              <a:rPr lang="en-US" sz="2400" dirty="0" smtClean="0"/>
              <a:t>But: Some counterevidence – “</a:t>
            </a:r>
            <a:r>
              <a:rPr lang="en-US" sz="2400" dirty="0" err="1" smtClean="0"/>
              <a:t>NewSQL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 descr="Picture 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1" y="101211"/>
            <a:ext cx="7512265" cy="5684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1625" y="5889625"/>
            <a:ext cx="393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</a:t>
            </a:r>
            <a:r>
              <a:rPr lang="en-US" i="1" dirty="0" err="1" smtClean="0"/>
              <a:t>rc</a:t>
            </a:r>
            <a:r>
              <a:rPr lang="en-US" i="1" dirty="0" smtClean="0"/>
              <a:t>: </a:t>
            </a:r>
            <a:r>
              <a:rPr lang="en-US" i="1" dirty="0" err="1" smtClean="0"/>
              <a:t>Shashank</a:t>
            </a:r>
            <a:r>
              <a:rPr lang="en-US" i="1" dirty="0" smtClean="0"/>
              <a:t> </a:t>
            </a:r>
            <a:r>
              <a:rPr lang="en-US" i="1" dirty="0" err="1" smtClean="0"/>
              <a:t>Tiwari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28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“Eventual Consistency”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282700"/>
            <a:ext cx="8443913" cy="4762500"/>
          </a:xfrm>
        </p:spPr>
        <p:txBody>
          <a:bodyPr/>
          <a:lstStyle/>
          <a:p>
            <a:r>
              <a:rPr lang="en-US" sz="2000" dirty="0" smtClean="0"/>
              <a:t>Write conflicts will eventually propagate throughout the system</a:t>
            </a:r>
          </a:p>
          <a:p>
            <a:endParaRPr lang="en-US" sz="2000" dirty="0" smtClean="0"/>
          </a:p>
          <a:p>
            <a:r>
              <a:rPr lang="en-US" sz="2000" dirty="0" smtClean="0"/>
              <a:t>What the application sees in the meantime is sensitive to replication mechanics and difficult to predict</a:t>
            </a:r>
          </a:p>
          <a:p>
            <a:endParaRPr lang="en-US" sz="2000" dirty="0" smtClean="0"/>
          </a:p>
          <a:p>
            <a:r>
              <a:rPr lang="en-US" sz="2000" dirty="0" smtClean="0"/>
              <a:t>Contrast with RDBMS, </a:t>
            </a:r>
            <a:r>
              <a:rPr lang="en-US" sz="2000" dirty="0" err="1" smtClean="0"/>
              <a:t>Paxos</a:t>
            </a:r>
            <a:r>
              <a:rPr lang="en-US" sz="2000" dirty="0" smtClean="0"/>
              <a:t>: Immediate (or “strong”) consistency, but there may be deadlocks</a:t>
            </a:r>
          </a:p>
          <a:p>
            <a:endParaRPr lang="en-US" sz="2000" dirty="0"/>
          </a:p>
          <a:p>
            <a:r>
              <a:rPr lang="en-US" sz="2000" dirty="0" smtClean="0"/>
              <a:t>Lots of variants, lots of research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week: Guest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Jaime </a:t>
            </a:r>
            <a:r>
              <a:rPr lang="en-US" dirty="0"/>
              <a:t>Kinney, Amazon </a:t>
            </a:r>
          </a:p>
          <a:p>
            <a:r>
              <a:rPr lang="en-US" dirty="0" err="1"/>
              <a:t>DynamoDB</a:t>
            </a:r>
            <a:r>
              <a:rPr lang="en-US" dirty="0"/>
              <a:t>, other data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NoSQL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Movement</a:t>
            </a:r>
            <a:endParaRPr lang="en-US">
              <a:latin typeface="Arial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71683" name="Picture 5" descr="Picture 14.png                                                 000C4E1AMacintosh HD                   C63A6B9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6200"/>
            <a:ext cx="9043988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255425"/>
      </p:ext>
    </p:extLst>
  </p:cSld>
  <p:clrMapOvr>
    <a:masterClrMapping/>
  </p:clrMapOvr>
  <p:transition xmlns:p14="http://schemas.microsoft.com/office/powerpoint/2010/main" advTm="15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2300" y="2299038"/>
            <a:ext cx="789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"What information consumes is rather obvious: it consumes the attention of its recipients</a:t>
            </a:r>
            <a:r>
              <a:rPr lang="en-US" sz="2000" b="1" dirty="0" smtClean="0"/>
              <a:t>. </a:t>
            </a:r>
            <a:r>
              <a:rPr lang="en-US" sz="2000" b="1" u="sng" dirty="0" smtClean="0"/>
              <a:t>Hence a wealth of information creates a poverty of attention</a:t>
            </a:r>
            <a:r>
              <a:rPr lang="en-US" sz="2000" u="sng" dirty="0" smtClean="0"/>
              <a:t>, </a:t>
            </a:r>
            <a:r>
              <a:rPr lang="en-US" sz="2000" dirty="0" smtClean="0"/>
              <a:t>and a need to allocate that attention efficiently among the overabundance of information sources that might consume it."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91000" y="4095750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Herbert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0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606550"/>
            <a:ext cx="7772400" cy="1143000"/>
          </a:xfrm>
        </p:spPr>
        <p:txBody>
          <a:bodyPr/>
          <a:lstStyle/>
          <a:p>
            <a:r>
              <a:rPr lang="en-US" dirty="0"/>
              <a:t>Data-Intensive Scalable Science: Beyond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2175" y="3311525"/>
            <a:ext cx="6400800" cy="2420938"/>
          </a:xfrm>
        </p:spPr>
        <p:txBody>
          <a:bodyPr/>
          <a:lstStyle/>
          <a:p>
            <a:pPr algn="l"/>
            <a:r>
              <a:rPr lang="en-US" sz="2000"/>
              <a:t>Bill Howe, UW</a:t>
            </a:r>
          </a:p>
        </p:txBody>
      </p:sp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3779838"/>
            <a:ext cx="12192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1100138" y="4137025"/>
            <a:ext cx="343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…plus a bunch of people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8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59400" y="6183313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i="1" dirty="0" err="1"/>
              <a:t>src</a:t>
            </a:r>
            <a:r>
              <a:rPr lang="en-US" sz="2400" i="1" dirty="0"/>
              <a:t>: Lincoln Stein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88" name="Worksheet" r:id="rId4" imgW="5077005" imgH="3610458" progId="Excel.Sheet.8">
                  <p:embed/>
                </p:oleObj>
              </mc:Choice>
              <mc:Fallback>
                <p:oleObj name="Worksheet" r:id="rId4" imgW="5077005" imgH="36104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21199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1" name="Picture 17" descr="SC-Banner-small-cmy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6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60" name="Worksheet" r:id="rId4" imgW="5077005" imgH="3610458" progId="Excel.Sheet.8">
                  <p:embed/>
                </p:oleObj>
              </mc:Choice>
              <mc:Fallback>
                <p:oleObj name="Worksheet" r:id="rId4" imgW="5077005" imgH="36104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41248"/>
              </p:ext>
            </p:extLst>
          </p:nvPr>
        </p:nvGraphicFramePr>
        <p:xfrm>
          <a:off x="2027238" y="1603375"/>
          <a:ext cx="5087937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61" name="Worksheet" r:id="rId6" imgW="5086631" imgH="3619886" progId="Excel.Sheet.8">
                  <p:embed/>
                </p:oleObj>
              </mc:Choice>
              <mc:Fallback>
                <p:oleObj name="Worksheet" r:id="rId6" imgW="5086631" imgH="36198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03375"/>
                        <a:ext cx="5087937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8133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0" name="Picture 17" descr="SC-Banner-small-cmy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4" name="Worksheet" r:id="rId4" imgW="5077005" imgH="3610458" progId="Excel.Sheet.8">
                  <p:embed/>
                </p:oleObj>
              </mc:Choice>
              <mc:Fallback>
                <p:oleObj name="Worksheet" r:id="rId4" imgW="5077005" imgH="36104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027238" y="1619250"/>
          <a:ext cx="5087937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85" name="Worksheet" r:id="rId6" imgW="5086631" imgH="3619886" progId="Excel.Sheet.8">
                  <p:embed/>
                </p:oleObj>
              </mc:Choice>
              <mc:Fallback>
                <p:oleObj name="Worksheet" r:id="rId6" imgW="5086631" imgH="36198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19250"/>
                        <a:ext cx="5087937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0963"/>
            <a:ext cx="91440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>
                <a:latin typeface="Arial" charset="0"/>
              </a:rPr>
              <a:t>Solving the Petascale Challenge:</a:t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0" y="1139825"/>
            <a:ext cx="755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charset="0"/>
              </a:rPr>
              <a:t>(1 PB = 1,000,000,000,000,000 B = 10</a:t>
            </a:r>
            <a:r>
              <a:rPr lang="en-US" sz="1800" baseline="30000">
                <a:solidFill>
                  <a:schemeClr val="accent2"/>
                </a:solidFill>
                <a:latin typeface="Arial" charset="0"/>
              </a:rPr>
              <a:t>15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bytes = one quadrillion bytes)</a:t>
            </a:r>
            <a:endParaRPr lang="en-US"/>
          </a:p>
        </p:txBody>
      </p:sp>
      <p:sp>
        <p:nvSpPr>
          <p:cNvPr id="22535" name="Freeform 9"/>
          <p:cNvSpPr>
            <a:spLocks noChangeArrowheads="1"/>
          </p:cNvSpPr>
          <p:nvPr/>
        </p:nvSpPr>
        <p:spPr bwMode="auto">
          <a:xfrm>
            <a:off x="4635500" y="3038475"/>
            <a:ext cx="2330450" cy="1592263"/>
          </a:xfrm>
          <a:custGeom>
            <a:avLst/>
            <a:gdLst>
              <a:gd name="T0" fmla="*/ 100989 w 2586318"/>
              <a:gd name="T1" fmla="*/ 1514832 h 1766047"/>
              <a:gd name="T2" fmla="*/ 173701 w 2586318"/>
              <a:gd name="T3" fmla="*/ 1526951 h 1766047"/>
              <a:gd name="T4" fmla="*/ 1143194 w 2586318"/>
              <a:gd name="T5" fmla="*/ 1127035 h 1766047"/>
              <a:gd name="T6" fmla="*/ 2330823 w 2586318"/>
              <a:gd name="T7" fmla="*/ 0 h 1766047"/>
              <a:gd name="T8" fmla="*/ 0 60000 65536"/>
              <a:gd name="T9" fmla="*/ 0 60000 65536"/>
              <a:gd name="T10" fmla="*/ 0 60000 65536"/>
              <a:gd name="T11" fmla="*/ 0 60000 65536"/>
              <a:gd name="T12" fmla="*/ 0 w 2586318"/>
              <a:gd name="T13" fmla="*/ 0 h 1766047"/>
              <a:gd name="T14" fmla="*/ 2586318 w 2586318"/>
              <a:gd name="T15" fmla="*/ 1766047 h 17660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6318" h="1766047">
                <a:moveTo>
                  <a:pt x="112059" y="1680882"/>
                </a:moveTo>
                <a:cubicBezTo>
                  <a:pt x="56029" y="1723464"/>
                  <a:pt x="0" y="1766047"/>
                  <a:pt x="192741" y="1694329"/>
                </a:cubicBezTo>
                <a:cubicBezTo>
                  <a:pt x="385482" y="1622611"/>
                  <a:pt x="869577" y="1532964"/>
                  <a:pt x="1268506" y="1250576"/>
                </a:cubicBezTo>
                <a:cubicBezTo>
                  <a:pt x="1667436" y="968188"/>
                  <a:pt x="2344271" y="251012"/>
                  <a:pt x="2586318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65950" y="2998788"/>
            <a:ext cx="22621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Effective </a:t>
            </a:r>
            <a:br>
              <a:rPr lang="en-US" sz="1800" b="1">
                <a:solidFill>
                  <a:srgbClr val="C00000"/>
                </a:solidFill>
                <a:latin typeface="Arial" charset="0"/>
              </a:rPr>
            </a:br>
            <a:r>
              <a:rPr lang="en-US" sz="1800" b="1">
                <a:solidFill>
                  <a:srgbClr val="C00000"/>
                </a:solidFill>
                <a:latin typeface="Arial" charset="0"/>
              </a:rPr>
              <a:t>Processing Power:</a:t>
            </a:r>
          </a:p>
          <a:p>
            <a:r>
              <a:rPr lang="en-US" sz="1800" b="1">
                <a:solidFill>
                  <a:srgbClr val="C00000"/>
                </a:solidFill>
                <a:latin typeface="Arial" charset="0"/>
              </a:rPr>
              <a:t>Amdahl</a:t>
            </a:r>
            <a:r>
              <a:rPr lang="ja-JP" altLang="en-US" sz="1800" b="1">
                <a:solidFill>
                  <a:srgbClr val="C00000"/>
                </a:solidFill>
                <a:latin typeface="Arial" charset="0"/>
              </a:rPr>
              <a:t>’</a:t>
            </a:r>
            <a:r>
              <a:rPr lang="en-US" sz="1800" b="1">
                <a:solidFill>
                  <a:srgbClr val="C00000"/>
                </a:solidFill>
                <a:latin typeface="Arial" charset="0"/>
              </a:rPr>
              <a:t>s Law</a:t>
            </a:r>
          </a:p>
        </p:txBody>
      </p:sp>
      <p:sp>
        <p:nvSpPr>
          <p:cNvPr id="22537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1200" y="6457890"/>
            <a:ext cx="26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rc</a:t>
            </a:r>
            <a:r>
              <a:rPr lang="en-US" sz="2000" dirty="0" smtClean="0"/>
              <a:t>: Cecilia Aragon</a:t>
            </a:r>
            <a:endParaRPr lang="en-US" sz="2000" dirty="0"/>
          </a:p>
        </p:txBody>
      </p:sp>
      <p:pic>
        <p:nvPicPr>
          <p:cNvPr id="13" name="Picture 17" descr="SC-Banner-small-cmy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348413"/>
            <a:ext cx="13604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043613"/>
            <a:ext cx="1217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22810</TotalTime>
  <Words>2081</Words>
  <Application>Microsoft Macintosh PowerPoint</Application>
  <PresentationFormat>On-screen Show (4:3)</PresentationFormat>
  <Paragraphs>446</Paragraphs>
  <Slides>41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Blank Presentation</vt:lpstr>
      <vt:lpstr>Worksheet</vt:lpstr>
      <vt:lpstr>Lecture 5: Low Latency NoSQL</vt:lpstr>
      <vt:lpstr>Roadmap</vt:lpstr>
      <vt:lpstr>Homework</vt:lpstr>
      <vt:lpstr>Next week: Guest lecture</vt:lpstr>
      <vt:lpstr>Some Review</vt:lpstr>
      <vt:lpstr>Data-Intensive Scalable Science: Beyond MapReduce</vt:lpstr>
      <vt:lpstr>Solving the Petascale Challenge: What is the rate-limiting step in data understanding?</vt:lpstr>
      <vt:lpstr>Solving the Petascale Challenge: What is the rate-limiting step in data understanding?</vt:lpstr>
      <vt:lpstr>Solving the Petascale Challenge: What is the rate-limiting step in data understanding?</vt:lpstr>
      <vt:lpstr>Solving the Petascale Challenge: What is the rate-limiting step in data understanding?</vt:lpstr>
      <vt:lpstr>Roundup</vt:lpstr>
      <vt:lpstr>A (non-disjoint) clustering</vt:lpstr>
      <vt:lpstr>Rough decision procedure</vt:lpstr>
      <vt:lpstr>Rough decision procedure</vt:lpstr>
      <vt:lpstr>Rough decision procedure</vt:lpstr>
      <vt:lpstr>Rough decision procedure</vt:lpstr>
      <vt:lpstr>Rough decision procedure</vt:lpstr>
      <vt:lpstr>Roadmap</vt:lpstr>
      <vt:lpstr>Google BigTable</vt:lpstr>
      <vt:lpstr>Data model</vt:lpstr>
      <vt:lpstr>Rows</vt:lpstr>
      <vt:lpstr>Column families</vt:lpstr>
      <vt:lpstr>Timestamps</vt:lpstr>
      <vt:lpstr>Tablet management</vt:lpstr>
      <vt:lpstr>Tablet location metadata</vt:lpstr>
      <vt:lpstr>Write processing</vt:lpstr>
      <vt:lpstr>Other tricks</vt:lpstr>
      <vt:lpstr>HBase</vt:lpstr>
      <vt:lpstr>Roadmap</vt:lpstr>
      <vt:lpstr>CouchDB: Data Model</vt:lpstr>
      <vt:lpstr>CouchDB: Updates</vt:lpstr>
      <vt:lpstr>CouchDB: Views</vt:lpstr>
      <vt:lpstr>Roadmap</vt:lpstr>
      <vt:lpstr>Joins</vt:lpstr>
      <vt:lpstr>Programming Models: My Terminology</vt:lpstr>
      <vt:lpstr>Cloud Services</vt:lpstr>
      <vt:lpstr>CAP Theorem [Brewer 2000, Lynch 2002]</vt:lpstr>
      <vt:lpstr>PowerPoint Presentation</vt:lpstr>
      <vt:lpstr>“Eventual Consistency”</vt:lpstr>
      <vt:lpstr>The “NoSQL” Movement</vt:lpstr>
      <vt:lpstr>PowerPoint Presentation</vt:lpstr>
    </vt:vector>
  </TitlesOfParts>
  <Company>ꀀ蓕쿘ᙟ㯌뿿븀ᜁ蓕쿘뿿뷰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Howe</dc:creator>
  <cp:lastModifiedBy>Bill Howe</cp:lastModifiedBy>
  <cp:revision>521</cp:revision>
  <dcterms:created xsi:type="dcterms:W3CDTF">2009-10-14T23:21:23Z</dcterms:created>
  <dcterms:modified xsi:type="dcterms:W3CDTF">2012-05-07T03:43:35Z</dcterms:modified>
</cp:coreProperties>
</file>