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5" r:id="rId1"/>
  </p:sldMasterIdLst>
  <p:notesMasterIdLst>
    <p:notesMasterId r:id="rId21"/>
  </p:notesMasterIdLst>
  <p:sldIdLst>
    <p:sldId id="695" r:id="rId2"/>
    <p:sldId id="696" r:id="rId3"/>
    <p:sldId id="697" r:id="rId4"/>
    <p:sldId id="698" r:id="rId5"/>
    <p:sldId id="699" r:id="rId6"/>
    <p:sldId id="700" r:id="rId7"/>
    <p:sldId id="701" r:id="rId8"/>
    <p:sldId id="709" r:id="rId9"/>
    <p:sldId id="710" r:id="rId10"/>
    <p:sldId id="711" r:id="rId11"/>
    <p:sldId id="712" r:id="rId12"/>
    <p:sldId id="713" r:id="rId13"/>
    <p:sldId id="705" r:id="rId14"/>
    <p:sldId id="706" r:id="rId15"/>
    <p:sldId id="707" r:id="rId16"/>
    <p:sldId id="708" r:id="rId17"/>
    <p:sldId id="703" r:id="rId18"/>
    <p:sldId id="704" r:id="rId19"/>
    <p:sldId id="702" r:id="rId2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9EAA"/>
    <a:srgbClr val="41B74D"/>
    <a:srgbClr val="20E421"/>
    <a:srgbClr val="0011CF"/>
    <a:srgbClr val="FF0000"/>
    <a:srgbClr val="F3F3F3"/>
    <a:srgbClr val="D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25" autoAdjust="0"/>
    <p:restoredTop sz="82117" autoAdjust="0"/>
  </p:normalViewPr>
  <p:slideViewPr>
    <p:cSldViewPr snapToGrid="0">
      <p:cViewPr>
        <p:scale>
          <a:sx n="80" d="100"/>
          <a:sy n="80" d="100"/>
        </p:scale>
        <p:origin x="-800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slide" Target="slides/slide6.xml"/><Relationship Id="rId1" Type="http://schemas.openxmlformats.org/officeDocument/2006/relationships/slideMaster" Target="slideMasters/slideMaster1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0" Type="http://schemas.openxmlformats.org/officeDocument/2006/relationships/slide" Target="slides/slide9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14" Type="http://schemas.openxmlformats.org/officeDocument/2006/relationships/slide" Target="slides/slide13.xml"/><Relationship Id="rId23" Type="http://schemas.openxmlformats.org/officeDocument/2006/relationships/presProps" Target="presProps.xml"/><Relationship Id="rId4" Type="http://schemas.openxmlformats.org/officeDocument/2006/relationships/slide" Target="slides/slide3.xml"/><Relationship Id="rId26" Type="http://schemas.openxmlformats.org/officeDocument/2006/relationships/tableStyles" Target="tableStyles.xml"/><Relationship Id="rId11" Type="http://schemas.openxmlformats.org/officeDocument/2006/relationships/slide" Target="slides/slide10.xml"/><Relationship Id="rId6" Type="http://schemas.openxmlformats.org/officeDocument/2006/relationships/slide" Target="slides/slide5.xml"/><Relationship Id="rId16" Type="http://schemas.openxmlformats.org/officeDocument/2006/relationships/slide" Target="slides/slide1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2" Type="http://schemas.openxmlformats.org/officeDocument/2006/relationships/printerSettings" Target="printerSettings/printerSettings1.bin"/><Relationship Id="rId21" Type="http://schemas.openxmlformats.org/officeDocument/2006/relationships/notesMaster" Target="notesMasters/notes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98BEFE8-40F3-3940-A89A-80004C9C8C7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2250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2" name="Group 2"/>
          <p:cNvGrpSpPr>
            <a:grpSpLocks/>
          </p:cNvGrpSpPr>
          <p:nvPr/>
        </p:nvGrpSpPr>
        <p:grpSpPr bwMode="auto">
          <a:xfrm>
            <a:off x="290513" y="2546350"/>
            <a:ext cx="711200" cy="474663"/>
            <a:chOff x="720" y="336"/>
            <a:chExt cx="624" cy="432"/>
          </a:xfrm>
        </p:grpSpPr>
        <p:sp>
          <p:nvSpPr>
            <p:cNvPr id="30723" name="Rectangle 3"/>
            <p:cNvSpPr>
              <a:spLocks noChangeArrowheads="1"/>
            </p:cNvSpPr>
            <p:nvPr/>
          </p:nvSpPr>
          <p:spPr bwMode="auto">
            <a:xfrm>
              <a:off x="720" y="336"/>
              <a:ext cx="384" cy="432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24" name="Rectangle 4"/>
            <p:cNvSpPr>
              <a:spLocks noChangeArrowheads="1"/>
            </p:cNvSpPr>
            <p:nvPr/>
          </p:nvSpPr>
          <p:spPr bwMode="auto">
            <a:xfrm>
              <a:off x="1056" y="336"/>
              <a:ext cx="288" cy="432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25" name="Group 5"/>
          <p:cNvGrpSpPr>
            <a:grpSpLocks/>
          </p:cNvGrpSpPr>
          <p:nvPr/>
        </p:nvGrpSpPr>
        <p:grpSpPr bwMode="auto">
          <a:xfrm>
            <a:off x="414338" y="2968625"/>
            <a:ext cx="738187" cy="474663"/>
            <a:chOff x="912" y="2640"/>
            <a:chExt cx="672" cy="432"/>
          </a:xfrm>
        </p:grpSpPr>
        <p:sp>
          <p:nvSpPr>
            <p:cNvPr id="30726" name="Rectangle 6"/>
            <p:cNvSpPr>
              <a:spLocks noChangeArrowheads="1"/>
            </p:cNvSpPr>
            <p:nvPr/>
          </p:nvSpPr>
          <p:spPr bwMode="auto">
            <a:xfrm>
              <a:off x="912" y="2640"/>
              <a:ext cx="384" cy="4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27" name="Rectangle 7"/>
            <p:cNvSpPr>
              <a:spLocks noChangeArrowheads="1"/>
            </p:cNvSpPr>
            <p:nvPr/>
          </p:nvSpPr>
          <p:spPr bwMode="auto">
            <a:xfrm>
              <a:off x="1248" y="2640"/>
              <a:ext cx="336" cy="432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728" name="Rectangle 8"/>
          <p:cNvSpPr>
            <a:spLocks noChangeArrowheads="1"/>
          </p:cNvSpPr>
          <p:nvPr/>
        </p:nvSpPr>
        <p:spPr bwMode="auto">
          <a:xfrm>
            <a:off x="0" y="28956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9" name="Rectangle 9"/>
          <p:cNvSpPr>
            <a:spLocks noChangeArrowheads="1"/>
          </p:cNvSpPr>
          <p:nvPr/>
        </p:nvSpPr>
        <p:spPr bwMode="auto">
          <a:xfrm>
            <a:off x="635000" y="24384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0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879475" y="682625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731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1309688" y="1968500"/>
            <a:ext cx="6238875" cy="1042988"/>
          </a:xfrm>
        </p:spPr>
        <p:txBody>
          <a:bodyPr/>
          <a:lstStyle>
            <a:lvl1pPr marL="0" indent="0" algn="ctr">
              <a:buFont typeface="Wingdings" charset="0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0732" name="Rectangle 12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0D63651-BFAA-5543-A530-00EC0EE121CC}" type="datetime1">
              <a:rPr lang="en-US"/>
              <a:pPr/>
              <a:t>5/13/12</a:t>
            </a:fld>
            <a:endParaRPr lang="en-US"/>
          </a:p>
        </p:txBody>
      </p:sp>
      <p:sp>
        <p:nvSpPr>
          <p:cNvPr id="30733" name="Rectangle 13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Bill Howe, UW</a:t>
            </a:r>
          </a:p>
        </p:txBody>
      </p:sp>
      <p:sp>
        <p:nvSpPr>
          <p:cNvPr id="30734" name="Rectangle 14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59F943E-8176-9744-8CCE-4D822D89838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0735" name="Rectangle 15"/>
          <p:cNvSpPr>
            <a:spLocks noChangeArrowheads="1"/>
          </p:cNvSpPr>
          <p:nvPr/>
        </p:nvSpPr>
        <p:spPr bwMode="gray">
          <a:xfrm flipV="1">
            <a:off x="315913" y="3265488"/>
            <a:ext cx="8683625" cy="46037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algn="ctr" eaLnBrk="1" hangingPunct="1"/>
            <a:endParaRPr kumimoji="1" lang="en-US">
              <a:latin typeface="Arial" charset="0"/>
            </a:endParaRPr>
          </a:p>
        </p:txBody>
      </p:sp>
      <p:pic>
        <p:nvPicPr>
          <p:cNvPr id="30736" name="Picture 16" descr="eScience_Logo_Final_0813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25" y="3506788"/>
            <a:ext cx="2500313" cy="242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68FB857-45AD-B744-90ED-FC8CB4C179F2}" type="datetime1">
              <a:rPr lang="en-US"/>
              <a:pPr/>
              <a:t>5/13/12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Bill Howe, UW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77B577-DD87-E245-878C-21275DEC3A5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464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92913" y="322263"/>
            <a:ext cx="2138362" cy="57864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4650" y="322263"/>
            <a:ext cx="6265863" cy="57864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561FF63-359A-F74D-93DF-11F00BFAFD15}" type="datetime1">
              <a:rPr lang="en-US"/>
              <a:pPr/>
              <a:t>5/13/12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Bill Howe, UW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9EDA35-411F-3D4E-91B2-3118DDE007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0658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238" y="322263"/>
            <a:ext cx="7793037" cy="6683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74650" y="1346200"/>
            <a:ext cx="4144963" cy="4762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72013" y="1346200"/>
            <a:ext cx="4146550" cy="47625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806575" y="632777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50D2A3CF-8D99-3245-B4E0-5D08C60453C2}" type="datetime1">
              <a:rPr lang="en-US"/>
              <a:pPr/>
              <a:t>5/13/12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7846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Bill Howe, UW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57E6F6A-DF66-9E4D-9E47-476A8BA67D8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214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538D889-D014-DA4B-812E-4450A0452776}" type="datetime1">
              <a:rPr lang="en-US"/>
              <a:pPr/>
              <a:t>5/13/12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Bill Howe, UW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78C84B-DFE9-364A-8F18-56CFDAADC4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090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40C7C72-521B-E94D-A608-1A3602898BC6}" type="datetime1">
              <a:rPr lang="en-US"/>
              <a:pPr/>
              <a:t>5/13/12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Bill Howe, UW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8F71DC-3E47-AE42-82EA-689786592BD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969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4650" y="1346200"/>
            <a:ext cx="4144963" cy="4762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2013" y="1346200"/>
            <a:ext cx="4146550" cy="4762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6B5652-D0B8-5546-967C-CE31A81E6E69}" type="datetime1">
              <a:rPr lang="en-US"/>
              <a:pPr/>
              <a:t>5/13/12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Bill Howe, UW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899398-7B4C-7B44-8640-70577409CFA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288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DF470ED-D4F5-C743-971D-F5F1B56752D2}" type="datetime1">
              <a:rPr lang="en-US"/>
              <a:pPr/>
              <a:t>5/13/12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Bill Howe, UW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6AD343-52EB-8C43-B38C-75D507B065C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961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1FCFD30-33B8-CE44-928C-D3FAE31FCD6D}" type="datetime1">
              <a:rPr lang="en-US"/>
              <a:pPr/>
              <a:t>5/13/12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Bill Howe, UW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C2D4FE-8B85-5844-96A9-0D3BDD78995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438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2E5768A-4A6C-094D-98DB-FB2CBD82A720}" type="datetime1">
              <a:rPr lang="en-US"/>
              <a:pPr/>
              <a:t>5/13/12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Bill Howe, UW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846613-8CC5-7141-A617-77C430470CA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023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5CAAC77-D4CB-9542-A5F0-F456507153EA}" type="datetime1">
              <a:rPr lang="en-US"/>
              <a:pPr/>
              <a:t>5/13/12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Bill Howe, UW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2DDCCD-7EAE-B64D-9089-C5FA192B49F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375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513F66F-AF63-BC48-84B2-F6B289AE17C6}" type="datetime1">
              <a:rPr lang="en-US"/>
              <a:pPr/>
              <a:t>5/13/12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Bill Howe, UW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AAFB5B-6797-5D40-ADF6-ED2741F85B9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68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4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ltGray">
          <a:xfrm>
            <a:off x="417513" y="3238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>
              <a:latin typeface="Arial" charset="0"/>
            </a:endParaRPr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ltGray">
          <a:xfrm>
            <a:off x="800100" y="3238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>
              <a:latin typeface="Arial" charset="0"/>
            </a:endParaRP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ltGray">
          <a:xfrm>
            <a:off x="541338" y="7461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>
              <a:latin typeface="Arial" charset="0"/>
            </a:endParaRP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ltGray">
          <a:xfrm>
            <a:off x="911225" y="7461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>
              <a:latin typeface="Arial" charset="0"/>
            </a:endParaRPr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ltGray">
          <a:xfrm>
            <a:off x="127000" y="6731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>
              <a:latin typeface="Arial" charset="0"/>
            </a:endParaRPr>
          </a:p>
        </p:txBody>
      </p:sp>
      <p:sp>
        <p:nvSpPr>
          <p:cNvPr id="29703" name="Rectangle 7"/>
          <p:cNvSpPr>
            <a:spLocks noChangeArrowheads="1"/>
          </p:cNvSpPr>
          <p:nvPr/>
        </p:nvSpPr>
        <p:spPr bwMode="gray">
          <a:xfrm>
            <a:off x="798513" y="227013"/>
            <a:ext cx="31750" cy="10525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>
              <a:latin typeface="Arial" charset="0"/>
            </a:endParaRPr>
          </a:p>
        </p:txBody>
      </p:sp>
      <p:sp>
        <p:nvSpPr>
          <p:cNvPr id="29704" name="Rectangle 8"/>
          <p:cNvSpPr>
            <a:spLocks noChangeArrowheads="1"/>
          </p:cNvSpPr>
          <p:nvPr/>
        </p:nvSpPr>
        <p:spPr bwMode="gray">
          <a:xfrm flipV="1">
            <a:off x="460375" y="1054100"/>
            <a:ext cx="8683625" cy="4603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algn="ctr" eaLnBrk="1" hangingPunct="1"/>
            <a:endParaRPr kumimoji="1" lang="en-US">
              <a:latin typeface="Arial" charset="0"/>
            </a:endParaRPr>
          </a:p>
        </p:txBody>
      </p:sp>
      <p:sp>
        <p:nvSpPr>
          <p:cNvPr id="2970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38238" y="322263"/>
            <a:ext cx="7793037" cy="668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970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4650" y="1346200"/>
            <a:ext cx="8443913" cy="476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970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06575" y="6327775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fld id="{68FF6879-F4CA-A948-87CE-D23D964B6C20}" type="datetime1">
              <a:rPr lang="en-US"/>
              <a:pPr/>
              <a:t>5/13/12</a:t>
            </a:fld>
            <a:endParaRPr lang="en-US"/>
          </a:p>
        </p:txBody>
      </p:sp>
      <p:sp>
        <p:nvSpPr>
          <p:cNvPr id="2970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846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r>
              <a:rPr lang="en-US"/>
              <a:t>Bill Howe, UW</a:t>
            </a:r>
          </a:p>
        </p:txBody>
      </p:sp>
      <p:sp>
        <p:nvSpPr>
          <p:cNvPr id="2970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</a:defRPr>
            </a:lvl1pPr>
          </a:lstStyle>
          <a:p>
            <a:fld id="{E0668639-DE86-2F46-B8B6-23BEF30A49DC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29710" name="Picture 14" descr="eScience_Logo_Final_081308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5" y="5765800"/>
            <a:ext cx="1125538" cy="109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charset="0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charset="0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charset="0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</a:t>
            </a:r>
            <a:r>
              <a:rPr lang="en-US" dirty="0" smtClean="0"/>
              <a:t>7: More Google Tools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126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Engine </a:t>
            </a:r>
            <a:r>
              <a:rPr lang="en-US" dirty="0" err="1" smtClean="0"/>
              <a:t>Datastore</a:t>
            </a:r>
            <a:r>
              <a:rPr lang="en-US" dirty="0" smtClean="0"/>
              <a:t>: Consistency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8D889-D014-DA4B-812E-4450A0452776}" type="datetime1">
              <a:rPr lang="en-US" smtClean="0"/>
              <a:pPr/>
              <a:t>5/14/12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Bill Howe, UW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8C84B-DFE9-364A-8F18-56CFDAADC42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14375" y="1582847"/>
            <a:ext cx="7921625" cy="4154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“To </a:t>
            </a:r>
            <a:r>
              <a:rPr lang="en-US" dirty="0"/>
              <a:t>obtain strongly consistent query results, you need to use an ancestor query limiting the results to a single entity group.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This </a:t>
            </a:r>
            <a:r>
              <a:rPr lang="en-US" dirty="0"/>
              <a:t>works because entity groups are a unit of consistency as well as </a:t>
            </a:r>
            <a:r>
              <a:rPr lang="en-US" dirty="0" err="1"/>
              <a:t>transactionality</a:t>
            </a:r>
            <a:r>
              <a:rPr lang="en-US" dirty="0"/>
              <a:t>. All data operations are applied to the entire group; an ancestor query won't return its results until the entire entity group is up to date.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If </a:t>
            </a:r>
            <a:r>
              <a:rPr lang="en-US" dirty="0"/>
              <a:t>your application relies on strongly consistent results for certain queries, you may need to take this into consideration when designing your data model</a:t>
            </a:r>
            <a:r>
              <a:rPr lang="en-US" dirty="0" smtClean="0"/>
              <a:t>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0877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Engine </a:t>
            </a:r>
            <a:r>
              <a:rPr lang="en-US" dirty="0" err="1" smtClean="0"/>
              <a:t>Datastore</a:t>
            </a:r>
            <a:r>
              <a:rPr lang="en-US" dirty="0" smtClean="0"/>
              <a:t>: </a:t>
            </a:r>
            <a:r>
              <a:rPr lang="en-US" dirty="0" err="1" smtClean="0"/>
              <a:t>Async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8D889-D014-DA4B-812E-4450A0452776}" type="datetime1">
              <a:rPr lang="en-US" smtClean="0"/>
              <a:pPr/>
              <a:t>5/14/12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Bill Howe, UW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8C84B-DFE9-364A-8F18-56CFDAADC423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7" name="Picture 6" descr="Picture 1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375" y="1367908"/>
            <a:ext cx="7048500" cy="2065375"/>
          </a:xfrm>
          <a:prstGeom prst="rect">
            <a:avLst/>
          </a:prstGeom>
        </p:spPr>
      </p:pic>
      <p:pic>
        <p:nvPicPr>
          <p:cNvPr id="8" name="Picture 7" descr="Picture 1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474" y="3635375"/>
            <a:ext cx="8030486" cy="257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378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Engine </a:t>
            </a:r>
            <a:r>
              <a:rPr lang="en-US" dirty="0" err="1" smtClean="0"/>
              <a:t>Datastore</a:t>
            </a:r>
            <a:r>
              <a:rPr lang="en-US" dirty="0" smtClean="0"/>
              <a:t>: Bottom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it when you need some other Google API that relies on it.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8D889-D014-DA4B-812E-4450A0452776}" type="datetime1">
              <a:rPr lang="en-US" smtClean="0"/>
              <a:pPr/>
              <a:t>5/14/12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Bill Howe, UW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8C84B-DFE9-364A-8F18-56CFDAADC42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059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Cloud 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Hosted MySQL</a:t>
            </a:r>
          </a:p>
          <a:p>
            <a:r>
              <a:rPr lang="en-US" dirty="0" smtClean="0"/>
              <a:t>Import via MySQL dumps uploaded to Cloud Storage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8D889-D014-DA4B-812E-4450A0452776}" type="datetime1">
              <a:rPr lang="en-US" smtClean="0"/>
              <a:pPr/>
              <a:t>5/14/12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Bill Howe, UW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8C84B-DFE9-364A-8F18-56CFDAADC42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419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Cloud 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Pricing: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8D889-D014-DA4B-812E-4450A0452776}" type="datetime1">
              <a:rPr lang="en-US" smtClean="0"/>
              <a:pPr/>
              <a:t>5/14/12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Bill Howe, UW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8C84B-DFE9-364A-8F18-56CFDAADC423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7" name="Picture 6" descr="Picture 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50" y="2413000"/>
            <a:ext cx="8877942" cy="2711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1594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Big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</a:p>
          <a:p>
            <a:pPr lvl="1"/>
            <a:r>
              <a:rPr lang="en-US" dirty="0" smtClean="0"/>
              <a:t>Full SQL (unlike App Engine)</a:t>
            </a:r>
          </a:p>
          <a:p>
            <a:pPr lvl="1"/>
            <a:r>
              <a:rPr lang="en-US" dirty="0" smtClean="0"/>
              <a:t>Billions of rows</a:t>
            </a:r>
          </a:p>
          <a:p>
            <a:r>
              <a:rPr lang="en-US" dirty="0" smtClean="0"/>
              <a:t>Compare with </a:t>
            </a:r>
          </a:p>
          <a:p>
            <a:pPr lvl="1"/>
            <a:r>
              <a:rPr lang="en-US" dirty="0" smtClean="0"/>
              <a:t>Amazon RDS?</a:t>
            </a:r>
          </a:p>
          <a:p>
            <a:pPr lvl="1"/>
            <a:r>
              <a:rPr lang="en-US" dirty="0" smtClean="0"/>
              <a:t>Elastic </a:t>
            </a:r>
            <a:r>
              <a:rPr lang="en-US" dirty="0" err="1" smtClean="0"/>
              <a:t>MapReduce</a:t>
            </a:r>
            <a:r>
              <a:rPr lang="en-US" dirty="0" smtClean="0"/>
              <a:t>?</a:t>
            </a:r>
          </a:p>
          <a:p>
            <a:pPr lvl="1"/>
            <a:r>
              <a:rPr lang="en-US" dirty="0"/>
              <a:t>SQL Azure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8D889-D014-DA4B-812E-4450A0452776}" type="datetime1">
              <a:rPr lang="en-US" smtClean="0"/>
              <a:pPr/>
              <a:t>5/14/12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Bill Howe, UW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8C84B-DFE9-364A-8F18-56CFDAADC42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333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Big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Pricing: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8D889-D014-DA4B-812E-4450A0452776}" type="datetime1">
              <a:rPr lang="en-US" smtClean="0"/>
              <a:pPr/>
              <a:t>5/14/12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Bill Howe, UW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8C84B-DFE9-364A-8F18-56CFDAADC423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7" name="Picture 6" descr="Picture 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54250"/>
            <a:ext cx="9144000" cy="2082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854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</a:t>
            </a:r>
            <a:r>
              <a:rPr lang="en-US" dirty="0" err="1" smtClean="0"/>
              <a:t>BigQuery</a:t>
            </a:r>
            <a:r>
              <a:rPr lang="en-US" dirty="0" smtClean="0"/>
              <a:t>: Column-store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8D889-D014-DA4B-812E-4450A0452776}" type="datetime1">
              <a:rPr lang="en-US" smtClean="0"/>
              <a:pPr/>
              <a:t>5/14/12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Bill Howe, UW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8C84B-DFE9-364A-8F18-56CFDAADC423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8" name="Picture 7" descr="Picture 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7400"/>
            <a:ext cx="9144000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67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</a:t>
            </a:r>
            <a:r>
              <a:rPr lang="en-US" dirty="0" err="1" smtClean="0"/>
              <a:t>BigQuery</a:t>
            </a:r>
            <a:r>
              <a:rPr lang="en-US" dirty="0" smtClean="0"/>
              <a:t>: “Small” Joins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/>
              <a:t>BigQuery</a:t>
            </a:r>
            <a:r>
              <a:rPr lang="en-US" sz="2400" dirty="0"/>
              <a:t> provides real-time query performance for JOIN statements where one of the two sides is small. </a:t>
            </a:r>
            <a:endParaRPr lang="en-US" sz="2400" dirty="0" smtClean="0"/>
          </a:p>
          <a:p>
            <a:r>
              <a:rPr lang="en-US" sz="2400" dirty="0" smtClean="0"/>
              <a:t>Here “small” </a:t>
            </a:r>
            <a:r>
              <a:rPr lang="en-US" sz="2400" dirty="0"/>
              <a:t>means less than 8MB of compressed </a:t>
            </a:r>
            <a:r>
              <a:rPr lang="en-US" sz="2400" dirty="0" smtClean="0"/>
              <a:t>data. </a:t>
            </a:r>
          </a:p>
          <a:p>
            <a:r>
              <a:rPr lang="en-US" sz="2400" dirty="0" smtClean="0"/>
              <a:t>We </a:t>
            </a:r>
            <a:r>
              <a:rPr lang="en-US" sz="2400" dirty="0"/>
              <a:t>expect this 8MB limit to continue to increase over time. For simplicity, we always require the table on the right side of any JOIN clause to be small. </a:t>
            </a:r>
            <a:endParaRPr lang="en-US" sz="2400" dirty="0" smtClean="0"/>
          </a:p>
          <a:p>
            <a:r>
              <a:rPr lang="en-US" sz="2400" dirty="0" smtClean="0"/>
              <a:t>Outer </a:t>
            </a:r>
            <a:r>
              <a:rPr lang="en-US" sz="2400" dirty="0"/>
              <a:t>joins with a small table on the "outer" side are unsupported, which means that we only support left outer joins.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8D889-D014-DA4B-812E-4450A0452776}" type="datetime1">
              <a:rPr lang="en-US" smtClean="0"/>
              <a:pPr/>
              <a:t>5/14/12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Bill Howe, UW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8C84B-DFE9-364A-8F18-56CFDAADC42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6533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</a:t>
            </a:r>
            <a:r>
              <a:rPr lang="en-US" dirty="0" err="1" smtClean="0"/>
              <a:t>BigQuery</a:t>
            </a:r>
            <a:r>
              <a:rPr lang="en-US" dirty="0" smtClean="0"/>
              <a:t>: Limits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Queries:</a:t>
            </a:r>
          </a:p>
          <a:p>
            <a:pPr lvl="1"/>
            <a:r>
              <a:rPr lang="en-US" sz="1800" dirty="0"/>
              <a:t>Rate limit: 2 concurrent queries</a:t>
            </a:r>
          </a:p>
          <a:p>
            <a:pPr lvl="1"/>
            <a:r>
              <a:rPr lang="en-US" sz="1800" dirty="0"/>
              <a:t>Daily limit: 1,000 queries</a:t>
            </a:r>
          </a:p>
          <a:p>
            <a:pPr lvl="1"/>
            <a:r>
              <a:rPr lang="en-US" sz="1800" dirty="0"/>
              <a:t>Maximum query length: 10KB</a:t>
            </a:r>
          </a:p>
          <a:p>
            <a:pPr lvl="1"/>
            <a:r>
              <a:rPr lang="en-US" sz="1800" dirty="0"/>
              <a:t>Maximum response size: Approximately 64MB</a:t>
            </a:r>
            <a:r>
              <a:rPr lang="en-US" sz="1800" dirty="0" smtClean="0"/>
              <a:t>*</a:t>
            </a:r>
          </a:p>
          <a:p>
            <a:r>
              <a:rPr lang="en-US" sz="2000" dirty="0" smtClean="0"/>
              <a:t>Imports</a:t>
            </a:r>
            <a:endParaRPr lang="en-US" sz="2400" dirty="0" smtClean="0"/>
          </a:p>
          <a:p>
            <a:pPr lvl="1"/>
            <a:r>
              <a:rPr lang="en-US" sz="1800" dirty="0"/>
              <a:t>Rate limit: 2 imports per minute</a:t>
            </a:r>
          </a:p>
          <a:p>
            <a:pPr lvl="1"/>
            <a:r>
              <a:rPr lang="en-US" sz="1800" dirty="0"/>
              <a:t>Daily limit: 1,000 import requests per day (including failures)</a:t>
            </a:r>
          </a:p>
          <a:p>
            <a:pPr lvl="1"/>
            <a:r>
              <a:rPr lang="en-US" sz="1800" dirty="0"/>
              <a:t>Maximum number of files to import per request: 500</a:t>
            </a:r>
          </a:p>
          <a:p>
            <a:pPr lvl="1"/>
            <a:r>
              <a:rPr lang="en-US" sz="1800" dirty="0"/>
              <a:t>Maximum import size per file: 4GB**</a:t>
            </a:r>
          </a:p>
          <a:p>
            <a:pPr lvl="1"/>
            <a:r>
              <a:rPr lang="en-US" sz="1800" dirty="0"/>
              <a:t>Maximum import size per job: 100GB*</a:t>
            </a:r>
            <a:r>
              <a:rPr lang="en-US" sz="1800" dirty="0" smtClean="0"/>
              <a:t>*</a:t>
            </a:r>
          </a:p>
          <a:p>
            <a:r>
              <a:rPr lang="en-US" sz="2000" dirty="0" smtClean="0"/>
              <a:t>Exports</a:t>
            </a:r>
          </a:p>
          <a:p>
            <a:pPr lvl="1"/>
            <a:r>
              <a:rPr lang="en-US" sz="1800" dirty="0"/>
              <a:t>Rate limit: 2 exports per minute</a:t>
            </a:r>
          </a:p>
          <a:p>
            <a:pPr lvl="1"/>
            <a:r>
              <a:rPr lang="en-US" sz="1800" dirty="0"/>
              <a:t>Daily Limit: 50 exports per day</a:t>
            </a:r>
            <a:endParaRPr lang="en-US" sz="1800" dirty="0" smtClean="0"/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8D889-D014-DA4B-812E-4450A0452776}" type="datetime1">
              <a:rPr lang="en-US" smtClean="0"/>
              <a:pPr/>
              <a:t>5/14/12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Bill Howe, UW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8C84B-DFE9-364A-8F18-56CFDAADC42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582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Homework </a:t>
            </a:r>
            <a:r>
              <a:rPr lang="en-US" dirty="0" smtClean="0"/>
              <a:t>4, 6 discussion (there was no 5)</a:t>
            </a:r>
            <a:endParaRPr lang="en-US" dirty="0" smtClean="0"/>
          </a:p>
          <a:p>
            <a:r>
              <a:rPr lang="en-US" dirty="0" smtClean="0"/>
              <a:t>Google Cloud Data Services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8D889-D014-DA4B-812E-4450A0452776}" type="datetime1">
              <a:rPr lang="en-US" smtClean="0"/>
              <a:pPr/>
              <a:t>5/13/12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Bill Howe, UW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8C84B-DFE9-364A-8F18-56CFDAADC42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131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Commercial Services Roundup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4618470"/>
              </p:ext>
            </p:extLst>
          </p:nvPr>
        </p:nvGraphicFramePr>
        <p:xfrm>
          <a:off x="374650" y="1346200"/>
          <a:ext cx="8515351" cy="4170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8153"/>
                <a:gridCol w="1818153"/>
                <a:gridCol w="1498339"/>
                <a:gridCol w="1611659"/>
                <a:gridCol w="176904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API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Data type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Amazon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Microsoft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Google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put</a:t>
                      </a:r>
                      <a:r>
                        <a:rPr lang="en-US" sz="1600" baseline="0" dirty="0" smtClean="0"/>
                        <a:t>/get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Files/Blobs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FF"/>
                          </a:solidFill>
                        </a:rPr>
                        <a:t>S3</a:t>
                      </a:r>
                      <a:endParaRPr lang="en-US" sz="16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FF"/>
                          </a:solidFill>
                        </a:rPr>
                        <a:t>Azure</a:t>
                      </a:r>
                      <a:r>
                        <a:rPr lang="en-US" sz="1600" baseline="0" dirty="0" smtClean="0">
                          <a:solidFill>
                            <a:srgbClr val="0000FF"/>
                          </a:solidFill>
                        </a:rPr>
                        <a:t> Blobs</a:t>
                      </a:r>
                      <a:endParaRPr lang="en-US" sz="16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Cloud Storage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aseline="0" dirty="0" smtClean="0"/>
                        <a:t>filter</a:t>
                      </a:r>
                      <a:r>
                        <a:rPr lang="en-US" sz="1600" baseline="0" dirty="0" smtClean="0"/>
                        <a:t>/lookup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Tables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SimpleDB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Azure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 Tables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App Engine </a:t>
                      </a:r>
                      <a:r>
                        <a:rPr lang="en-US" sz="1600" dirty="0" err="1" smtClean="0">
                          <a:solidFill>
                            <a:srgbClr val="FF0000"/>
                          </a:solidFill>
                        </a:rPr>
                        <a:t>Datastore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enqueue</a:t>
                      </a:r>
                      <a:r>
                        <a:rPr lang="en-US" sz="1600" dirty="0" smtClean="0"/>
                        <a:t>/</a:t>
                      </a:r>
                      <a:r>
                        <a:rPr lang="en-US" sz="1600" dirty="0" err="1" smtClean="0"/>
                        <a:t>dequeue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Queues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SQS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Azure</a:t>
                      </a:r>
                      <a:r>
                        <a:rPr lang="en-US" sz="1600" baseline="0" dirty="0" smtClean="0"/>
                        <a:t> Queue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--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MapReduce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KeyValue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FF"/>
                          </a:solidFill>
                        </a:rPr>
                        <a:t>EMR</a:t>
                      </a:r>
                      <a:endParaRPr lang="en-US" sz="16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FF"/>
                          </a:solidFill>
                        </a:rPr>
                        <a:t>Daytona</a:t>
                      </a:r>
                      <a:endParaRPr lang="en-US" sz="16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--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Iterative </a:t>
                      </a:r>
                      <a:r>
                        <a:rPr lang="en-US" sz="1600" dirty="0" err="1" smtClean="0"/>
                        <a:t>MapReduce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KeyValue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--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FF"/>
                          </a:solidFill>
                        </a:rPr>
                        <a:t>Daytona</a:t>
                      </a:r>
                      <a:endParaRPr lang="en-US" sz="16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--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single-site RDBMS, full</a:t>
                      </a:r>
                      <a:r>
                        <a:rPr lang="en-US" sz="1600" baseline="0" dirty="0" smtClean="0"/>
                        <a:t> SQL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Relations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FF"/>
                          </a:solidFill>
                        </a:rPr>
                        <a:t>RDS</a:t>
                      </a:r>
                      <a:endParaRPr lang="en-US" sz="16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rgbClr val="0000FF"/>
                          </a:solidFill>
                        </a:rPr>
                        <a:t>SQLAzure</a:t>
                      </a:r>
                      <a:endParaRPr lang="en-US" sz="16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Cloud SQL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Parallel query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relations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--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--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u="sng" dirty="0" smtClean="0">
                          <a:solidFill>
                            <a:srgbClr val="FF0000"/>
                          </a:solidFill>
                        </a:rPr>
                        <a:t>Big Query</a:t>
                      </a:r>
                      <a:endParaRPr lang="en-US" sz="1600" u="sng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perf</a:t>
                      </a:r>
                      <a:r>
                        <a:rPr lang="en-US" sz="1600" dirty="0" smtClean="0"/>
                        <a:t>-guaranteed </a:t>
                      </a:r>
                      <a:r>
                        <a:rPr lang="en-US" sz="1600" baseline="0" dirty="0" smtClean="0"/>
                        <a:t>lookup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--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rgbClr val="0000FF"/>
                          </a:solidFill>
                        </a:rPr>
                        <a:t>DynamoDB</a:t>
                      </a:r>
                      <a:endParaRPr lang="en-US" sz="16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--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--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8D889-D014-DA4B-812E-4450A0452776}" type="datetime1">
              <a:rPr lang="en-US" smtClean="0"/>
              <a:pPr/>
              <a:t>5/13/12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Bill Howe, UW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8C84B-DFE9-364A-8F18-56CFDAADC42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4198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Cloud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Cost</a:t>
            </a:r>
          </a:p>
          <a:p>
            <a:pPr lvl="1"/>
            <a:r>
              <a:rPr lang="en-US" dirty="0" smtClean="0"/>
              <a:t>$0.12 / GB / month (scales down over a TB)</a:t>
            </a:r>
          </a:p>
          <a:p>
            <a:pPr lvl="1"/>
            <a:r>
              <a:rPr lang="en-US" dirty="0" smtClean="0"/>
              <a:t>S3: $0.125 / GB / month (scales down over a TB, and reduced redundancy storage is $0.093 / GB / month)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8D889-D014-DA4B-812E-4450A0452776}" type="datetime1">
              <a:rPr lang="en-US" smtClean="0"/>
              <a:pPr/>
              <a:t>5/13/12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Bill Howe, UW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8C84B-DFE9-364A-8F18-56CFDAADC42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581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Cloud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API</a:t>
            </a:r>
          </a:p>
          <a:p>
            <a:pPr lvl="1"/>
            <a:r>
              <a:rPr lang="en-US" sz="2400" dirty="0" smtClean="0">
                <a:solidFill>
                  <a:srgbClr val="0000FF"/>
                </a:solidFill>
              </a:rPr>
              <a:t>Projects</a:t>
            </a:r>
            <a:r>
              <a:rPr lang="en-US" sz="2400" dirty="0" smtClean="0"/>
              <a:t> &gt; Buckets &gt; Objects</a:t>
            </a:r>
          </a:p>
          <a:p>
            <a:pPr lvl="1"/>
            <a:r>
              <a:rPr lang="en-US" sz="2400" dirty="0" smtClean="0"/>
              <a:t>Flat namespace (like S3)</a:t>
            </a:r>
          </a:p>
          <a:p>
            <a:pPr lvl="1"/>
            <a:r>
              <a:rPr lang="en-US" sz="2400" dirty="0" smtClean="0"/>
              <a:t>GET/PUT/DELETE on buckets and objects</a:t>
            </a:r>
          </a:p>
          <a:p>
            <a:r>
              <a:rPr lang="en-US" sz="2800" dirty="0" smtClean="0"/>
              <a:t>Http request  Header options</a:t>
            </a:r>
          </a:p>
          <a:p>
            <a:pPr lvl="1"/>
            <a:r>
              <a:rPr lang="en-US" sz="2400" dirty="0" smtClean="0"/>
              <a:t>max-keys (limit the number of returned values)</a:t>
            </a:r>
          </a:p>
          <a:p>
            <a:pPr lvl="1"/>
            <a:r>
              <a:rPr lang="en-US" sz="2400" dirty="0" smtClean="0"/>
              <a:t>prefix (filter returned list)</a:t>
            </a:r>
          </a:p>
          <a:p>
            <a:pPr lvl="1"/>
            <a:r>
              <a:rPr lang="en-US" sz="2400" dirty="0" smtClean="0"/>
              <a:t>marker (start from the middle of the list)</a:t>
            </a:r>
          </a:p>
          <a:p>
            <a:pPr lvl="1"/>
            <a:r>
              <a:rPr lang="en-US" sz="2400" dirty="0" smtClean="0"/>
              <a:t>location (find geographical location)</a:t>
            </a:r>
          </a:p>
          <a:p>
            <a:pPr lvl="1"/>
            <a:r>
              <a:rPr lang="en-US" sz="2400" dirty="0" err="1" smtClean="0"/>
              <a:t>acl</a:t>
            </a:r>
            <a:r>
              <a:rPr lang="en-US" sz="2400" dirty="0" smtClean="0"/>
              <a:t> (change permissions)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8D889-D014-DA4B-812E-4450A0452776}" type="datetime1">
              <a:rPr lang="en-US" smtClean="0"/>
              <a:pPr/>
              <a:t>5/13/12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Bill Howe, UW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8C84B-DFE9-364A-8F18-56CFDAADC42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368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Google Cloud Storage: Other features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/>
              <a:t>Resumable</a:t>
            </a:r>
            <a:r>
              <a:rPr lang="en-US" sz="2800" dirty="0" smtClean="0"/>
              <a:t> Uploads:</a:t>
            </a:r>
          </a:p>
          <a:p>
            <a:pPr lvl="1"/>
            <a:r>
              <a:rPr lang="en-US" sz="2400" dirty="0" smtClean="0"/>
              <a:t>POST with x-</a:t>
            </a:r>
            <a:r>
              <a:rPr lang="en-US" sz="2400" dirty="0" err="1" smtClean="0"/>
              <a:t>goog</a:t>
            </a:r>
            <a:r>
              <a:rPr lang="en-US" sz="2400" dirty="0" smtClean="0"/>
              <a:t>-</a:t>
            </a:r>
            <a:r>
              <a:rPr lang="en-US" sz="2400" dirty="0" err="1" smtClean="0"/>
              <a:t>resumable</a:t>
            </a:r>
            <a:r>
              <a:rPr lang="en-US" sz="2400" dirty="0" smtClean="0"/>
              <a:t> -&gt; upload id</a:t>
            </a:r>
          </a:p>
          <a:p>
            <a:pPr lvl="1"/>
            <a:r>
              <a:rPr lang="en-US" sz="2400" dirty="0" smtClean="0"/>
              <a:t>PUT with upload id</a:t>
            </a:r>
          </a:p>
          <a:p>
            <a:pPr lvl="1"/>
            <a:r>
              <a:rPr lang="en-US" sz="2400" dirty="0" smtClean="0"/>
              <a:t>if an error occurs, query for status</a:t>
            </a:r>
          </a:p>
          <a:p>
            <a:pPr lvl="1"/>
            <a:r>
              <a:rPr lang="en-US" sz="2400" dirty="0" smtClean="0"/>
              <a:t>PUT with remaining bytes</a:t>
            </a:r>
          </a:p>
          <a:p>
            <a:r>
              <a:rPr lang="en-US" sz="2800" dirty="0" err="1" smtClean="0"/>
              <a:t>Boto</a:t>
            </a:r>
            <a:r>
              <a:rPr lang="en-US" sz="2800" dirty="0" smtClean="0"/>
              <a:t> support</a:t>
            </a:r>
          </a:p>
          <a:p>
            <a:r>
              <a:rPr lang="en-US" sz="2800" dirty="0" smtClean="0"/>
              <a:t>Streaming upload from clients (</a:t>
            </a:r>
            <a:r>
              <a:rPr lang="en-US" sz="2800" dirty="0" err="1" smtClean="0"/>
              <a:t>gsutils</a:t>
            </a:r>
            <a:r>
              <a:rPr lang="en-US" sz="2800" dirty="0" smtClean="0"/>
              <a:t> and </a:t>
            </a:r>
            <a:r>
              <a:rPr lang="en-US" sz="2800" dirty="0" err="1" smtClean="0"/>
              <a:t>boto</a:t>
            </a:r>
            <a:r>
              <a:rPr lang="en-US" sz="2800" dirty="0" smtClean="0"/>
              <a:t>)</a:t>
            </a:r>
          </a:p>
          <a:p>
            <a:r>
              <a:rPr lang="en-US" sz="2800" dirty="0" smtClean="0"/>
              <a:t>Object versions (like S3)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8D889-D014-DA4B-812E-4450A0452776}" type="datetime1">
              <a:rPr lang="en-US" smtClean="0"/>
              <a:pPr/>
              <a:t>5/13/12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Bill Howe, UW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8C84B-DFE9-364A-8F18-56CFDAADC42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897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Engine </a:t>
            </a:r>
            <a:r>
              <a:rPr lang="en-US" dirty="0" err="1" smtClean="0"/>
              <a:t>Datastore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 err="1" smtClean="0"/>
              <a:t>NoSQL</a:t>
            </a:r>
            <a:r>
              <a:rPr lang="en-US" dirty="0" smtClean="0"/>
              <a:t> </a:t>
            </a:r>
            <a:r>
              <a:rPr lang="en-US" dirty="0" err="1"/>
              <a:t>schemaless</a:t>
            </a:r>
            <a:r>
              <a:rPr lang="en-US" dirty="0"/>
              <a:t> object </a:t>
            </a:r>
            <a:r>
              <a:rPr lang="en-US" dirty="0" err="1"/>
              <a:t>datastore</a:t>
            </a:r>
            <a:r>
              <a:rPr lang="en-US" dirty="0"/>
              <a:t>, with a query engine and atomic </a:t>
            </a:r>
            <a:r>
              <a:rPr lang="en-US" dirty="0" smtClean="0"/>
              <a:t>transactions”</a:t>
            </a:r>
          </a:p>
          <a:p>
            <a:r>
              <a:rPr lang="en-US" dirty="0" smtClean="0"/>
              <a:t>Data Model:</a:t>
            </a:r>
          </a:p>
          <a:p>
            <a:pPr lvl="1"/>
            <a:r>
              <a:rPr lang="en-US" dirty="0" smtClean="0"/>
              <a:t>Kind: Container of Similar Records</a:t>
            </a:r>
          </a:p>
          <a:p>
            <a:pPr lvl="2"/>
            <a:r>
              <a:rPr lang="en-US" dirty="0" smtClean="0"/>
              <a:t>Ex: Person, Customer</a:t>
            </a:r>
          </a:p>
          <a:p>
            <a:pPr lvl="1"/>
            <a:r>
              <a:rPr lang="en-US" dirty="0" smtClean="0"/>
              <a:t>A Kind has properties</a:t>
            </a:r>
          </a:p>
          <a:p>
            <a:pPr lvl="2"/>
            <a:r>
              <a:rPr lang="en-US" dirty="0" smtClean="0"/>
              <a:t>but not all records need have all properties</a:t>
            </a:r>
          </a:p>
          <a:p>
            <a:pPr lvl="2"/>
            <a:r>
              <a:rPr lang="en-US" dirty="0" smtClean="0"/>
              <a:t>think </a:t>
            </a:r>
            <a:r>
              <a:rPr lang="en-US" dirty="0" err="1" smtClean="0"/>
              <a:t>BigTable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8D889-D014-DA4B-812E-4450A0452776}" type="datetime1">
              <a:rPr lang="en-US" smtClean="0"/>
              <a:pPr/>
              <a:t>5/14/12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Bill Howe, UW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8C84B-DFE9-364A-8F18-56CFDAADC42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149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Engine </a:t>
            </a:r>
            <a:r>
              <a:rPr lang="en-US" dirty="0" err="1" smtClean="0"/>
              <a:t>Datastore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8D889-D014-DA4B-812E-4450A0452776}" type="datetime1">
              <a:rPr lang="en-US" smtClean="0"/>
              <a:pPr/>
              <a:t>5/14/12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Bill Howe, UW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8C84B-DFE9-364A-8F18-56CFDAADC423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7" name="Picture 6" descr="Picture 1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324" y="1349375"/>
            <a:ext cx="7310877" cy="488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2411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Engine </a:t>
            </a:r>
            <a:r>
              <a:rPr lang="en-US" dirty="0" err="1" smtClean="0"/>
              <a:t>Datastore</a:t>
            </a:r>
            <a:r>
              <a:rPr lang="en-US" dirty="0" smtClean="0"/>
              <a:t>: GQL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8D889-D014-DA4B-812E-4450A0452776}" type="datetime1">
              <a:rPr lang="en-US" smtClean="0"/>
              <a:pPr/>
              <a:t>5/14/12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Bill Howe, UW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8C84B-DFE9-364A-8F18-56CFDAADC423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8" name="Picture 7" descr="Picture 1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" y="1825625"/>
            <a:ext cx="8694605" cy="501612"/>
          </a:xfrm>
          <a:prstGeom prst="rect">
            <a:avLst/>
          </a:prstGeom>
        </p:spPr>
      </p:pic>
      <p:pic>
        <p:nvPicPr>
          <p:cNvPr id="9" name="Picture 8" descr="Picture 1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50" y="2667000"/>
            <a:ext cx="8467119" cy="533362"/>
          </a:xfrm>
          <a:prstGeom prst="rect">
            <a:avLst/>
          </a:prstGeom>
        </p:spPr>
      </p:pic>
      <p:pic>
        <p:nvPicPr>
          <p:cNvPr id="10" name="Picture 9" descr="Picture 1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75" y="3619500"/>
            <a:ext cx="8493337" cy="453987"/>
          </a:xfrm>
          <a:prstGeom prst="rect">
            <a:avLst/>
          </a:prstGeom>
        </p:spPr>
      </p:pic>
      <p:pic>
        <p:nvPicPr>
          <p:cNvPr id="11" name="Picture 10" descr="Picture 14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75" y="4873625"/>
            <a:ext cx="8104291" cy="457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40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5">
      <a:dk1>
        <a:srgbClr val="000000"/>
      </a:dk1>
      <a:lt1>
        <a:srgbClr val="FFFFFF"/>
      </a:lt1>
      <a:dk2>
        <a:srgbClr val="000066"/>
      </a:dk2>
      <a:lt2>
        <a:srgbClr val="333333"/>
      </a:lt2>
      <a:accent1>
        <a:srgbClr val="C4709A"/>
      </a:accent1>
      <a:accent2>
        <a:srgbClr val="4B4EB5"/>
      </a:accent2>
      <a:accent3>
        <a:srgbClr val="FFFFFF"/>
      </a:accent3>
      <a:accent4>
        <a:srgbClr val="000000"/>
      </a:accent4>
      <a:accent5>
        <a:srgbClr val="DEBBCA"/>
      </a:accent5>
      <a:accent6>
        <a:srgbClr val="4346A4"/>
      </a:accent6>
      <a:hlink>
        <a:srgbClr val="C481CF"/>
      </a:hlink>
      <a:folHlink>
        <a:srgbClr val="76B749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  <a:ea typeface="ＭＳ Ｐゴシック" charset="0"/>
          </a:defRPr>
        </a:defPPr>
      </a:lstStyle>
    </a:lnDef>
  </a:objectDefaults>
  <a:extraClrSchemeLst>
    <a:extraClrScheme>
      <a:clrScheme name="Blank Presentation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26919</TotalTime>
  <Words>796</Words>
  <Application>Microsoft Macintosh PowerPoint</Application>
  <PresentationFormat>On-screen Show (4:3)</PresentationFormat>
  <Paragraphs>183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Blank Presentation</vt:lpstr>
      <vt:lpstr>Lecture 7: More Google Tools </vt:lpstr>
      <vt:lpstr>Roadmap</vt:lpstr>
      <vt:lpstr>Commercial Services Roundup</vt:lpstr>
      <vt:lpstr>Google Cloud Storage</vt:lpstr>
      <vt:lpstr>Google Cloud Storage</vt:lpstr>
      <vt:lpstr>Google Cloud Storage: Other features</vt:lpstr>
      <vt:lpstr>App Engine Datastore</vt:lpstr>
      <vt:lpstr>App Engine Datastore</vt:lpstr>
      <vt:lpstr>App Engine Datastore: GQL</vt:lpstr>
      <vt:lpstr>App Engine Datastore: Consistency</vt:lpstr>
      <vt:lpstr>App Engine Datastore: Async</vt:lpstr>
      <vt:lpstr>App Engine Datastore: Bottom Line</vt:lpstr>
      <vt:lpstr>Google Cloud SQL</vt:lpstr>
      <vt:lpstr>Google Cloud SQL</vt:lpstr>
      <vt:lpstr>Google Big Query</vt:lpstr>
      <vt:lpstr>Google Big Query</vt:lpstr>
      <vt:lpstr>Google BigQuery: Column-store</vt:lpstr>
      <vt:lpstr>Google BigQuery: “Small” Joins</vt:lpstr>
      <vt:lpstr>Google BigQuery: Limits</vt:lpstr>
    </vt:vector>
  </TitlesOfParts>
  <Company>ꀀ蓕쿘ᙟ㯌뿿븀ᜁ蓕쿘뿿뷰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Howe</dc:creator>
  <cp:lastModifiedBy>Bill Howe</cp:lastModifiedBy>
  <cp:revision>549</cp:revision>
  <dcterms:created xsi:type="dcterms:W3CDTF">2009-10-14T23:21:23Z</dcterms:created>
  <dcterms:modified xsi:type="dcterms:W3CDTF">2012-05-16T23:07:24Z</dcterms:modified>
</cp:coreProperties>
</file>