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63"/>
  </p:notesMasterIdLst>
  <p:sldIdLst>
    <p:sldId id="695" r:id="rId2"/>
    <p:sldId id="696" r:id="rId3"/>
    <p:sldId id="726" r:id="rId4"/>
    <p:sldId id="727" r:id="rId5"/>
    <p:sldId id="728" r:id="rId6"/>
    <p:sldId id="737" r:id="rId7"/>
    <p:sldId id="738" r:id="rId8"/>
    <p:sldId id="729" r:id="rId9"/>
    <p:sldId id="734" r:id="rId10"/>
    <p:sldId id="736" r:id="rId11"/>
    <p:sldId id="735" r:id="rId12"/>
    <p:sldId id="732" r:id="rId13"/>
    <p:sldId id="740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7" r:id="rId24"/>
    <p:sldId id="758" r:id="rId25"/>
    <p:sldId id="759" r:id="rId26"/>
    <p:sldId id="760" r:id="rId27"/>
    <p:sldId id="761" r:id="rId28"/>
    <p:sldId id="762" r:id="rId29"/>
    <p:sldId id="763" r:id="rId30"/>
    <p:sldId id="764" r:id="rId31"/>
    <p:sldId id="765" r:id="rId32"/>
    <p:sldId id="766" r:id="rId33"/>
    <p:sldId id="733" r:id="rId34"/>
    <p:sldId id="741" r:id="rId35"/>
    <p:sldId id="742" r:id="rId36"/>
    <p:sldId id="743" r:id="rId37"/>
    <p:sldId id="744" r:id="rId38"/>
    <p:sldId id="745" r:id="rId39"/>
    <p:sldId id="746" r:id="rId40"/>
    <p:sldId id="767" r:id="rId41"/>
    <p:sldId id="768" r:id="rId42"/>
    <p:sldId id="769" r:id="rId43"/>
    <p:sldId id="770" r:id="rId44"/>
    <p:sldId id="771" r:id="rId45"/>
    <p:sldId id="774" r:id="rId46"/>
    <p:sldId id="775" r:id="rId47"/>
    <p:sldId id="776" r:id="rId48"/>
    <p:sldId id="772" r:id="rId49"/>
    <p:sldId id="773" r:id="rId50"/>
    <p:sldId id="721" r:id="rId51"/>
    <p:sldId id="739" r:id="rId52"/>
    <p:sldId id="709" r:id="rId53"/>
    <p:sldId id="710" r:id="rId54"/>
    <p:sldId id="711" r:id="rId55"/>
    <p:sldId id="712" r:id="rId56"/>
    <p:sldId id="713" r:id="rId57"/>
    <p:sldId id="714" r:id="rId58"/>
    <p:sldId id="715" r:id="rId59"/>
    <p:sldId id="718" r:id="rId60"/>
    <p:sldId id="719" r:id="rId61"/>
    <p:sldId id="720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78"/>
    <a:srgbClr val="9C9EAA"/>
    <a:srgbClr val="41B74D"/>
    <a:srgbClr val="20E421"/>
    <a:srgbClr val="0011CF"/>
    <a:srgbClr val="FF0000"/>
    <a:srgbClr val="F3F3F3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83981" autoAdjust="0"/>
  </p:normalViewPr>
  <p:slideViewPr>
    <p:cSldViewPr snapToGrid="0">
      <p:cViewPr>
        <p:scale>
          <a:sx n="80" d="100"/>
          <a:sy n="80" d="100"/>
        </p:scale>
        <p:origin x="-2056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viewProps" Target="viewProp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presProps" Target="presProps.xml"/><Relationship Id="rId67" Type="http://schemas.openxmlformats.org/officeDocument/2006/relationships/theme" Target="theme/theme1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tableStyles" Target="tableStyles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cuments:Microsoft%20User%20Data:Office%202011%20AutoRecovery:basics%20(version%201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wnloads:fu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cuments:Microsoft%20User%20Data:Office%202011%20AutoRecovery:basics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llhowe:Downloads:fu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Join: Cache vs NoCache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729354714807"/>
          <c:y val="0.121637426900585"/>
          <c:w val="0.773342015555982"/>
          <c:h val="0.72258530183727"/>
        </c:manualLayout>
      </c:layout>
      <c:scatterChart>
        <c:scatterStyle val="lineMarker"/>
        <c:varyColors val="0"/>
        <c:ser>
          <c:idx val="0"/>
          <c:order val="0"/>
          <c:tx>
            <c:strRef>
              <c:f>'Join (Cache vs NoCache)'!$B$2</c:f>
              <c:strCache>
                <c:ptCount val="1"/>
                <c:pt idx="0">
                  <c:v>Join, with cache</c:v>
                </c:pt>
              </c:strCache>
            </c:strRef>
          </c:tx>
          <c:marker>
            <c:symbol val="none"/>
          </c:marker>
          <c:xVal>
            <c:numRef>
              <c:f>'Join (Cache vs NoCache)'!$A$3:$A$257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'Join (Cache vs NoCache)'!$B$3:$B$257</c:f>
              <c:numCache>
                <c:formatCode>General</c:formatCode>
                <c:ptCount val="255"/>
                <c:pt idx="0">
                  <c:v>1.213288E6</c:v>
                </c:pt>
                <c:pt idx="1">
                  <c:v>32827.0</c:v>
                </c:pt>
                <c:pt idx="2">
                  <c:v>32493.0</c:v>
                </c:pt>
                <c:pt idx="3">
                  <c:v>33042.0</c:v>
                </c:pt>
                <c:pt idx="4">
                  <c:v>32934.0</c:v>
                </c:pt>
                <c:pt idx="5">
                  <c:v>32690.0</c:v>
                </c:pt>
                <c:pt idx="6">
                  <c:v>32902.0</c:v>
                </c:pt>
                <c:pt idx="7">
                  <c:v>33251.0</c:v>
                </c:pt>
                <c:pt idx="8">
                  <c:v>33042.0</c:v>
                </c:pt>
                <c:pt idx="9">
                  <c:v>33003.0</c:v>
                </c:pt>
                <c:pt idx="10">
                  <c:v>33235.0</c:v>
                </c:pt>
                <c:pt idx="11">
                  <c:v>39039.0</c:v>
                </c:pt>
                <c:pt idx="12">
                  <c:v>39218.0</c:v>
                </c:pt>
                <c:pt idx="13">
                  <c:v>39357.0</c:v>
                </c:pt>
                <c:pt idx="14">
                  <c:v>35829.0</c:v>
                </c:pt>
                <c:pt idx="15">
                  <c:v>33394.0</c:v>
                </c:pt>
                <c:pt idx="16">
                  <c:v>32721.0</c:v>
                </c:pt>
                <c:pt idx="17">
                  <c:v>32984.0</c:v>
                </c:pt>
                <c:pt idx="18">
                  <c:v>32883.0</c:v>
                </c:pt>
                <c:pt idx="19">
                  <c:v>32891.0</c:v>
                </c:pt>
                <c:pt idx="20">
                  <c:v>32526.0</c:v>
                </c:pt>
                <c:pt idx="21">
                  <c:v>32876.0</c:v>
                </c:pt>
                <c:pt idx="22">
                  <c:v>32730.0</c:v>
                </c:pt>
                <c:pt idx="23">
                  <c:v>33041.0</c:v>
                </c:pt>
                <c:pt idx="24">
                  <c:v>33022.0</c:v>
                </c:pt>
                <c:pt idx="25">
                  <c:v>33012.0</c:v>
                </c:pt>
                <c:pt idx="26">
                  <c:v>33058.0</c:v>
                </c:pt>
                <c:pt idx="27">
                  <c:v>33036.0</c:v>
                </c:pt>
                <c:pt idx="28">
                  <c:v>33038.0</c:v>
                </c:pt>
                <c:pt idx="29">
                  <c:v>30391.0</c:v>
                </c:pt>
                <c:pt idx="30">
                  <c:v>38262.0</c:v>
                </c:pt>
                <c:pt idx="31">
                  <c:v>33450.0</c:v>
                </c:pt>
                <c:pt idx="32">
                  <c:v>33026.0</c:v>
                </c:pt>
                <c:pt idx="33">
                  <c:v>32740.0</c:v>
                </c:pt>
                <c:pt idx="34">
                  <c:v>33055.0</c:v>
                </c:pt>
                <c:pt idx="35">
                  <c:v>33028.0</c:v>
                </c:pt>
                <c:pt idx="36">
                  <c:v>30799.0</c:v>
                </c:pt>
                <c:pt idx="37">
                  <c:v>33028.0</c:v>
                </c:pt>
                <c:pt idx="38">
                  <c:v>33080.0</c:v>
                </c:pt>
                <c:pt idx="39">
                  <c:v>32286.0</c:v>
                </c:pt>
                <c:pt idx="40">
                  <c:v>31162.0</c:v>
                </c:pt>
                <c:pt idx="41">
                  <c:v>32588.0</c:v>
                </c:pt>
                <c:pt idx="42">
                  <c:v>30430.0</c:v>
                </c:pt>
                <c:pt idx="43">
                  <c:v>30826.0</c:v>
                </c:pt>
                <c:pt idx="44">
                  <c:v>33034.0</c:v>
                </c:pt>
                <c:pt idx="45">
                  <c:v>30849.0</c:v>
                </c:pt>
                <c:pt idx="46">
                  <c:v>31092.0</c:v>
                </c:pt>
                <c:pt idx="47">
                  <c:v>31063.0</c:v>
                </c:pt>
                <c:pt idx="48">
                  <c:v>31602.0</c:v>
                </c:pt>
                <c:pt idx="49">
                  <c:v>33032.0</c:v>
                </c:pt>
                <c:pt idx="50">
                  <c:v>31917.0</c:v>
                </c:pt>
                <c:pt idx="51">
                  <c:v>30273.0</c:v>
                </c:pt>
                <c:pt idx="52">
                  <c:v>32770.0</c:v>
                </c:pt>
                <c:pt idx="53">
                  <c:v>33020.0</c:v>
                </c:pt>
                <c:pt idx="54">
                  <c:v>30023.0</c:v>
                </c:pt>
                <c:pt idx="55">
                  <c:v>30462.0</c:v>
                </c:pt>
                <c:pt idx="56">
                  <c:v>32507.0</c:v>
                </c:pt>
                <c:pt idx="57">
                  <c:v>30112.0</c:v>
                </c:pt>
                <c:pt idx="58">
                  <c:v>28311.0</c:v>
                </c:pt>
                <c:pt idx="59">
                  <c:v>32304.0</c:v>
                </c:pt>
                <c:pt idx="60">
                  <c:v>34276.0</c:v>
                </c:pt>
                <c:pt idx="61">
                  <c:v>32259.0</c:v>
                </c:pt>
                <c:pt idx="62">
                  <c:v>32824.0</c:v>
                </c:pt>
                <c:pt idx="63">
                  <c:v>31436.0</c:v>
                </c:pt>
                <c:pt idx="64">
                  <c:v>36037.0</c:v>
                </c:pt>
                <c:pt idx="65">
                  <c:v>32986.0</c:v>
                </c:pt>
                <c:pt idx="66">
                  <c:v>30496.0</c:v>
                </c:pt>
                <c:pt idx="67">
                  <c:v>31684.0</c:v>
                </c:pt>
                <c:pt idx="68">
                  <c:v>32570.0</c:v>
                </c:pt>
                <c:pt idx="69">
                  <c:v>36019.0</c:v>
                </c:pt>
                <c:pt idx="70">
                  <c:v>33027.0</c:v>
                </c:pt>
                <c:pt idx="71">
                  <c:v>30216.0</c:v>
                </c:pt>
                <c:pt idx="72">
                  <c:v>33046.0</c:v>
                </c:pt>
                <c:pt idx="73">
                  <c:v>32973.0</c:v>
                </c:pt>
                <c:pt idx="74">
                  <c:v>30671.0</c:v>
                </c:pt>
                <c:pt idx="75">
                  <c:v>30278.0</c:v>
                </c:pt>
                <c:pt idx="76">
                  <c:v>32825.0</c:v>
                </c:pt>
                <c:pt idx="77">
                  <c:v>28160.0</c:v>
                </c:pt>
                <c:pt idx="78">
                  <c:v>29363.0</c:v>
                </c:pt>
                <c:pt idx="79">
                  <c:v>35882.0</c:v>
                </c:pt>
                <c:pt idx="80">
                  <c:v>29846.0</c:v>
                </c:pt>
                <c:pt idx="81">
                  <c:v>30746.0</c:v>
                </c:pt>
                <c:pt idx="82">
                  <c:v>36039.0</c:v>
                </c:pt>
                <c:pt idx="83">
                  <c:v>32960.0</c:v>
                </c:pt>
                <c:pt idx="84">
                  <c:v>28131.0</c:v>
                </c:pt>
                <c:pt idx="85">
                  <c:v>30023.0</c:v>
                </c:pt>
                <c:pt idx="86">
                  <c:v>33701.0</c:v>
                </c:pt>
                <c:pt idx="87">
                  <c:v>30766.0</c:v>
                </c:pt>
                <c:pt idx="88">
                  <c:v>31519.0</c:v>
                </c:pt>
                <c:pt idx="89">
                  <c:v>32329.0</c:v>
                </c:pt>
                <c:pt idx="90">
                  <c:v>31733.0</c:v>
                </c:pt>
                <c:pt idx="91">
                  <c:v>32898.0</c:v>
                </c:pt>
                <c:pt idx="92">
                  <c:v>35754.0</c:v>
                </c:pt>
                <c:pt idx="93">
                  <c:v>31952.0</c:v>
                </c:pt>
                <c:pt idx="94">
                  <c:v>35673.0</c:v>
                </c:pt>
                <c:pt idx="95">
                  <c:v>31843.0</c:v>
                </c:pt>
                <c:pt idx="96">
                  <c:v>31311.0</c:v>
                </c:pt>
                <c:pt idx="97">
                  <c:v>30648.0</c:v>
                </c:pt>
                <c:pt idx="98">
                  <c:v>29843.0</c:v>
                </c:pt>
                <c:pt idx="99">
                  <c:v>31874.0</c:v>
                </c:pt>
                <c:pt idx="100">
                  <c:v>32599.0</c:v>
                </c:pt>
                <c:pt idx="101">
                  <c:v>29822.0</c:v>
                </c:pt>
                <c:pt idx="102">
                  <c:v>35620.0</c:v>
                </c:pt>
                <c:pt idx="103">
                  <c:v>32773.0</c:v>
                </c:pt>
                <c:pt idx="104">
                  <c:v>31363.0</c:v>
                </c:pt>
                <c:pt idx="105">
                  <c:v>29780.0</c:v>
                </c:pt>
                <c:pt idx="106">
                  <c:v>32926.0</c:v>
                </c:pt>
                <c:pt idx="107">
                  <c:v>29743.0</c:v>
                </c:pt>
                <c:pt idx="108">
                  <c:v>30689.0</c:v>
                </c:pt>
                <c:pt idx="109">
                  <c:v>30571.0</c:v>
                </c:pt>
                <c:pt idx="110">
                  <c:v>36045.0</c:v>
                </c:pt>
                <c:pt idx="111">
                  <c:v>33068.0</c:v>
                </c:pt>
                <c:pt idx="112">
                  <c:v>35970.0</c:v>
                </c:pt>
                <c:pt idx="113">
                  <c:v>29929.0</c:v>
                </c:pt>
                <c:pt idx="114">
                  <c:v>32870.0</c:v>
                </c:pt>
                <c:pt idx="115">
                  <c:v>29873.0</c:v>
                </c:pt>
                <c:pt idx="116">
                  <c:v>35974.0</c:v>
                </c:pt>
                <c:pt idx="117">
                  <c:v>27764.0</c:v>
                </c:pt>
                <c:pt idx="118">
                  <c:v>32736.0</c:v>
                </c:pt>
                <c:pt idx="119">
                  <c:v>35689.0</c:v>
                </c:pt>
                <c:pt idx="120">
                  <c:v>30060.0</c:v>
                </c:pt>
                <c:pt idx="121">
                  <c:v>29756.0</c:v>
                </c:pt>
                <c:pt idx="122">
                  <c:v>33244.0</c:v>
                </c:pt>
                <c:pt idx="123">
                  <c:v>35615.0</c:v>
                </c:pt>
                <c:pt idx="124">
                  <c:v>29936.0</c:v>
                </c:pt>
                <c:pt idx="125">
                  <c:v>33474.0</c:v>
                </c:pt>
                <c:pt idx="126">
                  <c:v>30542.0</c:v>
                </c:pt>
                <c:pt idx="127">
                  <c:v>32831.0</c:v>
                </c:pt>
                <c:pt idx="128">
                  <c:v>32364.0</c:v>
                </c:pt>
                <c:pt idx="129">
                  <c:v>32991.0</c:v>
                </c:pt>
                <c:pt idx="130">
                  <c:v>30729.0</c:v>
                </c:pt>
                <c:pt idx="131">
                  <c:v>29804.0</c:v>
                </c:pt>
                <c:pt idx="132">
                  <c:v>31848.0</c:v>
                </c:pt>
                <c:pt idx="133">
                  <c:v>32648.0</c:v>
                </c:pt>
                <c:pt idx="134">
                  <c:v>31395.0</c:v>
                </c:pt>
                <c:pt idx="135">
                  <c:v>32857.0</c:v>
                </c:pt>
                <c:pt idx="136">
                  <c:v>36041.0</c:v>
                </c:pt>
                <c:pt idx="137">
                  <c:v>32157.0</c:v>
                </c:pt>
                <c:pt idx="138">
                  <c:v>32720.0</c:v>
                </c:pt>
                <c:pt idx="139">
                  <c:v>33590.0</c:v>
                </c:pt>
                <c:pt idx="140">
                  <c:v>31133.0</c:v>
                </c:pt>
                <c:pt idx="141">
                  <c:v>32385.0</c:v>
                </c:pt>
                <c:pt idx="142">
                  <c:v>32919.0</c:v>
                </c:pt>
                <c:pt idx="143">
                  <c:v>31882.0</c:v>
                </c:pt>
                <c:pt idx="144">
                  <c:v>32223.0</c:v>
                </c:pt>
                <c:pt idx="145">
                  <c:v>31989.0</c:v>
                </c:pt>
                <c:pt idx="146">
                  <c:v>30437.0</c:v>
                </c:pt>
                <c:pt idx="147">
                  <c:v>34453.0</c:v>
                </c:pt>
                <c:pt idx="148">
                  <c:v>32322.0</c:v>
                </c:pt>
                <c:pt idx="149">
                  <c:v>31144.0</c:v>
                </c:pt>
                <c:pt idx="150">
                  <c:v>31771.0</c:v>
                </c:pt>
                <c:pt idx="151">
                  <c:v>32815.0</c:v>
                </c:pt>
                <c:pt idx="152">
                  <c:v>28346.0</c:v>
                </c:pt>
                <c:pt idx="153">
                  <c:v>32477.0</c:v>
                </c:pt>
                <c:pt idx="154">
                  <c:v>32646.0</c:v>
                </c:pt>
                <c:pt idx="155">
                  <c:v>36000.0</c:v>
                </c:pt>
                <c:pt idx="156">
                  <c:v>30922.0</c:v>
                </c:pt>
                <c:pt idx="157">
                  <c:v>33037.0</c:v>
                </c:pt>
                <c:pt idx="158">
                  <c:v>30016.0</c:v>
                </c:pt>
                <c:pt idx="159">
                  <c:v>32690.0</c:v>
                </c:pt>
                <c:pt idx="160">
                  <c:v>30525.0</c:v>
                </c:pt>
                <c:pt idx="161">
                  <c:v>32829.0</c:v>
                </c:pt>
                <c:pt idx="162">
                  <c:v>32793.0</c:v>
                </c:pt>
                <c:pt idx="163">
                  <c:v>32939.0</c:v>
                </c:pt>
                <c:pt idx="164">
                  <c:v>29318.0</c:v>
                </c:pt>
                <c:pt idx="165">
                  <c:v>30548.0</c:v>
                </c:pt>
                <c:pt idx="166">
                  <c:v>32652.0</c:v>
                </c:pt>
                <c:pt idx="167">
                  <c:v>33235.0</c:v>
                </c:pt>
                <c:pt idx="168">
                  <c:v>30490.0</c:v>
                </c:pt>
                <c:pt idx="169">
                  <c:v>31886.0</c:v>
                </c:pt>
                <c:pt idx="170">
                  <c:v>30223.0</c:v>
                </c:pt>
                <c:pt idx="171">
                  <c:v>32442.0</c:v>
                </c:pt>
                <c:pt idx="172">
                  <c:v>32758.0</c:v>
                </c:pt>
                <c:pt idx="173">
                  <c:v>29726.0</c:v>
                </c:pt>
                <c:pt idx="174">
                  <c:v>32030.0</c:v>
                </c:pt>
                <c:pt idx="175">
                  <c:v>31518.0</c:v>
                </c:pt>
                <c:pt idx="176">
                  <c:v>35981.0</c:v>
                </c:pt>
                <c:pt idx="177">
                  <c:v>34062.0</c:v>
                </c:pt>
                <c:pt idx="178">
                  <c:v>32025.0</c:v>
                </c:pt>
                <c:pt idx="179">
                  <c:v>28319.0</c:v>
                </c:pt>
                <c:pt idx="180">
                  <c:v>32487.0</c:v>
                </c:pt>
                <c:pt idx="181">
                  <c:v>33681.0</c:v>
                </c:pt>
                <c:pt idx="182">
                  <c:v>31938.0</c:v>
                </c:pt>
                <c:pt idx="183">
                  <c:v>35252.0</c:v>
                </c:pt>
                <c:pt idx="184">
                  <c:v>36057.0</c:v>
                </c:pt>
                <c:pt idx="185">
                  <c:v>32029.0</c:v>
                </c:pt>
                <c:pt idx="186">
                  <c:v>31332.0</c:v>
                </c:pt>
                <c:pt idx="187">
                  <c:v>32845.0</c:v>
                </c:pt>
                <c:pt idx="188">
                  <c:v>30685.0</c:v>
                </c:pt>
                <c:pt idx="189">
                  <c:v>30101.0</c:v>
                </c:pt>
                <c:pt idx="190">
                  <c:v>32625.0</c:v>
                </c:pt>
                <c:pt idx="191">
                  <c:v>32747.0</c:v>
                </c:pt>
                <c:pt idx="192">
                  <c:v>32477.0</c:v>
                </c:pt>
                <c:pt idx="193">
                  <c:v>29281.0</c:v>
                </c:pt>
                <c:pt idx="194">
                  <c:v>33089.0</c:v>
                </c:pt>
                <c:pt idx="195">
                  <c:v>30310.0</c:v>
                </c:pt>
                <c:pt idx="196">
                  <c:v>33008.0</c:v>
                </c:pt>
                <c:pt idx="197">
                  <c:v>32312.0</c:v>
                </c:pt>
                <c:pt idx="198">
                  <c:v>35934.0</c:v>
                </c:pt>
                <c:pt idx="199">
                  <c:v>27730.0</c:v>
                </c:pt>
                <c:pt idx="200">
                  <c:v>32663.0</c:v>
                </c:pt>
                <c:pt idx="201">
                  <c:v>32855.0</c:v>
                </c:pt>
                <c:pt idx="202">
                  <c:v>33037.0</c:v>
                </c:pt>
                <c:pt idx="203">
                  <c:v>26910.0</c:v>
                </c:pt>
                <c:pt idx="204">
                  <c:v>30018.0</c:v>
                </c:pt>
                <c:pt idx="205">
                  <c:v>32838.0</c:v>
                </c:pt>
                <c:pt idx="206">
                  <c:v>31001.0</c:v>
                </c:pt>
                <c:pt idx="207">
                  <c:v>32329.0</c:v>
                </c:pt>
                <c:pt idx="208">
                  <c:v>32984.0</c:v>
                </c:pt>
                <c:pt idx="209">
                  <c:v>30679.0</c:v>
                </c:pt>
                <c:pt idx="210">
                  <c:v>32869.0</c:v>
                </c:pt>
                <c:pt idx="211">
                  <c:v>32311.0</c:v>
                </c:pt>
                <c:pt idx="212">
                  <c:v>33002.0</c:v>
                </c:pt>
                <c:pt idx="213">
                  <c:v>29853.0</c:v>
                </c:pt>
                <c:pt idx="214">
                  <c:v>30837.0</c:v>
                </c:pt>
                <c:pt idx="215">
                  <c:v>32908.0</c:v>
                </c:pt>
                <c:pt idx="216">
                  <c:v>32846.0</c:v>
                </c:pt>
                <c:pt idx="217">
                  <c:v>30957.0</c:v>
                </c:pt>
                <c:pt idx="218">
                  <c:v>32506.0</c:v>
                </c:pt>
                <c:pt idx="219">
                  <c:v>30796.0</c:v>
                </c:pt>
                <c:pt idx="220">
                  <c:v>32993.0</c:v>
                </c:pt>
                <c:pt idx="221">
                  <c:v>31740.0</c:v>
                </c:pt>
                <c:pt idx="222">
                  <c:v>31766.0</c:v>
                </c:pt>
                <c:pt idx="223">
                  <c:v>33029.0</c:v>
                </c:pt>
                <c:pt idx="224">
                  <c:v>32941.0</c:v>
                </c:pt>
                <c:pt idx="225">
                  <c:v>30892.0</c:v>
                </c:pt>
                <c:pt idx="226">
                  <c:v>29993.0</c:v>
                </c:pt>
                <c:pt idx="227">
                  <c:v>34245.0</c:v>
                </c:pt>
                <c:pt idx="228">
                  <c:v>31377.0</c:v>
                </c:pt>
                <c:pt idx="229">
                  <c:v>31895.0</c:v>
                </c:pt>
                <c:pt idx="230">
                  <c:v>32697.0</c:v>
                </c:pt>
                <c:pt idx="231">
                  <c:v>34571.0</c:v>
                </c:pt>
                <c:pt idx="232">
                  <c:v>33550.0</c:v>
                </c:pt>
                <c:pt idx="233">
                  <c:v>36172.0</c:v>
                </c:pt>
                <c:pt idx="234">
                  <c:v>30321.0</c:v>
                </c:pt>
                <c:pt idx="235">
                  <c:v>30584.0</c:v>
                </c:pt>
                <c:pt idx="236">
                  <c:v>32936.0</c:v>
                </c:pt>
                <c:pt idx="237">
                  <c:v>32631.0</c:v>
                </c:pt>
                <c:pt idx="238">
                  <c:v>33008.0</c:v>
                </c:pt>
                <c:pt idx="239">
                  <c:v>31001.0</c:v>
                </c:pt>
                <c:pt idx="240">
                  <c:v>32969.0</c:v>
                </c:pt>
                <c:pt idx="241">
                  <c:v>32386.0</c:v>
                </c:pt>
                <c:pt idx="242">
                  <c:v>32966.0</c:v>
                </c:pt>
                <c:pt idx="243">
                  <c:v>27611.0</c:v>
                </c:pt>
                <c:pt idx="244">
                  <c:v>31538.0</c:v>
                </c:pt>
                <c:pt idx="245">
                  <c:v>35450.0</c:v>
                </c:pt>
                <c:pt idx="246">
                  <c:v>32034.0</c:v>
                </c:pt>
                <c:pt idx="247">
                  <c:v>32937.0</c:v>
                </c:pt>
                <c:pt idx="248">
                  <c:v>32855.0</c:v>
                </c:pt>
                <c:pt idx="249">
                  <c:v>27815.0</c:v>
                </c:pt>
                <c:pt idx="250">
                  <c:v>32183.0</c:v>
                </c:pt>
                <c:pt idx="251">
                  <c:v>32878.0</c:v>
                </c:pt>
                <c:pt idx="252">
                  <c:v>32595.0</c:v>
                </c:pt>
                <c:pt idx="253">
                  <c:v>32002.0</c:v>
                </c:pt>
                <c:pt idx="254">
                  <c:v>31089.0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'Join (Cache vs NoCache)'!$C$2</c:f>
              <c:strCache>
                <c:ptCount val="1"/>
                <c:pt idx="0">
                  <c:v>Join, no cache</c:v>
                </c:pt>
              </c:strCache>
            </c:strRef>
          </c:tx>
          <c:marker>
            <c:symbol val="none"/>
          </c:marker>
          <c:xVal>
            <c:numRef>
              <c:f>'Join (Cache vs NoCache)'!$A$3:$A$257</c:f>
              <c:numCache>
                <c:formatCode>General</c:formatCode>
                <c:ptCount val="2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</c:numCache>
            </c:numRef>
          </c:xVal>
          <c:yVal>
            <c:numRef>
              <c:f>'Join (Cache vs NoCache)'!$C$3:$C$257</c:f>
              <c:numCache>
                <c:formatCode>General</c:formatCode>
                <c:ptCount val="255"/>
                <c:pt idx="0">
                  <c:v>726198.0</c:v>
                </c:pt>
                <c:pt idx="1">
                  <c:v>1.005245E6</c:v>
                </c:pt>
                <c:pt idx="2">
                  <c:v>955231.0</c:v>
                </c:pt>
                <c:pt idx="3">
                  <c:v>873791.0</c:v>
                </c:pt>
                <c:pt idx="4">
                  <c:v>924176.0</c:v>
                </c:pt>
                <c:pt idx="5">
                  <c:v>895724.0</c:v>
                </c:pt>
                <c:pt idx="6">
                  <c:v>889324.0</c:v>
                </c:pt>
                <c:pt idx="7">
                  <c:v>852248.0</c:v>
                </c:pt>
                <c:pt idx="8">
                  <c:v>855402.0</c:v>
                </c:pt>
                <c:pt idx="9">
                  <c:v>872815.0</c:v>
                </c:pt>
                <c:pt idx="10">
                  <c:v>852248.0</c:v>
                </c:pt>
                <c:pt idx="11">
                  <c:v>883485.0</c:v>
                </c:pt>
                <c:pt idx="12">
                  <c:v>859221.0</c:v>
                </c:pt>
                <c:pt idx="13">
                  <c:v>897214.0</c:v>
                </c:pt>
                <c:pt idx="14">
                  <c:v>895955.0</c:v>
                </c:pt>
                <c:pt idx="15">
                  <c:v>903280.0</c:v>
                </c:pt>
                <c:pt idx="16">
                  <c:v>870219.0</c:v>
                </c:pt>
                <c:pt idx="17">
                  <c:v>930333.0</c:v>
                </c:pt>
                <c:pt idx="18">
                  <c:v>873076.0</c:v>
                </c:pt>
                <c:pt idx="19">
                  <c:v>982258.0</c:v>
                </c:pt>
                <c:pt idx="20">
                  <c:v>999316.0</c:v>
                </c:pt>
                <c:pt idx="21">
                  <c:v>933104.0</c:v>
                </c:pt>
                <c:pt idx="22">
                  <c:v>924114.0</c:v>
                </c:pt>
                <c:pt idx="23">
                  <c:v>914866.0</c:v>
                </c:pt>
                <c:pt idx="24">
                  <c:v>1.004717E6</c:v>
                </c:pt>
                <c:pt idx="25">
                  <c:v>902358.0</c:v>
                </c:pt>
                <c:pt idx="26">
                  <c:v>974676.0</c:v>
                </c:pt>
                <c:pt idx="27">
                  <c:v>989774.0</c:v>
                </c:pt>
                <c:pt idx="28">
                  <c:v>947520.0</c:v>
                </c:pt>
                <c:pt idx="29">
                  <c:v>920220.0</c:v>
                </c:pt>
                <c:pt idx="30">
                  <c:v>935915.0</c:v>
                </c:pt>
                <c:pt idx="31">
                  <c:v>950951.0</c:v>
                </c:pt>
                <c:pt idx="32">
                  <c:v>902630.0</c:v>
                </c:pt>
                <c:pt idx="33">
                  <c:v>867861.0</c:v>
                </c:pt>
                <c:pt idx="34">
                  <c:v>962272.0</c:v>
                </c:pt>
                <c:pt idx="35">
                  <c:v>841030.0</c:v>
                </c:pt>
                <c:pt idx="36">
                  <c:v>993656.0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361560"/>
        <c:axId val="566567464"/>
      </c:scatterChart>
      <c:valAx>
        <c:axId val="529361560"/>
        <c:scaling>
          <c:orientation val="minMax"/>
          <c:max val="4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iteration #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66567464"/>
        <c:crosses val="autoZero"/>
        <c:crossBetween val="midCat"/>
      </c:valAx>
      <c:valAx>
        <c:axId val="56656746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 (ms)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293615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71089038793931"/>
          <c:y val="0.0766581479946586"/>
          <c:w val="0.295374375840215"/>
          <c:h val="0.196391306349864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41717942239007"/>
          <c:y val="0.0507826086956522"/>
          <c:w val="0.881656479843749"/>
          <c:h val="0.771530790657294"/>
        </c:manualLayout>
      </c:layout>
      <c:scatterChart>
        <c:scatterStyle val="lineMarker"/>
        <c:varyColors val="0"/>
        <c:ser>
          <c:idx val="0"/>
          <c:order val="0"/>
          <c:tx>
            <c:strRef>
              <c:f>'by iteration'!$I$5</c:f>
              <c:strCache>
                <c:ptCount val="1"/>
                <c:pt idx="0">
                  <c:v>join</c:v>
                </c:pt>
              </c:strCache>
            </c:strRef>
          </c:tx>
          <c:spPr>
            <a:ln w="25400"/>
          </c:spPr>
          <c:marker>
            <c:symbol val="none"/>
          </c:marker>
          <c:xVal>
            <c:numRef>
              <c:f>'by iteration'!$H$6:$H$181</c:f>
              <c:numCache>
                <c:formatCode>General</c:formatCode>
                <c:ptCount val="176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  <c:pt idx="13">
                  <c:v>26.0</c:v>
                </c:pt>
                <c:pt idx="14">
                  <c:v>28.0</c:v>
                </c:pt>
                <c:pt idx="15">
                  <c:v>30.0</c:v>
                </c:pt>
                <c:pt idx="16">
                  <c:v>32.0</c:v>
                </c:pt>
                <c:pt idx="17">
                  <c:v>34.0</c:v>
                </c:pt>
                <c:pt idx="18">
                  <c:v>36.0</c:v>
                </c:pt>
                <c:pt idx="19">
                  <c:v>38.0</c:v>
                </c:pt>
                <c:pt idx="20">
                  <c:v>40.0</c:v>
                </c:pt>
                <c:pt idx="21">
                  <c:v>42.0</c:v>
                </c:pt>
                <c:pt idx="22">
                  <c:v>44.0</c:v>
                </c:pt>
                <c:pt idx="23">
                  <c:v>46.0</c:v>
                </c:pt>
                <c:pt idx="24">
                  <c:v>48.0</c:v>
                </c:pt>
                <c:pt idx="25">
                  <c:v>50.0</c:v>
                </c:pt>
                <c:pt idx="26">
                  <c:v>52.0</c:v>
                </c:pt>
                <c:pt idx="27">
                  <c:v>54.0</c:v>
                </c:pt>
                <c:pt idx="28">
                  <c:v>56.0</c:v>
                </c:pt>
                <c:pt idx="29">
                  <c:v>58.0</c:v>
                </c:pt>
                <c:pt idx="30">
                  <c:v>60.0</c:v>
                </c:pt>
                <c:pt idx="31">
                  <c:v>62.0</c:v>
                </c:pt>
                <c:pt idx="32">
                  <c:v>64.0</c:v>
                </c:pt>
                <c:pt idx="33">
                  <c:v>66.0</c:v>
                </c:pt>
                <c:pt idx="34">
                  <c:v>68.0</c:v>
                </c:pt>
                <c:pt idx="35">
                  <c:v>70.0</c:v>
                </c:pt>
                <c:pt idx="36">
                  <c:v>72.0</c:v>
                </c:pt>
                <c:pt idx="37">
                  <c:v>74.0</c:v>
                </c:pt>
                <c:pt idx="38">
                  <c:v>76.0</c:v>
                </c:pt>
                <c:pt idx="39">
                  <c:v>78.0</c:v>
                </c:pt>
                <c:pt idx="40">
                  <c:v>80.0</c:v>
                </c:pt>
                <c:pt idx="41">
                  <c:v>82.0</c:v>
                </c:pt>
                <c:pt idx="42">
                  <c:v>84.0</c:v>
                </c:pt>
                <c:pt idx="43">
                  <c:v>86.0</c:v>
                </c:pt>
                <c:pt idx="44">
                  <c:v>88.0</c:v>
                </c:pt>
                <c:pt idx="45">
                  <c:v>90.0</c:v>
                </c:pt>
                <c:pt idx="46">
                  <c:v>92.0</c:v>
                </c:pt>
                <c:pt idx="47">
                  <c:v>94.0</c:v>
                </c:pt>
                <c:pt idx="48">
                  <c:v>96.0</c:v>
                </c:pt>
                <c:pt idx="49">
                  <c:v>98.0</c:v>
                </c:pt>
                <c:pt idx="50">
                  <c:v>100.0</c:v>
                </c:pt>
                <c:pt idx="51">
                  <c:v>102.0</c:v>
                </c:pt>
                <c:pt idx="52">
                  <c:v>104.0</c:v>
                </c:pt>
                <c:pt idx="53">
                  <c:v>106.0</c:v>
                </c:pt>
                <c:pt idx="54">
                  <c:v>108.0</c:v>
                </c:pt>
                <c:pt idx="55">
                  <c:v>110.0</c:v>
                </c:pt>
                <c:pt idx="56">
                  <c:v>112.0</c:v>
                </c:pt>
                <c:pt idx="57">
                  <c:v>114.0</c:v>
                </c:pt>
                <c:pt idx="58">
                  <c:v>116.0</c:v>
                </c:pt>
                <c:pt idx="59">
                  <c:v>118.0</c:v>
                </c:pt>
                <c:pt idx="60">
                  <c:v>120.0</c:v>
                </c:pt>
                <c:pt idx="61">
                  <c:v>122.0</c:v>
                </c:pt>
                <c:pt idx="62">
                  <c:v>124.0</c:v>
                </c:pt>
                <c:pt idx="63">
                  <c:v>126.0</c:v>
                </c:pt>
                <c:pt idx="64">
                  <c:v>128.0</c:v>
                </c:pt>
                <c:pt idx="65">
                  <c:v>130.0</c:v>
                </c:pt>
                <c:pt idx="66">
                  <c:v>132.0</c:v>
                </c:pt>
                <c:pt idx="67">
                  <c:v>134.0</c:v>
                </c:pt>
                <c:pt idx="68">
                  <c:v>136.0</c:v>
                </c:pt>
                <c:pt idx="69">
                  <c:v>138.0</c:v>
                </c:pt>
                <c:pt idx="70">
                  <c:v>140.0</c:v>
                </c:pt>
                <c:pt idx="71">
                  <c:v>142.0</c:v>
                </c:pt>
                <c:pt idx="72">
                  <c:v>144.0</c:v>
                </c:pt>
                <c:pt idx="73">
                  <c:v>146.0</c:v>
                </c:pt>
                <c:pt idx="74">
                  <c:v>148.0</c:v>
                </c:pt>
                <c:pt idx="75">
                  <c:v>150.0</c:v>
                </c:pt>
                <c:pt idx="76">
                  <c:v>152.0</c:v>
                </c:pt>
                <c:pt idx="77">
                  <c:v>154.0</c:v>
                </c:pt>
                <c:pt idx="78">
                  <c:v>156.0</c:v>
                </c:pt>
                <c:pt idx="79">
                  <c:v>158.0</c:v>
                </c:pt>
                <c:pt idx="80">
                  <c:v>160.0</c:v>
                </c:pt>
                <c:pt idx="81">
                  <c:v>162.0</c:v>
                </c:pt>
                <c:pt idx="82">
                  <c:v>164.0</c:v>
                </c:pt>
                <c:pt idx="83">
                  <c:v>166.0</c:v>
                </c:pt>
                <c:pt idx="84">
                  <c:v>168.0</c:v>
                </c:pt>
                <c:pt idx="85">
                  <c:v>170.0</c:v>
                </c:pt>
                <c:pt idx="86">
                  <c:v>172.0</c:v>
                </c:pt>
                <c:pt idx="87">
                  <c:v>174.0</c:v>
                </c:pt>
                <c:pt idx="88">
                  <c:v>176.0</c:v>
                </c:pt>
                <c:pt idx="89">
                  <c:v>178.0</c:v>
                </c:pt>
                <c:pt idx="90">
                  <c:v>180.0</c:v>
                </c:pt>
                <c:pt idx="91">
                  <c:v>182.0</c:v>
                </c:pt>
                <c:pt idx="92">
                  <c:v>184.0</c:v>
                </c:pt>
                <c:pt idx="93">
                  <c:v>186.0</c:v>
                </c:pt>
                <c:pt idx="94">
                  <c:v>188.0</c:v>
                </c:pt>
                <c:pt idx="95">
                  <c:v>190.0</c:v>
                </c:pt>
                <c:pt idx="96">
                  <c:v>192.0</c:v>
                </c:pt>
                <c:pt idx="97">
                  <c:v>194.0</c:v>
                </c:pt>
                <c:pt idx="98">
                  <c:v>196.0</c:v>
                </c:pt>
                <c:pt idx="99">
                  <c:v>198.0</c:v>
                </c:pt>
                <c:pt idx="100">
                  <c:v>200.0</c:v>
                </c:pt>
                <c:pt idx="101">
                  <c:v>202.0</c:v>
                </c:pt>
                <c:pt idx="102">
                  <c:v>204.0</c:v>
                </c:pt>
                <c:pt idx="103">
                  <c:v>206.0</c:v>
                </c:pt>
                <c:pt idx="104">
                  <c:v>208.0</c:v>
                </c:pt>
                <c:pt idx="105">
                  <c:v>210.0</c:v>
                </c:pt>
                <c:pt idx="106">
                  <c:v>212.0</c:v>
                </c:pt>
                <c:pt idx="107">
                  <c:v>214.0</c:v>
                </c:pt>
                <c:pt idx="108">
                  <c:v>216.0</c:v>
                </c:pt>
                <c:pt idx="109">
                  <c:v>218.0</c:v>
                </c:pt>
                <c:pt idx="110">
                  <c:v>220.0</c:v>
                </c:pt>
                <c:pt idx="111">
                  <c:v>222.0</c:v>
                </c:pt>
                <c:pt idx="112">
                  <c:v>224.0</c:v>
                </c:pt>
                <c:pt idx="113">
                  <c:v>226.0</c:v>
                </c:pt>
                <c:pt idx="114">
                  <c:v>228.0</c:v>
                </c:pt>
                <c:pt idx="115">
                  <c:v>230.0</c:v>
                </c:pt>
                <c:pt idx="116">
                  <c:v>232.0</c:v>
                </c:pt>
                <c:pt idx="117">
                  <c:v>234.0</c:v>
                </c:pt>
                <c:pt idx="118">
                  <c:v>236.0</c:v>
                </c:pt>
                <c:pt idx="119">
                  <c:v>238.0</c:v>
                </c:pt>
                <c:pt idx="120">
                  <c:v>240.0</c:v>
                </c:pt>
                <c:pt idx="121">
                  <c:v>242.0</c:v>
                </c:pt>
                <c:pt idx="122">
                  <c:v>244.0</c:v>
                </c:pt>
                <c:pt idx="123">
                  <c:v>246.0</c:v>
                </c:pt>
                <c:pt idx="124">
                  <c:v>248.0</c:v>
                </c:pt>
                <c:pt idx="125">
                  <c:v>250.0</c:v>
                </c:pt>
                <c:pt idx="126">
                  <c:v>252.0</c:v>
                </c:pt>
                <c:pt idx="127">
                  <c:v>254.0</c:v>
                </c:pt>
                <c:pt idx="128">
                  <c:v>256.0</c:v>
                </c:pt>
                <c:pt idx="129">
                  <c:v>258.0</c:v>
                </c:pt>
                <c:pt idx="130">
                  <c:v>260.0</c:v>
                </c:pt>
                <c:pt idx="131">
                  <c:v>262.0</c:v>
                </c:pt>
                <c:pt idx="132">
                  <c:v>264.0</c:v>
                </c:pt>
                <c:pt idx="133">
                  <c:v>266.0</c:v>
                </c:pt>
                <c:pt idx="134">
                  <c:v>268.0</c:v>
                </c:pt>
                <c:pt idx="135">
                  <c:v>270.0</c:v>
                </c:pt>
                <c:pt idx="136">
                  <c:v>272.0</c:v>
                </c:pt>
                <c:pt idx="137">
                  <c:v>274.0</c:v>
                </c:pt>
                <c:pt idx="138">
                  <c:v>276.0</c:v>
                </c:pt>
                <c:pt idx="139">
                  <c:v>278.0</c:v>
                </c:pt>
                <c:pt idx="140">
                  <c:v>280.0</c:v>
                </c:pt>
                <c:pt idx="141">
                  <c:v>282.0</c:v>
                </c:pt>
                <c:pt idx="142">
                  <c:v>284.0</c:v>
                </c:pt>
                <c:pt idx="143">
                  <c:v>286.0</c:v>
                </c:pt>
                <c:pt idx="144">
                  <c:v>288.0</c:v>
                </c:pt>
                <c:pt idx="145">
                  <c:v>290.0</c:v>
                </c:pt>
                <c:pt idx="146">
                  <c:v>292.0</c:v>
                </c:pt>
                <c:pt idx="147">
                  <c:v>294.0</c:v>
                </c:pt>
                <c:pt idx="148">
                  <c:v>296.0</c:v>
                </c:pt>
                <c:pt idx="149">
                  <c:v>298.0</c:v>
                </c:pt>
                <c:pt idx="150">
                  <c:v>300.0</c:v>
                </c:pt>
                <c:pt idx="151">
                  <c:v>302.0</c:v>
                </c:pt>
                <c:pt idx="152">
                  <c:v>304.0</c:v>
                </c:pt>
                <c:pt idx="153">
                  <c:v>306.0</c:v>
                </c:pt>
                <c:pt idx="154">
                  <c:v>308.0</c:v>
                </c:pt>
                <c:pt idx="155">
                  <c:v>310.0</c:v>
                </c:pt>
                <c:pt idx="156">
                  <c:v>312.0</c:v>
                </c:pt>
                <c:pt idx="157">
                  <c:v>314.0</c:v>
                </c:pt>
                <c:pt idx="158">
                  <c:v>316.0</c:v>
                </c:pt>
                <c:pt idx="159">
                  <c:v>318.0</c:v>
                </c:pt>
                <c:pt idx="160">
                  <c:v>320.0</c:v>
                </c:pt>
                <c:pt idx="161">
                  <c:v>322.0</c:v>
                </c:pt>
                <c:pt idx="162">
                  <c:v>324.0</c:v>
                </c:pt>
                <c:pt idx="163">
                  <c:v>326.0</c:v>
                </c:pt>
                <c:pt idx="164">
                  <c:v>328.0</c:v>
                </c:pt>
                <c:pt idx="165">
                  <c:v>330.0</c:v>
                </c:pt>
                <c:pt idx="166">
                  <c:v>332.0</c:v>
                </c:pt>
                <c:pt idx="167">
                  <c:v>334.0</c:v>
                </c:pt>
                <c:pt idx="168">
                  <c:v>336.0</c:v>
                </c:pt>
                <c:pt idx="169">
                  <c:v>338.0</c:v>
                </c:pt>
                <c:pt idx="170">
                  <c:v>340.0</c:v>
                </c:pt>
                <c:pt idx="171">
                  <c:v>342.0</c:v>
                </c:pt>
                <c:pt idx="172">
                  <c:v>344.0</c:v>
                </c:pt>
                <c:pt idx="173">
                  <c:v>346.0</c:v>
                </c:pt>
                <c:pt idx="174">
                  <c:v>348.0</c:v>
                </c:pt>
              </c:numCache>
            </c:numRef>
          </c:xVal>
          <c:yVal>
            <c:numRef>
              <c:f>'by iteration'!$I$6:$I$181</c:f>
              <c:numCache>
                <c:formatCode>General</c:formatCode>
                <c:ptCount val="176"/>
                <c:pt idx="0">
                  <c:v>1.189078E6</c:v>
                </c:pt>
                <c:pt idx="1">
                  <c:v>32904.0</c:v>
                </c:pt>
                <c:pt idx="2">
                  <c:v>33044.0</c:v>
                </c:pt>
                <c:pt idx="3">
                  <c:v>32736.0</c:v>
                </c:pt>
                <c:pt idx="4">
                  <c:v>33046.0</c:v>
                </c:pt>
                <c:pt idx="5">
                  <c:v>32927.0</c:v>
                </c:pt>
                <c:pt idx="6">
                  <c:v>32073.0</c:v>
                </c:pt>
                <c:pt idx="7">
                  <c:v>34435.0</c:v>
                </c:pt>
                <c:pt idx="8">
                  <c:v>32936.0</c:v>
                </c:pt>
                <c:pt idx="9">
                  <c:v>33040.0</c:v>
                </c:pt>
                <c:pt idx="10">
                  <c:v>36222.0</c:v>
                </c:pt>
                <c:pt idx="11">
                  <c:v>39044.0</c:v>
                </c:pt>
                <c:pt idx="12">
                  <c:v>39240.0</c:v>
                </c:pt>
                <c:pt idx="13">
                  <c:v>39222.0</c:v>
                </c:pt>
                <c:pt idx="14">
                  <c:v>39045.0</c:v>
                </c:pt>
                <c:pt idx="15">
                  <c:v>33247.0</c:v>
                </c:pt>
                <c:pt idx="16">
                  <c:v>87318.0</c:v>
                </c:pt>
                <c:pt idx="17">
                  <c:v>33047.0</c:v>
                </c:pt>
                <c:pt idx="18">
                  <c:v>33223.0</c:v>
                </c:pt>
                <c:pt idx="19">
                  <c:v>33616.0</c:v>
                </c:pt>
                <c:pt idx="20">
                  <c:v>33927.0</c:v>
                </c:pt>
                <c:pt idx="21">
                  <c:v>33433.0</c:v>
                </c:pt>
                <c:pt idx="22">
                  <c:v>33046.0</c:v>
                </c:pt>
                <c:pt idx="23">
                  <c:v>33023.0</c:v>
                </c:pt>
                <c:pt idx="24">
                  <c:v>33066.0</c:v>
                </c:pt>
                <c:pt idx="25">
                  <c:v>33047.0</c:v>
                </c:pt>
                <c:pt idx="26">
                  <c:v>33415.0</c:v>
                </c:pt>
                <c:pt idx="27">
                  <c:v>33042.0</c:v>
                </c:pt>
                <c:pt idx="28">
                  <c:v>33041.0</c:v>
                </c:pt>
                <c:pt idx="29">
                  <c:v>33062.0</c:v>
                </c:pt>
                <c:pt idx="30">
                  <c:v>33041.0</c:v>
                </c:pt>
                <c:pt idx="31">
                  <c:v>33195.0</c:v>
                </c:pt>
                <c:pt idx="32">
                  <c:v>33000.0</c:v>
                </c:pt>
                <c:pt idx="33">
                  <c:v>33158.0</c:v>
                </c:pt>
                <c:pt idx="34">
                  <c:v>33036.0</c:v>
                </c:pt>
                <c:pt idx="35">
                  <c:v>30340.0</c:v>
                </c:pt>
                <c:pt idx="36">
                  <c:v>34181.0</c:v>
                </c:pt>
                <c:pt idx="37">
                  <c:v>33046.0</c:v>
                </c:pt>
                <c:pt idx="38">
                  <c:v>32980.0</c:v>
                </c:pt>
                <c:pt idx="39">
                  <c:v>33052.0</c:v>
                </c:pt>
                <c:pt idx="40">
                  <c:v>32996.0</c:v>
                </c:pt>
                <c:pt idx="41">
                  <c:v>33039.0</c:v>
                </c:pt>
                <c:pt idx="42">
                  <c:v>30221.0</c:v>
                </c:pt>
                <c:pt idx="43">
                  <c:v>32904.0</c:v>
                </c:pt>
                <c:pt idx="44">
                  <c:v>30230.0</c:v>
                </c:pt>
                <c:pt idx="45">
                  <c:v>30326.0</c:v>
                </c:pt>
                <c:pt idx="46">
                  <c:v>33021.0</c:v>
                </c:pt>
                <c:pt idx="47">
                  <c:v>32765.0</c:v>
                </c:pt>
                <c:pt idx="48">
                  <c:v>30241.0</c:v>
                </c:pt>
                <c:pt idx="49">
                  <c:v>30280.0</c:v>
                </c:pt>
                <c:pt idx="50">
                  <c:v>32836.0</c:v>
                </c:pt>
                <c:pt idx="51">
                  <c:v>33029.0</c:v>
                </c:pt>
                <c:pt idx="52">
                  <c:v>32982.0</c:v>
                </c:pt>
                <c:pt idx="53">
                  <c:v>31107.0</c:v>
                </c:pt>
                <c:pt idx="54">
                  <c:v>32980.0</c:v>
                </c:pt>
                <c:pt idx="55">
                  <c:v>32791.0</c:v>
                </c:pt>
                <c:pt idx="56">
                  <c:v>36035.0</c:v>
                </c:pt>
                <c:pt idx="57">
                  <c:v>29525.0</c:v>
                </c:pt>
                <c:pt idx="58">
                  <c:v>37988.0</c:v>
                </c:pt>
                <c:pt idx="59">
                  <c:v>33798.0</c:v>
                </c:pt>
                <c:pt idx="60">
                  <c:v>33026.0</c:v>
                </c:pt>
                <c:pt idx="61">
                  <c:v>33015.0</c:v>
                </c:pt>
                <c:pt idx="62">
                  <c:v>33049.0</c:v>
                </c:pt>
                <c:pt idx="63">
                  <c:v>33048.0</c:v>
                </c:pt>
                <c:pt idx="64">
                  <c:v>32986.0</c:v>
                </c:pt>
                <c:pt idx="65">
                  <c:v>36008.0</c:v>
                </c:pt>
                <c:pt idx="66">
                  <c:v>33234.0</c:v>
                </c:pt>
                <c:pt idx="67">
                  <c:v>35988.0</c:v>
                </c:pt>
                <c:pt idx="68">
                  <c:v>33297.0</c:v>
                </c:pt>
                <c:pt idx="69">
                  <c:v>32573.0</c:v>
                </c:pt>
                <c:pt idx="70">
                  <c:v>32977.0</c:v>
                </c:pt>
                <c:pt idx="71">
                  <c:v>36115.0</c:v>
                </c:pt>
                <c:pt idx="72">
                  <c:v>33097.0</c:v>
                </c:pt>
                <c:pt idx="73">
                  <c:v>33027.0</c:v>
                </c:pt>
                <c:pt idx="74">
                  <c:v>32990.0</c:v>
                </c:pt>
                <c:pt idx="75">
                  <c:v>30305.0</c:v>
                </c:pt>
                <c:pt idx="76">
                  <c:v>33108.0</c:v>
                </c:pt>
                <c:pt idx="77">
                  <c:v>32765.0</c:v>
                </c:pt>
                <c:pt idx="78">
                  <c:v>33257.0</c:v>
                </c:pt>
                <c:pt idx="79">
                  <c:v>36066.0</c:v>
                </c:pt>
                <c:pt idx="80">
                  <c:v>35804.0</c:v>
                </c:pt>
                <c:pt idx="81">
                  <c:v>38594.0</c:v>
                </c:pt>
                <c:pt idx="82">
                  <c:v>35657.0</c:v>
                </c:pt>
                <c:pt idx="83">
                  <c:v>33054.0</c:v>
                </c:pt>
                <c:pt idx="84">
                  <c:v>33008.0</c:v>
                </c:pt>
                <c:pt idx="85">
                  <c:v>33029.0</c:v>
                </c:pt>
                <c:pt idx="86">
                  <c:v>32847.0</c:v>
                </c:pt>
                <c:pt idx="87">
                  <c:v>30157.0</c:v>
                </c:pt>
                <c:pt idx="88">
                  <c:v>33218.0</c:v>
                </c:pt>
                <c:pt idx="89">
                  <c:v>32309.0</c:v>
                </c:pt>
                <c:pt idx="90">
                  <c:v>33048.0</c:v>
                </c:pt>
                <c:pt idx="91">
                  <c:v>32951.0</c:v>
                </c:pt>
                <c:pt idx="92">
                  <c:v>81026.0</c:v>
                </c:pt>
                <c:pt idx="93">
                  <c:v>36005.0</c:v>
                </c:pt>
                <c:pt idx="94">
                  <c:v>32792.0</c:v>
                </c:pt>
                <c:pt idx="95">
                  <c:v>35833.0</c:v>
                </c:pt>
                <c:pt idx="96">
                  <c:v>33008.0</c:v>
                </c:pt>
                <c:pt idx="97">
                  <c:v>36030.0</c:v>
                </c:pt>
                <c:pt idx="98">
                  <c:v>35985.0</c:v>
                </c:pt>
                <c:pt idx="99">
                  <c:v>33036.0</c:v>
                </c:pt>
                <c:pt idx="100">
                  <c:v>27348.0</c:v>
                </c:pt>
                <c:pt idx="101">
                  <c:v>35798.0</c:v>
                </c:pt>
                <c:pt idx="102">
                  <c:v>30027.0</c:v>
                </c:pt>
                <c:pt idx="103">
                  <c:v>33013.0</c:v>
                </c:pt>
                <c:pt idx="104">
                  <c:v>33043.0</c:v>
                </c:pt>
                <c:pt idx="105">
                  <c:v>33751.0</c:v>
                </c:pt>
                <c:pt idx="106">
                  <c:v>33004.0</c:v>
                </c:pt>
                <c:pt idx="107">
                  <c:v>36003.0</c:v>
                </c:pt>
                <c:pt idx="108">
                  <c:v>33025.0</c:v>
                </c:pt>
                <c:pt idx="109">
                  <c:v>35640.0</c:v>
                </c:pt>
                <c:pt idx="110">
                  <c:v>35987.0</c:v>
                </c:pt>
                <c:pt idx="111">
                  <c:v>35947.0</c:v>
                </c:pt>
                <c:pt idx="112">
                  <c:v>33254.0</c:v>
                </c:pt>
                <c:pt idx="113">
                  <c:v>30811.0</c:v>
                </c:pt>
                <c:pt idx="114">
                  <c:v>29835.0</c:v>
                </c:pt>
                <c:pt idx="115">
                  <c:v>35934.0</c:v>
                </c:pt>
                <c:pt idx="116">
                  <c:v>33585.0</c:v>
                </c:pt>
                <c:pt idx="117">
                  <c:v>33047.0</c:v>
                </c:pt>
                <c:pt idx="118">
                  <c:v>33454.0</c:v>
                </c:pt>
                <c:pt idx="119">
                  <c:v>33019.0</c:v>
                </c:pt>
                <c:pt idx="120">
                  <c:v>33268.0</c:v>
                </c:pt>
                <c:pt idx="121">
                  <c:v>30881.0</c:v>
                </c:pt>
                <c:pt idx="122">
                  <c:v>35933.0</c:v>
                </c:pt>
                <c:pt idx="123">
                  <c:v>38026.0</c:v>
                </c:pt>
                <c:pt idx="124">
                  <c:v>30014.0</c:v>
                </c:pt>
                <c:pt idx="125">
                  <c:v>36655.0</c:v>
                </c:pt>
                <c:pt idx="126">
                  <c:v>32853.0</c:v>
                </c:pt>
                <c:pt idx="127">
                  <c:v>32946.0</c:v>
                </c:pt>
                <c:pt idx="128">
                  <c:v>30556.0</c:v>
                </c:pt>
                <c:pt idx="129">
                  <c:v>32984.0</c:v>
                </c:pt>
                <c:pt idx="130">
                  <c:v>30413.0</c:v>
                </c:pt>
                <c:pt idx="131">
                  <c:v>32895.0</c:v>
                </c:pt>
                <c:pt idx="132">
                  <c:v>36101.0</c:v>
                </c:pt>
                <c:pt idx="133">
                  <c:v>35926.0</c:v>
                </c:pt>
                <c:pt idx="134">
                  <c:v>32986.0</c:v>
                </c:pt>
                <c:pt idx="135">
                  <c:v>39040.0</c:v>
                </c:pt>
                <c:pt idx="136">
                  <c:v>35828.0</c:v>
                </c:pt>
                <c:pt idx="137">
                  <c:v>35845.0</c:v>
                </c:pt>
                <c:pt idx="138">
                  <c:v>32927.0</c:v>
                </c:pt>
                <c:pt idx="139">
                  <c:v>35956.0</c:v>
                </c:pt>
                <c:pt idx="140">
                  <c:v>36093.0</c:v>
                </c:pt>
                <c:pt idx="141">
                  <c:v>33015.0</c:v>
                </c:pt>
                <c:pt idx="142">
                  <c:v>32775.0</c:v>
                </c:pt>
                <c:pt idx="143">
                  <c:v>32988.0</c:v>
                </c:pt>
                <c:pt idx="144">
                  <c:v>36035.0</c:v>
                </c:pt>
                <c:pt idx="145">
                  <c:v>32821.0</c:v>
                </c:pt>
                <c:pt idx="146">
                  <c:v>33032.0</c:v>
                </c:pt>
                <c:pt idx="147">
                  <c:v>32663.0</c:v>
                </c:pt>
                <c:pt idx="148">
                  <c:v>33019.0</c:v>
                </c:pt>
                <c:pt idx="149">
                  <c:v>30024.0</c:v>
                </c:pt>
                <c:pt idx="150">
                  <c:v>32950.0</c:v>
                </c:pt>
                <c:pt idx="151">
                  <c:v>33075.0</c:v>
                </c:pt>
                <c:pt idx="152">
                  <c:v>30260.0</c:v>
                </c:pt>
                <c:pt idx="153">
                  <c:v>33032.0</c:v>
                </c:pt>
                <c:pt idx="154">
                  <c:v>33029.0</c:v>
                </c:pt>
                <c:pt idx="155">
                  <c:v>30043.0</c:v>
                </c:pt>
                <c:pt idx="156">
                  <c:v>35951.0</c:v>
                </c:pt>
                <c:pt idx="157">
                  <c:v>33113.0</c:v>
                </c:pt>
                <c:pt idx="158">
                  <c:v>35937.0</c:v>
                </c:pt>
                <c:pt idx="159">
                  <c:v>32992.0</c:v>
                </c:pt>
                <c:pt idx="160">
                  <c:v>32983.0</c:v>
                </c:pt>
                <c:pt idx="161">
                  <c:v>35755.0</c:v>
                </c:pt>
                <c:pt idx="162">
                  <c:v>32993.0</c:v>
                </c:pt>
                <c:pt idx="163">
                  <c:v>33079.0</c:v>
                </c:pt>
                <c:pt idx="164">
                  <c:v>33012.0</c:v>
                </c:pt>
                <c:pt idx="165">
                  <c:v>32615.0</c:v>
                </c:pt>
                <c:pt idx="166">
                  <c:v>32971.0</c:v>
                </c:pt>
                <c:pt idx="167">
                  <c:v>29959.0</c:v>
                </c:pt>
                <c:pt idx="168">
                  <c:v>35989.0</c:v>
                </c:pt>
                <c:pt idx="169">
                  <c:v>33043.0</c:v>
                </c:pt>
                <c:pt idx="170">
                  <c:v>33054.0</c:v>
                </c:pt>
                <c:pt idx="171">
                  <c:v>32980.0</c:v>
                </c:pt>
                <c:pt idx="172">
                  <c:v>36031.0</c:v>
                </c:pt>
                <c:pt idx="173">
                  <c:v>30454.0</c:v>
                </c:pt>
                <c:pt idx="174">
                  <c:v>33248.0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'by iteration'!$J$5</c:f>
              <c:strCache>
                <c:ptCount val="1"/>
                <c:pt idx="0">
                  <c:v>diff</c:v>
                </c:pt>
              </c:strCache>
            </c:strRef>
          </c:tx>
          <c:spPr>
            <a:ln w="25400"/>
          </c:spPr>
          <c:marker>
            <c:symbol val="none"/>
          </c:marker>
          <c:xVal>
            <c:numRef>
              <c:f>'by iteration'!$H$6:$H$181</c:f>
              <c:numCache>
                <c:formatCode>General</c:formatCode>
                <c:ptCount val="176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  <c:pt idx="13">
                  <c:v>26.0</c:v>
                </c:pt>
                <c:pt idx="14">
                  <c:v>28.0</c:v>
                </c:pt>
                <c:pt idx="15">
                  <c:v>30.0</c:v>
                </c:pt>
                <c:pt idx="16">
                  <c:v>32.0</c:v>
                </c:pt>
                <c:pt idx="17">
                  <c:v>34.0</c:v>
                </c:pt>
                <c:pt idx="18">
                  <c:v>36.0</c:v>
                </c:pt>
                <c:pt idx="19">
                  <c:v>38.0</c:v>
                </c:pt>
                <c:pt idx="20">
                  <c:v>40.0</c:v>
                </c:pt>
                <c:pt idx="21">
                  <c:v>42.0</c:v>
                </c:pt>
                <c:pt idx="22">
                  <c:v>44.0</c:v>
                </c:pt>
                <c:pt idx="23">
                  <c:v>46.0</c:v>
                </c:pt>
                <c:pt idx="24">
                  <c:v>48.0</c:v>
                </c:pt>
                <c:pt idx="25">
                  <c:v>50.0</c:v>
                </c:pt>
                <c:pt idx="26">
                  <c:v>52.0</c:v>
                </c:pt>
                <c:pt idx="27">
                  <c:v>54.0</c:v>
                </c:pt>
                <c:pt idx="28">
                  <c:v>56.0</c:v>
                </c:pt>
                <c:pt idx="29">
                  <c:v>58.0</c:v>
                </c:pt>
                <c:pt idx="30">
                  <c:v>60.0</c:v>
                </c:pt>
                <c:pt idx="31">
                  <c:v>62.0</c:v>
                </c:pt>
                <c:pt idx="32">
                  <c:v>64.0</c:v>
                </c:pt>
                <c:pt idx="33">
                  <c:v>66.0</c:v>
                </c:pt>
                <c:pt idx="34">
                  <c:v>68.0</c:v>
                </c:pt>
                <c:pt idx="35">
                  <c:v>70.0</c:v>
                </c:pt>
                <c:pt idx="36">
                  <c:v>72.0</c:v>
                </c:pt>
                <c:pt idx="37">
                  <c:v>74.0</c:v>
                </c:pt>
                <c:pt idx="38">
                  <c:v>76.0</c:v>
                </c:pt>
                <c:pt idx="39">
                  <c:v>78.0</c:v>
                </c:pt>
                <c:pt idx="40">
                  <c:v>80.0</c:v>
                </c:pt>
                <c:pt idx="41">
                  <c:v>82.0</c:v>
                </c:pt>
                <c:pt idx="42">
                  <c:v>84.0</c:v>
                </c:pt>
                <c:pt idx="43">
                  <c:v>86.0</c:v>
                </c:pt>
                <c:pt idx="44">
                  <c:v>88.0</c:v>
                </c:pt>
                <c:pt idx="45">
                  <c:v>90.0</c:v>
                </c:pt>
                <c:pt idx="46">
                  <c:v>92.0</c:v>
                </c:pt>
                <c:pt idx="47">
                  <c:v>94.0</c:v>
                </c:pt>
                <c:pt idx="48">
                  <c:v>96.0</c:v>
                </c:pt>
                <c:pt idx="49">
                  <c:v>98.0</c:v>
                </c:pt>
                <c:pt idx="50">
                  <c:v>100.0</c:v>
                </c:pt>
                <c:pt idx="51">
                  <c:v>102.0</c:v>
                </c:pt>
                <c:pt idx="52">
                  <c:v>104.0</c:v>
                </c:pt>
                <c:pt idx="53">
                  <c:v>106.0</c:v>
                </c:pt>
                <c:pt idx="54">
                  <c:v>108.0</c:v>
                </c:pt>
                <c:pt idx="55">
                  <c:v>110.0</c:v>
                </c:pt>
                <c:pt idx="56">
                  <c:v>112.0</c:v>
                </c:pt>
                <c:pt idx="57">
                  <c:v>114.0</c:v>
                </c:pt>
                <c:pt idx="58">
                  <c:v>116.0</c:v>
                </c:pt>
                <c:pt idx="59">
                  <c:v>118.0</c:v>
                </c:pt>
                <c:pt idx="60">
                  <c:v>120.0</c:v>
                </c:pt>
                <c:pt idx="61">
                  <c:v>122.0</c:v>
                </c:pt>
                <c:pt idx="62">
                  <c:v>124.0</c:v>
                </c:pt>
                <c:pt idx="63">
                  <c:v>126.0</c:v>
                </c:pt>
                <c:pt idx="64">
                  <c:v>128.0</c:v>
                </c:pt>
                <c:pt idx="65">
                  <c:v>130.0</c:v>
                </c:pt>
                <c:pt idx="66">
                  <c:v>132.0</c:v>
                </c:pt>
                <c:pt idx="67">
                  <c:v>134.0</c:v>
                </c:pt>
                <c:pt idx="68">
                  <c:v>136.0</c:v>
                </c:pt>
                <c:pt idx="69">
                  <c:v>138.0</c:v>
                </c:pt>
                <c:pt idx="70">
                  <c:v>140.0</c:v>
                </c:pt>
                <c:pt idx="71">
                  <c:v>142.0</c:v>
                </c:pt>
                <c:pt idx="72">
                  <c:v>144.0</c:v>
                </c:pt>
                <c:pt idx="73">
                  <c:v>146.0</c:v>
                </c:pt>
                <c:pt idx="74">
                  <c:v>148.0</c:v>
                </c:pt>
                <c:pt idx="75">
                  <c:v>150.0</c:v>
                </c:pt>
                <c:pt idx="76">
                  <c:v>152.0</c:v>
                </c:pt>
                <c:pt idx="77">
                  <c:v>154.0</c:v>
                </c:pt>
                <c:pt idx="78">
                  <c:v>156.0</c:v>
                </c:pt>
                <c:pt idx="79">
                  <c:v>158.0</c:v>
                </c:pt>
                <c:pt idx="80">
                  <c:v>160.0</c:v>
                </c:pt>
                <c:pt idx="81">
                  <c:v>162.0</c:v>
                </c:pt>
                <c:pt idx="82">
                  <c:v>164.0</c:v>
                </c:pt>
                <c:pt idx="83">
                  <c:v>166.0</c:v>
                </c:pt>
                <c:pt idx="84">
                  <c:v>168.0</c:v>
                </c:pt>
                <c:pt idx="85">
                  <c:v>170.0</c:v>
                </c:pt>
                <c:pt idx="86">
                  <c:v>172.0</c:v>
                </c:pt>
                <c:pt idx="87">
                  <c:v>174.0</c:v>
                </c:pt>
                <c:pt idx="88">
                  <c:v>176.0</c:v>
                </c:pt>
                <c:pt idx="89">
                  <c:v>178.0</c:v>
                </c:pt>
                <c:pt idx="90">
                  <c:v>180.0</c:v>
                </c:pt>
                <c:pt idx="91">
                  <c:v>182.0</c:v>
                </c:pt>
                <c:pt idx="92">
                  <c:v>184.0</c:v>
                </c:pt>
                <c:pt idx="93">
                  <c:v>186.0</c:v>
                </c:pt>
                <c:pt idx="94">
                  <c:v>188.0</c:v>
                </c:pt>
                <c:pt idx="95">
                  <c:v>190.0</c:v>
                </c:pt>
                <c:pt idx="96">
                  <c:v>192.0</c:v>
                </c:pt>
                <c:pt idx="97">
                  <c:v>194.0</c:v>
                </c:pt>
                <c:pt idx="98">
                  <c:v>196.0</c:v>
                </c:pt>
                <c:pt idx="99">
                  <c:v>198.0</c:v>
                </c:pt>
                <c:pt idx="100">
                  <c:v>200.0</c:v>
                </c:pt>
                <c:pt idx="101">
                  <c:v>202.0</c:v>
                </c:pt>
                <c:pt idx="102">
                  <c:v>204.0</c:v>
                </c:pt>
                <c:pt idx="103">
                  <c:v>206.0</c:v>
                </c:pt>
                <c:pt idx="104">
                  <c:v>208.0</c:v>
                </c:pt>
                <c:pt idx="105">
                  <c:v>210.0</c:v>
                </c:pt>
                <c:pt idx="106">
                  <c:v>212.0</c:v>
                </c:pt>
                <c:pt idx="107">
                  <c:v>214.0</c:v>
                </c:pt>
                <c:pt idx="108">
                  <c:v>216.0</c:v>
                </c:pt>
                <c:pt idx="109">
                  <c:v>218.0</c:v>
                </c:pt>
                <c:pt idx="110">
                  <c:v>220.0</c:v>
                </c:pt>
                <c:pt idx="111">
                  <c:v>222.0</c:v>
                </c:pt>
                <c:pt idx="112">
                  <c:v>224.0</c:v>
                </c:pt>
                <c:pt idx="113">
                  <c:v>226.0</c:v>
                </c:pt>
                <c:pt idx="114">
                  <c:v>228.0</c:v>
                </c:pt>
                <c:pt idx="115">
                  <c:v>230.0</c:v>
                </c:pt>
                <c:pt idx="116">
                  <c:v>232.0</c:v>
                </c:pt>
                <c:pt idx="117">
                  <c:v>234.0</c:v>
                </c:pt>
                <c:pt idx="118">
                  <c:v>236.0</c:v>
                </c:pt>
                <c:pt idx="119">
                  <c:v>238.0</c:v>
                </c:pt>
                <c:pt idx="120">
                  <c:v>240.0</c:v>
                </c:pt>
                <c:pt idx="121">
                  <c:v>242.0</c:v>
                </c:pt>
                <c:pt idx="122">
                  <c:v>244.0</c:v>
                </c:pt>
                <c:pt idx="123">
                  <c:v>246.0</c:v>
                </c:pt>
                <c:pt idx="124">
                  <c:v>248.0</c:v>
                </c:pt>
                <c:pt idx="125">
                  <c:v>250.0</c:v>
                </c:pt>
                <c:pt idx="126">
                  <c:v>252.0</c:v>
                </c:pt>
                <c:pt idx="127">
                  <c:v>254.0</c:v>
                </c:pt>
                <c:pt idx="128">
                  <c:v>256.0</c:v>
                </c:pt>
                <c:pt idx="129">
                  <c:v>258.0</c:v>
                </c:pt>
                <c:pt idx="130">
                  <c:v>260.0</c:v>
                </c:pt>
                <c:pt idx="131">
                  <c:v>262.0</c:v>
                </c:pt>
                <c:pt idx="132">
                  <c:v>264.0</c:v>
                </c:pt>
                <c:pt idx="133">
                  <c:v>266.0</c:v>
                </c:pt>
                <c:pt idx="134">
                  <c:v>268.0</c:v>
                </c:pt>
                <c:pt idx="135">
                  <c:v>270.0</c:v>
                </c:pt>
                <c:pt idx="136">
                  <c:v>272.0</c:v>
                </c:pt>
                <c:pt idx="137">
                  <c:v>274.0</c:v>
                </c:pt>
                <c:pt idx="138">
                  <c:v>276.0</c:v>
                </c:pt>
                <c:pt idx="139">
                  <c:v>278.0</c:v>
                </c:pt>
                <c:pt idx="140">
                  <c:v>280.0</c:v>
                </c:pt>
                <c:pt idx="141">
                  <c:v>282.0</c:v>
                </c:pt>
                <c:pt idx="142">
                  <c:v>284.0</c:v>
                </c:pt>
                <c:pt idx="143">
                  <c:v>286.0</c:v>
                </c:pt>
                <c:pt idx="144">
                  <c:v>288.0</c:v>
                </c:pt>
                <c:pt idx="145">
                  <c:v>290.0</c:v>
                </c:pt>
                <c:pt idx="146">
                  <c:v>292.0</c:v>
                </c:pt>
                <c:pt idx="147">
                  <c:v>294.0</c:v>
                </c:pt>
                <c:pt idx="148">
                  <c:v>296.0</c:v>
                </c:pt>
                <c:pt idx="149">
                  <c:v>298.0</c:v>
                </c:pt>
                <c:pt idx="150">
                  <c:v>300.0</c:v>
                </c:pt>
                <c:pt idx="151">
                  <c:v>302.0</c:v>
                </c:pt>
                <c:pt idx="152">
                  <c:v>304.0</c:v>
                </c:pt>
                <c:pt idx="153">
                  <c:v>306.0</c:v>
                </c:pt>
                <c:pt idx="154">
                  <c:v>308.0</c:v>
                </c:pt>
                <c:pt idx="155">
                  <c:v>310.0</c:v>
                </c:pt>
                <c:pt idx="156">
                  <c:v>312.0</c:v>
                </c:pt>
                <c:pt idx="157">
                  <c:v>314.0</c:v>
                </c:pt>
                <c:pt idx="158">
                  <c:v>316.0</c:v>
                </c:pt>
                <c:pt idx="159">
                  <c:v>318.0</c:v>
                </c:pt>
                <c:pt idx="160">
                  <c:v>320.0</c:v>
                </c:pt>
                <c:pt idx="161">
                  <c:v>322.0</c:v>
                </c:pt>
                <c:pt idx="162">
                  <c:v>324.0</c:v>
                </c:pt>
                <c:pt idx="163">
                  <c:v>326.0</c:v>
                </c:pt>
                <c:pt idx="164">
                  <c:v>328.0</c:v>
                </c:pt>
                <c:pt idx="165">
                  <c:v>330.0</c:v>
                </c:pt>
                <c:pt idx="166">
                  <c:v>332.0</c:v>
                </c:pt>
                <c:pt idx="167">
                  <c:v>334.0</c:v>
                </c:pt>
                <c:pt idx="168">
                  <c:v>336.0</c:v>
                </c:pt>
                <c:pt idx="169">
                  <c:v>338.0</c:v>
                </c:pt>
                <c:pt idx="170">
                  <c:v>340.0</c:v>
                </c:pt>
                <c:pt idx="171">
                  <c:v>342.0</c:v>
                </c:pt>
                <c:pt idx="172">
                  <c:v>344.0</c:v>
                </c:pt>
                <c:pt idx="173">
                  <c:v>346.0</c:v>
                </c:pt>
                <c:pt idx="174">
                  <c:v>348.0</c:v>
                </c:pt>
              </c:numCache>
            </c:numRef>
          </c:xVal>
          <c:yVal>
            <c:numRef>
              <c:f>'by iteration'!$J$6:$J$181</c:f>
              <c:numCache>
                <c:formatCode>General</c:formatCode>
                <c:ptCount val="176"/>
                <c:pt idx="0">
                  <c:v>26341.0</c:v>
                </c:pt>
                <c:pt idx="1">
                  <c:v>26810.0</c:v>
                </c:pt>
                <c:pt idx="2">
                  <c:v>25859.0</c:v>
                </c:pt>
                <c:pt idx="3">
                  <c:v>26286.0</c:v>
                </c:pt>
                <c:pt idx="4">
                  <c:v>27011.0</c:v>
                </c:pt>
                <c:pt idx="5">
                  <c:v>26988.0</c:v>
                </c:pt>
                <c:pt idx="6">
                  <c:v>29730.0</c:v>
                </c:pt>
                <c:pt idx="7">
                  <c:v>28927.0</c:v>
                </c:pt>
                <c:pt idx="8">
                  <c:v>29529.0</c:v>
                </c:pt>
                <c:pt idx="9">
                  <c:v>36003.0</c:v>
                </c:pt>
                <c:pt idx="10">
                  <c:v>40561.0</c:v>
                </c:pt>
                <c:pt idx="11">
                  <c:v>46653.0</c:v>
                </c:pt>
                <c:pt idx="12">
                  <c:v>49804.0</c:v>
                </c:pt>
                <c:pt idx="13">
                  <c:v>49879.0</c:v>
                </c:pt>
                <c:pt idx="14">
                  <c:v>50130.0</c:v>
                </c:pt>
                <c:pt idx="15">
                  <c:v>55313.0</c:v>
                </c:pt>
                <c:pt idx="16">
                  <c:v>53987.0</c:v>
                </c:pt>
                <c:pt idx="17">
                  <c:v>50403.0</c:v>
                </c:pt>
                <c:pt idx="18">
                  <c:v>53444.0</c:v>
                </c:pt>
                <c:pt idx="19">
                  <c:v>50980.0</c:v>
                </c:pt>
                <c:pt idx="20">
                  <c:v>50771.0</c:v>
                </c:pt>
                <c:pt idx="21">
                  <c:v>68942.0</c:v>
                </c:pt>
                <c:pt idx="22">
                  <c:v>54001.0</c:v>
                </c:pt>
                <c:pt idx="23">
                  <c:v>54101.0</c:v>
                </c:pt>
                <c:pt idx="24">
                  <c:v>54275.0</c:v>
                </c:pt>
                <c:pt idx="25">
                  <c:v>51413.0</c:v>
                </c:pt>
                <c:pt idx="26">
                  <c:v>54448.0</c:v>
                </c:pt>
                <c:pt idx="27">
                  <c:v>63531.0</c:v>
                </c:pt>
                <c:pt idx="28">
                  <c:v>63701.0</c:v>
                </c:pt>
                <c:pt idx="29">
                  <c:v>63800.0</c:v>
                </c:pt>
                <c:pt idx="30">
                  <c:v>51992.0</c:v>
                </c:pt>
                <c:pt idx="31">
                  <c:v>55003.0</c:v>
                </c:pt>
                <c:pt idx="32">
                  <c:v>70186.0</c:v>
                </c:pt>
                <c:pt idx="33">
                  <c:v>55316.0</c:v>
                </c:pt>
                <c:pt idx="34">
                  <c:v>55391.0</c:v>
                </c:pt>
                <c:pt idx="35">
                  <c:v>52549.0</c:v>
                </c:pt>
                <c:pt idx="36">
                  <c:v>70716.0</c:v>
                </c:pt>
                <c:pt idx="37">
                  <c:v>70965.0</c:v>
                </c:pt>
                <c:pt idx="38">
                  <c:v>71000.0</c:v>
                </c:pt>
                <c:pt idx="39">
                  <c:v>53210.0</c:v>
                </c:pt>
                <c:pt idx="40">
                  <c:v>53254.0</c:v>
                </c:pt>
                <c:pt idx="41">
                  <c:v>53171.0</c:v>
                </c:pt>
                <c:pt idx="42">
                  <c:v>56504.0</c:v>
                </c:pt>
                <c:pt idx="43">
                  <c:v>56554.0</c:v>
                </c:pt>
                <c:pt idx="44">
                  <c:v>56698.0</c:v>
                </c:pt>
                <c:pt idx="45">
                  <c:v>71791.0</c:v>
                </c:pt>
                <c:pt idx="46">
                  <c:v>57232.0</c:v>
                </c:pt>
                <c:pt idx="47">
                  <c:v>110992.0</c:v>
                </c:pt>
                <c:pt idx="48">
                  <c:v>57169.0</c:v>
                </c:pt>
                <c:pt idx="49">
                  <c:v>57722.0</c:v>
                </c:pt>
                <c:pt idx="50">
                  <c:v>57303.0</c:v>
                </c:pt>
                <c:pt idx="51">
                  <c:v>57563.0</c:v>
                </c:pt>
                <c:pt idx="52">
                  <c:v>57526.0</c:v>
                </c:pt>
                <c:pt idx="53">
                  <c:v>57625.0</c:v>
                </c:pt>
                <c:pt idx="54">
                  <c:v>70141.0</c:v>
                </c:pt>
                <c:pt idx="55">
                  <c:v>57931.0</c:v>
                </c:pt>
                <c:pt idx="56">
                  <c:v>61554.0</c:v>
                </c:pt>
                <c:pt idx="57">
                  <c:v>64274.0</c:v>
                </c:pt>
                <c:pt idx="58">
                  <c:v>58355.0</c:v>
                </c:pt>
                <c:pt idx="59">
                  <c:v>106405.0</c:v>
                </c:pt>
                <c:pt idx="60">
                  <c:v>58766.0</c:v>
                </c:pt>
                <c:pt idx="61">
                  <c:v>73558.0</c:v>
                </c:pt>
                <c:pt idx="62">
                  <c:v>67810.0</c:v>
                </c:pt>
                <c:pt idx="63">
                  <c:v>68033.0</c:v>
                </c:pt>
                <c:pt idx="64">
                  <c:v>59157.0</c:v>
                </c:pt>
                <c:pt idx="65">
                  <c:v>74143.0</c:v>
                </c:pt>
                <c:pt idx="66">
                  <c:v>62406.0</c:v>
                </c:pt>
                <c:pt idx="67">
                  <c:v>59233.0</c:v>
                </c:pt>
                <c:pt idx="68">
                  <c:v>59915.0</c:v>
                </c:pt>
                <c:pt idx="69">
                  <c:v>59726.0</c:v>
                </c:pt>
                <c:pt idx="70">
                  <c:v>60318.0</c:v>
                </c:pt>
                <c:pt idx="71">
                  <c:v>81020.0</c:v>
                </c:pt>
                <c:pt idx="72">
                  <c:v>72080.0</c:v>
                </c:pt>
                <c:pt idx="73">
                  <c:v>63329.0</c:v>
                </c:pt>
                <c:pt idx="74">
                  <c:v>69306.0</c:v>
                </c:pt>
                <c:pt idx="75">
                  <c:v>69498.0</c:v>
                </c:pt>
                <c:pt idx="76">
                  <c:v>63667.0</c:v>
                </c:pt>
                <c:pt idx="77">
                  <c:v>75856.0</c:v>
                </c:pt>
                <c:pt idx="78">
                  <c:v>69722.0</c:v>
                </c:pt>
                <c:pt idx="79">
                  <c:v>61116.0</c:v>
                </c:pt>
                <c:pt idx="80">
                  <c:v>64617.0</c:v>
                </c:pt>
                <c:pt idx="81">
                  <c:v>64382.0</c:v>
                </c:pt>
                <c:pt idx="82">
                  <c:v>61430.0</c:v>
                </c:pt>
                <c:pt idx="83">
                  <c:v>64487.0</c:v>
                </c:pt>
                <c:pt idx="84">
                  <c:v>61636.0</c:v>
                </c:pt>
                <c:pt idx="85">
                  <c:v>64844.0</c:v>
                </c:pt>
                <c:pt idx="86">
                  <c:v>58889.0</c:v>
                </c:pt>
                <c:pt idx="87">
                  <c:v>61859.0</c:v>
                </c:pt>
                <c:pt idx="88">
                  <c:v>61635.0</c:v>
                </c:pt>
                <c:pt idx="89">
                  <c:v>110192.0</c:v>
                </c:pt>
                <c:pt idx="90">
                  <c:v>80142.0</c:v>
                </c:pt>
                <c:pt idx="91">
                  <c:v>74169.0</c:v>
                </c:pt>
                <c:pt idx="92">
                  <c:v>62214.0</c:v>
                </c:pt>
                <c:pt idx="93">
                  <c:v>62665.0</c:v>
                </c:pt>
                <c:pt idx="94">
                  <c:v>59681.0</c:v>
                </c:pt>
                <c:pt idx="95">
                  <c:v>65979.0</c:v>
                </c:pt>
                <c:pt idx="96">
                  <c:v>62964.0</c:v>
                </c:pt>
                <c:pt idx="97">
                  <c:v>66066.0</c:v>
                </c:pt>
                <c:pt idx="98">
                  <c:v>114061.0</c:v>
                </c:pt>
                <c:pt idx="99">
                  <c:v>66229.0</c:v>
                </c:pt>
                <c:pt idx="100">
                  <c:v>66813.0</c:v>
                </c:pt>
                <c:pt idx="101">
                  <c:v>63285.0</c:v>
                </c:pt>
                <c:pt idx="102">
                  <c:v>66654.0</c:v>
                </c:pt>
                <c:pt idx="103">
                  <c:v>63779.0</c:v>
                </c:pt>
                <c:pt idx="104">
                  <c:v>66780.0</c:v>
                </c:pt>
                <c:pt idx="105">
                  <c:v>73089.0</c:v>
                </c:pt>
                <c:pt idx="106">
                  <c:v>67098.0</c:v>
                </c:pt>
                <c:pt idx="107">
                  <c:v>82117.0</c:v>
                </c:pt>
                <c:pt idx="108">
                  <c:v>67543.0</c:v>
                </c:pt>
                <c:pt idx="109">
                  <c:v>79798.0</c:v>
                </c:pt>
                <c:pt idx="110">
                  <c:v>64581.0</c:v>
                </c:pt>
                <c:pt idx="111">
                  <c:v>64362.0</c:v>
                </c:pt>
                <c:pt idx="112">
                  <c:v>84936.0</c:v>
                </c:pt>
                <c:pt idx="113">
                  <c:v>65326.0</c:v>
                </c:pt>
                <c:pt idx="114">
                  <c:v>65219.0</c:v>
                </c:pt>
                <c:pt idx="115">
                  <c:v>67915.0</c:v>
                </c:pt>
                <c:pt idx="116">
                  <c:v>68315.0</c:v>
                </c:pt>
                <c:pt idx="117">
                  <c:v>65493.0</c:v>
                </c:pt>
                <c:pt idx="118">
                  <c:v>68289.0</c:v>
                </c:pt>
                <c:pt idx="119">
                  <c:v>116374.0</c:v>
                </c:pt>
                <c:pt idx="120">
                  <c:v>74553.0</c:v>
                </c:pt>
                <c:pt idx="121">
                  <c:v>66145.0</c:v>
                </c:pt>
                <c:pt idx="122">
                  <c:v>69128.0</c:v>
                </c:pt>
                <c:pt idx="123">
                  <c:v>75038.0</c:v>
                </c:pt>
                <c:pt idx="124">
                  <c:v>66452.0</c:v>
                </c:pt>
                <c:pt idx="125">
                  <c:v>66671.0</c:v>
                </c:pt>
                <c:pt idx="126">
                  <c:v>66561.0</c:v>
                </c:pt>
                <c:pt idx="127">
                  <c:v>69589.0</c:v>
                </c:pt>
                <c:pt idx="128">
                  <c:v>67064.0</c:v>
                </c:pt>
                <c:pt idx="129">
                  <c:v>69984.0</c:v>
                </c:pt>
                <c:pt idx="130">
                  <c:v>67351.0</c:v>
                </c:pt>
                <c:pt idx="131">
                  <c:v>70355.0</c:v>
                </c:pt>
                <c:pt idx="132">
                  <c:v>70423.0</c:v>
                </c:pt>
                <c:pt idx="133">
                  <c:v>115267.0</c:v>
                </c:pt>
                <c:pt idx="134">
                  <c:v>70829.0</c:v>
                </c:pt>
                <c:pt idx="135">
                  <c:v>71026.0</c:v>
                </c:pt>
                <c:pt idx="136">
                  <c:v>68523.0</c:v>
                </c:pt>
                <c:pt idx="137">
                  <c:v>69597.0</c:v>
                </c:pt>
                <c:pt idx="138">
                  <c:v>86878.0</c:v>
                </c:pt>
                <c:pt idx="139">
                  <c:v>81128.0</c:v>
                </c:pt>
                <c:pt idx="140">
                  <c:v>69027.0</c:v>
                </c:pt>
                <c:pt idx="141">
                  <c:v>83746.0</c:v>
                </c:pt>
                <c:pt idx="142">
                  <c:v>74207.0</c:v>
                </c:pt>
                <c:pt idx="143">
                  <c:v>83365.0</c:v>
                </c:pt>
                <c:pt idx="144">
                  <c:v>68422.0</c:v>
                </c:pt>
                <c:pt idx="145">
                  <c:v>74222.0</c:v>
                </c:pt>
                <c:pt idx="146">
                  <c:v>72151.0</c:v>
                </c:pt>
                <c:pt idx="147">
                  <c:v>71807.0</c:v>
                </c:pt>
                <c:pt idx="148">
                  <c:v>72031.0</c:v>
                </c:pt>
                <c:pt idx="149">
                  <c:v>81430.0</c:v>
                </c:pt>
                <c:pt idx="150">
                  <c:v>69228.0</c:v>
                </c:pt>
                <c:pt idx="151">
                  <c:v>83970.0</c:v>
                </c:pt>
                <c:pt idx="152">
                  <c:v>66405.0</c:v>
                </c:pt>
                <c:pt idx="153">
                  <c:v>78110.0</c:v>
                </c:pt>
                <c:pt idx="154">
                  <c:v>69370.0</c:v>
                </c:pt>
                <c:pt idx="155">
                  <c:v>67127.0</c:v>
                </c:pt>
                <c:pt idx="156">
                  <c:v>78964.0</c:v>
                </c:pt>
                <c:pt idx="157">
                  <c:v>66879.0</c:v>
                </c:pt>
                <c:pt idx="158">
                  <c:v>67284.0</c:v>
                </c:pt>
                <c:pt idx="159">
                  <c:v>67214.0</c:v>
                </c:pt>
                <c:pt idx="160">
                  <c:v>70569.0</c:v>
                </c:pt>
                <c:pt idx="161">
                  <c:v>85481.0</c:v>
                </c:pt>
                <c:pt idx="162">
                  <c:v>68049.0</c:v>
                </c:pt>
                <c:pt idx="163">
                  <c:v>74275.0</c:v>
                </c:pt>
                <c:pt idx="164">
                  <c:v>68899.0</c:v>
                </c:pt>
                <c:pt idx="165">
                  <c:v>71140.0</c:v>
                </c:pt>
                <c:pt idx="166">
                  <c:v>71409.0</c:v>
                </c:pt>
                <c:pt idx="167">
                  <c:v>125229.0</c:v>
                </c:pt>
                <c:pt idx="168">
                  <c:v>71374.0</c:v>
                </c:pt>
                <c:pt idx="169">
                  <c:v>92717.0</c:v>
                </c:pt>
                <c:pt idx="170">
                  <c:v>71715.0</c:v>
                </c:pt>
                <c:pt idx="171">
                  <c:v>69037.0</c:v>
                </c:pt>
                <c:pt idx="172">
                  <c:v>81245.0</c:v>
                </c:pt>
                <c:pt idx="173">
                  <c:v>87232.0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887656"/>
        <c:axId val="579890680"/>
      </c:scatterChart>
      <c:valAx>
        <c:axId val="579887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79890680"/>
        <c:crosses val="autoZero"/>
        <c:crossBetween val="midCat"/>
      </c:valAx>
      <c:valAx>
        <c:axId val="579890680"/>
        <c:scaling>
          <c:orientation val="minMax"/>
          <c:max val="150000.0"/>
          <c:min val="0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79887656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848565864049602"/>
          <c:y val="0.0814616912016432"/>
          <c:w val="0.0994686917387711"/>
          <c:h val="0.167410497883783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41175045427"/>
          <c:y val="0.04"/>
          <c:w val="0.850357480314961"/>
          <c:h val="0.7908703912011"/>
        </c:manualLayout>
      </c:layout>
      <c:scatterChart>
        <c:scatterStyle val="lineMarker"/>
        <c:varyColors val="0"/>
        <c:ser>
          <c:idx val="0"/>
          <c:order val="0"/>
          <c:tx>
            <c:strRef>
              <c:f>'DupElim (Cache vs NoCache)'!$B$1</c:f>
              <c:strCache>
                <c:ptCount val="1"/>
                <c:pt idx="0">
                  <c:v>Dupe Elim</c:v>
                </c:pt>
              </c:strCache>
            </c:strRef>
          </c:tx>
          <c:marker>
            <c:symbol val="none"/>
          </c:marker>
          <c:xVal>
            <c:strRef>
              <c:f>'DupElim (Cache vs NoCache)'!$A$2:$A$257</c:f>
              <c:strCache>
                <c:ptCount val="256"/>
                <c:pt idx="0">
                  <c:v>iteration #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  <c:pt idx="201">
                  <c:v>200</c:v>
                </c:pt>
                <c:pt idx="202">
                  <c:v>201</c:v>
                </c:pt>
                <c:pt idx="203">
                  <c:v>202</c:v>
                </c:pt>
                <c:pt idx="204">
                  <c:v>203</c:v>
                </c:pt>
                <c:pt idx="205">
                  <c:v>204</c:v>
                </c:pt>
                <c:pt idx="206">
                  <c:v>205</c:v>
                </c:pt>
                <c:pt idx="207">
                  <c:v>206</c:v>
                </c:pt>
                <c:pt idx="208">
                  <c:v>207</c:v>
                </c:pt>
                <c:pt idx="209">
                  <c:v>208</c:v>
                </c:pt>
                <c:pt idx="210">
                  <c:v>209</c:v>
                </c:pt>
                <c:pt idx="211">
                  <c:v>210</c:v>
                </c:pt>
                <c:pt idx="212">
                  <c:v>211</c:v>
                </c:pt>
                <c:pt idx="213">
                  <c:v>212</c:v>
                </c:pt>
                <c:pt idx="214">
                  <c:v>213</c:v>
                </c:pt>
                <c:pt idx="215">
                  <c:v>214</c:v>
                </c:pt>
                <c:pt idx="216">
                  <c:v>215</c:v>
                </c:pt>
                <c:pt idx="217">
                  <c:v>216</c:v>
                </c:pt>
                <c:pt idx="218">
                  <c:v>217</c:v>
                </c:pt>
                <c:pt idx="219">
                  <c:v>218</c:v>
                </c:pt>
                <c:pt idx="220">
                  <c:v>219</c:v>
                </c:pt>
                <c:pt idx="221">
                  <c:v>220</c:v>
                </c:pt>
                <c:pt idx="222">
                  <c:v>221</c:v>
                </c:pt>
                <c:pt idx="223">
                  <c:v>222</c:v>
                </c:pt>
                <c:pt idx="224">
                  <c:v>223</c:v>
                </c:pt>
                <c:pt idx="225">
                  <c:v>224</c:v>
                </c:pt>
                <c:pt idx="226">
                  <c:v>225</c:v>
                </c:pt>
                <c:pt idx="227">
                  <c:v>226</c:v>
                </c:pt>
                <c:pt idx="228">
                  <c:v>227</c:v>
                </c:pt>
                <c:pt idx="229">
                  <c:v>228</c:v>
                </c:pt>
                <c:pt idx="230">
                  <c:v>229</c:v>
                </c:pt>
                <c:pt idx="231">
                  <c:v>230</c:v>
                </c:pt>
                <c:pt idx="232">
                  <c:v>231</c:v>
                </c:pt>
                <c:pt idx="233">
                  <c:v>232</c:v>
                </c:pt>
                <c:pt idx="234">
                  <c:v>233</c:v>
                </c:pt>
                <c:pt idx="235">
                  <c:v>234</c:v>
                </c:pt>
                <c:pt idx="236">
                  <c:v>235</c:v>
                </c:pt>
                <c:pt idx="237">
                  <c:v>236</c:v>
                </c:pt>
                <c:pt idx="238">
                  <c:v>237</c:v>
                </c:pt>
                <c:pt idx="239">
                  <c:v>238</c:v>
                </c:pt>
                <c:pt idx="240">
                  <c:v>239</c:v>
                </c:pt>
                <c:pt idx="241">
                  <c:v>240</c:v>
                </c:pt>
                <c:pt idx="242">
                  <c:v>241</c:v>
                </c:pt>
                <c:pt idx="243">
                  <c:v>242</c:v>
                </c:pt>
                <c:pt idx="244">
                  <c:v>243</c:v>
                </c:pt>
                <c:pt idx="245">
                  <c:v>244</c:v>
                </c:pt>
                <c:pt idx="246">
                  <c:v>245</c:v>
                </c:pt>
                <c:pt idx="247">
                  <c:v>246</c:v>
                </c:pt>
                <c:pt idx="248">
                  <c:v>247</c:v>
                </c:pt>
                <c:pt idx="249">
                  <c:v>248</c:v>
                </c:pt>
                <c:pt idx="250">
                  <c:v>249</c:v>
                </c:pt>
                <c:pt idx="251">
                  <c:v>250</c:v>
                </c:pt>
                <c:pt idx="252">
                  <c:v>251</c:v>
                </c:pt>
                <c:pt idx="253">
                  <c:v>252</c:v>
                </c:pt>
                <c:pt idx="254">
                  <c:v>253</c:v>
                </c:pt>
                <c:pt idx="255">
                  <c:v>254</c:v>
                </c:pt>
              </c:strCache>
            </c:strRef>
          </c:xVal>
          <c:yVal>
            <c:numRef>
              <c:f>'DupElim (Cache vs NoCache)'!$B$2:$B$257</c:f>
              <c:numCache>
                <c:formatCode>General</c:formatCode>
                <c:ptCount val="256"/>
                <c:pt idx="0">
                  <c:v>0.0</c:v>
                </c:pt>
                <c:pt idx="1">
                  <c:v>29839.0</c:v>
                </c:pt>
                <c:pt idx="2">
                  <c:v>26486.0</c:v>
                </c:pt>
                <c:pt idx="3">
                  <c:v>26327.0</c:v>
                </c:pt>
                <c:pt idx="4">
                  <c:v>26317.0</c:v>
                </c:pt>
                <c:pt idx="5">
                  <c:v>26380.0</c:v>
                </c:pt>
                <c:pt idx="6">
                  <c:v>26313.0</c:v>
                </c:pt>
                <c:pt idx="7">
                  <c:v>29359.0</c:v>
                </c:pt>
                <c:pt idx="8">
                  <c:v>29687.0</c:v>
                </c:pt>
                <c:pt idx="9">
                  <c:v>29175.0</c:v>
                </c:pt>
                <c:pt idx="10">
                  <c:v>29240.0</c:v>
                </c:pt>
                <c:pt idx="11">
                  <c:v>32395.0</c:v>
                </c:pt>
                <c:pt idx="12">
                  <c:v>35701.0</c:v>
                </c:pt>
                <c:pt idx="13">
                  <c:v>32727.0</c:v>
                </c:pt>
                <c:pt idx="14">
                  <c:v>33637.0</c:v>
                </c:pt>
                <c:pt idx="15">
                  <c:v>29174.0</c:v>
                </c:pt>
                <c:pt idx="16">
                  <c:v>29611.0</c:v>
                </c:pt>
                <c:pt idx="17">
                  <c:v>26885.0</c:v>
                </c:pt>
                <c:pt idx="18">
                  <c:v>26547.0</c:v>
                </c:pt>
                <c:pt idx="19">
                  <c:v>26655.0</c:v>
                </c:pt>
                <c:pt idx="20">
                  <c:v>26507.0</c:v>
                </c:pt>
                <c:pt idx="21">
                  <c:v>26485.0</c:v>
                </c:pt>
                <c:pt idx="22">
                  <c:v>26478.0</c:v>
                </c:pt>
                <c:pt idx="23">
                  <c:v>26824.0</c:v>
                </c:pt>
                <c:pt idx="24">
                  <c:v>27019.0</c:v>
                </c:pt>
                <c:pt idx="25">
                  <c:v>26527.0</c:v>
                </c:pt>
                <c:pt idx="26">
                  <c:v>34522.0</c:v>
                </c:pt>
                <c:pt idx="27">
                  <c:v>26973.0</c:v>
                </c:pt>
                <c:pt idx="28">
                  <c:v>27003.0</c:v>
                </c:pt>
                <c:pt idx="29">
                  <c:v>27011.0</c:v>
                </c:pt>
                <c:pt idx="30">
                  <c:v>26973.0</c:v>
                </c:pt>
                <c:pt idx="31">
                  <c:v>27031.0</c:v>
                </c:pt>
                <c:pt idx="32">
                  <c:v>26410.0</c:v>
                </c:pt>
                <c:pt idx="33">
                  <c:v>27324.0</c:v>
                </c:pt>
                <c:pt idx="34">
                  <c:v>24919.0</c:v>
                </c:pt>
                <c:pt idx="35">
                  <c:v>26682.0</c:v>
                </c:pt>
                <c:pt idx="36">
                  <c:v>26987.0</c:v>
                </c:pt>
                <c:pt idx="37">
                  <c:v>26802.0</c:v>
                </c:pt>
                <c:pt idx="38">
                  <c:v>26600.0</c:v>
                </c:pt>
                <c:pt idx="39">
                  <c:v>27009.0</c:v>
                </c:pt>
                <c:pt idx="40">
                  <c:v>26995.0</c:v>
                </c:pt>
                <c:pt idx="41">
                  <c:v>26937.0</c:v>
                </c:pt>
                <c:pt idx="42">
                  <c:v>26792.0</c:v>
                </c:pt>
                <c:pt idx="43">
                  <c:v>27788.0</c:v>
                </c:pt>
                <c:pt idx="44">
                  <c:v>26467.0</c:v>
                </c:pt>
                <c:pt idx="45">
                  <c:v>26251.0</c:v>
                </c:pt>
                <c:pt idx="46">
                  <c:v>26229.0</c:v>
                </c:pt>
                <c:pt idx="47">
                  <c:v>26174.0</c:v>
                </c:pt>
                <c:pt idx="48">
                  <c:v>26193.0</c:v>
                </c:pt>
                <c:pt idx="49">
                  <c:v>26830.0</c:v>
                </c:pt>
                <c:pt idx="50">
                  <c:v>26122.0</c:v>
                </c:pt>
                <c:pt idx="51">
                  <c:v>26648.0</c:v>
                </c:pt>
                <c:pt idx="52">
                  <c:v>26986.0</c:v>
                </c:pt>
                <c:pt idx="53">
                  <c:v>26862.0</c:v>
                </c:pt>
                <c:pt idx="54">
                  <c:v>25007.0</c:v>
                </c:pt>
                <c:pt idx="55">
                  <c:v>26829.0</c:v>
                </c:pt>
                <c:pt idx="56">
                  <c:v>26793.0</c:v>
                </c:pt>
                <c:pt idx="57">
                  <c:v>26313.0</c:v>
                </c:pt>
                <c:pt idx="58">
                  <c:v>26956.0</c:v>
                </c:pt>
                <c:pt idx="59">
                  <c:v>26756.0</c:v>
                </c:pt>
                <c:pt idx="60">
                  <c:v>26964.0</c:v>
                </c:pt>
                <c:pt idx="61">
                  <c:v>26802.0</c:v>
                </c:pt>
                <c:pt idx="62">
                  <c:v>25249.0</c:v>
                </c:pt>
                <c:pt idx="63">
                  <c:v>25992.0</c:v>
                </c:pt>
                <c:pt idx="64">
                  <c:v>27031.0</c:v>
                </c:pt>
                <c:pt idx="65">
                  <c:v>30292.0</c:v>
                </c:pt>
                <c:pt idx="66">
                  <c:v>26809.0</c:v>
                </c:pt>
                <c:pt idx="67">
                  <c:v>27048.0</c:v>
                </c:pt>
                <c:pt idx="68">
                  <c:v>25580.0</c:v>
                </c:pt>
                <c:pt idx="69">
                  <c:v>26145.0</c:v>
                </c:pt>
                <c:pt idx="70">
                  <c:v>26988.0</c:v>
                </c:pt>
                <c:pt idx="71">
                  <c:v>32082.0</c:v>
                </c:pt>
                <c:pt idx="72">
                  <c:v>26793.0</c:v>
                </c:pt>
                <c:pt idx="73">
                  <c:v>26711.0</c:v>
                </c:pt>
                <c:pt idx="74">
                  <c:v>27009.0</c:v>
                </c:pt>
                <c:pt idx="75">
                  <c:v>26783.0</c:v>
                </c:pt>
                <c:pt idx="76">
                  <c:v>27001.0</c:v>
                </c:pt>
                <c:pt idx="77">
                  <c:v>26894.0</c:v>
                </c:pt>
                <c:pt idx="78">
                  <c:v>26948.0</c:v>
                </c:pt>
                <c:pt idx="79">
                  <c:v>26875.0</c:v>
                </c:pt>
                <c:pt idx="80">
                  <c:v>25284.0</c:v>
                </c:pt>
                <c:pt idx="81">
                  <c:v>26511.0</c:v>
                </c:pt>
                <c:pt idx="82">
                  <c:v>26554.0</c:v>
                </c:pt>
                <c:pt idx="83">
                  <c:v>26603.0</c:v>
                </c:pt>
                <c:pt idx="84">
                  <c:v>26632.0</c:v>
                </c:pt>
                <c:pt idx="85">
                  <c:v>26624.0</c:v>
                </c:pt>
                <c:pt idx="86">
                  <c:v>26565.0</c:v>
                </c:pt>
                <c:pt idx="87">
                  <c:v>26555.0</c:v>
                </c:pt>
                <c:pt idx="88">
                  <c:v>26973.0</c:v>
                </c:pt>
                <c:pt idx="89">
                  <c:v>25871.0</c:v>
                </c:pt>
                <c:pt idx="90">
                  <c:v>26668.0</c:v>
                </c:pt>
                <c:pt idx="91">
                  <c:v>26768.0</c:v>
                </c:pt>
                <c:pt idx="92">
                  <c:v>26475.0</c:v>
                </c:pt>
                <c:pt idx="93">
                  <c:v>26406.0</c:v>
                </c:pt>
                <c:pt idx="94">
                  <c:v>26341.0</c:v>
                </c:pt>
                <c:pt idx="95">
                  <c:v>26428.0</c:v>
                </c:pt>
                <c:pt idx="96">
                  <c:v>26379.0</c:v>
                </c:pt>
                <c:pt idx="97">
                  <c:v>26620.0</c:v>
                </c:pt>
                <c:pt idx="98">
                  <c:v>26613.0</c:v>
                </c:pt>
                <c:pt idx="99">
                  <c:v>26403.0</c:v>
                </c:pt>
                <c:pt idx="100">
                  <c:v>26710.0</c:v>
                </c:pt>
                <c:pt idx="101">
                  <c:v>27001.0</c:v>
                </c:pt>
                <c:pt idx="102">
                  <c:v>26471.0</c:v>
                </c:pt>
                <c:pt idx="103">
                  <c:v>26686.0</c:v>
                </c:pt>
                <c:pt idx="104">
                  <c:v>26508.0</c:v>
                </c:pt>
                <c:pt idx="105">
                  <c:v>26694.0</c:v>
                </c:pt>
                <c:pt idx="106">
                  <c:v>26316.0</c:v>
                </c:pt>
                <c:pt idx="107">
                  <c:v>26966.0</c:v>
                </c:pt>
                <c:pt idx="108">
                  <c:v>26683.0</c:v>
                </c:pt>
                <c:pt idx="109">
                  <c:v>26762.0</c:v>
                </c:pt>
                <c:pt idx="110">
                  <c:v>26989.0</c:v>
                </c:pt>
                <c:pt idx="111">
                  <c:v>26667.0</c:v>
                </c:pt>
                <c:pt idx="112">
                  <c:v>24743.0</c:v>
                </c:pt>
                <c:pt idx="113">
                  <c:v>26783.0</c:v>
                </c:pt>
                <c:pt idx="114">
                  <c:v>24561.0</c:v>
                </c:pt>
                <c:pt idx="115">
                  <c:v>26896.0</c:v>
                </c:pt>
                <c:pt idx="116">
                  <c:v>26976.0</c:v>
                </c:pt>
                <c:pt idx="117">
                  <c:v>26935.0</c:v>
                </c:pt>
                <c:pt idx="118">
                  <c:v>26790.0</c:v>
                </c:pt>
                <c:pt idx="119">
                  <c:v>24743.0</c:v>
                </c:pt>
                <c:pt idx="120">
                  <c:v>27027.0</c:v>
                </c:pt>
                <c:pt idx="121">
                  <c:v>26590.0</c:v>
                </c:pt>
                <c:pt idx="122">
                  <c:v>29856.0</c:v>
                </c:pt>
                <c:pt idx="123">
                  <c:v>27045.0</c:v>
                </c:pt>
                <c:pt idx="124">
                  <c:v>26625.0</c:v>
                </c:pt>
                <c:pt idx="125">
                  <c:v>26794.0</c:v>
                </c:pt>
                <c:pt idx="126">
                  <c:v>26794.0</c:v>
                </c:pt>
                <c:pt idx="127">
                  <c:v>26946.0</c:v>
                </c:pt>
                <c:pt idx="128">
                  <c:v>26886.0</c:v>
                </c:pt>
                <c:pt idx="129">
                  <c:v>25641.0</c:v>
                </c:pt>
                <c:pt idx="130">
                  <c:v>26776.0</c:v>
                </c:pt>
                <c:pt idx="131">
                  <c:v>26790.0</c:v>
                </c:pt>
                <c:pt idx="132">
                  <c:v>26212.0</c:v>
                </c:pt>
                <c:pt idx="133">
                  <c:v>26797.0</c:v>
                </c:pt>
                <c:pt idx="134">
                  <c:v>26239.0</c:v>
                </c:pt>
                <c:pt idx="135">
                  <c:v>26317.0</c:v>
                </c:pt>
                <c:pt idx="136">
                  <c:v>26765.0</c:v>
                </c:pt>
                <c:pt idx="137">
                  <c:v>26771.0</c:v>
                </c:pt>
                <c:pt idx="138">
                  <c:v>26481.0</c:v>
                </c:pt>
                <c:pt idx="139">
                  <c:v>26619.0</c:v>
                </c:pt>
                <c:pt idx="140">
                  <c:v>26410.0</c:v>
                </c:pt>
                <c:pt idx="141">
                  <c:v>26573.0</c:v>
                </c:pt>
                <c:pt idx="142">
                  <c:v>26418.0</c:v>
                </c:pt>
                <c:pt idx="143">
                  <c:v>26696.0</c:v>
                </c:pt>
                <c:pt idx="144">
                  <c:v>26469.0</c:v>
                </c:pt>
                <c:pt idx="145">
                  <c:v>26440.0</c:v>
                </c:pt>
                <c:pt idx="146">
                  <c:v>26431.0</c:v>
                </c:pt>
                <c:pt idx="147">
                  <c:v>26820.0</c:v>
                </c:pt>
                <c:pt idx="148">
                  <c:v>26642.0</c:v>
                </c:pt>
                <c:pt idx="149">
                  <c:v>26439.0</c:v>
                </c:pt>
                <c:pt idx="150">
                  <c:v>26710.0</c:v>
                </c:pt>
                <c:pt idx="151">
                  <c:v>26448.0</c:v>
                </c:pt>
                <c:pt idx="152">
                  <c:v>26332.0</c:v>
                </c:pt>
                <c:pt idx="153">
                  <c:v>26499.0</c:v>
                </c:pt>
                <c:pt idx="154">
                  <c:v>26393.0</c:v>
                </c:pt>
                <c:pt idx="155">
                  <c:v>26299.0</c:v>
                </c:pt>
                <c:pt idx="156">
                  <c:v>26630.0</c:v>
                </c:pt>
                <c:pt idx="157">
                  <c:v>26486.0</c:v>
                </c:pt>
                <c:pt idx="158">
                  <c:v>26267.0</c:v>
                </c:pt>
                <c:pt idx="159">
                  <c:v>26335.0</c:v>
                </c:pt>
                <c:pt idx="160">
                  <c:v>26323.0</c:v>
                </c:pt>
                <c:pt idx="161">
                  <c:v>26743.0</c:v>
                </c:pt>
                <c:pt idx="162">
                  <c:v>26303.0</c:v>
                </c:pt>
                <c:pt idx="163">
                  <c:v>26286.0</c:v>
                </c:pt>
                <c:pt idx="164">
                  <c:v>26328.0</c:v>
                </c:pt>
                <c:pt idx="165">
                  <c:v>26743.0</c:v>
                </c:pt>
                <c:pt idx="166">
                  <c:v>26378.0</c:v>
                </c:pt>
                <c:pt idx="167">
                  <c:v>26535.0</c:v>
                </c:pt>
                <c:pt idx="168">
                  <c:v>26313.0</c:v>
                </c:pt>
                <c:pt idx="169">
                  <c:v>26541.0</c:v>
                </c:pt>
                <c:pt idx="170">
                  <c:v>26596.0</c:v>
                </c:pt>
                <c:pt idx="171">
                  <c:v>26059.0</c:v>
                </c:pt>
                <c:pt idx="172">
                  <c:v>26303.0</c:v>
                </c:pt>
                <c:pt idx="173">
                  <c:v>26486.0</c:v>
                </c:pt>
                <c:pt idx="174">
                  <c:v>26434.0</c:v>
                </c:pt>
                <c:pt idx="175">
                  <c:v>26365.0</c:v>
                </c:pt>
                <c:pt idx="176">
                  <c:v>26571.0</c:v>
                </c:pt>
                <c:pt idx="177">
                  <c:v>26561.0</c:v>
                </c:pt>
                <c:pt idx="178">
                  <c:v>26655.0</c:v>
                </c:pt>
                <c:pt idx="179">
                  <c:v>26317.0</c:v>
                </c:pt>
                <c:pt idx="180">
                  <c:v>26494.0</c:v>
                </c:pt>
                <c:pt idx="181">
                  <c:v>26618.0</c:v>
                </c:pt>
                <c:pt idx="182">
                  <c:v>26570.0</c:v>
                </c:pt>
                <c:pt idx="183">
                  <c:v>31991.0</c:v>
                </c:pt>
                <c:pt idx="184">
                  <c:v>25054.0</c:v>
                </c:pt>
                <c:pt idx="185">
                  <c:v>29204.0</c:v>
                </c:pt>
                <c:pt idx="186">
                  <c:v>28051.0</c:v>
                </c:pt>
                <c:pt idx="187">
                  <c:v>27006.0</c:v>
                </c:pt>
                <c:pt idx="188">
                  <c:v>26929.0</c:v>
                </c:pt>
                <c:pt idx="189">
                  <c:v>26692.0</c:v>
                </c:pt>
                <c:pt idx="190">
                  <c:v>26916.0</c:v>
                </c:pt>
                <c:pt idx="191">
                  <c:v>24861.0</c:v>
                </c:pt>
                <c:pt idx="192">
                  <c:v>26907.0</c:v>
                </c:pt>
                <c:pt idx="193">
                  <c:v>25211.0</c:v>
                </c:pt>
                <c:pt idx="194">
                  <c:v>26804.0</c:v>
                </c:pt>
                <c:pt idx="195">
                  <c:v>27063.0</c:v>
                </c:pt>
                <c:pt idx="196">
                  <c:v>27020.0</c:v>
                </c:pt>
                <c:pt idx="197">
                  <c:v>26806.0</c:v>
                </c:pt>
                <c:pt idx="198">
                  <c:v>24723.0</c:v>
                </c:pt>
                <c:pt idx="199">
                  <c:v>26797.0</c:v>
                </c:pt>
                <c:pt idx="200">
                  <c:v>26817.0</c:v>
                </c:pt>
                <c:pt idx="201">
                  <c:v>26660.0</c:v>
                </c:pt>
                <c:pt idx="202">
                  <c:v>26894.0</c:v>
                </c:pt>
                <c:pt idx="203">
                  <c:v>25437.0</c:v>
                </c:pt>
                <c:pt idx="204">
                  <c:v>26730.0</c:v>
                </c:pt>
                <c:pt idx="205">
                  <c:v>26945.0</c:v>
                </c:pt>
                <c:pt idx="206">
                  <c:v>26906.0</c:v>
                </c:pt>
                <c:pt idx="207">
                  <c:v>26472.0</c:v>
                </c:pt>
                <c:pt idx="208">
                  <c:v>33093.0</c:v>
                </c:pt>
                <c:pt idx="209">
                  <c:v>26975.0</c:v>
                </c:pt>
                <c:pt idx="210">
                  <c:v>26795.0</c:v>
                </c:pt>
                <c:pt idx="211">
                  <c:v>26804.0</c:v>
                </c:pt>
                <c:pt idx="212">
                  <c:v>24680.0</c:v>
                </c:pt>
                <c:pt idx="213">
                  <c:v>26939.0</c:v>
                </c:pt>
                <c:pt idx="214">
                  <c:v>26927.0</c:v>
                </c:pt>
                <c:pt idx="215">
                  <c:v>26934.0</c:v>
                </c:pt>
                <c:pt idx="216">
                  <c:v>26755.0</c:v>
                </c:pt>
                <c:pt idx="217">
                  <c:v>26888.0</c:v>
                </c:pt>
                <c:pt idx="218">
                  <c:v>26864.0</c:v>
                </c:pt>
                <c:pt idx="219">
                  <c:v>27014.0</c:v>
                </c:pt>
                <c:pt idx="220">
                  <c:v>27000.0</c:v>
                </c:pt>
                <c:pt idx="221">
                  <c:v>26823.0</c:v>
                </c:pt>
                <c:pt idx="222">
                  <c:v>26336.0</c:v>
                </c:pt>
                <c:pt idx="223">
                  <c:v>26904.0</c:v>
                </c:pt>
                <c:pt idx="224">
                  <c:v>26496.0</c:v>
                </c:pt>
                <c:pt idx="225">
                  <c:v>25382.0</c:v>
                </c:pt>
                <c:pt idx="226">
                  <c:v>26065.0</c:v>
                </c:pt>
                <c:pt idx="227">
                  <c:v>26506.0</c:v>
                </c:pt>
                <c:pt idx="228">
                  <c:v>26143.0</c:v>
                </c:pt>
                <c:pt idx="229">
                  <c:v>26468.0</c:v>
                </c:pt>
                <c:pt idx="230">
                  <c:v>26529.0</c:v>
                </c:pt>
                <c:pt idx="231">
                  <c:v>26758.0</c:v>
                </c:pt>
                <c:pt idx="232">
                  <c:v>26560.0</c:v>
                </c:pt>
                <c:pt idx="233">
                  <c:v>26367.0</c:v>
                </c:pt>
                <c:pt idx="234">
                  <c:v>27228.0</c:v>
                </c:pt>
                <c:pt idx="235">
                  <c:v>26965.0</c:v>
                </c:pt>
                <c:pt idx="236">
                  <c:v>26870.0</c:v>
                </c:pt>
                <c:pt idx="237">
                  <c:v>27009.0</c:v>
                </c:pt>
                <c:pt idx="238">
                  <c:v>24768.0</c:v>
                </c:pt>
                <c:pt idx="239">
                  <c:v>26819.0</c:v>
                </c:pt>
                <c:pt idx="240">
                  <c:v>26771.0</c:v>
                </c:pt>
                <c:pt idx="241">
                  <c:v>26853.0</c:v>
                </c:pt>
                <c:pt idx="242">
                  <c:v>26687.0</c:v>
                </c:pt>
                <c:pt idx="243">
                  <c:v>26772.0</c:v>
                </c:pt>
                <c:pt idx="244">
                  <c:v>26819.0</c:v>
                </c:pt>
                <c:pt idx="245">
                  <c:v>26247.0</c:v>
                </c:pt>
                <c:pt idx="246">
                  <c:v>26659.0</c:v>
                </c:pt>
                <c:pt idx="247">
                  <c:v>26040.0</c:v>
                </c:pt>
                <c:pt idx="248">
                  <c:v>25777.0</c:v>
                </c:pt>
                <c:pt idx="249">
                  <c:v>26793.0</c:v>
                </c:pt>
                <c:pt idx="250">
                  <c:v>26854.0</c:v>
                </c:pt>
                <c:pt idx="251">
                  <c:v>25724.0</c:v>
                </c:pt>
                <c:pt idx="252">
                  <c:v>26336.0</c:v>
                </c:pt>
                <c:pt idx="253">
                  <c:v>26447.0</c:v>
                </c:pt>
                <c:pt idx="254">
                  <c:v>26233.0</c:v>
                </c:pt>
                <c:pt idx="255">
                  <c:v>26196.0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'DupElim (Cache vs NoCache)'!$C$1</c:f>
              <c:strCache>
                <c:ptCount val="1"/>
                <c:pt idx="0">
                  <c:v>Dupe Elim, no cache</c:v>
                </c:pt>
              </c:strCache>
            </c:strRef>
          </c:tx>
          <c:marker>
            <c:symbol val="none"/>
          </c:marker>
          <c:xVal>
            <c:strRef>
              <c:f>'DupElim (Cache vs NoCache)'!$A$2:$A$257</c:f>
              <c:strCache>
                <c:ptCount val="256"/>
                <c:pt idx="0">
                  <c:v>iteration #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  <c:pt idx="129">
                  <c:v>128</c:v>
                </c:pt>
                <c:pt idx="130">
                  <c:v>129</c:v>
                </c:pt>
                <c:pt idx="131">
                  <c:v>130</c:v>
                </c:pt>
                <c:pt idx="132">
                  <c:v>131</c:v>
                </c:pt>
                <c:pt idx="133">
                  <c:v>132</c:v>
                </c:pt>
                <c:pt idx="134">
                  <c:v>133</c:v>
                </c:pt>
                <c:pt idx="135">
                  <c:v>134</c:v>
                </c:pt>
                <c:pt idx="136">
                  <c:v>135</c:v>
                </c:pt>
                <c:pt idx="137">
                  <c:v>136</c:v>
                </c:pt>
                <c:pt idx="138">
                  <c:v>137</c:v>
                </c:pt>
                <c:pt idx="139">
                  <c:v>138</c:v>
                </c:pt>
                <c:pt idx="140">
                  <c:v>139</c:v>
                </c:pt>
                <c:pt idx="141">
                  <c:v>140</c:v>
                </c:pt>
                <c:pt idx="142">
                  <c:v>141</c:v>
                </c:pt>
                <c:pt idx="143">
                  <c:v>142</c:v>
                </c:pt>
                <c:pt idx="144">
                  <c:v>143</c:v>
                </c:pt>
                <c:pt idx="145">
                  <c:v>144</c:v>
                </c:pt>
                <c:pt idx="146">
                  <c:v>145</c:v>
                </c:pt>
                <c:pt idx="147">
                  <c:v>146</c:v>
                </c:pt>
                <c:pt idx="148">
                  <c:v>147</c:v>
                </c:pt>
                <c:pt idx="149">
                  <c:v>148</c:v>
                </c:pt>
                <c:pt idx="150">
                  <c:v>149</c:v>
                </c:pt>
                <c:pt idx="151">
                  <c:v>150</c:v>
                </c:pt>
                <c:pt idx="152">
                  <c:v>151</c:v>
                </c:pt>
                <c:pt idx="153">
                  <c:v>152</c:v>
                </c:pt>
                <c:pt idx="154">
                  <c:v>153</c:v>
                </c:pt>
                <c:pt idx="155">
                  <c:v>154</c:v>
                </c:pt>
                <c:pt idx="156">
                  <c:v>155</c:v>
                </c:pt>
                <c:pt idx="157">
                  <c:v>156</c:v>
                </c:pt>
                <c:pt idx="158">
                  <c:v>157</c:v>
                </c:pt>
                <c:pt idx="159">
                  <c:v>158</c:v>
                </c:pt>
                <c:pt idx="160">
                  <c:v>159</c:v>
                </c:pt>
                <c:pt idx="161">
                  <c:v>160</c:v>
                </c:pt>
                <c:pt idx="162">
                  <c:v>161</c:v>
                </c:pt>
                <c:pt idx="163">
                  <c:v>162</c:v>
                </c:pt>
                <c:pt idx="164">
                  <c:v>163</c:v>
                </c:pt>
                <c:pt idx="165">
                  <c:v>164</c:v>
                </c:pt>
                <c:pt idx="166">
                  <c:v>165</c:v>
                </c:pt>
                <c:pt idx="167">
                  <c:v>166</c:v>
                </c:pt>
                <c:pt idx="168">
                  <c:v>167</c:v>
                </c:pt>
                <c:pt idx="169">
                  <c:v>168</c:v>
                </c:pt>
                <c:pt idx="170">
                  <c:v>169</c:v>
                </c:pt>
                <c:pt idx="171">
                  <c:v>170</c:v>
                </c:pt>
                <c:pt idx="172">
                  <c:v>171</c:v>
                </c:pt>
                <c:pt idx="173">
                  <c:v>172</c:v>
                </c:pt>
                <c:pt idx="174">
                  <c:v>173</c:v>
                </c:pt>
                <c:pt idx="175">
                  <c:v>174</c:v>
                </c:pt>
                <c:pt idx="176">
                  <c:v>175</c:v>
                </c:pt>
                <c:pt idx="177">
                  <c:v>176</c:v>
                </c:pt>
                <c:pt idx="178">
                  <c:v>177</c:v>
                </c:pt>
                <c:pt idx="179">
                  <c:v>178</c:v>
                </c:pt>
                <c:pt idx="180">
                  <c:v>179</c:v>
                </c:pt>
                <c:pt idx="181">
                  <c:v>180</c:v>
                </c:pt>
                <c:pt idx="182">
                  <c:v>181</c:v>
                </c:pt>
                <c:pt idx="183">
                  <c:v>182</c:v>
                </c:pt>
                <c:pt idx="184">
                  <c:v>183</c:v>
                </c:pt>
                <c:pt idx="185">
                  <c:v>184</c:v>
                </c:pt>
                <c:pt idx="186">
                  <c:v>185</c:v>
                </c:pt>
                <c:pt idx="187">
                  <c:v>186</c:v>
                </c:pt>
                <c:pt idx="188">
                  <c:v>187</c:v>
                </c:pt>
                <c:pt idx="189">
                  <c:v>188</c:v>
                </c:pt>
                <c:pt idx="190">
                  <c:v>189</c:v>
                </c:pt>
                <c:pt idx="191">
                  <c:v>190</c:v>
                </c:pt>
                <c:pt idx="192">
                  <c:v>191</c:v>
                </c:pt>
                <c:pt idx="193">
                  <c:v>192</c:v>
                </c:pt>
                <c:pt idx="194">
                  <c:v>193</c:v>
                </c:pt>
                <c:pt idx="195">
                  <c:v>194</c:v>
                </c:pt>
                <c:pt idx="196">
                  <c:v>195</c:v>
                </c:pt>
                <c:pt idx="197">
                  <c:v>196</c:v>
                </c:pt>
                <c:pt idx="198">
                  <c:v>197</c:v>
                </c:pt>
                <c:pt idx="199">
                  <c:v>198</c:v>
                </c:pt>
                <c:pt idx="200">
                  <c:v>199</c:v>
                </c:pt>
                <c:pt idx="201">
                  <c:v>200</c:v>
                </c:pt>
                <c:pt idx="202">
                  <c:v>201</c:v>
                </c:pt>
                <c:pt idx="203">
                  <c:v>202</c:v>
                </c:pt>
                <c:pt idx="204">
                  <c:v>203</c:v>
                </c:pt>
                <c:pt idx="205">
                  <c:v>204</c:v>
                </c:pt>
                <c:pt idx="206">
                  <c:v>205</c:v>
                </c:pt>
                <c:pt idx="207">
                  <c:v>206</c:v>
                </c:pt>
                <c:pt idx="208">
                  <c:v>207</c:v>
                </c:pt>
                <c:pt idx="209">
                  <c:v>208</c:v>
                </c:pt>
                <c:pt idx="210">
                  <c:v>209</c:v>
                </c:pt>
                <c:pt idx="211">
                  <c:v>210</c:v>
                </c:pt>
                <c:pt idx="212">
                  <c:v>211</c:v>
                </c:pt>
                <c:pt idx="213">
                  <c:v>212</c:v>
                </c:pt>
                <c:pt idx="214">
                  <c:v>213</c:v>
                </c:pt>
                <c:pt idx="215">
                  <c:v>214</c:v>
                </c:pt>
                <c:pt idx="216">
                  <c:v>215</c:v>
                </c:pt>
                <c:pt idx="217">
                  <c:v>216</c:v>
                </c:pt>
                <c:pt idx="218">
                  <c:v>217</c:v>
                </c:pt>
                <c:pt idx="219">
                  <c:v>218</c:v>
                </c:pt>
                <c:pt idx="220">
                  <c:v>219</c:v>
                </c:pt>
                <c:pt idx="221">
                  <c:v>220</c:v>
                </c:pt>
                <c:pt idx="222">
                  <c:v>221</c:v>
                </c:pt>
                <c:pt idx="223">
                  <c:v>222</c:v>
                </c:pt>
                <c:pt idx="224">
                  <c:v>223</c:v>
                </c:pt>
                <c:pt idx="225">
                  <c:v>224</c:v>
                </c:pt>
                <c:pt idx="226">
                  <c:v>225</c:v>
                </c:pt>
                <c:pt idx="227">
                  <c:v>226</c:v>
                </c:pt>
                <c:pt idx="228">
                  <c:v>227</c:v>
                </c:pt>
                <c:pt idx="229">
                  <c:v>228</c:v>
                </c:pt>
                <c:pt idx="230">
                  <c:v>229</c:v>
                </c:pt>
                <c:pt idx="231">
                  <c:v>230</c:v>
                </c:pt>
                <c:pt idx="232">
                  <c:v>231</c:v>
                </c:pt>
                <c:pt idx="233">
                  <c:v>232</c:v>
                </c:pt>
                <c:pt idx="234">
                  <c:v>233</c:v>
                </c:pt>
                <c:pt idx="235">
                  <c:v>234</c:v>
                </c:pt>
                <c:pt idx="236">
                  <c:v>235</c:v>
                </c:pt>
                <c:pt idx="237">
                  <c:v>236</c:v>
                </c:pt>
                <c:pt idx="238">
                  <c:v>237</c:v>
                </c:pt>
                <c:pt idx="239">
                  <c:v>238</c:v>
                </c:pt>
                <c:pt idx="240">
                  <c:v>239</c:v>
                </c:pt>
                <c:pt idx="241">
                  <c:v>240</c:v>
                </c:pt>
                <c:pt idx="242">
                  <c:v>241</c:v>
                </c:pt>
                <c:pt idx="243">
                  <c:v>242</c:v>
                </c:pt>
                <c:pt idx="244">
                  <c:v>243</c:v>
                </c:pt>
                <c:pt idx="245">
                  <c:v>244</c:v>
                </c:pt>
                <c:pt idx="246">
                  <c:v>245</c:v>
                </c:pt>
                <c:pt idx="247">
                  <c:v>246</c:v>
                </c:pt>
                <c:pt idx="248">
                  <c:v>247</c:v>
                </c:pt>
                <c:pt idx="249">
                  <c:v>248</c:v>
                </c:pt>
                <c:pt idx="250">
                  <c:v>249</c:v>
                </c:pt>
                <c:pt idx="251">
                  <c:v>250</c:v>
                </c:pt>
                <c:pt idx="252">
                  <c:v>251</c:v>
                </c:pt>
                <c:pt idx="253">
                  <c:v>252</c:v>
                </c:pt>
                <c:pt idx="254">
                  <c:v>253</c:v>
                </c:pt>
                <c:pt idx="255">
                  <c:v>254</c:v>
                </c:pt>
              </c:strCache>
            </c:strRef>
          </c:xVal>
          <c:yVal>
            <c:numRef>
              <c:f>'DupElim (Cache vs NoCache)'!$C$2:$C$257</c:f>
              <c:numCache>
                <c:formatCode>General</c:formatCode>
                <c:ptCount val="256"/>
                <c:pt idx="0">
                  <c:v>0.0</c:v>
                </c:pt>
                <c:pt idx="1">
                  <c:v>34583.0</c:v>
                </c:pt>
                <c:pt idx="2">
                  <c:v>30244.0</c:v>
                </c:pt>
                <c:pt idx="3">
                  <c:v>27799.0</c:v>
                </c:pt>
                <c:pt idx="4">
                  <c:v>39820.0</c:v>
                </c:pt>
                <c:pt idx="5">
                  <c:v>32398.0</c:v>
                </c:pt>
                <c:pt idx="6">
                  <c:v>38487.0</c:v>
                </c:pt>
                <c:pt idx="7">
                  <c:v>35579.0</c:v>
                </c:pt>
                <c:pt idx="8">
                  <c:v>34161.0</c:v>
                </c:pt>
                <c:pt idx="9">
                  <c:v>44789.0</c:v>
                </c:pt>
                <c:pt idx="10">
                  <c:v>33383.0</c:v>
                </c:pt>
                <c:pt idx="11">
                  <c:v>44336.0</c:v>
                </c:pt>
                <c:pt idx="12">
                  <c:v>36232.0</c:v>
                </c:pt>
                <c:pt idx="13">
                  <c:v>50614.0</c:v>
                </c:pt>
                <c:pt idx="14">
                  <c:v>41136.0</c:v>
                </c:pt>
                <c:pt idx="15">
                  <c:v>35922.0</c:v>
                </c:pt>
                <c:pt idx="16">
                  <c:v>34240.0</c:v>
                </c:pt>
                <c:pt idx="17">
                  <c:v>31428.0</c:v>
                </c:pt>
                <c:pt idx="18">
                  <c:v>48001.0</c:v>
                </c:pt>
                <c:pt idx="19">
                  <c:v>40143.0</c:v>
                </c:pt>
                <c:pt idx="20">
                  <c:v>43741.0</c:v>
                </c:pt>
                <c:pt idx="21">
                  <c:v>32258.0</c:v>
                </c:pt>
                <c:pt idx="22">
                  <c:v>32715.0</c:v>
                </c:pt>
                <c:pt idx="23">
                  <c:v>38989.0</c:v>
                </c:pt>
                <c:pt idx="24">
                  <c:v>37428.0</c:v>
                </c:pt>
                <c:pt idx="25">
                  <c:v>26412.0</c:v>
                </c:pt>
                <c:pt idx="26">
                  <c:v>28439.0</c:v>
                </c:pt>
                <c:pt idx="27">
                  <c:v>33381.0</c:v>
                </c:pt>
                <c:pt idx="28">
                  <c:v>31911.0</c:v>
                </c:pt>
                <c:pt idx="29">
                  <c:v>37022.0</c:v>
                </c:pt>
                <c:pt idx="30">
                  <c:v>59327.0</c:v>
                </c:pt>
                <c:pt idx="31">
                  <c:v>41080.0</c:v>
                </c:pt>
                <c:pt idx="32">
                  <c:v>32372.0</c:v>
                </c:pt>
                <c:pt idx="33">
                  <c:v>32352.0</c:v>
                </c:pt>
                <c:pt idx="34">
                  <c:v>33579.0</c:v>
                </c:pt>
                <c:pt idx="35">
                  <c:v>30944.0</c:v>
                </c:pt>
                <c:pt idx="36">
                  <c:v>27247.0</c:v>
                </c:pt>
                <c:pt idx="37">
                  <c:v>31808.0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349944"/>
        <c:axId val="830987624"/>
      </c:scatterChart>
      <c:valAx>
        <c:axId val="831349944"/>
        <c:scaling>
          <c:orientation val="minMax"/>
          <c:max val="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iteration #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30987624"/>
        <c:crosses val="autoZero"/>
        <c:crossBetween val="midCat"/>
      </c:valAx>
      <c:valAx>
        <c:axId val="830987624"/>
        <c:scaling>
          <c:orientation val="minMax"/>
          <c:min val="20000.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>
            <c:manualLayout>
              <c:xMode val="edge"/>
              <c:yMode val="edge"/>
              <c:x val="0.0231960024227741"/>
              <c:y val="0.33590026246719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31349944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679974560872199"/>
          <c:y val="0.0530701162354706"/>
          <c:w val="0.312333131435494"/>
          <c:h val="0.222748656417948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 i="0"/>
            </a:pPr>
            <a:r>
              <a:rPr lang="en-US" sz="2400" b="0" i="0"/>
              <a:t>New tuples discovered by iteration number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1119900615671"/>
          <c:y val="0.132915593494738"/>
          <c:w val="0.778740522863876"/>
          <c:h val="0.739165133563912"/>
        </c:manualLayout>
      </c:layout>
      <c:scatterChart>
        <c:scatterStyle val="lineMarker"/>
        <c:varyColors val="0"/>
        <c:ser>
          <c:idx val="0"/>
          <c:order val="0"/>
          <c:tx>
            <c:strRef>
              <c:f>'new tuples vs join tuples'!$M$3</c:f>
              <c:strCache>
                <c:ptCount val="1"/>
                <c:pt idx="0">
                  <c:v>tuples kept</c:v>
                </c:pt>
              </c:strCache>
            </c:strRef>
          </c:tx>
          <c:marker>
            <c:symbol val="none"/>
          </c:marker>
          <c:xVal>
            <c:numRef>
              <c:f>'new tuples vs join tuples'!$K$4:$K$178</c:f>
              <c:numCache>
                <c:formatCode>General</c:formatCode>
                <c:ptCount val="17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</c:numCache>
            </c:numRef>
          </c:xVal>
          <c:yVal>
            <c:numRef>
              <c:f>'new tuples vs join tuples'!$M$4:$M$178</c:f>
              <c:numCache>
                <c:formatCode>General</c:formatCode>
                <c:ptCount val="175"/>
                <c:pt idx="0">
                  <c:v>7.0</c:v>
                </c:pt>
                <c:pt idx="1">
                  <c:v>177.0</c:v>
                </c:pt>
                <c:pt idx="2">
                  <c:v>3468.0</c:v>
                </c:pt>
                <c:pt idx="3">
                  <c:v>9082.0</c:v>
                </c:pt>
                <c:pt idx="4">
                  <c:v>13245.0</c:v>
                </c:pt>
                <c:pt idx="5">
                  <c:v>81194.0</c:v>
                </c:pt>
                <c:pt idx="6">
                  <c:v>553585.0</c:v>
                </c:pt>
                <c:pt idx="7">
                  <c:v>1.20418E6</c:v>
                </c:pt>
                <c:pt idx="8">
                  <c:v>677775.0</c:v>
                </c:pt>
                <c:pt idx="9">
                  <c:v>714285.0</c:v>
                </c:pt>
                <c:pt idx="10">
                  <c:v>1.271382E6</c:v>
                </c:pt>
                <c:pt idx="11">
                  <c:v>4.089557E6</c:v>
                </c:pt>
                <c:pt idx="12">
                  <c:v>7.286028E6</c:v>
                </c:pt>
                <c:pt idx="13">
                  <c:v>6.047316E6</c:v>
                </c:pt>
                <c:pt idx="14">
                  <c:v>3.454025E6</c:v>
                </c:pt>
                <c:pt idx="15">
                  <c:v>1.642366E6</c:v>
                </c:pt>
                <c:pt idx="16">
                  <c:v>723373.0</c:v>
                </c:pt>
                <c:pt idx="17">
                  <c:v>336875.0</c:v>
                </c:pt>
                <c:pt idx="18">
                  <c:v>158069.0</c:v>
                </c:pt>
                <c:pt idx="19">
                  <c:v>73193.0</c:v>
                </c:pt>
                <c:pt idx="20">
                  <c:v>38963.0</c:v>
                </c:pt>
                <c:pt idx="21">
                  <c:v>18202.0</c:v>
                </c:pt>
                <c:pt idx="22">
                  <c:v>11805.0</c:v>
                </c:pt>
                <c:pt idx="23">
                  <c:v>7446.0</c:v>
                </c:pt>
                <c:pt idx="24">
                  <c:v>6685.0</c:v>
                </c:pt>
                <c:pt idx="25">
                  <c:v>5180.0</c:v>
                </c:pt>
                <c:pt idx="26">
                  <c:v>4316.0</c:v>
                </c:pt>
                <c:pt idx="27">
                  <c:v>3175.0</c:v>
                </c:pt>
                <c:pt idx="28">
                  <c:v>2075.0</c:v>
                </c:pt>
                <c:pt idx="29">
                  <c:v>1453.0</c:v>
                </c:pt>
                <c:pt idx="30">
                  <c:v>1671.0</c:v>
                </c:pt>
                <c:pt idx="31">
                  <c:v>1319.0</c:v>
                </c:pt>
                <c:pt idx="32">
                  <c:v>1230.0</c:v>
                </c:pt>
                <c:pt idx="33">
                  <c:v>792.0</c:v>
                </c:pt>
                <c:pt idx="34">
                  <c:v>840.0</c:v>
                </c:pt>
                <c:pt idx="35">
                  <c:v>405.0</c:v>
                </c:pt>
                <c:pt idx="36">
                  <c:v>637.0</c:v>
                </c:pt>
                <c:pt idx="37">
                  <c:v>416.0</c:v>
                </c:pt>
                <c:pt idx="38">
                  <c:v>450.0</c:v>
                </c:pt>
                <c:pt idx="39">
                  <c:v>359.0</c:v>
                </c:pt>
                <c:pt idx="40">
                  <c:v>286.0</c:v>
                </c:pt>
                <c:pt idx="41">
                  <c:v>212.0</c:v>
                </c:pt>
                <c:pt idx="42">
                  <c:v>204.0</c:v>
                </c:pt>
                <c:pt idx="43">
                  <c:v>169.0</c:v>
                </c:pt>
                <c:pt idx="44">
                  <c:v>136.0</c:v>
                </c:pt>
                <c:pt idx="45">
                  <c:v>160.0</c:v>
                </c:pt>
                <c:pt idx="46">
                  <c:v>179.0</c:v>
                </c:pt>
                <c:pt idx="47">
                  <c:v>179.0</c:v>
                </c:pt>
                <c:pt idx="48">
                  <c:v>223.0</c:v>
                </c:pt>
                <c:pt idx="49">
                  <c:v>186.0</c:v>
                </c:pt>
                <c:pt idx="50">
                  <c:v>172.0</c:v>
                </c:pt>
                <c:pt idx="51">
                  <c:v>162.0</c:v>
                </c:pt>
                <c:pt idx="52">
                  <c:v>151.0</c:v>
                </c:pt>
                <c:pt idx="53">
                  <c:v>114.0</c:v>
                </c:pt>
                <c:pt idx="54">
                  <c:v>107.0</c:v>
                </c:pt>
                <c:pt idx="55">
                  <c:v>79.0</c:v>
                </c:pt>
                <c:pt idx="56">
                  <c:v>86.0</c:v>
                </c:pt>
                <c:pt idx="57">
                  <c:v>107.0</c:v>
                </c:pt>
                <c:pt idx="58">
                  <c:v>116.0</c:v>
                </c:pt>
                <c:pt idx="59">
                  <c:v>92.0</c:v>
                </c:pt>
                <c:pt idx="60">
                  <c:v>77.0</c:v>
                </c:pt>
                <c:pt idx="61">
                  <c:v>61.0</c:v>
                </c:pt>
                <c:pt idx="62">
                  <c:v>53.0</c:v>
                </c:pt>
                <c:pt idx="63">
                  <c:v>48.0</c:v>
                </c:pt>
                <c:pt idx="64">
                  <c:v>40.0</c:v>
                </c:pt>
                <c:pt idx="65">
                  <c:v>38.0</c:v>
                </c:pt>
                <c:pt idx="66">
                  <c:v>35.0</c:v>
                </c:pt>
                <c:pt idx="67">
                  <c:v>23.0</c:v>
                </c:pt>
                <c:pt idx="68">
                  <c:v>25.0</c:v>
                </c:pt>
                <c:pt idx="69">
                  <c:v>20.0</c:v>
                </c:pt>
                <c:pt idx="70">
                  <c:v>24.0</c:v>
                </c:pt>
                <c:pt idx="71">
                  <c:v>28.0</c:v>
                </c:pt>
                <c:pt idx="72">
                  <c:v>33.0</c:v>
                </c:pt>
                <c:pt idx="73">
                  <c:v>29.0</c:v>
                </c:pt>
                <c:pt idx="74">
                  <c:v>26.0</c:v>
                </c:pt>
                <c:pt idx="75">
                  <c:v>38.0</c:v>
                </c:pt>
                <c:pt idx="76">
                  <c:v>44.0</c:v>
                </c:pt>
                <c:pt idx="77">
                  <c:v>33.0</c:v>
                </c:pt>
                <c:pt idx="78">
                  <c:v>36.0</c:v>
                </c:pt>
                <c:pt idx="79">
                  <c:v>33.0</c:v>
                </c:pt>
                <c:pt idx="80">
                  <c:v>28.0</c:v>
                </c:pt>
                <c:pt idx="81">
                  <c:v>27.0</c:v>
                </c:pt>
                <c:pt idx="82">
                  <c:v>27.0</c:v>
                </c:pt>
                <c:pt idx="83">
                  <c:v>30.0</c:v>
                </c:pt>
                <c:pt idx="84">
                  <c:v>36.0</c:v>
                </c:pt>
                <c:pt idx="85">
                  <c:v>34.0</c:v>
                </c:pt>
                <c:pt idx="86">
                  <c:v>29.0</c:v>
                </c:pt>
                <c:pt idx="87">
                  <c:v>32.0</c:v>
                </c:pt>
                <c:pt idx="88">
                  <c:v>29.0</c:v>
                </c:pt>
                <c:pt idx="89">
                  <c:v>25.0</c:v>
                </c:pt>
                <c:pt idx="90">
                  <c:v>31.0</c:v>
                </c:pt>
                <c:pt idx="91">
                  <c:v>30.0</c:v>
                </c:pt>
                <c:pt idx="92">
                  <c:v>27.0</c:v>
                </c:pt>
                <c:pt idx="93">
                  <c:v>26.0</c:v>
                </c:pt>
                <c:pt idx="94">
                  <c:v>22.0</c:v>
                </c:pt>
                <c:pt idx="95">
                  <c:v>21.0</c:v>
                </c:pt>
                <c:pt idx="96">
                  <c:v>25.0</c:v>
                </c:pt>
                <c:pt idx="97">
                  <c:v>24.0</c:v>
                </c:pt>
                <c:pt idx="98">
                  <c:v>30.0</c:v>
                </c:pt>
                <c:pt idx="99">
                  <c:v>29.0</c:v>
                </c:pt>
                <c:pt idx="100">
                  <c:v>21.0</c:v>
                </c:pt>
                <c:pt idx="101">
                  <c:v>32.0</c:v>
                </c:pt>
                <c:pt idx="102">
                  <c:v>34.0</c:v>
                </c:pt>
                <c:pt idx="103">
                  <c:v>25.0</c:v>
                </c:pt>
                <c:pt idx="104">
                  <c:v>29.0</c:v>
                </c:pt>
                <c:pt idx="105">
                  <c:v>33.0</c:v>
                </c:pt>
                <c:pt idx="106">
                  <c:v>27.0</c:v>
                </c:pt>
                <c:pt idx="107">
                  <c:v>30.0</c:v>
                </c:pt>
                <c:pt idx="108">
                  <c:v>31.0</c:v>
                </c:pt>
                <c:pt idx="109">
                  <c:v>29.0</c:v>
                </c:pt>
                <c:pt idx="110">
                  <c:v>27.0</c:v>
                </c:pt>
                <c:pt idx="111">
                  <c:v>29.0</c:v>
                </c:pt>
                <c:pt idx="112">
                  <c:v>34.0</c:v>
                </c:pt>
                <c:pt idx="113">
                  <c:v>29.0</c:v>
                </c:pt>
                <c:pt idx="114">
                  <c:v>34.0</c:v>
                </c:pt>
                <c:pt idx="115">
                  <c:v>31.0</c:v>
                </c:pt>
                <c:pt idx="116">
                  <c:v>30.0</c:v>
                </c:pt>
                <c:pt idx="117">
                  <c:v>26.0</c:v>
                </c:pt>
                <c:pt idx="118">
                  <c:v>28.0</c:v>
                </c:pt>
                <c:pt idx="119">
                  <c:v>28.0</c:v>
                </c:pt>
                <c:pt idx="120">
                  <c:v>28.0</c:v>
                </c:pt>
                <c:pt idx="121">
                  <c:v>28.0</c:v>
                </c:pt>
                <c:pt idx="122">
                  <c:v>21.0</c:v>
                </c:pt>
                <c:pt idx="123">
                  <c:v>32.0</c:v>
                </c:pt>
                <c:pt idx="124">
                  <c:v>28.0</c:v>
                </c:pt>
                <c:pt idx="125">
                  <c:v>30.0</c:v>
                </c:pt>
                <c:pt idx="126">
                  <c:v>32.0</c:v>
                </c:pt>
                <c:pt idx="127">
                  <c:v>36.0</c:v>
                </c:pt>
                <c:pt idx="128">
                  <c:v>32.0</c:v>
                </c:pt>
                <c:pt idx="129">
                  <c:v>37.0</c:v>
                </c:pt>
                <c:pt idx="130">
                  <c:v>40.0</c:v>
                </c:pt>
                <c:pt idx="131">
                  <c:v>36.0</c:v>
                </c:pt>
                <c:pt idx="132">
                  <c:v>33.0</c:v>
                </c:pt>
                <c:pt idx="133">
                  <c:v>28.0</c:v>
                </c:pt>
                <c:pt idx="134">
                  <c:v>31.0</c:v>
                </c:pt>
                <c:pt idx="135">
                  <c:v>36.0</c:v>
                </c:pt>
                <c:pt idx="136">
                  <c:v>51.0</c:v>
                </c:pt>
                <c:pt idx="137">
                  <c:v>47.0</c:v>
                </c:pt>
                <c:pt idx="138">
                  <c:v>40.0</c:v>
                </c:pt>
                <c:pt idx="139">
                  <c:v>34.0</c:v>
                </c:pt>
                <c:pt idx="140">
                  <c:v>32.0</c:v>
                </c:pt>
                <c:pt idx="141">
                  <c:v>31.0</c:v>
                </c:pt>
                <c:pt idx="142">
                  <c:v>27.0</c:v>
                </c:pt>
                <c:pt idx="143">
                  <c:v>31.0</c:v>
                </c:pt>
                <c:pt idx="144">
                  <c:v>22.0</c:v>
                </c:pt>
                <c:pt idx="145">
                  <c:v>22.0</c:v>
                </c:pt>
                <c:pt idx="146">
                  <c:v>18.0</c:v>
                </c:pt>
                <c:pt idx="147">
                  <c:v>13.0</c:v>
                </c:pt>
                <c:pt idx="148">
                  <c:v>11.0</c:v>
                </c:pt>
                <c:pt idx="149">
                  <c:v>12.0</c:v>
                </c:pt>
                <c:pt idx="150">
                  <c:v>7.0</c:v>
                </c:pt>
                <c:pt idx="151">
                  <c:v>9.0</c:v>
                </c:pt>
                <c:pt idx="152">
                  <c:v>9.0</c:v>
                </c:pt>
                <c:pt idx="153">
                  <c:v>12.0</c:v>
                </c:pt>
                <c:pt idx="154">
                  <c:v>2.0</c:v>
                </c:pt>
                <c:pt idx="155">
                  <c:v>10.0</c:v>
                </c:pt>
                <c:pt idx="156">
                  <c:v>10.0</c:v>
                </c:pt>
                <c:pt idx="157">
                  <c:v>11.0</c:v>
                </c:pt>
                <c:pt idx="158">
                  <c:v>7.0</c:v>
                </c:pt>
                <c:pt idx="159">
                  <c:v>13.0</c:v>
                </c:pt>
                <c:pt idx="160">
                  <c:v>7.0</c:v>
                </c:pt>
                <c:pt idx="161">
                  <c:v>9.0</c:v>
                </c:pt>
                <c:pt idx="162">
                  <c:v>11.0</c:v>
                </c:pt>
                <c:pt idx="163">
                  <c:v>6.0</c:v>
                </c:pt>
                <c:pt idx="164">
                  <c:v>7.0</c:v>
                </c:pt>
                <c:pt idx="165">
                  <c:v>9.0</c:v>
                </c:pt>
                <c:pt idx="166">
                  <c:v>27.0</c:v>
                </c:pt>
                <c:pt idx="167">
                  <c:v>17.0</c:v>
                </c:pt>
                <c:pt idx="168">
                  <c:v>17.0</c:v>
                </c:pt>
                <c:pt idx="169">
                  <c:v>11.0</c:v>
                </c:pt>
                <c:pt idx="170">
                  <c:v>10.0</c:v>
                </c:pt>
                <c:pt idx="171">
                  <c:v>10.0</c:v>
                </c:pt>
                <c:pt idx="172">
                  <c:v>11.0</c:v>
                </c:pt>
                <c:pt idx="173">
                  <c:v>12.0</c:v>
                </c:pt>
                <c:pt idx="174">
                  <c:v>11.0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'new tuples vs join tuples'!$L$3</c:f>
              <c:strCache>
                <c:ptCount val="1"/>
                <c:pt idx="0">
                  <c:v>tuples found</c:v>
                </c:pt>
              </c:strCache>
            </c:strRef>
          </c:tx>
          <c:marker>
            <c:symbol val="none"/>
          </c:marker>
          <c:xVal>
            <c:numRef>
              <c:f>'new tuples vs join tuples'!$K$4:$K$178</c:f>
              <c:numCache>
                <c:formatCode>General</c:formatCode>
                <c:ptCount val="17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</c:numCache>
            </c:numRef>
          </c:xVal>
          <c:yVal>
            <c:numRef>
              <c:f>'new tuples vs join tuples'!$L$4:$L$178</c:f>
              <c:numCache>
                <c:formatCode>General</c:formatCode>
                <c:ptCount val="175"/>
                <c:pt idx="0">
                  <c:v>162658.0</c:v>
                </c:pt>
                <c:pt idx="1">
                  <c:v>964939.0</c:v>
                </c:pt>
                <c:pt idx="2">
                  <c:v>84269.0</c:v>
                </c:pt>
                <c:pt idx="3">
                  <c:v>355666.0</c:v>
                </c:pt>
                <c:pt idx="4">
                  <c:v>1.394844E6</c:v>
                </c:pt>
                <c:pt idx="5">
                  <c:v>2.581014E6</c:v>
                </c:pt>
                <c:pt idx="6">
                  <c:v>6.276621E6</c:v>
                </c:pt>
                <c:pt idx="7">
                  <c:v>5.353859E6</c:v>
                </c:pt>
                <c:pt idx="8">
                  <c:v>4.00142E6</c:v>
                </c:pt>
                <c:pt idx="9">
                  <c:v>7.803733E6</c:v>
                </c:pt>
                <c:pt idx="10">
                  <c:v>2.1280417E7</c:v>
                </c:pt>
                <c:pt idx="11">
                  <c:v>2.7618212E7</c:v>
                </c:pt>
                <c:pt idx="12">
                  <c:v>1.8790196E7</c:v>
                </c:pt>
                <c:pt idx="13">
                  <c:v>1.1316611E7</c:v>
                </c:pt>
                <c:pt idx="14">
                  <c:v>7.432089E6</c:v>
                </c:pt>
                <c:pt idx="15">
                  <c:v>4.579919E6</c:v>
                </c:pt>
                <c:pt idx="16">
                  <c:v>2.315104E6</c:v>
                </c:pt>
                <c:pt idx="17">
                  <c:v>1.032209E6</c:v>
                </c:pt>
                <c:pt idx="18">
                  <c:v>447289.0</c:v>
                </c:pt>
                <c:pt idx="19">
                  <c:v>203995.0</c:v>
                </c:pt>
                <c:pt idx="20">
                  <c:v>89544.0</c:v>
                </c:pt>
                <c:pt idx="21">
                  <c:v>48142.0</c:v>
                </c:pt>
                <c:pt idx="22">
                  <c:v>21611.0</c:v>
                </c:pt>
                <c:pt idx="23">
                  <c:v>18374.0</c:v>
                </c:pt>
                <c:pt idx="24">
                  <c:v>12277.0</c:v>
                </c:pt>
                <c:pt idx="25">
                  <c:v>10401.0</c:v>
                </c:pt>
                <c:pt idx="26">
                  <c:v>11009.0</c:v>
                </c:pt>
                <c:pt idx="27">
                  <c:v>6580.0</c:v>
                </c:pt>
                <c:pt idx="28">
                  <c:v>4595.0</c:v>
                </c:pt>
                <c:pt idx="29">
                  <c:v>4454.0</c:v>
                </c:pt>
                <c:pt idx="30">
                  <c:v>3177.0</c:v>
                </c:pt>
                <c:pt idx="31">
                  <c:v>5443.0</c:v>
                </c:pt>
                <c:pt idx="32">
                  <c:v>3570.0</c:v>
                </c:pt>
                <c:pt idx="33">
                  <c:v>2450.0</c:v>
                </c:pt>
                <c:pt idx="34">
                  <c:v>1772.0</c:v>
                </c:pt>
                <c:pt idx="35">
                  <c:v>2123.0</c:v>
                </c:pt>
                <c:pt idx="36">
                  <c:v>1420.0</c:v>
                </c:pt>
                <c:pt idx="37">
                  <c:v>1505.0</c:v>
                </c:pt>
                <c:pt idx="38">
                  <c:v>1261.0</c:v>
                </c:pt>
                <c:pt idx="39">
                  <c:v>850.0</c:v>
                </c:pt>
                <c:pt idx="40">
                  <c:v>648.0</c:v>
                </c:pt>
                <c:pt idx="41">
                  <c:v>681.0</c:v>
                </c:pt>
                <c:pt idx="42">
                  <c:v>572.0</c:v>
                </c:pt>
                <c:pt idx="43">
                  <c:v>545.0</c:v>
                </c:pt>
                <c:pt idx="44">
                  <c:v>599.0</c:v>
                </c:pt>
                <c:pt idx="45">
                  <c:v>678.0</c:v>
                </c:pt>
                <c:pt idx="46">
                  <c:v>693.0</c:v>
                </c:pt>
                <c:pt idx="47">
                  <c:v>827.0</c:v>
                </c:pt>
                <c:pt idx="48">
                  <c:v>755.0</c:v>
                </c:pt>
                <c:pt idx="49">
                  <c:v>617.0</c:v>
                </c:pt>
                <c:pt idx="50">
                  <c:v>571.0</c:v>
                </c:pt>
                <c:pt idx="51">
                  <c:v>539.0</c:v>
                </c:pt>
                <c:pt idx="52">
                  <c:v>440.0</c:v>
                </c:pt>
                <c:pt idx="53">
                  <c:v>344.0</c:v>
                </c:pt>
                <c:pt idx="54">
                  <c:v>305.0</c:v>
                </c:pt>
                <c:pt idx="55">
                  <c:v>262.0</c:v>
                </c:pt>
                <c:pt idx="56">
                  <c:v>312.0</c:v>
                </c:pt>
                <c:pt idx="57">
                  <c:v>476.0</c:v>
                </c:pt>
                <c:pt idx="58">
                  <c:v>478.0</c:v>
                </c:pt>
                <c:pt idx="59">
                  <c:v>358.0</c:v>
                </c:pt>
                <c:pt idx="60">
                  <c:v>203.0</c:v>
                </c:pt>
                <c:pt idx="61">
                  <c:v>164.0</c:v>
                </c:pt>
                <c:pt idx="62">
                  <c:v>148.0</c:v>
                </c:pt>
                <c:pt idx="63">
                  <c:v>130.0</c:v>
                </c:pt>
                <c:pt idx="64">
                  <c:v>110.0</c:v>
                </c:pt>
                <c:pt idx="65">
                  <c:v>104.0</c:v>
                </c:pt>
                <c:pt idx="66">
                  <c:v>69.0</c:v>
                </c:pt>
                <c:pt idx="67">
                  <c:v>66.0</c:v>
                </c:pt>
                <c:pt idx="68">
                  <c:v>56.0</c:v>
                </c:pt>
                <c:pt idx="69">
                  <c:v>61.0</c:v>
                </c:pt>
                <c:pt idx="70">
                  <c:v>76.0</c:v>
                </c:pt>
                <c:pt idx="71">
                  <c:v>77.0</c:v>
                </c:pt>
                <c:pt idx="72">
                  <c:v>80.0</c:v>
                </c:pt>
                <c:pt idx="73">
                  <c:v>75.0</c:v>
                </c:pt>
                <c:pt idx="74">
                  <c:v>96.0</c:v>
                </c:pt>
                <c:pt idx="75">
                  <c:v>117.0</c:v>
                </c:pt>
                <c:pt idx="76">
                  <c:v>107.0</c:v>
                </c:pt>
                <c:pt idx="77">
                  <c:v>75.0</c:v>
                </c:pt>
                <c:pt idx="78">
                  <c:v>98.0</c:v>
                </c:pt>
                <c:pt idx="79">
                  <c:v>85.0</c:v>
                </c:pt>
                <c:pt idx="80">
                  <c:v>76.0</c:v>
                </c:pt>
                <c:pt idx="81">
                  <c:v>64.0</c:v>
                </c:pt>
                <c:pt idx="82">
                  <c:v>88.0</c:v>
                </c:pt>
                <c:pt idx="83">
                  <c:v>82.0</c:v>
                </c:pt>
                <c:pt idx="84">
                  <c:v>105.0</c:v>
                </c:pt>
                <c:pt idx="85">
                  <c:v>83.0</c:v>
                </c:pt>
                <c:pt idx="86">
                  <c:v>81.0</c:v>
                </c:pt>
                <c:pt idx="87">
                  <c:v>79.0</c:v>
                </c:pt>
                <c:pt idx="88">
                  <c:v>71.0</c:v>
                </c:pt>
                <c:pt idx="89">
                  <c:v>68.0</c:v>
                </c:pt>
                <c:pt idx="90">
                  <c:v>87.0</c:v>
                </c:pt>
                <c:pt idx="91">
                  <c:v>51.0</c:v>
                </c:pt>
                <c:pt idx="92">
                  <c:v>74.0</c:v>
                </c:pt>
                <c:pt idx="93">
                  <c:v>52.0</c:v>
                </c:pt>
                <c:pt idx="94">
                  <c:v>55.0</c:v>
                </c:pt>
                <c:pt idx="95">
                  <c:v>75.0</c:v>
                </c:pt>
                <c:pt idx="96">
                  <c:v>68.0</c:v>
                </c:pt>
                <c:pt idx="97">
                  <c:v>65.0</c:v>
                </c:pt>
                <c:pt idx="98">
                  <c:v>72.0</c:v>
                </c:pt>
                <c:pt idx="99">
                  <c:v>64.0</c:v>
                </c:pt>
                <c:pt idx="100">
                  <c:v>67.0</c:v>
                </c:pt>
                <c:pt idx="101">
                  <c:v>84.0</c:v>
                </c:pt>
                <c:pt idx="102">
                  <c:v>85.0</c:v>
                </c:pt>
                <c:pt idx="103">
                  <c:v>67.0</c:v>
                </c:pt>
                <c:pt idx="104">
                  <c:v>79.0</c:v>
                </c:pt>
                <c:pt idx="105">
                  <c:v>91.0</c:v>
                </c:pt>
                <c:pt idx="106">
                  <c:v>73.0</c:v>
                </c:pt>
                <c:pt idx="107">
                  <c:v>85.0</c:v>
                </c:pt>
                <c:pt idx="108">
                  <c:v>85.0</c:v>
                </c:pt>
                <c:pt idx="109">
                  <c:v>81.0</c:v>
                </c:pt>
                <c:pt idx="110">
                  <c:v>73.0</c:v>
                </c:pt>
                <c:pt idx="111">
                  <c:v>89.0</c:v>
                </c:pt>
                <c:pt idx="112">
                  <c:v>95.0</c:v>
                </c:pt>
                <c:pt idx="113">
                  <c:v>83.0</c:v>
                </c:pt>
                <c:pt idx="114">
                  <c:v>83.0</c:v>
                </c:pt>
                <c:pt idx="115">
                  <c:v>77.0</c:v>
                </c:pt>
                <c:pt idx="116">
                  <c:v>74.0</c:v>
                </c:pt>
                <c:pt idx="117">
                  <c:v>69.0</c:v>
                </c:pt>
                <c:pt idx="118">
                  <c:v>78.0</c:v>
                </c:pt>
                <c:pt idx="119">
                  <c:v>74.0</c:v>
                </c:pt>
                <c:pt idx="120">
                  <c:v>63.0</c:v>
                </c:pt>
                <c:pt idx="121">
                  <c:v>74.0</c:v>
                </c:pt>
                <c:pt idx="122">
                  <c:v>70.0</c:v>
                </c:pt>
                <c:pt idx="123">
                  <c:v>83.0</c:v>
                </c:pt>
                <c:pt idx="124">
                  <c:v>71.0</c:v>
                </c:pt>
                <c:pt idx="125">
                  <c:v>79.0</c:v>
                </c:pt>
                <c:pt idx="126">
                  <c:v>88.0</c:v>
                </c:pt>
                <c:pt idx="127">
                  <c:v>93.0</c:v>
                </c:pt>
                <c:pt idx="128">
                  <c:v>81.0</c:v>
                </c:pt>
                <c:pt idx="129">
                  <c:v>90.0</c:v>
                </c:pt>
                <c:pt idx="130">
                  <c:v>102.0</c:v>
                </c:pt>
                <c:pt idx="131">
                  <c:v>99.0</c:v>
                </c:pt>
                <c:pt idx="132">
                  <c:v>79.0</c:v>
                </c:pt>
                <c:pt idx="133">
                  <c:v>73.0</c:v>
                </c:pt>
                <c:pt idx="134">
                  <c:v>99.0</c:v>
                </c:pt>
                <c:pt idx="135">
                  <c:v>175.0</c:v>
                </c:pt>
                <c:pt idx="136">
                  <c:v>198.0</c:v>
                </c:pt>
                <c:pt idx="137">
                  <c:v>129.0</c:v>
                </c:pt>
                <c:pt idx="138">
                  <c:v>89.0</c:v>
                </c:pt>
                <c:pt idx="139">
                  <c:v>86.0</c:v>
                </c:pt>
                <c:pt idx="140">
                  <c:v>83.0</c:v>
                </c:pt>
                <c:pt idx="141">
                  <c:v>83.0</c:v>
                </c:pt>
                <c:pt idx="142">
                  <c:v>75.0</c:v>
                </c:pt>
                <c:pt idx="143">
                  <c:v>70.0</c:v>
                </c:pt>
                <c:pt idx="144">
                  <c:v>51.0</c:v>
                </c:pt>
                <c:pt idx="145">
                  <c:v>51.0</c:v>
                </c:pt>
                <c:pt idx="146">
                  <c:v>43.0</c:v>
                </c:pt>
                <c:pt idx="147">
                  <c:v>31.0</c:v>
                </c:pt>
                <c:pt idx="148">
                  <c:v>27.0</c:v>
                </c:pt>
                <c:pt idx="149">
                  <c:v>30.0</c:v>
                </c:pt>
                <c:pt idx="150">
                  <c:v>14.0</c:v>
                </c:pt>
                <c:pt idx="151">
                  <c:v>17.0</c:v>
                </c:pt>
                <c:pt idx="152">
                  <c:v>22.0</c:v>
                </c:pt>
                <c:pt idx="153">
                  <c:v>20.0</c:v>
                </c:pt>
                <c:pt idx="154">
                  <c:v>14.0</c:v>
                </c:pt>
                <c:pt idx="155">
                  <c:v>26.0</c:v>
                </c:pt>
                <c:pt idx="156">
                  <c:v>20.0</c:v>
                </c:pt>
                <c:pt idx="157">
                  <c:v>15.0</c:v>
                </c:pt>
                <c:pt idx="158">
                  <c:v>20.0</c:v>
                </c:pt>
                <c:pt idx="159">
                  <c:v>14.0</c:v>
                </c:pt>
                <c:pt idx="160">
                  <c:v>16.0</c:v>
                </c:pt>
                <c:pt idx="161">
                  <c:v>26.0</c:v>
                </c:pt>
                <c:pt idx="162">
                  <c:v>20.0</c:v>
                </c:pt>
                <c:pt idx="163">
                  <c:v>14.0</c:v>
                </c:pt>
                <c:pt idx="164">
                  <c:v>14.0</c:v>
                </c:pt>
                <c:pt idx="165">
                  <c:v>42.0</c:v>
                </c:pt>
                <c:pt idx="166">
                  <c:v>33.0</c:v>
                </c:pt>
                <c:pt idx="167">
                  <c:v>42.0</c:v>
                </c:pt>
                <c:pt idx="168">
                  <c:v>21.0</c:v>
                </c:pt>
                <c:pt idx="169">
                  <c:v>32.0</c:v>
                </c:pt>
                <c:pt idx="170">
                  <c:v>20.0</c:v>
                </c:pt>
                <c:pt idx="171">
                  <c:v>26.0</c:v>
                </c:pt>
                <c:pt idx="172">
                  <c:v>20.0</c:v>
                </c:pt>
                <c:pt idx="173">
                  <c:v>20.0</c:v>
                </c:pt>
                <c:pt idx="174">
                  <c:v>19.0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9514024"/>
        <c:axId val="836845704"/>
      </c:scatterChart>
      <c:valAx>
        <c:axId val="849514024"/>
        <c:scaling>
          <c:orientation val="minMax"/>
          <c:max val="18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iteration #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36845704"/>
        <c:crosses val="autoZero"/>
        <c:crossBetween val="midCat"/>
      </c:valAx>
      <c:valAx>
        <c:axId val="836845704"/>
        <c:scaling>
          <c:logBase val="10.0"/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 of tuples discovered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495140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45689569300825"/>
          <c:y val="0.122815328574582"/>
          <c:w val="0.348675647471777"/>
          <c:h val="0.22584277724630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8BEFE8-40F3-3940-A89A-80004C9C8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5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Atomicity: Either all changes performed by transaction occur or none occurs 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Consistency: A transaction as a whole does not violate integrity constraints 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Isolation: Transactions appear to execute one </a:t>
            </a:r>
            <a:r>
              <a:rPr lang="en-US" baseline="0" dirty="0" smtClean="0"/>
              <a:t> </a:t>
            </a:r>
            <a:r>
              <a:rPr lang="en-US" dirty="0" smtClean="0"/>
              <a:t>after the other in sequence 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Durability: If a transaction commits, its changes will survive failures </a:t>
            </a:r>
          </a:p>
          <a:p>
            <a:pPr lvl="1"/>
            <a:endParaRPr lang="en-US" dirty="0" smtClean="0"/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BEFE8-40F3-3940-A89A-80004C9C8C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Schedule is serial if it reflects a serial execution.</a:t>
            </a:r>
          </a:p>
          <a:p>
            <a:r>
              <a:rPr lang="en-US" smtClean="0">
                <a:latin typeface="Arial" charset="0"/>
              </a:rPr>
              <a:t>In this example, two serial schedules are possible.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B77C7-913F-8243-A638-8F215BCFAD3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Reminder: why do we want interleaving? For performance.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43BA1-80BC-9C41-8D3D-9EBC1E26AC6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Example: Two people book two seats each on an airplane (but ignore seat selection).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229C7-B07B-5245-B4B2-9E7688E9C64D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Conflict: pair of consecutive actions in schedule s.t. if swapped, then behavior changes.</a:t>
            </a:r>
          </a:p>
          <a:p>
            <a:r>
              <a:rPr lang="en-US" smtClean="0">
                <a:latin typeface="Arial" charset="0"/>
              </a:rPr>
              <a:t>Conflict serializability is a stronger condition than serializability (although have to be careful because of things like phantom problem)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BBC78-DEDF-6F49-9059-496188841380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58C16-2224-9944-8C92-5D29A0A31AE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Arrow: two transactions, same element, at least one action is a write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3462C-83B6-9741-97F5-B759970600C3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Arrow: two transactions, same element, at least one action is a write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3462C-83B6-9741-97F5-B759970600C3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79475" y="68262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09688" y="1968500"/>
            <a:ext cx="6238875" cy="1042988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D63651-BFAA-5543-A530-00EC0EE121CC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30734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59F943E-8176-9744-8CCE-4D822D8983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pic>
        <p:nvPicPr>
          <p:cNvPr id="30736" name="Picture 16" descr="eScience_Logo_Final_081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6788"/>
            <a:ext cx="2500313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8FB857-45AD-B744-90ED-FC8CB4C179F2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7B577-DD87-E245-878C-21275DEC3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322263"/>
            <a:ext cx="2138362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650" y="322263"/>
            <a:ext cx="6265863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61FF63-359A-F74D-93DF-11F00BFAFD15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EDA35-411F-3D4E-91B2-3118DDE00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38" y="322263"/>
            <a:ext cx="7793037" cy="668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4650" y="1346200"/>
            <a:ext cx="4144963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72013" y="1346200"/>
            <a:ext cx="4146550" cy="47625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06575" y="6327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D2A3CF-8D99-3245-B4E0-5D08C60453C2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846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7E6F6A-DF66-9E4D-9E47-476A8BA67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38D889-D014-DA4B-812E-4450A0452776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C84B-DFE9-364A-8F18-56CFDAADC4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C7C72-521B-E94D-A608-1A3602898BC6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F71DC-3E47-AE42-82EA-689786592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650" y="1346200"/>
            <a:ext cx="4144963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346200"/>
            <a:ext cx="414655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B5652-D0B8-5546-967C-CE31A81E6E69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99398-7B4C-7B44-8640-70577409C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8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F470ED-D4F5-C743-971D-F5F1B56752D2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AD343-52EB-8C43-B38C-75D507B06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CFD30-33B8-CE44-928C-D3FAE31FCD6D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2D4FE-8B85-5844-96A9-0D3BDD789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5768A-4A6C-094D-98DB-FB2CBD82A720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46613-8CC5-7141-A617-77C430470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AAC77-D4CB-9542-A5F0-F456507153EA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DDCCD-7EAE-B64D-9089-C5FA192B49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3F66F-AF63-BC48-84B2-F6B289AE17C6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AFB5B-6797-5D40-ADF6-ED2741F85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ltGray">
          <a:xfrm>
            <a:off x="417513" y="3238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ltGray">
          <a:xfrm>
            <a:off x="800100" y="3238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ltGray">
          <a:xfrm>
            <a:off x="541338" y="7461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ltGray">
          <a:xfrm>
            <a:off x="911225" y="7461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ltGray">
          <a:xfrm>
            <a:off x="127000" y="6731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gray">
          <a:xfrm>
            <a:off x="798513" y="2270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 flipV="1">
            <a:off x="460375" y="10541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38238" y="322263"/>
            <a:ext cx="7793037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346200"/>
            <a:ext cx="84439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6575" y="63277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8FF6879-F4CA-A948-87CE-D23D964B6C20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46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/>
              <a:t>Bill Howe, UW</a:t>
            </a:r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E0668639-DE86-2F46-B8B6-23BEF30A49D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10" name="Picture 14" descr="eScience_Logo_Final_0813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765800"/>
            <a:ext cx="1125538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79475" y="1063625"/>
            <a:ext cx="6518275" cy="1143000"/>
          </a:xfrm>
        </p:spPr>
        <p:txBody>
          <a:bodyPr/>
          <a:lstStyle/>
          <a:p>
            <a:r>
              <a:rPr lang="en-US" dirty="0" smtClean="0"/>
              <a:t>Lecture 9: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Transactional Workloads</a:t>
            </a:r>
            <a:br>
              <a:rPr lang="en-US" dirty="0" smtClean="0"/>
            </a:br>
            <a:r>
              <a:rPr lang="en-US" dirty="0" smtClean="0"/>
              <a:t>Graph Analytics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7375" y="1801843"/>
            <a:ext cx="8667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Client 1: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UPDATE </a:t>
            </a:r>
            <a:r>
              <a:rPr lang="en-US" dirty="0">
                <a:latin typeface="Courier New"/>
                <a:cs typeface="Courier New"/>
              </a:rPr>
              <a:t>SET </a:t>
            </a:r>
            <a:r>
              <a:rPr lang="en-US" dirty="0" err="1">
                <a:latin typeface="Courier New"/>
                <a:cs typeface="Courier New"/>
              </a:rPr>
              <a:t>Account.amount</a:t>
            </a:r>
            <a:r>
              <a:rPr lang="en-US" dirty="0">
                <a:latin typeface="Courier New"/>
                <a:cs typeface="Courier New"/>
              </a:rPr>
              <a:t> = 1000000000 </a:t>
            </a:r>
          </a:p>
          <a:p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WHERE </a:t>
            </a:r>
            <a:r>
              <a:rPr lang="en-US" dirty="0" err="1">
                <a:latin typeface="Courier New"/>
                <a:cs typeface="Courier New"/>
              </a:rPr>
              <a:t>Account.number</a:t>
            </a:r>
            <a:r>
              <a:rPr lang="en-US" dirty="0">
                <a:latin typeface="Courier New"/>
                <a:cs typeface="Courier New"/>
              </a:rPr>
              <a:t> = ‘my-account’ 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Client 2: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SELECT </a:t>
            </a:r>
            <a:r>
              <a:rPr lang="en-US" dirty="0" err="1">
                <a:latin typeface="Courier New"/>
                <a:cs typeface="Courier New"/>
              </a:rPr>
              <a:t>Account.</a:t>
            </a:r>
            <a:r>
              <a:rPr lang="en-US" dirty="0" err="1" smtClean="0">
                <a:latin typeface="Courier New"/>
                <a:cs typeface="Courier New"/>
              </a:rPr>
              <a:t>amount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FROM </a:t>
            </a:r>
            <a:r>
              <a:rPr lang="en-US" dirty="0">
                <a:latin typeface="Courier New"/>
                <a:cs typeface="Courier New"/>
              </a:rPr>
              <a:t>Account </a:t>
            </a:r>
          </a:p>
          <a:p>
            <a:r>
              <a:rPr lang="en-US" dirty="0">
                <a:latin typeface="Courier New"/>
                <a:cs typeface="Courier New"/>
              </a:rPr>
              <a:t>WHERE </a:t>
            </a:r>
            <a:r>
              <a:rPr lang="en-US" dirty="0" err="1">
                <a:latin typeface="Courier New"/>
                <a:cs typeface="Courier New"/>
              </a:rPr>
              <a:t>Account.number</a:t>
            </a:r>
            <a:r>
              <a:rPr lang="en-US" dirty="0">
                <a:latin typeface="Courier New"/>
                <a:cs typeface="Courier New"/>
              </a:rPr>
              <a:t> = ‘my-account’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8500" y="2968625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Abort and rollback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4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Write</a:t>
            </a:r>
            <a:r>
              <a:rPr lang="en-US" sz="2400" dirty="0"/>
              <a:t>-read conflict: dirty read (includes inconsistent read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transaction reads a value written by another transaction that </a:t>
            </a:r>
            <a:r>
              <a:rPr lang="en-US" sz="2000" dirty="0" smtClean="0"/>
              <a:t>has </a:t>
            </a:r>
            <a:r>
              <a:rPr lang="en-US" sz="2000" dirty="0"/>
              <a:t>not yet committed </a:t>
            </a:r>
            <a:endParaRPr lang="en-US" sz="2000" dirty="0" smtClean="0"/>
          </a:p>
          <a:p>
            <a:r>
              <a:rPr lang="en-US" sz="2400" dirty="0" smtClean="0"/>
              <a:t>Read</a:t>
            </a:r>
            <a:r>
              <a:rPr lang="en-US" sz="2400" dirty="0"/>
              <a:t>-write conflict: unrepeatable </a:t>
            </a:r>
            <a:r>
              <a:rPr lang="en-US" sz="2400" dirty="0" smtClean="0"/>
              <a:t>read</a:t>
            </a:r>
            <a:endParaRPr lang="en-US" sz="24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transaction reads the value of the same object twice. Another </a:t>
            </a:r>
            <a:r>
              <a:rPr lang="en-US" sz="2000" dirty="0" smtClean="0"/>
              <a:t>transaction </a:t>
            </a:r>
            <a:r>
              <a:rPr lang="en-US" sz="2000" dirty="0"/>
              <a:t>modifies that value in between the two reads </a:t>
            </a:r>
          </a:p>
          <a:p>
            <a:r>
              <a:rPr lang="en-US" sz="2400" dirty="0" smtClean="0"/>
              <a:t>Write</a:t>
            </a:r>
            <a:r>
              <a:rPr lang="en-US" sz="2400" dirty="0"/>
              <a:t>-write conflict: lost </a:t>
            </a:r>
            <a:r>
              <a:rPr lang="en-US" sz="2400" dirty="0" smtClean="0"/>
              <a:t>update</a:t>
            </a:r>
          </a:p>
          <a:p>
            <a:pPr lvl="1"/>
            <a:r>
              <a:rPr lang="en-US" sz="2000" dirty="0" smtClean="0"/>
              <a:t>Two </a:t>
            </a:r>
            <a:r>
              <a:rPr lang="en-US" sz="2000" dirty="0"/>
              <a:t>transactions update the value of the same object. The </a:t>
            </a:r>
            <a:r>
              <a:rPr lang="en-US" sz="2000" dirty="0" smtClean="0"/>
              <a:t>second </a:t>
            </a:r>
            <a:r>
              <a:rPr lang="en-US" sz="2000" dirty="0"/>
              <a:t>one to write the value overwrite the first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Models: </a:t>
            </a:r>
            <a:r>
              <a:rPr lang="en-US" sz="3200" dirty="0"/>
              <a:t>Sets of Attribute-Value </a:t>
            </a:r>
            <a:r>
              <a:rPr lang="en-US" sz="3200" dirty="0" smtClean="0"/>
              <a:t>Pairs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“Tuple”: Implies a schema</a:t>
            </a:r>
          </a:p>
          <a:p>
            <a:r>
              <a:rPr lang="en-US" dirty="0" smtClean="0"/>
              <a:t>“Document”: Implies nesting</a:t>
            </a:r>
          </a:p>
          <a:p>
            <a:r>
              <a:rPr lang="en-US" dirty="0" smtClean="0"/>
              <a:t>“Extensible Record”: Tuple with added fields</a:t>
            </a:r>
          </a:p>
          <a:p>
            <a:r>
              <a:rPr lang="en-US" dirty="0" smtClean="0"/>
              <a:t>“Object”: May hold references to other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</a:p>
          <a:p>
            <a:r>
              <a:rPr lang="en-US" dirty="0" smtClean="0"/>
              <a:t>Two-Phase Commit</a:t>
            </a:r>
          </a:p>
          <a:p>
            <a:r>
              <a:rPr lang="en-US" dirty="0" smtClean="0"/>
              <a:t>Multi-version Concurrency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Concurrency Control</a:t>
            </a:r>
            <a:endParaRPr lang="en-US" dirty="0"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charset="0"/>
              </a:rPr>
              <a:t>Multiple concurrent transactions T</a:t>
            </a:r>
            <a:r>
              <a:rPr lang="en-US" sz="2800" baseline="-25000" smtClean="0">
                <a:latin typeface="Arial" charset="0"/>
              </a:rPr>
              <a:t>1</a:t>
            </a:r>
            <a:r>
              <a:rPr lang="en-US" sz="2800" smtClean="0">
                <a:latin typeface="Arial" charset="0"/>
              </a:rPr>
              <a:t>, T</a:t>
            </a:r>
            <a:r>
              <a:rPr lang="en-US" sz="2800" baseline="-25000" smtClean="0">
                <a:latin typeface="Arial" charset="0"/>
              </a:rPr>
              <a:t>2</a:t>
            </a:r>
            <a:r>
              <a:rPr lang="en-US" sz="2800" smtClean="0">
                <a:latin typeface="Arial" charset="0"/>
              </a:rPr>
              <a:t>, …</a:t>
            </a:r>
          </a:p>
          <a:p>
            <a:pPr eaLnBrk="1" hangingPunct="1"/>
            <a:endParaRPr lang="en-US" sz="2800" smtClean="0">
              <a:latin typeface="Arial" charset="0"/>
            </a:endParaRPr>
          </a:p>
          <a:p>
            <a:pPr eaLnBrk="1" hangingPunct="1"/>
            <a:r>
              <a:rPr lang="en-US" sz="2800" smtClean="0">
                <a:latin typeface="Arial" charset="0"/>
              </a:rPr>
              <a:t>They read/write common elements A</a:t>
            </a:r>
            <a:r>
              <a:rPr lang="en-US" sz="2800" baseline="-25000" smtClean="0">
                <a:latin typeface="Arial" charset="0"/>
              </a:rPr>
              <a:t>1</a:t>
            </a:r>
            <a:r>
              <a:rPr lang="en-US" sz="2800" smtClean="0">
                <a:latin typeface="Arial" charset="0"/>
              </a:rPr>
              <a:t>, A</a:t>
            </a:r>
            <a:r>
              <a:rPr lang="en-US" sz="2800" baseline="-25000" smtClean="0">
                <a:latin typeface="Arial" charset="0"/>
              </a:rPr>
              <a:t>2</a:t>
            </a:r>
            <a:r>
              <a:rPr lang="en-US" sz="2800" smtClean="0">
                <a:latin typeface="Arial" charset="0"/>
              </a:rPr>
              <a:t>, …</a:t>
            </a:r>
          </a:p>
          <a:p>
            <a:pPr eaLnBrk="1" hangingPunct="1"/>
            <a:endParaRPr lang="en-US" sz="2800" smtClean="0">
              <a:latin typeface="Arial" charset="0"/>
            </a:endParaRPr>
          </a:p>
          <a:p>
            <a:pPr eaLnBrk="1" hangingPunct="1"/>
            <a:r>
              <a:rPr lang="en-US" sz="2800" smtClean="0">
                <a:latin typeface="Arial" charset="0"/>
              </a:rPr>
              <a:t>How can we prevent unwanted interference ?</a:t>
            </a:r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9022E-FEE7-E443-B78D-BBCC3E633D47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3812" y="5486400"/>
            <a:ext cx="6630988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The SCHEDULER is responsible for that</a:t>
            </a:r>
          </a:p>
        </p:txBody>
      </p:sp>
    </p:spTree>
    <p:extLst>
      <p:ext uri="{BB962C8B-B14F-4D97-AF65-F5344CB8AC3E}">
        <p14:creationId xmlns:p14="http://schemas.microsoft.com/office/powerpoint/2010/main" val="91534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Schedules</a:t>
            </a:r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279684-9C81-DC4F-A89D-923F0D3DA76A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514600"/>
            <a:ext cx="601513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14300" dir="270000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0000"/>
                </a:solidFill>
                <a:latin typeface="Arial" charset="0"/>
              </a:rPr>
              <a:t>A </a:t>
            </a:r>
            <a:r>
              <a:rPr lang="en-US" sz="4000" i="1" u="sng" dirty="0">
                <a:solidFill>
                  <a:srgbClr val="000000"/>
                </a:solidFill>
                <a:latin typeface="Arial" charset="0"/>
              </a:rPr>
              <a:t>schedule</a:t>
            </a:r>
            <a:r>
              <a:rPr lang="en-US" sz="4000" dirty="0">
                <a:solidFill>
                  <a:srgbClr val="000000"/>
                </a:solidFill>
                <a:latin typeface="Arial" charset="0"/>
              </a:rPr>
              <a:t> is a sequence</a:t>
            </a: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en-US" sz="40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4000" dirty="0" smtClean="0">
                <a:solidFill>
                  <a:srgbClr val="000000"/>
                </a:solidFill>
                <a:latin typeface="Arial" charset="0"/>
              </a:rPr>
              <a:t>of interleaved </a:t>
            </a:r>
            <a:r>
              <a:rPr lang="en-US" sz="4000" dirty="0">
                <a:solidFill>
                  <a:srgbClr val="000000"/>
                </a:solidFill>
                <a:latin typeface="Arial" charset="0"/>
              </a:rPr>
              <a:t>actions </a:t>
            </a:r>
            <a:br>
              <a:rPr lang="en-US" sz="4000" dirty="0">
                <a:solidFill>
                  <a:srgbClr val="000000"/>
                </a:solidFill>
                <a:latin typeface="Arial" charset="0"/>
              </a:rPr>
            </a:br>
            <a:r>
              <a:rPr lang="en-US" sz="4000" dirty="0">
                <a:solidFill>
                  <a:srgbClr val="000000"/>
                </a:solidFill>
                <a:latin typeface="Arial" charset="0"/>
              </a:rPr>
              <a:t>from all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0482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256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6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48F7DA-AC67-CB43-8B10-5BD67277E6F0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446534" name="Group 70"/>
          <p:cNvGraphicFramePr>
            <a:graphicFrameLocks noGrp="1"/>
          </p:cNvGraphicFramePr>
          <p:nvPr/>
        </p:nvGraphicFramePr>
        <p:xfrm>
          <a:off x="2133600" y="2057400"/>
          <a:ext cx="4648200" cy="3627119"/>
        </p:xfrm>
        <a:graphic>
          <a:graphicData uri="http://schemas.openxmlformats.org/drawingml/2006/table">
            <a:tbl>
              <a:tblPr/>
              <a:tblGrid>
                <a:gridCol w="2324100"/>
                <a:gridCol w="2324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44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Serial Schedule</a:t>
            </a:r>
          </a:p>
        </p:txBody>
      </p:sp>
      <p:sp>
        <p:nvSpPr>
          <p:cNvPr id="266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6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FC2163-3893-194C-B547-E3BEDCB48C3E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447566" name="Group 78"/>
          <p:cNvGraphicFramePr>
            <a:graphicFrameLocks noGrp="1"/>
          </p:cNvGraphicFramePr>
          <p:nvPr/>
        </p:nvGraphicFramePr>
        <p:xfrm>
          <a:off x="2590800" y="1600200"/>
          <a:ext cx="4038600" cy="4517136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28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</a:rPr>
              <a:t>Serializable</a:t>
            </a:r>
            <a:r>
              <a:rPr lang="en-US" dirty="0">
                <a:latin typeface="Arial" charset="0"/>
              </a:rPr>
              <a:t> Schedule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F3387-73F8-CC48-9E5B-F3A1FF8C0F2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3352800"/>
            <a:ext cx="653546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14300" dir="270000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0000"/>
                </a:solidFill>
                <a:latin typeface="Arial" charset="0"/>
              </a:rPr>
              <a:t>A schedule is </a:t>
            </a:r>
            <a:r>
              <a:rPr lang="en-US" sz="3600" i="1" u="sng">
                <a:solidFill>
                  <a:srgbClr val="000000"/>
                </a:solidFill>
                <a:latin typeface="Arial" charset="0"/>
              </a:rPr>
              <a:t>serializable</a:t>
            </a:r>
            <a:r>
              <a:rPr lang="en-US" sz="3600">
                <a:solidFill>
                  <a:srgbClr val="000000"/>
                </a:solidFill>
                <a:latin typeface="Arial" charset="0"/>
              </a:rPr>
              <a:t> if it is </a:t>
            </a:r>
            <a:br>
              <a:rPr lang="en-US" sz="3600">
                <a:solidFill>
                  <a:srgbClr val="000000"/>
                </a:solidFill>
                <a:latin typeface="Arial" charset="0"/>
              </a:rPr>
            </a:br>
            <a:r>
              <a:rPr lang="en-US" sz="3600">
                <a:solidFill>
                  <a:srgbClr val="000000"/>
                </a:solidFill>
                <a:latin typeface="Arial" charset="0"/>
              </a:rPr>
              <a:t>equivalent to a serial schedule</a:t>
            </a:r>
          </a:p>
        </p:txBody>
      </p:sp>
    </p:spTree>
    <p:extLst>
      <p:ext uri="{BB962C8B-B14F-4D97-AF65-F5344CB8AC3E}">
        <p14:creationId xmlns:p14="http://schemas.microsoft.com/office/powerpoint/2010/main" val="84499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Serializable Schedule</a:t>
            </a:r>
          </a:p>
        </p:txBody>
      </p:sp>
      <p:graphicFrame>
        <p:nvGraphicFramePr>
          <p:cNvPr id="450613" name="Group 53"/>
          <p:cNvGraphicFramePr>
            <a:graphicFrameLocks noGrp="1"/>
          </p:cNvGraphicFramePr>
          <p:nvPr/>
        </p:nvGraphicFramePr>
        <p:xfrm>
          <a:off x="2057400" y="1676400"/>
          <a:ext cx="5638800" cy="4517136"/>
        </p:xfrm>
        <a:graphic>
          <a:graphicData uri="http://schemas.openxmlformats.org/drawingml/2006/table">
            <a:tbl>
              <a:tblPr/>
              <a:tblGrid>
                <a:gridCol w="2819400"/>
                <a:gridCol w="28194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7" name="Rectangle 49"/>
          <p:cNvSpPr>
            <a:spLocks noChangeArrowheads="1"/>
          </p:cNvSpPr>
          <p:nvPr/>
        </p:nvSpPr>
        <p:spPr bwMode="auto">
          <a:xfrm>
            <a:off x="228600" y="5562600"/>
            <a:ext cx="4284196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This is NOT a serial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schedule,</a:t>
            </a:r>
            <a:b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but is </a:t>
            </a:r>
            <a:r>
              <a:rPr lang="en-US" i="1" u="sng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serializable</a:t>
            </a:r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0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on </a:t>
            </a:r>
            <a:r>
              <a:rPr lang="en-US" dirty="0" smtClean="0"/>
              <a:t>Distributed </a:t>
            </a:r>
            <a:r>
              <a:rPr lang="en-US" dirty="0" smtClean="0"/>
              <a:t>Concurrency Control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vs. SQL</a:t>
            </a:r>
            <a:endParaRPr lang="en-US" dirty="0" smtClean="0"/>
          </a:p>
          <a:p>
            <a:r>
              <a:rPr lang="en-US" dirty="0" smtClean="0"/>
              <a:t>Query Evaluation for Social </a:t>
            </a:r>
            <a:r>
              <a:rPr lang="en-US" dirty="0" smtClean="0"/>
              <a:t>network Analysis</a:t>
            </a:r>
          </a:p>
          <a:p>
            <a:r>
              <a:rPr lang="en-US" dirty="0" smtClean="0"/>
              <a:t>Makeup Class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Non-Serializable Schedule</a:t>
            </a:r>
          </a:p>
        </p:txBody>
      </p:sp>
      <p:sp>
        <p:nvSpPr>
          <p:cNvPr id="317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7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81CB9-3995-5E47-AD15-23186E7A47E3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451647" name="Group 63"/>
          <p:cNvGraphicFramePr>
            <a:graphicFrameLocks noGrp="1"/>
          </p:cNvGraphicFramePr>
          <p:nvPr/>
        </p:nvGraphicFramePr>
        <p:xfrm>
          <a:off x="2209800" y="1676400"/>
          <a:ext cx="4724400" cy="4517136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 := s*2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6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r>
              <a:rPr lang="en-US" dirty="0" smtClean="0"/>
              <a:t> Schedules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the scheduler is to ensure that the schedule is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397-43DA-CC47-B7C2-B4227A36E7F9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3581400"/>
            <a:ext cx="5591194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Arial"/>
                <a:cs typeface="Arial"/>
              </a:rPr>
              <a:t>Q: </a:t>
            </a:r>
            <a:r>
              <a:rPr lang="en-US" dirty="0" smtClean="0">
                <a:latin typeface="Arial"/>
                <a:cs typeface="Arial"/>
              </a:rPr>
              <a:t>Why not run only serial schedules ? 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I.e. run one transaction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after the other ?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52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r>
              <a:rPr lang="en-US" dirty="0" smtClean="0"/>
              <a:t> Schedules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the scheduler is to ensure that the schedule is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397-43DA-CC47-B7C2-B4227A36E7F9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3581400"/>
            <a:ext cx="5591194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Arial"/>
                <a:cs typeface="Arial"/>
              </a:rPr>
              <a:t>Q: </a:t>
            </a:r>
            <a:r>
              <a:rPr lang="en-US" dirty="0" smtClean="0">
                <a:latin typeface="Arial"/>
                <a:cs typeface="Arial"/>
              </a:rPr>
              <a:t>Why not run only serial schedules ?  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>I.e. run one transaction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after the other 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755372" cy="13480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Arial"/>
                <a:cs typeface="Arial"/>
              </a:rPr>
              <a:t>A: </a:t>
            </a:r>
            <a:r>
              <a:rPr lang="en-US" dirty="0" smtClean="0">
                <a:latin typeface="Arial"/>
                <a:cs typeface="Arial"/>
              </a:rPr>
              <a:t>Because of very poor throughput due to disk latency.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b="1" dirty="0" smtClean="0">
                <a:latin typeface="Arial"/>
                <a:cs typeface="Arial"/>
              </a:rPr>
              <a:t>Lesson</a:t>
            </a:r>
            <a:r>
              <a:rPr lang="en-US" dirty="0" smtClean="0">
                <a:latin typeface="Arial"/>
                <a:cs typeface="Arial"/>
              </a:rPr>
              <a:t>: main memory databases </a:t>
            </a:r>
            <a:r>
              <a:rPr lang="en-US" i="1" u="sng" dirty="0" smtClean="0">
                <a:latin typeface="Arial"/>
                <a:cs typeface="Arial"/>
              </a:rPr>
              <a:t>may</a:t>
            </a:r>
            <a:r>
              <a:rPr lang="en-US" dirty="0" smtClean="0">
                <a:latin typeface="Arial"/>
                <a:cs typeface="Arial"/>
              </a:rPr>
              <a:t> do serial schedules only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5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Serializable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Schedule</a:t>
            </a:r>
          </a:p>
        </p:txBody>
      </p:sp>
      <p:sp>
        <p:nvSpPr>
          <p:cNvPr id="317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7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81CB9-3995-5E47-AD15-23186E7A47E3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451647" name="Group 63"/>
          <p:cNvGraphicFramePr>
            <a:graphicFrameLocks noGrp="1"/>
          </p:cNvGraphicFramePr>
          <p:nvPr/>
        </p:nvGraphicFramePr>
        <p:xfrm>
          <a:off x="2209800" y="1676400"/>
          <a:ext cx="4724400" cy="4517136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:=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+ 200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WRITE(A,s)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:=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+ 200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READ(B, 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 := t+100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WRITE(B,t)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6248400"/>
            <a:ext cx="7603338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We don’t expect the scheduler to schedule this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3429000"/>
            <a:ext cx="3499666" cy="1328023"/>
          </a:xfrm>
          <a:prstGeom prst="wedgeRoundRectCallout">
            <a:avLst>
              <a:gd name="adj1" fmla="val 58100"/>
              <a:gd name="adj2" fmla="val -40252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Schedule is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serializable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</a:rPr>
              <a:t>because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=t+100 and</a:t>
            </a:r>
            <a:br>
              <a:rPr lang="en-US" dirty="0" smtClean="0">
                <a:solidFill>
                  <a:srgbClr val="000000"/>
                </a:solidFill>
                <a:latin typeface="Arial"/>
              </a:rPr>
            </a:br>
            <a:r>
              <a:rPr lang="en-US" dirty="0" err="1" smtClean="0">
                <a:solidFill>
                  <a:srgbClr val="000000"/>
                </a:solidFill>
                <a:latin typeface="Arial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=s+200 commute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87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Ignoring Details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r>
              <a:rPr lang="en-US" dirty="0" smtClean="0"/>
              <a:t>Assume worst case updates:</a:t>
            </a:r>
          </a:p>
          <a:p>
            <a:pPr lvl="1"/>
            <a:r>
              <a:rPr lang="en-US" dirty="0" smtClean="0"/>
              <a:t>We never commute actions done by transactions</a:t>
            </a:r>
          </a:p>
          <a:p>
            <a:r>
              <a:rPr lang="en-US" dirty="0" smtClean="0"/>
              <a:t>As a consequence, we only care about reads and writes</a:t>
            </a:r>
          </a:p>
          <a:p>
            <a:pPr lvl="1"/>
            <a:r>
              <a:rPr lang="en-US" dirty="0" smtClean="0"/>
              <a:t>Transaction = sequence of </a:t>
            </a:r>
            <a:r>
              <a:rPr lang="en-US" dirty="0" err="1" smtClean="0"/>
              <a:t>R(A)’s</a:t>
            </a:r>
            <a:r>
              <a:rPr lang="en-US" dirty="0" smtClean="0"/>
              <a:t> and </a:t>
            </a:r>
            <a:r>
              <a:rPr lang="en-US" dirty="0" err="1" smtClean="0"/>
              <a:t>W(A)’s</a:t>
            </a:r>
            <a:endParaRPr lang="en-US" dirty="0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208C-F6CE-4C40-881F-BAB9B34A4C3E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752600" y="4800600"/>
            <a:ext cx="5346700" cy="1271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lIns="182880" tIns="182880" rIns="182880" bIns="182880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23919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Write-Read – WR</a:t>
            </a:r>
          </a:p>
          <a:p>
            <a:r>
              <a:rPr lang="en-US" sz="4000" dirty="0" smtClean="0"/>
              <a:t>Read-Write – RW</a:t>
            </a:r>
          </a:p>
          <a:p>
            <a:r>
              <a:rPr lang="en-US" sz="4000" dirty="0" smtClean="0"/>
              <a:t>Write-Write – WW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3475-03F1-E84F-A88C-BC91492FCEB1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6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Conflicts</a:t>
            </a:r>
            <a:endParaRPr lang="en-US" dirty="0">
              <a:latin typeface="Arial" charset="0"/>
            </a:endParaRPr>
          </a:p>
        </p:txBody>
      </p:sp>
      <p:sp>
        <p:nvSpPr>
          <p:cNvPr id="35852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851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AC902-DC6C-184A-A922-82342F076B0C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6629400" y="2255837"/>
            <a:ext cx="1827213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(X); w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(Y)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52400" y="2209800"/>
            <a:ext cx="5859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Two actions by same transaction T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6629400" y="3589337"/>
            <a:ext cx="1979613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(X); w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(X)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52400" y="3505200"/>
            <a:ext cx="594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Two writes by T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T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to same element</a:t>
            </a:r>
          </a:p>
        </p:txBody>
      </p:sp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6629400" y="4541837"/>
            <a:ext cx="1839913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(X); r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(X)</a:t>
            </a: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152400" y="4724400"/>
            <a:ext cx="5965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Read/write by T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T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to same element</a:t>
            </a:r>
          </a:p>
        </p:txBody>
      </p:sp>
      <p:sp>
        <p:nvSpPr>
          <p:cNvPr id="454667" name="Rectangle 11"/>
          <p:cNvSpPr>
            <a:spLocks noChangeArrowheads="1"/>
          </p:cNvSpPr>
          <p:nvPr/>
        </p:nvSpPr>
        <p:spPr bwMode="auto">
          <a:xfrm>
            <a:off x="6629400" y="5227637"/>
            <a:ext cx="1827213" cy="45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(X); w</a:t>
            </a:r>
            <a:r>
              <a:rPr lang="en-US" sz="28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2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(X)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6172200"/>
            <a:ext cx="745097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A “conflict” means: you can’t swap the two operations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73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Conflict </a:t>
            </a:r>
            <a:r>
              <a:rPr lang="en-US" dirty="0" err="1">
                <a:latin typeface="Arial" charset="0"/>
              </a:rPr>
              <a:t>Serializability</a:t>
            </a:r>
            <a:endParaRPr lang="en-US" dirty="0">
              <a:latin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2286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schedule is </a:t>
            </a:r>
            <a:r>
              <a:rPr lang="en-US" i="1" u="sng">
                <a:latin typeface="Arial" charset="0"/>
              </a:rPr>
              <a:t>conflict serializable</a:t>
            </a:r>
            <a:r>
              <a:rPr lang="en-US">
                <a:latin typeface="Arial" charset="0"/>
              </a:rPr>
              <a:t> if it can be transformed into a serial schedule by a series of swappings of adjacent non-conflicting actions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3706813"/>
            <a:ext cx="18954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Example:</a:t>
            </a: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0" y="5821363"/>
            <a:ext cx="910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sx="98000" sy="98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0" y="4449763"/>
            <a:ext cx="91059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sx="98000" sy="98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4419600" y="5110163"/>
            <a:ext cx="457200" cy="577850"/>
          </a:xfrm>
          <a:prstGeom prst="downArrow">
            <a:avLst>
              <a:gd name="adj1" fmla="val 50000"/>
              <a:gd name="adj2" fmla="val 24956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sz="280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8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Testing for Conflict-</a:t>
            </a:r>
            <a:r>
              <a:rPr lang="en-US" dirty="0" err="1" smtClean="0">
                <a:latin typeface="Arial" charset="0"/>
              </a:rPr>
              <a:t>Serializability</a:t>
            </a:r>
            <a:endParaRPr lang="en-US" dirty="0">
              <a:latin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 charset="0"/>
              </a:rPr>
              <a:t>Precedence graph:</a:t>
            </a:r>
            <a:endParaRPr lang="en-US" sz="2800" dirty="0">
              <a:solidFill>
                <a:srgbClr val="0000FF"/>
              </a:solidFill>
              <a:latin typeface="Aria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latin typeface="Arial" charset="0"/>
              </a:rPr>
              <a:t>A node for each transaction T</a:t>
            </a:r>
            <a:r>
              <a:rPr lang="en-US" sz="2800" baseline="-25000" dirty="0" smtClean="0">
                <a:latin typeface="Arial" charset="0"/>
              </a:rPr>
              <a:t>i</a:t>
            </a:r>
            <a:r>
              <a:rPr lang="en-US" sz="2800" dirty="0" smtClean="0">
                <a:latin typeface="Arial" charset="0"/>
              </a:rPr>
              <a:t>, </a:t>
            </a:r>
            <a:endParaRPr lang="en-US" sz="2800" dirty="0">
              <a:latin typeface="Aria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latin typeface="Arial" charset="0"/>
              </a:rPr>
              <a:t>An edge </a:t>
            </a:r>
            <a:r>
              <a:rPr lang="en-US" sz="2800" dirty="0">
                <a:latin typeface="Arial" charset="0"/>
              </a:rPr>
              <a:t>from T</a:t>
            </a:r>
            <a:r>
              <a:rPr lang="en-US" sz="2800" baseline="-25000" dirty="0">
                <a:latin typeface="Arial" charset="0"/>
              </a:rPr>
              <a:t>i</a:t>
            </a:r>
            <a:r>
              <a:rPr lang="en-US" sz="2800" dirty="0">
                <a:latin typeface="Arial" charset="0"/>
              </a:rPr>
              <a:t> to </a:t>
            </a:r>
            <a:r>
              <a:rPr lang="en-US" sz="2800" dirty="0" err="1">
                <a:latin typeface="Arial" charset="0"/>
              </a:rPr>
              <a:t>T</a:t>
            </a:r>
            <a:r>
              <a:rPr lang="en-US" sz="2800" baseline="-25000" dirty="0" err="1">
                <a:latin typeface="Arial" charset="0"/>
              </a:rPr>
              <a:t>j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whenever an action in T</a:t>
            </a:r>
            <a:r>
              <a:rPr lang="en-US" sz="2800" baseline="-25000" dirty="0" smtClean="0">
                <a:latin typeface="Arial" charset="0"/>
              </a:rPr>
              <a:t>i</a:t>
            </a:r>
            <a:r>
              <a:rPr lang="en-US" sz="2800" dirty="0" smtClean="0">
                <a:latin typeface="Arial" charset="0"/>
              </a:rPr>
              <a:t> conflicts with, and comes before an action in </a:t>
            </a:r>
            <a:r>
              <a:rPr lang="en-US" sz="2800" dirty="0" err="1" smtClean="0">
                <a:latin typeface="Arial" charset="0"/>
              </a:rPr>
              <a:t>T</a:t>
            </a:r>
            <a:r>
              <a:rPr lang="en-US" sz="2800" baseline="-25000" dirty="0" err="1" smtClean="0">
                <a:latin typeface="Arial" charset="0"/>
              </a:rPr>
              <a:t>j</a:t>
            </a:r>
            <a:endParaRPr lang="en-US" sz="2800" baseline="-25000" dirty="0" smtClean="0">
              <a:latin typeface="Aria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Arial"/>
              <a:buChar char="•"/>
            </a:pPr>
            <a:endParaRPr lang="en-US" sz="2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The schedule is </a:t>
            </a:r>
            <a:r>
              <a:rPr lang="en-US" sz="2800" dirty="0" err="1" smtClean="0">
                <a:solidFill>
                  <a:srgbClr val="FF0000"/>
                </a:solidFill>
                <a:latin typeface="Arial" charset="0"/>
              </a:rPr>
              <a:t>serializable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charset="0"/>
              </a:rPr>
              <a:t>iff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</a:rPr>
              <a:t> the precedence graph is acyclic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CC6330-EA0C-AF42-A32C-60DC09F0A3C1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5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1</a:t>
            </a:r>
          </a:p>
        </p:txBody>
      </p:sp>
      <p:sp>
        <p:nvSpPr>
          <p:cNvPr id="40969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68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F79262-A563-F84C-A6BF-3092C8D474BD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0" y="2708275"/>
            <a:ext cx="9105900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33600" y="4497388"/>
            <a:ext cx="3886200" cy="457200"/>
            <a:chOff x="2133600" y="4497387"/>
            <a:chExt cx="3886200" cy="457200"/>
          </a:xfrm>
        </p:grpSpPr>
        <p:sp>
          <p:nvSpPr>
            <p:cNvPr id="40974" name="Oval 8"/>
            <p:cNvSpPr>
              <a:spLocks noChangeAspect="1" noChangeArrowheads="1"/>
            </p:cNvSpPr>
            <p:nvPr/>
          </p:nvSpPr>
          <p:spPr bwMode="auto">
            <a:xfrm>
              <a:off x="21336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0975" name="Oval 10"/>
            <p:cNvSpPr>
              <a:spLocks noChangeAspect="1" noChangeArrowheads="1"/>
            </p:cNvSpPr>
            <p:nvPr/>
          </p:nvSpPr>
          <p:spPr bwMode="auto">
            <a:xfrm>
              <a:off x="38100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0976" name="Oval 11"/>
            <p:cNvSpPr>
              <a:spLocks noChangeAspect="1" noChangeArrowheads="1"/>
            </p:cNvSpPr>
            <p:nvPr/>
          </p:nvSpPr>
          <p:spPr bwMode="auto">
            <a:xfrm>
              <a:off x="55626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68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“Not Only SQL”</a:t>
            </a:r>
          </a:p>
          <a:p>
            <a:r>
              <a:rPr lang="en-US" dirty="0" smtClean="0"/>
              <a:t>“Not Relational”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NoSchema</a:t>
            </a:r>
            <a:r>
              <a:rPr lang="en-US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53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1</a:t>
            </a:r>
          </a:p>
        </p:txBody>
      </p:sp>
      <p:sp>
        <p:nvSpPr>
          <p:cNvPr id="40969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68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F79262-A563-F84C-A6BF-3092C8D474BD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0" y="2708275"/>
            <a:ext cx="9106312" cy="5027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endParaRPr lang="en-US" sz="3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33600" y="4497388"/>
            <a:ext cx="3886200" cy="457200"/>
            <a:chOff x="2133600" y="4497387"/>
            <a:chExt cx="3886200" cy="457200"/>
          </a:xfrm>
        </p:grpSpPr>
        <p:sp>
          <p:nvSpPr>
            <p:cNvPr id="40974" name="Oval 8"/>
            <p:cNvSpPr>
              <a:spLocks noChangeAspect="1" noChangeArrowheads="1"/>
            </p:cNvSpPr>
            <p:nvPr/>
          </p:nvSpPr>
          <p:spPr bwMode="auto">
            <a:xfrm>
              <a:off x="21336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0975" name="Oval 10"/>
            <p:cNvSpPr>
              <a:spLocks noChangeAspect="1" noChangeArrowheads="1"/>
            </p:cNvSpPr>
            <p:nvPr/>
          </p:nvSpPr>
          <p:spPr bwMode="auto">
            <a:xfrm>
              <a:off x="38100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0976" name="Oval 11"/>
            <p:cNvSpPr>
              <a:spLocks noChangeAspect="1" noChangeArrowheads="1"/>
            </p:cNvSpPr>
            <p:nvPr/>
          </p:nvSpPr>
          <p:spPr bwMode="auto">
            <a:xfrm>
              <a:off x="5562600" y="449738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33803" name="Rectangle 14"/>
          <p:cNvSpPr>
            <a:spLocks noChangeArrowheads="1"/>
          </p:cNvSpPr>
          <p:nvPr/>
        </p:nvSpPr>
        <p:spPr bwMode="auto">
          <a:xfrm>
            <a:off x="1905000" y="5640388"/>
            <a:ext cx="5076825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This schedule is conflict-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serializable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67200" y="4233863"/>
            <a:ext cx="1295400" cy="492125"/>
            <a:chOff x="4267200" y="4233862"/>
            <a:chExt cx="1295400" cy="492125"/>
          </a:xfrm>
        </p:grpSpPr>
        <p:cxnSp>
          <p:nvCxnSpPr>
            <p:cNvPr id="40972" name="AutoShape 13"/>
            <p:cNvCxnSpPr>
              <a:cxnSpLocks noChangeShapeType="1"/>
              <a:stCxn id="40975" idx="6"/>
              <a:endCxn id="40976" idx="2"/>
            </p:cNvCxnSpPr>
            <p:nvPr/>
          </p:nvCxnSpPr>
          <p:spPr bwMode="auto">
            <a:xfrm>
              <a:off x="4267200" y="4725987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973" name="Rectangle 15"/>
            <p:cNvSpPr>
              <a:spLocks noChangeArrowheads="1"/>
            </p:cNvSpPr>
            <p:nvPr/>
          </p:nvSpPr>
          <p:spPr bwMode="auto">
            <a:xfrm>
              <a:off x="4708525" y="4233862"/>
              <a:ext cx="404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590800" y="4191000"/>
            <a:ext cx="1219200" cy="534988"/>
            <a:chOff x="2590800" y="4191000"/>
            <a:chExt cx="1219200" cy="534987"/>
          </a:xfrm>
        </p:grpSpPr>
        <p:cxnSp>
          <p:nvCxnSpPr>
            <p:cNvPr id="40970" name="AutoShape 12"/>
            <p:cNvCxnSpPr>
              <a:cxnSpLocks noChangeShapeType="1"/>
              <a:stCxn id="40974" idx="6"/>
              <a:endCxn id="40975" idx="2"/>
            </p:cNvCxnSpPr>
            <p:nvPr/>
          </p:nvCxnSpPr>
          <p:spPr bwMode="auto">
            <a:xfrm>
              <a:off x="2590800" y="4725987"/>
              <a:ext cx="1219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971" name="Rectangle 16"/>
            <p:cNvSpPr>
              <a:spLocks noChangeArrowheads="1"/>
            </p:cNvSpPr>
            <p:nvPr/>
          </p:nvSpPr>
          <p:spPr bwMode="auto">
            <a:xfrm>
              <a:off x="2955925" y="419100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</p:grpSp>
      <p:sp>
        <p:nvSpPr>
          <p:cNvPr id="5" name="Arc 4"/>
          <p:cNvSpPr/>
          <p:nvPr/>
        </p:nvSpPr>
        <p:spPr>
          <a:xfrm rot="16200000">
            <a:off x="2895600" y="1066800"/>
            <a:ext cx="838200" cy="3276600"/>
          </a:xfrm>
          <a:prstGeom prst="arc">
            <a:avLst>
              <a:gd name="adj1" fmla="val 16200000"/>
              <a:gd name="adj2" fmla="val 5356556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5400000" flipV="1">
            <a:off x="3048000" y="2743200"/>
            <a:ext cx="685800" cy="1143000"/>
          </a:xfrm>
          <a:prstGeom prst="arc">
            <a:avLst>
              <a:gd name="adj1" fmla="val 16200000"/>
              <a:gd name="adj2" fmla="val 5356556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2</a:t>
            </a:r>
          </a:p>
        </p:txBody>
      </p:sp>
      <p:sp>
        <p:nvSpPr>
          <p:cNvPr id="43018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017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9CE890-6F43-F842-A796-DFA113F6AB76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0" y="2705100"/>
            <a:ext cx="9106312" cy="5027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3200" baseline="-25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3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33600" y="4495800"/>
            <a:ext cx="3886200" cy="457200"/>
            <a:chOff x="2133600" y="4495800"/>
            <a:chExt cx="3886200" cy="457200"/>
          </a:xfrm>
        </p:grpSpPr>
        <p:sp>
          <p:nvSpPr>
            <p:cNvPr id="43025" name="Oval 4"/>
            <p:cNvSpPr>
              <a:spLocks noChangeAspect="1" noChangeArrowheads="1"/>
            </p:cNvSpPr>
            <p:nvPr/>
          </p:nvSpPr>
          <p:spPr bwMode="auto">
            <a:xfrm>
              <a:off x="21336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3026" name="Oval 5"/>
            <p:cNvSpPr>
              <a:spLocks noChangeAspect="1" noChangeArrowheads="1"/>
            </p:cNvSpPr>
            <p:nvPr/>
          </p:nvSpPr>
          <p:spPr bwMode="auto">
            <a:xfrm>
              <a:off x="38100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3027" name="Oval 6"/>
            <p:cNvSpPr>
              <a:spLocks noChangeAspect="1" noChangeArrowheads="1"/>
            </p:cNvSpPr>
            <p:nvPr/>
          </p:nvSpPr>
          <p:spPr bwMode="auto">
            <a:xfrm>
              <a:off x="55626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33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2</a:t>
            </a:r>
          </a:p>
        </p:txBody>
      </p:sp>
      <p:sp>
        <p:nvSpPr>
          <p:cNvPr id="43018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CSE544 - Spring, 2012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017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9CE890-6F43-F842-A796-DFA113F6AB76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33600" y="4495800"/>
            <a:ext cx="3886200" cy="457200"/>
            <a:chOff x="2133600" y="4495800"/>
            <a:chExt cx="3886200" cy="457200"/>
          </a:xfrm>
        </p:grpSpPr>
        <p:sp>
          <p:nvSpPr>
            <p:cNvPr id="43025" name="Oval 4"/>
            <p:cNvSpPr>
              <a:spLocks noChangeAspect="1" noChangeArrowheads="1"/>
            </p:cNvSpPr>
            <p:nvPr/>
          </p:nvSpPr>
          <p:spPr bwMode="auto">
            <a:xfrm>
              <a:off x="21336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3026" name="Oval 5"/>
            <p:cNvSpPr>
              <a:spLocks noChangeAspect="1" noChangeArrowheads="1"/>
            </p:cNvSpPr>
            <p:nvPr/>
          </p:nvSpPr>
          <p:spPr bwMode="auto">
            <a:xfrm>
              <a:off x="38100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43027" name="Oval 6"/>
            <p:cNvSpPr>
              <a:spLocks noChangeAspect="1" noChangeArrowheads="1"/>
            </p:cNvSpPr>
            <p:nvPr/>
          </p:nvSpPr>
          <p:spPr bwMode="auto">
            <a:xfrm>
              <a:off x="5562600" y="4495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34827" name="Rectangle 9"/>
          <p:cNvSpPr>
            <a:spLocks noChangeArrowheads="1"/>
          </p:cNvSpPr>
          <p:nvPr/>
        </p:nvSpPr>
        <p:spPr bwMode="auto">
          <a:xfrm>
            <a:off x="1905000" y="5638800"/>
            <a:ext cx="5807075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This schedule is NOT conflict-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serializable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267200" y="4206875"/>
            <a:ext cx="1295400" cy="517525"/>
            <a:chOff x="4267200" y="4206875"/>
            <a:chExt cx="1295400" cy="517525"/>
          </a:xfrm>
        </p:grpSpPr>
        <p:cxnSp>
          <p:nvCxnSpPr>
            <p:cNvPr id="43023" name="AutoShape 8"/>
            <p:cNvCxnSpPr>
              <a:cxnSpLocks noChangeShapeType="1"/>
              <a:stCxn id="43026" idx="6"/>
              <a:endCxn id="43027" idx="2"/>
            </p:cNvCxnSpPr>
            <p:nvPr/>
          </p:nvCxnSpPr>
          <p:spPr bwMode="auto">
            <a:xfrm>
              <a:off x="4267200" y="47244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024" name="Rectangle 11"/>
            <p:cNvSpPr>
              <a:spLocks noChangeArrowheads="1"/>
            </p:cNvSpPr>
            <p:nvPr/>
          </p:nvSpPr>
          <p:spPr bwMode="auto">
            <a:xfrm>
              <a:off x="4733925" y="4206875"/>
              <a:ext cx="404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590800" y="4648200"/>
            <a:ext cx="1219200" cy="457200"/>
            <a:chOff x="2590800" y="4648200"/>
            <a:chExt cx="1219200" cy="457200"/>
          </a:xfrm>
        </p:grpSpPr>
        <p:cxnSp>
          <p:nvCxnSpPr>
            <p:cNvPr id="43021" name="AutoShape 7"/>
            <p:cNvCxnSpPr>
              <a:cxnSpLocks noChangeShapeType="1"/>
              <a:stCxn id="43025" idx="6"/>
              <a:endCxn id="43026" idx="2"/>
            </p:cNvCxnSpPr>
            <p:nvPr/>
          </p:nvCxnSpPr>
          <p:spPr bwMode="auto">
            <a:xfrm>
              <a:off x="2590800" y="4724400"/>
              <a:ext cx="1219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022" name="Rectangle 12"/>
            <p:cNvSpPr>
              <a:spLocks noChangeArrowheads="1"/>
            </p:cNvSpPr>
            <p:nvPr/>
          </p:nvSpPr>
          <p:spPr bwMode="auto">
            <a:xfrm>
              <a:off x="3065463" y="464820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524125" y="3833813"/>
            <a:ext cx="1352550" cy="730250"/>
            <a:chOff x="2524125" y="3833813"/>
            <a:chExt cx="1352550" cy="730250"/>
          </a:xfrm>
        </p:grpSpPr>
        <p:cxnSp>
          <p:nvCxnSpPr>
            <p:cNvPr id="43019" name="AutoShape 10"/>
            <p:cNvCxnSpPr>
              <a:cxnSpLocks noChangeShapeType="1"/>
              <a:stCxn id="43026" idx="1"/>
              <a:endCxn id="43025" idx="7"/>
            </p:cNvCxnSpPr>
            <p:nvPr/>
          </p:nvCxnSpPr>
          <p:spPr bwMode="auto">
            <a:xfrm rot="-5400000" flipH="1" flipV="1">
              <a:off x="3199606" y="3886994"/>
              <a:ext cx="1588" cy="1352550"/>
            </a:xfrm>
            <a:prstGeom prst="curvedConnector3">
              <a:avLst>
                <a:gd name="adj1" fmla="val -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020" name="Rectangle 13"/>
            <p:cNvSpPr>
              <a:spLocks noChangeArrowheads="1"/>
            </p:cNvSpPr>
            <p:nvPr/>
          </p:nvSpPr>
          <p:spPr bwMode="auto">
            <a:xfrm>
              <a:off x="3100388" y="3833813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0" y="2705100"/>
            <a:ext cx="9106312" cy="5027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3200" baseline="-250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r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(A); w</a:t>
            </a:r>
            <a:r>
              <a:rPr lang="en-US" sz="3200" baseline="-25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3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Arc 20"/>
          <p:cNvSpPr/>
          <p:nvPr/>
        </p:nvSpPr>
        <p:spPr>
          <a:xfrm rot="16200000">
            <a:off x="4305300" y="-647700"/>
            <a:ext cx="1371600" cy="6629400"/>
          </a:xfrm>
          <a:prstGeom prst="arc">
            <a:avLst>
              <a:gd name="adj1" fmla="val 16200000"/>
              <a:gd name="adj2" fmla="val 5356556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5400000" flipV="1">
            <a:off x="3467100" y="2247900"/>
            <a:ext cx="685800" cy="2133600"/>
          </a:xfrm>
          <a:prstGeom prst="arc">
            <a:avLst>
              <a:gd name="adj1" fmla="val 16200000"/>
              <a:gd name="adj2" fmla="val 5356556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5400000" flipV="1">
            <a:off x="4533900" y="2247900"/>
            <a:ext cx="685800" cy="2133600"/>
          </a:xfrm>
          <a:prstGeom prst="arc">
            <a:avLst>
              <a:gd name="adj1" fmla="val 16200000"/>
              <a:gd name="adj2" fmla="val 5356556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 descr="Picture 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203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4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4645"/>
            <a:ext cx="9118600" cy="68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7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 descr="Picture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27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2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 descr="Picture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77"/>
            <a:ext cx="9144000" cy="68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 descr="Picture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4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9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 descr="Pictur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29"/>
            <a:ext cx="9144000" cy="68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0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6" descr="Picture 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5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NoSQL</a:t>
            </a:r>
            <a:r>
              <a:rPr lang="en-US" sz="3200" dirty="0" smtClean="0"/>
              <a:t>: 6 characteristics </a:t>
            </a:r>
            <a:r>
              <a:rPr lang="en-US" sz="2400" dirty="0" smtClean="0"/>
              <a:t>[</a:t>
            </a:r>
            <a:r>
              <a:rPr lang="en-US" sz="2400" dirty="0"/>
              <a:t>Rick </a:t>
            </a:r>
            <a:r>
              <a:rPr lang="en-US" sz="2400" dirty="0" err="1"/>
              <a:t>Cattell</a:t>
            </a:r>
            <a:r>
              <a:rPr lang="en-US" sz="2400" dirty="0"/>
              <a:t> 2010]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346200"/>
            <a:ext cx="8642350" cy="4762500"/>
          </a:xfrm>
        </p:spPr>
        <p:txBody>
          <a:bodyPr/>
          <a:lstStyle/>
          <a:p>
            <a:pPr marL="514350" indent="-514350">
              <a:buClrTx/>
              <a:buSzPct val="80000"/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ability to horizontally scale “simple operation” throughput over many </a:t>
            </a:r>
            <a:r>
              <a:rPr lang="en-US" sz="2000" dirty="0" smtClean="0"/>
              <a:t>servers (put, get),</a:t>
            </a:r>
            <a:endParaRPr lang="en-US" sz="2000" dirty="0" smtClean="0"/>
          </a:p>
          <a:p>
            <a:pPr marL="514350" indent="-514350">
              <a:buClrTx/>
              <a:buSzPct val="80000"/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ability to replicate and to distribute (partition) </a:t>
            </a:r>
            <a:r>
              <a:rPr lang="en-US" sz="2000" dirty="0" smtClean="0"/>
              <a:t>data </a:t>
            </a:r>
            <a:r>
              <a:rPr lang="en-US" sz="2000" dirty="0"/>
              <a:t>over many servers</a:t>
            </a:r>
            <a:r>
              <a:rPr lang="en-US" sz="2000" dirty="0" smtClean="0"/>
              <a:t>,</a:t>
            </a:r>
          </a:p>
          <a:p>
            <a:pPr marL="514350" indent="-514350">
              <a:buClrTx/>
              <a:buSzPct val="80000"/>
              <a:buFont typeface="+mj-lt"/>
              <a:buAutoNum type="arabicPeriod"/>
            </a:pPr>
            <a:r>
              <a:rPr lang="en-US" sz="2000" dirty="0"/>
              <a:t>a simple call level interface or protocol (in </a:t>
            </a:r>
            <a:r>
              <a:rPr lang="en-US" sz="2000" dirty="0" smtClean="0"/>
              <a:t>contrast </a:t>
            </a:r>
            <a:r>
              <a:rPr lang="en-US" sz="2000" dirty="0"/>
              <a:t>to a SQL binding)</a:t>
            </a:r>
            <a:r>
              <a:rPr lang="en-US" sz="2000" dirty="0" smtClean="0"/>
              <a:t>,</a:t>
            </a:r>
          </a:p>
          <a:p>
            <a:pPr marL="514350" indent="-514350">
              <a:buClrTx/>
              <a:buSzPct val="80000"/>
              <a:buFont typeface="+mj-lt"/>
              <a:buAutoNum type="arabicPeriod"/>
            </a:pPr>
            <a:r>
              <a:rPr lang="en-US" sz="2000" dirty="0"/>
              <a:t>a weaker concurrency model than the ACID </a:t>
            </a:r>
            <a:r>
              <a:rPr lang="en-US" sz="2000" dirty="0" smtClean="0"/>
              <a:t>transactions </a:t>
            </a:r>
            <a:r>
              <a:rPr lang="en-US" sz="2000" dirty="0"/>
              <a:t>of most relational (SQL) database </a:t>
            </a:r>
            <a:r>
              <a:rPr lang="en-US" sz="2000" dirty="0" smtClean="0"/>
              <a:t>systems,</a:t>
            </a:r>
          </a:p>
          <a:p>
            <a:pPr marL="514350" indent="-514350">
              <a:buClrTx/>
              <a:buSzPct val="80000"/>
              <a:buFont typeface="+mj-lt"/>
              <a:buAutoNum type="arabicPeriod"/>
            </a:pPr>
            <a:r>
              <a:rPr lang="en-US" sz="2000" dirty="0"/>
              <a:t>efficient use of distributed indexes and RAM for </a:t>
            </a:r>
            <a:r>
              <a:rPr lang="en-US" sz="2000" dirty="0" smtClean="0"/>
              <a:t>data </a:t>
            </a:r>
            <a:r>
              <a:rPr lang="en-US" sz="2000" dirty="0"/>
              <a:t>storage, </a:t>
            </a:r>
          </a:p>
          <a:p>
            <a:pPr marL="514350" indent="-514350">
              <a:buClrTx/>
              <a:buSzPct val="80000"/>
              <a:buFont typeface="+mj-lt"/>
              <a:buAutoNum type="arabicPeriod"/>
            </a:pPr>
            <a:r>
              <a:rPr lang="en-US" sz="2000" dirty="0"/>
              <a:t>the ability to dynamically add new attributes to </a:t>
            </a:r>
            <a:r>
              <a:rPr lang="en-US" sz="2000" dirty="0" smtClean="0"/>
              <a:t>data </a:t>
            </a:r>
            <a:r>
              <a:rPr lang="en-US" sz="2000" dirty="0"/>
              <a:t>records.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0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Multi-version Concurrency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Picture 7" descr="Picture 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65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4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7" descr="Picture 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9097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2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8" name="Picture 7" descr="Picture 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9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39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 descr="Picture 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7"/>
            <a:ext cx="9017000" cy="67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1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 descr="Picture 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"/>
            <a:ext cx="8990710" cy="67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01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</a:t>
            </a:r>
            <a:r>
              <a:rPr lang="en-US" dirty="0"/>
              <a:t>in absence of updates, all replicas </a:t>
            </a:r>
            <a:r>
              <a:rPr lang="en-US" dirty="0" smtClean="0"/>
              <a:t>converge towards </a:t>
            </a:r>
            <a:r>
              <a:rPr lang="en-US" dirty="0"/>
              <a:t>identical copies</a:t>
            </a:r>
          </a:p>
          <a:p>
            <a:r>
              <a:rPr lang="en-US" dirty="0" smtClean="0"/>
              <a:t>Only requirement: Updates must eventually propagate to all replicas</a:t>
            </a:r>
          </a:p>
          <a:p>
            <a:r>
              <a:rPr lang="en-US" dirty="0" smtClean="0"/>
              <a:t>Things </a:t>
            </a:r>
            <a:r>
              <a:rPr lang="en-US" dirty="0"/>
              <a:t>work fine so long as user accesses same replica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0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Client-centric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Assume read operations  by a single process P at two </a:t>
            </a:r>
            <a:r>
              <a:rPr lang="en-US" sz="2000" i="1" dirty="0" smtClean="0"/>
              <a:t>different</a:t>
            </a:r>
            <a:r>
              <a:rPr lang="en-US" sz="2000" dirty="0" smtClean="0"/>
              <a:t> local </a:t>
            </a:r>
            <a:r>
              <a:rPr lang="en-US" sz="2000" dirty="0"/>
              <a:t>copies of the same data </a:t>
            </a:r>
            <a:r>
              <a:rPr lang="en-US" sz="2000" dirty="0" smtClean="0"/>
              <a:t>store</a:t>
            </a:r>
          </a:p>
          <a:p>
            <a:pPr lvl="1"/>
            <a:r>
              <a:rPr lang="en-US" sz="1800" dirty="0"/>
              <a:t>Four </a:t>
            </a:r>
            <a:r>
              <a:rPr lang="en-US" sz="1800" dirty="0"/>
              <a:t>different consistency </a:t>
            </a:r>
            <a:r>
              <a:rPr lang="en-US" sz="1800" dirty="0"/>
              <a:t>semantics</a:t>
            </a:r>
            <a:endParaRPr lang="en-US" sz="1800" dirty="0"/>
          </a:p>
          <a:p>
            <a:r>
              <a:rPr lang="en-US" sz="2000" i="1" dirty="0" smtClean="0">
                <a:solidFill>
                  <a:srgbClr val="0000FF"/>
                </a:solidFill>
              </a:rPr>
              <a:t>Monotonic reads:</a:t>
            </a:r>
            <a:r>
              <a:rPr lang="en-US" sz="2000" dirty="0" smtClean="0"/>
              <a:t> </a:t>
            </a:r>
            <a:r>
              <a:rPr lang="en-US" sz="2000" dirty="0" smtClean="0">
                <a:cs typeface="+mn-cs"/>
              </a:rPr>
              <a:t>Once </a:t>
            </a:r>
            <a:r>
              <a:rPr lang="en-US" sz="2000" dirty="0">
                <a:cs typeface="+mn-cs"/>
              </a:rPr>
              <a:t>read, subsequent reads on that data items return same or more recent values</a:t>
            </a:r>
          </a:p>
          <a:p>
            <a:r>
              <a:rPr lang="en-US" sz="2000" i="1" dirty="0">
                <a:solidFill>
                  <a:srgbClr val="0000FF"/>
                </a:solidFill>
              </a:rPr>
              <a:t>Monotonic </a:t>
            </a:r>
            <a:r>
              <a:rPr lang="en-US" sz="2000" i="1" dirty="0">
                <a:solidFill>
                  <a:srgbClr val="0000FF"/>
                </a:solidFill>
              </a:rPr>
              <a:t>writes: </a:t>
            </a:r>
            <a:r>
              <a:rPr lang="en-US" sz="2000" dirty="0"/>
              <a:t>A </a:t>
            </a:r>
            <a:r>
              <a:rPr lang="en-US" sz="2000" dirty="0"/>
              <a:t>write must be propagated to all replicas before a successive write by the same process</a:t>
            </a:r>
          </a:p>
          <a:p>
            <a:pPr lvl="1"/>
            <a:r>
              <a:rPr lang="en-US" sz="1800" dirty="0"/>
              <a:t>Resembles </a:t>
            </a:r>
            <a:r>
              <a:rPr lang="en-US" sz="1800" dirty="0"/>
              <a:t>FIFO consistency (writes from same process are processed </a:t>
            </a:r>
            <a:r>
              <a:rPr lang="en-US" sz="1800" dirty="0"/>
              <a:t>in same </a:t>
            </a:r>
            <a:r>
              <a:rPr lang="en-US" sz="1800" dirty="0"/>
              <a:t>order</a:t>
            </a:r>
            <a:r>
              <a:rPr lang="en-US" sz="1800" dirty="0"/>
              <a:t>)</a:t>
            </a:r>
            <a:endParaRPr lang="en-US" sz="1800" dirty="0"/>
          </a:p>
          <a:p>
            <a:r>
              <a:rPr lang="en-US" sz="2000" i="1" dirty="0" smtClean="0">
                <a:solidFill>
                  <a:srgbClr val="0000FF"/>
                </a:solidFill>
              </a:rPr>
              <a:t>Read </a:t>
            </a:r>
            <a:r>
              <a:rPr lang="en-US" sz="2000" i="1" dirty="0">
                <a:solidFill>
                  <a:srgbClr val="0000FF"/>
                </a:solidFill>
              </a:rPr>
              <a:t>your </a:t>
            </a:r>
            <a:r>
              <a:rPr lang="en-US" sz="2000" i="1" dirty="0" smtClean="0">
                <a:solidFill>
                  <a:srgbClr val="0000FF"/>
                </a:solidFill>
              </a:rPr>
              <a:t>writes:</a:t>
            </a:r>
            <a:r>
              <a:rPr lang="en-US" sz="2000" dirty="0" smtClean="0"/>
              <a:t> read</a:t>
            </a:r>
            <a:r>
              <a:rPr lang="en-US" sz="2000" dirty="0"/>
              <a:t>(x) always returns write(x) by that </a:t>
            </a:r>
            <a:r>
              <a:rPr lang="en-US" sz="2000" dirty="0" smtClean="0"/>
              <a:t>process</a:t>
            </a:r>
            <a:endParaRPr lang="en-US" sz="2000" dirty="0"/>
          </a:p>
          <a:p>
            <a:r>
              <a:rPr lang="en-US" sz="2000" i="1" dirty="0" smtClean="0">
                <a:solidFill>
                  <a:srgbClr val="0000FF"/>
                </a:solidFill>
              </a:rPr>
              <a:t>Writes </a:t>
            </a:r>
            <a:r>
              <a:rPr lang="en-US" sz="2000" i="1" dirty="0">
                <a:solidFill>
                  <a:srgbClr val="0000FF"/>
                </a:solidFill>
              </a:rPr>
              <a:t>follow reads</a:t>
            </a:r>
            <a:r>
              <a:rPr lang="en-US" sz="2000" dirty="0"/>
              <a:t>: write(x) following read(x) will take place </a:t>
            </a:r>
            <a:r>
              <a:rPr lang="en-US" sz="2000" dirty="0" smtClean="0"/>
              <a:t>on same </a:t>
            </a:r>
            <a:r>
              <a:rPr lang="en-US" sz="2000" dirty="0"/>
              <a:t>or more recent version of </a:t>
            </a:r>
            <a:r>
              <a:rPr lang="en-US" sz="2000" dirty="0" smtClean="0"/>
              <a:t>x</a:t>
            </a:r>
          </a:p>
          <a:p>
            <a:r>
              <a:rPr lang="en-US" sz="2000" dirty="0" smtClean="0"/>
              <a:t>Epidemic and gossiping protocols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4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approach: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8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 </a:t>
            </a:r>
            <a:r>
              <a:rPr lang="en-US" sz="1600" dirty="0" smtClean="0"/>
              <a:t>[Brewer 2000, Lynch 2002]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249" y="1171575"/>
            <a:ext cx="7985125" cy="4762500"/>
          </a:xfrm>
        </p:spPr>
        <p:txBody>
          <a:bodyPr/>
          <a:lstStyle/>
          <a:p>
            <a:r>
              <a:rPr lang="en-US" sz="2400" dirty="0" smtClean="0"/>
              <a:t>Consistency</a:t>
            </a:r>
          </a:p>
          <a:p>
            <a:pPr lvl="1"/>
            <a:r>
              <a:rPr lang="en-US" sz="1800" dirty="0" smtClean="0"/>
              <a:t>Do all applications see all the same data?</a:t>
            </a:r>
          </a:p>
          <a:p>
            <a:r>
              <a:rPr lang="en-US" sz="2400" dirty="0" smtClean="0"/>
              <a:t>Availability</a:t>
            </a:r>
          </a:p>
          <a:p>
            <a:pPr lvl="1"/>
            <a:r>
              <a:rPr lang="en-US" sz="1800" dirty="0" smtClean="0"/>
              <a:t>If some nodes fail, does everything still work?</a:t>
            </a:r>
          </a:p>
          <a:p>
            <a:r>
              <a:rPr lang="en-US" sz="2400" dirty="0" smtClean="0"/>
              <a:t>Partitioning</a:t>
            </a:r>
          </a:p>
          <a:p>
            <a:pPr lvl="1"/>
            <a:r>
              <a:rPr lang="en-US" sz="1800" dirty="0" smtClean="0"/>
              <a:t>If your nodes can’t talk to each other, does everything still work?</a:t>
            </a:r>
          </a:p>
          <a:p>
            <a:endParaRPr lang="en-US" sz="2400" dirty="0" smtClean="0"/>
          </a:p>
          <a:p>
            <a:r>
              <a:rPr lang="en-US" sz="2400" dirty="0" smtClean="0"/>
              <a:t>CAP Theorem: Choose two, or sacrifice latency</a:t>
            </a:r>
          </a:p>
          <a:p>
            <a:endParaRPr lang="en-US" sz="2400" dirty="0"/>
          </a:p>
          <a:p>
            <a:r>
              <a:rPr lang="en-US" sz="2400" dirty="0" smtClean="0"/>
              <a:t>Databases: Consistency, Availability</a:t>
            </a:r>
          </a:p>
          <a:p>
            <a:r>
              <a:rPr lang="en-US" sz="2400" dirty="0" err="1" smtClean="0"/>
              <a:t>NoSQL</a:t>
            </a:r>
            <a:r>
              <a:rPr lang="en-US" sz="2400" dirty="0" smtClean="0"/>
              <a:t>: Availability, Partitioning</a:t>
            </a:r>
          </a:p>
          <a:p>
            <a:r>
              <a:rPr lang="en-US" sz="2400" dirty="0" smtClean="0"/>
              <a:t>But: Some counterevidence – “</a:t>
            </a:r>
            <a:r>
              <a:rPr lang="en-US" sz="2400" dirty="0" err="1" smtClean="0"/>
              <a:t>NewSQL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8" name="Picture 7" descr="Picture 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1" y="101211"/>
            <a:ext cx="7512265" cy="56846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1625" y="5889625"/>
            <a:ext cx="393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s</a:t>
            </a:r>
            <a:r>
              <a:rPr lang="en-US" i="1" dirty="0" err="1" smtClean="0"/>
              <a:t>rc</a:t>
            </a:r>
            <a:r>
              <a:rPr lang="en-US" i="1" dirty="0" smtClean="0"/>
              <a:t>: </a:t>
            </a:r>
            <a:r>
              <a:rPr lang="en-US" i="1" dirty="0" err="1" smtClean="0"/>
              <a:t>Shashank</a:t>
            </a:r>
            <a:r>
              <a:rPr lang="en-US" i="1" dirty="0" smtClean="0"/>
              <a:t> </a:t>
            </a:r>
            <a:r>
              <a:rPr lang="en-US" i="1" dirty="0" err="1" smtClean="0"/>
              <a:t>Tiwari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7771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Origins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Memcached</a:t>
            </a:r>
            <a:r>
              <a:rPr lang="en-US" sz="2400" dirty="0" smtClean="0"/>
              <a:t> </a:t>
            </a:r>
            <a:r>
              <a:rPr lang="en-US" sz="2400" dirty="0"/>
              <a:t>demonstrated that in-memory indexes </a:t>
            </a:r>
            <a:r>
              <a:rPr lang="en-US" sz="2400" dirty="0" smtClean="0"/>
              <a:t>can </a:t>
            </a:r>
            <a:r>
              <a:rPr lang="en-US" sz="2400" dirty="0"/>
              <a:t>be highly scalable, distributing and replicating </a:t>
            </a:r>
            <a:r>
              <a:rPr lang="en-US" sz="2400" dirty="0" smtClean="0"/>
              <a:t>objects </a:t>
            </a:r>
            <a:r>
              <a:rPr lang="en-US" sz="2400" dirty="0"/>
              <a:t>over multiple nodes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Amazon’s Dynamo paper argued that </a:t>
            </a:r>
            <a:r>
              <a:rPr lang="en-US" sz="2400" i="1" dirty="0" smtClean="0"/>
              <a:t>eventual consistency</a:t>
            </a:r>
            <a:r>
              <a:rPr lang="en-US" sz="2400" dirty="0"/>
              <a:t> </a:t>
            </a:r>
            <a:r>
              <a:rPr lang="en-US" sz="2400" dirty="0" smtClean="0"/>
              <a:t>was the key to scalability: </a:t>
            </a:r>
            <a:r>
              <a:rPr lang="en-US" sz="2400" dirty="0"/>
              <a:t>data fetched are not guaranteed to </a:t>
            </a:r>
            <a:r>
              <a:rPr lang="en-US" sz="2400" dirty="0" smtClean="0"/>
              <a:t>be </a:t>
            </a:r>
            <a:r>
              <a:rPr lang="en-US" sz="2400" dirty="0"/>
              <a:t>up-to-date, but updates are guaranteed to be </a:t>
            </a:r>
            <a:r>
              <a:rPr lang="en-US" sz="2400" dirty="0" smtClean="0"/>
              <a:t>propagated </a:t>
            </a:r>
            <a:r>
              <a:rPr lang="en-US" sz="2400" dirty="0"/>
              <a:t>to all nodes </a:t>
            </a:r>
            <a:r>
              <a:rPr lang="en-US" sz="2400" dirty="0" smtClean="0"/>
              <a:t>eventually</a:t>
            </a:r>
          </a:p>
          <a:p>
            <a:r>
              <a:rPr lang="en-US" sz="2400" dirty="0" err="1"/>
              <a:t>BigTable</a:t>
            </a:r>
            <a:r>
              <a:rPr lang="en-US" sz="2400" dirty="0"/>
              <a:t> demonstrated that persistent record </a:t>
            </a:r>
            <a:r>
              <a:rPr lang="en-US" sz="2400" dirty="0" smtClean="0"/>
              <a:t>storage </a:t>
            </a:r>
            <a:r>
              <a:rPr lang="en-US" sz="2400" dirty="0"/>
              <a:t>could be scaled to thousands of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6" y="1346200"/>
            <a:ext cx="4737100" cy="4762500"/>
          </a:xfrm>
        </p:spPr>
        <p:txBody>
          <a:bodyPr/>
          <a:lstStyle/>
          <a:p>
            <a:r>
              <a:rPr lang="en-US" dirty="0" smtClean="0"/>
              <a:t>Key feature: Recursive</a:t>
            </a:r>
          </a:p>
          <a:p>
            <a:pPr lvl="1"/>
            <a:r>
              <a:rPr lang="en-US" dirty="0" smtClean="0"/>
              <a:t>“Find everyone in John’s network who ever worked at Google”</a:t>
            </a:r>
          </a:p>
          <a:p>
            <a:r>
              <a:rPr lang="en-US" dirty="0" smtClean="0"/>
              <a:t>SQL?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 descr="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21" y="1089341"/>
            <a:ext cx="4052754" cy="50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WITH Clause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125" y="1437393"/>
            <a:ext cx="87788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WITH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DirectReports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ManagerID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r>
              <a:rPr lang="en-US" sz="1600" b="1" dirty="0" err="1">
                <a:latin typeface="Courier New"/>
                <a:cs typeface="Courier New"/>
              </a:rPr>
              <a:t>EmployeeID</a:t>
            </a:r>
            <a:r>
              <a:rPr lang="en-US" sz="1600" b="1" dirty="0">
                <a:latin typeface="Courier New"/>
                <a:cs typeface="Courier New"/>
              </a:rPr>
              <a:t>, Title, </a:t>
            </a:r>
            <a:r>
              <a:rPr lang="en-US" sz="1600" b="1" dirty="0" err="1">
                <a:latin typeface="Courier New"/>
                <a:cs typeface="Courier New"/>
              </a:rPr>
              <a:t>EmployeeLevel</a:t>
            </a:r>
            <a:r>
              <a:rPr lang="en-US" sz="1600" b="1" dirty="0">
                <a:latin typeface="Courier New"/>
                <a:cs typeface="Courier New"/>
              </a:rPr>
              <a:t>) AS </a:t>
            </a:r>
          </a:p>
          <a:p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   SELECT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ManagerID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EmployeeID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, Title, 0 AS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EmployeeLevel</a:t>
            </a:r>
            <a:endParaRPr lang="en-US" sz="16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   FROM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dbo.MyEmployees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   WHERE 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ManagerID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 IS NULL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UNION ALL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    SELECT 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e.ManagerID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e.EmployeeID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e.Title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EmployeeLevel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 + 1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    FROM 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dbo.MyEmployees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 AS e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        INNER JOIN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DirectReports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AS d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        ON 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e.ManagerID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008000"/>
                </a:solidFill>
                <a:latin typeface="Courier New"/>
                <a:cs typeface="Courier New"/>
              </a:rPr>
              <a:t>d.EmployeeID</a:t>
            </a: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SELECT </a:t>
            </a:r>
            <a:r>
              <a:rPr lang="en-US" sz="1600" b="1" dirty="0" err="1">
                <a:latin typeface="Courier New"/>
                <a:cs typeface="Courier New"/>
              </a:rPr>
              <a:t>ManagerID</a:t>
            </a:r>
            <a:r>
              <a:rPr lang="en-US" sz="1600" b="1" dirty="0">
                <a:latin typeface="Courier New"/>
                <a:cs typeface="Courier New"/>
              </a:rPr>
              <a:t>, </a:t>
            </a:r>
            <a:r>
              <a:rPr lang="en-US" sz="1600" b="1" dirty="0" err="1">
                <a:latin typeface="Courier New"/>
                <a:cs typeface="Courier New"/>
              </a:rPr>
              <a:t>EmployeeID</a:t>
            </a:r>
            <a:r>
              <a:rPr lang="en-US" sz="1600" b="1" dirty="0">
                <a:latin typeface="Courier New"/>
                <a:cs typeface="Courier New"/>
              </a:rPr>
              <a:t>, Title, </a:t>
            </a:r>
            <a:r>
              <a:rPr lang="en-US" sz="1600" b="1" dirty="0" err="1">
                <a:latin typeface="Courier New"/>
                <a:cs typeface="Courier New"/>
              </a:rPr>
              <a:t>EmployeeLevel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latin typeface="Courier New"/>
                <a:cs typeface="Courier New"/>
              </a:rPr>
              <a:t>FROM </a:t>
            </a:r>
            <a:r>
              <a:rPr lang="en-US" sz="1600" b="1" dirty="0" err="1">
                <a:latin typeface="Courier New"/>
                <a:cs typeface="Courier New"/>
              </a:rPr>
              <a:t>DirectReports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ORDER BY </a:t>
            </a:r>
            <a:r>
              <a:rPr lang="en-US" sz="1600" b="1" dirty="0" err="1">
                <a:latin typeface="Courier New"/>
                <a:cs typeface="Courier New"/>
              </a:rPr>
              <a:t>ManagerID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  <a:endParaRPr lang="en-US" sz="1600" b="1" dirty="0">
              <a:latin typeface="Courier New"/>
              <a:cs typeface="Courier New"/>
            </a:endParaRPr>
          </a:p>
        </p:txBody>
      </p:sp>
      <p:pic>
        <p:nvPicPr>
          <p:cNvPr id="9" name="Picture 8" descr="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7691"/>
            <a:ext cx="9144000" cy="12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52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Reachability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286000"/>
            <a:ext cx="670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A(y) :- R(1234, b, y)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A(y) :- A(z), R(</a:t>
            </a:r>
            <a:r>
              <a:rPr lang="en-US" sz="3200" dirty="0" err="1" smtClean="0">
                <a:latin typeface="Courier New"/>
                <a:cs typeface="Courier New"/>
              </a:rPr>
              <a:t>z,b,y</a:t>
            </a:r>
            <a:r>
              <a:rPr lang="en-US" sz="3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93-1475-BF48-825B-361DF7A3C2FD}" type="datetime1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Picture 6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059018"/>
            <a:ext cx="5613400" cy="3337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Semi-Naïve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070474" y="4724400"/>
            <a:ext cx="2701926" cy="1078895"/>
            <a:chOff x="5070474" y="4724400"/>
            <a:chExt cx="2701926" cy="1078895"/>
          </a:xfrm>
        </p:grpSpPr>
        <p:sp>
          <p:nvSpPr>
            <p:cNvPr id="10" name="TextBox 9"/>
            <p:cNvSpPr txBox="1"/>
            <p:nvPr/>
          </p:nvSpPr>
          <p:spPr>
            <a:xfrm>
              <a:off x="5070475" y="53971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Join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7150" y="5433963"/>
              <a:ext cx="136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Dupe-</a:t>
              </a:r>
              <a:r>
                <a:rPr lang="en-US" dirty="0" err="1" smtClean="0">
                  <a:solidFill>
                    <a:srgbClr val="FF0000"/>
                  </a:solidFill>
                </a:rPr>
                <a:t>elim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Curved Connector 12"/>
            <p:cNvCxnSpPr>
              <a:stCxn id="10" idx="1"/>
            </p:cNvCxnSpPr>
            <p:nvPr/>
          </p:nvCxnSpPr>
          <p:spPr>
            <a:xfrm rot="10800000" flipH="1">
              <a:off x="5070474" y="4724400"/>
              <a:ext cx="111125" cy="857434"/>
            </a:xfrm>
            <a:prstGeom prst="curvedConnector4">
              <a:avLst>
                <a:gd name="adj1" fmla="val -205714"/>
                <a:gd name="adj2" fmla="val 6076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1"/>
            </p:cNvCxnSpPr>
            <p:nvPr/>
          </p:nvCxnSpPr>
          <p:spPr>
            <a:xfrm rot="10800000">
              <a:off x="6061074" y="4724401"/>
              <a:ext cx="346076" cy="894228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897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177925" y="317500"/>
            <a:ext cx="7854696" cy="549959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A3DF-167A-2B41-9B30-6476DC738CCC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A73F-896E-3342-9531-641C356E8797}" type="slidenum">
              <a:rPr lang="en-US"/>
              <a:pPr/>
              <a:t>54</a:t>
            </a:fld>
            <a:endParaRPr lang="en-US"/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854075" y="4068762"/>
            <a:ext cx="523875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lowchart: Process 3"/>
          <p:cNvSpPr>
            <a:spLocks noChangeArrowheads="1"/>
          </p:cNvSpPr>
          <p:nvPr/>
        </p:nvSpPr>
        <p:spPr bwMode="auto">
          <a:xfrm>
            <a:off x="1693863" y="2509837"/>
            <a:ext cx="762000" cy="457200"/>
          </a:xfrm>
          <a:prstGeom prst="flowChartProcess">
            <a:avLst/>
          </a:prstGeom>
          <a:solidFill>
            <a:schemeClr val="folHlink">
              <a:alpha val="36078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693863" y="3271837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1693863" y="3970337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468563" y="2738437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55863" y="3500437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2455863" y="3043237"/>
            <a:ext cx="1143000" cy="1143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2468563" y="3043237"/>
            <a:ext cx="1143000" cy="4572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2468563" y="2738437"/>
            <a:ext cx="1143000" cy="1066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2468563" y="3817937"/>
            <a:ext cx="1143000" cy="381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1236663" y="2738437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663" y="3500437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36663" y="4186237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4056063" y="3043237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56063" y="3805237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4603750" y="2814637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4589463" y="3576637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5961063" y="2814637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5961063" y="3576637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5378450" y="3043237"/>
            <a:ext cx="596900" cy="31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>
            <a:off x="5364163" y="3805237"/>
            <a:ext cx="6096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</p:cNvCxnSpPr>
          <p:nvPr/>
        </p:nvCxnSpPr>
        <p:spPr>
          <a:xfrm>
            <a:off x="5378450" y="3043237"/>
            <a:ext cx="596900" cy="793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 noChangeShapeType="1"/>
            <a:stCxn id="27" idx="3"/>
          </p:cNvCxnSpPr>
          <p:nvPr/>
        </p:nvCxnSpPr>
        <p:spPr bwMode="auto">
          <a:xfrm flipV="1">
            <a:off x="5364163" y="3074987"/>
            <a:ext cx="596900" cy="73025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ight Brace 36"/>
          <p:cNvSpPr>
            <a:spLocks/>
          </p:cNvSpPr>
          <p:nvPr/>
        </p:nvSpPr>
        <p:spPr bwMode="auto">
          <a:xfrm rot="-5400000">
            <a:off x="2646363" y="1176337"/>
            <a:ext cx="304800" cy="2209800"/>
          </a:xfrm>
          <a:prstGeom prst="rightBrace">
            <a:avLst>
              <a:gd name="adj1" fmla="val 112509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38" name="Right Brace 37"/>
          <p:cNvSpPr>
            <a:spLocks/>
          </p:cNvSpPr>
          <p:nvPr/>
        </p:nvSpPr>
        <p:spPr bwMode="auto">
          <a:xfrm rot="-5400000">
            <a:off x="5275263" y="1671637"/>
            <a:ext cx="381000" cy="1752600"/>
          </a:xfrm>
          <a:prstGeom prst="rightBrace">
            <a:avLst>
              <a:gd name="adj1" fmla="val 112508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85800" y="2357437"/>
            <a:ext cx="538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Arial" charset="0"/>
                <a:cs typeface="ＭＳ Ｐゴシック" charset="0"/>
              </a:rPr>
              <a:t>ΔA</a:t>
            </a:r>
            <a:r>
              <a:rPr lang="en-US" sz="1800" baseline="-25000" dirty="0" err="1" smtClean="0">
                <a:latin typeface="Arial" charset="0"/>
                <a:cs typeface="ＭＳ Ｐゴシック" charset="0"/>
              </a:rPr>
              <a:t>i</a:t>
            </a:r>
            <a:endParaRPr lang="en-US" sz="1800" baseline="-25000" dirty="0">
              <a:latin typeface="Arial" charset="0"/>
              <a:cs typeface="ＭＳ Ｐゴシック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04850" y="3767137"/>
            <a:ext cx="1081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cs typeface="ＭＳ Ｐゴシック" charset="0"/>
              </a:rPr>
              <a:t>R</a:t>
            </a:r>
            <a:r>
              <a:rPr lang="en-US" sz="1800" baseline="30000" dirty="0" smtClean="0">
                <a:latin typeface="Arial" charset="0"/>
                <a:cs typeface="ＭＳ Ｐゴシック" charset="0"/>
              </a:rPr>
              <a:t>1</a:t>
            </a:r>
            <a:endParaRPr lang="en-US" sz="1800" b="1" baseline="30000" dirty="0">
              <a:latin typeface="Arial" charset="0"/>
              <a:cs typeface="ＭＳ Ｐゴシック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08025" y="3030537"/>
            <a:ext cx="115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cs typeface="ＭＳ Ｐゴシック" charset="0"/>
              </a:rPr>
              <a:t>R</a:t>
            </a:r>
            <a:r>
              <a:rPr lang="en-US" sz="1800" baseline="30000" dirty="0" smtClean="0">
                <a:latin typeface="Arial" charset="0"/>
                <a:cs typeface="ＭＳ Ｐゴシック" charset="0"/>
              </a:rPr>
              <a:t>0</a:t>
            </a:r>
            <a:endParaRPr lang="en-US" sz="1800" baseline="30000" dirty="0">
              <a:latin typeface="Arial" charset="0"/>
              <a:cs typeface="ＭＳ Ｐゴシック" charset="0"/>
            </a:endParaRPr>
          </a:p>
        </p:txBody>
      </p:sp>
      <p:cxnSp>
        <p:nvCxnSpPr>
          <p:cNvPr id="61" name="Shape 23"/>
          <p:cNvCxnSpPr>
            <a:cxnSpLocks noChangeShapeType="1"/>
            <a:stCxn id="30" idx="6"/>
          </p:cNvCxnSpPr>
          <p:nvPr/>
        </p:nvCxnSpPr>
        <p:spPr bwMode="auto">
          <a:xfrm flipH="1">
            <a:off x="4892675" y="3805237"/>
            <a:ext cx="1538288" cy="1662113"/>
          </a:xfrm>
          <a:prstGeom prst="curvedConnector4">
            <a:avLst>
              <a:gd name="adj1" fmla="val -14037"/>
              <a:gd name="adj2" fmla="val 98468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hape 23"/>
          <p:cNvCxnSpPr>
            <a:cxnSpLocks noChangeShapeType="1"/>
            <a:stCxn id="29" idx="6"/>
          </p:cNvCxnSpPr>
          <p:nvPr/>
        </p:nvCxnSpPr>
        <p:spPr bwMode="auto">
          <a:xfrm flipH="1">
            <a:off x="4922838" y="3043237"/>
            <a:ext cx="1508125" cy="2779713"/>
          </a:xfrm>
          <a:prstGeom prst="curvedConnector4">
            <a:avLst>
              <a:gd name="adj1" fmla="val -38421"/>
              <a:gd name="adj2" fmla="val 100685"/>
            </a:avLst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hape 23"/>
          <p:cNvCxnSpPr>
            <a:cxnSpLocks noChangeShapeType="1"/>
            <a:stCxn id="100" idx="1"/>
            <a:endCxn id="699395" idx="2"/>
          </p:cNvCxnSpPr>
          <p:nvPr/>
        </p:nvCxnSpPr>
        <p:spPr bwMode="auto">
          <a:xfrm rot="10800000">
            <a:off x="1116013" y="4370387"/>
            <a:ext cx="2511425" cy="1250950"/>
          </a:xfrm>
          <a:prstGeom prst="curvedConnector2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398588" y="5297487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ＭＳ Ｐゴシック" charset="0"/>
              </a:rPr>
              <a:t>i=i+1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579813" y="4795837"/>
            <a:ext cx="185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Arial" charset="0"/>
                <a:cs typeface="Times New Roman" charset="0"/>
              </a:rPr>
              <a:t>Anything new?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185987" y="163512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  <a:cs typeface="ＭＳ Ｐゴシック" charset="0"/>
              </a:rPr>
              <a:t>Join</a:t>
            </a:r>
            <a:endParaRPr lang="en-US" sz="1800" dirty="0">
              <a:latin typeface="Arial" charset="0"/>
              <a:cs typeface="ＭＳ Ｐゴシック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73638" y="1824037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Dupe-elim </a:t>
            </a:r>
            <a:r>
              <a:rPr lang="en-US" sz="18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100" name="Flowchart: Process 99"/>
          <p:cNvSpPr/>
          <p:nvPr/>
        </p:nvSpPr>
        <p:spPr>
          <a:xfrm>
            <a:off x="3640138" y="5278437"/>
            <a:ext cx="1225550" cy="6858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Client</a:t>
            </a:r>
          </a:p>
        </p:txBody>
      </p:sp>
      <p:cxnSp>
        <p:nvCxnSpPr>
          <p:cNvPr id="141" name="Straight Arrow Connector 140"/>
          <p:cNvCxnSpPr>
            <a:cxnSpLocks noChangeShapeType="1"/>
          </p:cNvCxnSpPr>
          <p:nvPr/>
        </p:nvCxnSpPr>
        <p:spPr bwMode="auto">
          <a:xfrm flipH="1">
            <a:off x="4097338" y="5991225"/>
            <a:ext cx="3175" cy="360362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4338638" y="5986462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ＭＳ Ｐゴシック" charset="0"/>
              </a:rPr>
              <a:t>done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3632200" y="3568700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r</a:t>
            </a:r>
          </a:p>
        </p:txBody>
      </p:sp>
      <p:sp>
        <p:nvSpPr>
          <p:cNvPr id="2" name="Flowchart: Connector 8"/>
          <p:cNvSpPr>
            <a:spLocks noChangeArrowheads="1"/>
          </p:cNvSpPr>
          <p:nvPr/>
        </p:nvSpPr>
        <p:spPr bwMode="auto">
          <a:xfrm>
            <a:off x="3627438" y="2843212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99447" name="Text Box 55"/>
          <p:cNvSpPr txBox="1">
            <a:spLocks noChangeArrowheads="1"/>
          </p:cNvSpPr>
          <p:nvPr/>
        </p:nvSpPr>
        <p:spPr bwMode="auto">
          <a:xfrm>
            <a:off x="2862848" y="1311959"/>
            <a:ext cx="2598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/>
              <a:t>(compute next generation of </a:t>
            </a:r>
            <a:r>
              <a:rPr lang="en-US" sz="1800" i="1" dirty="0" smtClean="0"/>
              <a:t>nodes)</a:t>
            </a:r>
            <a:endParaRPr lang="en-US" sz="1800" i="1" dirty="0"/>
          </a:p>
        </p:txBody>
      </p:sp>
      <p:sp>
        <p:nvSpPr>
          <p:cNvPr id="699449" name="Text Box 57"/>
          <p:cNvSpPr txBox="1">
            <a:spLocks noChangeArrowheads="1"/>
          </p:cNvSpPr>
          <p:nvPr/>
        </p:nvSpPr>
        <p:spPr bwMode="auto">
          <a:xfrm>
            <a:off x="6484938" y="1635125"/>
            <a:ext cx="233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/>
              <a:t>(remove the ones </a:t>
            </a:r>
            <a:r>
              <a:rPr lang="en-US" sz="1800" i="1" dirty="0" smtClean="0"/>
              <a:t>we</a:t>
            </a:r>
            <a:r>
              <a:rPr lang="en-US" i="1" dirty="0" smtClean="0">
                <a:latin typeface="Arial"/>
              </a:rPr>
              <a:t>’</a:t>
            </a:r>
            <a:r>
              <a:rPr lang="en-US" sz="1800" i="1" dirty="0" smtClean="0"/>
              <a:t>ve </a:t>
            </a:r>
            <a:r>
              <a:rPr lang="en-US" sz="1800" i="1" dirty="0"/>
              <a:t>already seen)</a:t>
            </a:r>
          </a:p>
        </p:txBody>
      </p:sp>
    </p:spTree>
    <p:extLst>
      <p:ext uri="{BB962C8B-B14F-4D97-AF65-F5344CB8AC3E}">
        <p14:creationId xmlns:p14="http://schemas.microsoft.com/office/powerpoint/2010/main" val="285095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itle 1"/>
          <p:cNvSpPr>
            <a:spLocks noGrp="1"/>
          </p:cNvSpPr>
          <p:nvPr>
            <p:ph type="title"/>
          </p:nvPr>
        </p:nvSpPr>
        <p:spPr>
          <a:xfrm>
            <a:off x="1177925" y="396875"/>
            <a:ext cx="7854696" cy="533400"/>
          </a:xfrm>
        </p:spPr>
        <p:txBody>
          <a:bodyPr anchor="ctr"/>
          <a:lstStyle/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problem?</a:t>
            </a:r>
          </a:p>
        </p:txBody>
      </p:sp>
      <p:sp>
        <p:nvSpPr>
          <p:cNvPr id="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FD2-F858-9643-B157-2682C93C0C0E}" type="datetime1">
              <a:rPr lang="en-US"/>
              <a:pPr/>
              <a:t>6/4/12</a:t>
            </a:fld>
            <a:endParaRPr lang="en-US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Bill Howe, UW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A04F0-028A-EF40-858E-7D4E1D6A776F}" type="slidenum">
              <a:rPr lang="en-US"/>
              <a:pPr/>
              <a:t>55</a:t>
            </a:fld>
            <a:endParaRPr lang="en-US"/>
          </a:p>
        </p:txBody>
      </p:sp>
      <p:sp>
        <p:nvSpPr>
          <p:cNvPr id="701475" name="Rectangle 35"/>
          <p:cNvSpPr>
            <a:spLocks noChangeArrowheads="1"/>
          </p:cNvSpPr>
          <p:nvPr/>
        </p:nvSpPr>
        <p:spPr bwMode="auto">
          <a:xfrm>
            <a:off x="699855" y="4888468"/>
            <a:ext cx="68734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/>
              <a:t>R is </a:t>
            </a:r>
            <a:r>
              <a:rPr lang="en-US" i="1" dirty="0"/>
              <a:t>loop invariant, </a:t>
            </a:r>
            <a:r>
              <a:rPr lang="en-US" i="1" dirty="0" smtClean="0"/>
              <a:t>but gets loaded and shuffled on each iteration</a:t>
            </a:r>
          </a:p>
          <a:p>
            <a:endParaRPr lang="en-US" i="1" dirty="0"/>
          </a:p>
          <a:p>
            <a:r>
              <a:rPr lang="en-US" i="1" dirty="0" smtClean="0"/>
              <a:t>Cache it on the reduce side, reuse the cache on each iteration</a:t>
            </a:r>
            <a:endParaRPr lang="en-US" i="1" dirty="0"/>
          </a:p>
        </p:txBody>
      </p:sp>
      <p:sp>
        <p:nvSpPr>
          <p:cNvPr id="701479" name="Rectangle 39"/>
          <p:cNvSpPr>
            <a:spLocks noChangeArrowheads="1"/>
          </p:cNvSpPr>
          <p:nvPr/>
        </p:nvSpPr>
        <p:spPr bwMode="auto">
          <a:xfrm>
            <a:off x="1182688" y="3894137"/>
            <a:ext cx="523875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lowchart: Process 3"/>
          <p:cNvSpPr>
            <a:spLocks noChangeArrowheads="1"/>
          </p:cNvSpPr>
          <p:nvPr/>
        </p:nvSpPr>
        <p:spPr bwMode="auto">
          <a:xfrm>
            <a:off x="2022475" y="2335212"/>
            <a:ext cx="762000" cy="457200"/>
          </a:xfrm>
          <a:prstGeom prst="flowChartProcess">
            <a:avLst/>
          </a:prstGeom>
          <a:solidFill>
            <a:schemeClr val="folHlink">
              <a:alpha val="36078"/>
            </a:schemeClr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022475" y="30972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022475" y="37957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797175" y="2563812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0" idx="2"/>
          </p:cNvCxnSpPr>
          <p:nvPr/>
        </p:nvCxnSpPr>
        <p:spPr>
          <a:xfrm>
            <a:off x="2784475" y="3325812"/>
            <a:ext cx="114300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2784475" y="2868612"/>
            <a:ext cx="1143000" cy="1143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5" idx="3"/>
          </p:cNvCxnSpPr>
          <p:nvPr/>
        </p:nvCxnSpPr>
        <p:spPr bwMode="auto">
          <a:xfrm flipV="1">
            <a:off x="2797175" y="2868612"/>
            <a:ext cx="1143000" cy="4572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stCxn id="4" idx="3"/>
            <a:endCxn id="10" idx="2"/>
          </p:cNvCxnSpPr>
          <p:nvPr/>
        </p:nvCxnSpPr>
        <p:spPr>
          <a:xfrm>
            <a:off x="2797175" y="2563812"/>
            <a:ext cx="1143000" cy="1066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 noChangeShapeType="1"/>
            <a:stCxn id="6" idx="3"/>
          </p:cNvCxnSpPr>
          <p:nvPr/>
        </p:nvCxnSpPr>
        <p:spPr bwMode="auto">
          <a:xfrm flipV="1">
            <a:off x="2797175" y="3643312"/>
            <a:ext cx="1143000" cy="38100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/>
          <p:nvPr/>
        </p:nvCxnSpPr>
        <p:spPr>
          <a:xfrm>
            <a:off x="1565275" y="2563812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65275" y="3325812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65275" y="4011612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4384675" y="2868612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</p:cNvCxnSpPr>
          <p:nvPr/>
        </p:nvCxnSpPr>
        <p:spPr>
          <a:xfrm>
            <a:off x="4384675" y="3630612"/>
            <a:ext cx="533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4932363" y="26400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4918075" y="3402012"/>
            <a:ext cx="762000" cy="457200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6289675" y="2640012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6289675" y="3402012"/>
            <a:ext cx="457200" cy="4572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5707063" y="2868612"/>
            <a:ext cx="596900" cy="31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>
            <a:off x="5692775" y="3630612"/>
            <a:ext cx="6096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3"/>
          </p:cNvCxnSpPr>
          <p:nvPr/>
        </p:nvCxnSpPr>
        <p:spPr>
          <a:xfrm>
            <a:off x="5707063" y="2868612"/>
            <a:ext cx="596900" cy="79375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 noChangeShapeType="1"/>
            <a:stCxn id="27" idx="3"/>
          </p:cNvCxnSpPr>
          <p:nvPr/>
        </p:nvCxnSpPr>
        <p:spPr bwMode="auto">
          <a:xfrm flipV="1">
            <a:off x="5692775" y="2900362"/>
            <a:ext cx="596900" cy="730250"/>
          </a:xfrm>
          <a:prstGeom prst="straightConnector1">
            <a:avLst/>
          </a:prstGeom>
          <a:noFill/>
          <a:ln w="47625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ight Brace 36"/>
          <p:cNvSpPr>
            <a:spLocks/>
          </p:cNvSpPr>
          <p:nvPr/>
        </p:nvSpPr>
        <p:spPr bwMode="auto">
          <a:xfrm rot="-5400000">
            <a:off x="2974975" y="1001712"/>
            <a:ext cx="304800" cy="2209800"/>
          </a:xfrm>
          <a:prstGeom prst="rightBrace">
            <a:avLst>
              <a:gd name="adj1" fmla="val 112509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38" name="Right Brace 37"/>
          <p:cNvSpPr>
            <a:spLocks/>
          </p:cNvSpPr>
          <p:nvPr/>
        </p:nvSpPr>
        <p:spPr bwMode="auto">
          <a:xfrm rot="-5400000">
            <a:off x="5603875" y="1497012"/>
            <a:ext cx="381000" cy="1752600"/>
          </a:xfrm>
          <a:prstGeom prst="rightBrace">
            <a:avLst>
              <a:gd name="adj1" fmla="val 112508"/>
              <a:gd name="adj2" fmla="val 50000"/>
            </a:avLst>
          </a:prstGeom>
          <a:noFill/>
          <a:ln w="47625">
            <a:solidFill>
              <a:srgbClr val="4A7E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/>
          <a:lstStyle/>
          <a:p>
            <a:pPr algn="ctr" eaLnBrk="1" hangingPunct="1"/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659063" y="1460500"/>
            <a:ext cx="97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Join</a:t>
            </a:r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02250" y="1649412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Dupe-elim </a:t>
            </a:r>
            <a:r>
              <a:rPr lang="en-US" sz="1800">
                <a:latin typeface="Arial" charset="0"/>
                <a:cs typeface="ＭＳ Ｐゴシック" charset="0"/>
              </a:rPr>
              <a:t> 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3960813" y="3394075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2" name="Flowchart: Connector 8"/>
          <p:cNvSpPr>
            <a:spLocks noChangeArrowheads="1"/>
          </p:cNvSpPr>
          <p:nvPr/>
        </p:nvSpPr>
        <p:spPr bwMode="auto">
          <a:xfrm>
            <a:off x="3956050" y="2668587"/>
            <a:ext cx="457200" cy="457200"/>
          </a:xfrm>
          <a:prstGeom prst="flowChartConnector">
            <a:avLst/>
          </a:prstGeom>
          <a:gradFill rotWithShape="0">
            <a:gsLst>
              <a:gs pos="0">
                <a:schemeClr val="accent1">
                  <a:alpha val="35001"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1800">
                <a:latin typeface="Arial" charset="0"/>
                <a:cs typeface="ＭＳ Ｐゴシック" charset="0"/>
              </a:rPr>
              <a:t>r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66800" y="2917825"/>
            <a:ext cx="1828800" cy="1524000"/>
          </a:xfrm>
          <a:prstGeom prst="rect">
            <a:avLst/>
          </a:prstGeom>
          <a:solidFill>
            <a:srgbClr val="0011CF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2986088" y="2886075"/>
            <a:ext cx="838200" cy="1276350"/>
          </a:xfrm>
          <a:prstGeom prst="rect">
            <a:avLst/>
          </a:prstGeom>
          <a:solidFill>
            <a:srgbClr val="0011CF">
              <a:alpha val="2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Garamond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381000"/>
            <a:ext cx="289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Bu, Howe,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Balazinska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, Ernst VLDB10, VLDBJ12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066800" y="2362200"/>
            <a:ext cx="538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Arial" charset="0"/>
                <a:cs typeface="ＭＳ Ｐゴシック" charset="0"/>
              </a:rPr>
              <a:t>ΔA</a:t>
            </a:r>
            <a:r>
              <a:rPr lang="en-US" sz="1800" baseline="-25000" dirty="0" err="1" smtClean="0">
                <a:latin typeface="Arial" charset="0"/>
                <a:cs typeface="ＭＳ Ｐゴシック" charset="0"/>
              </a:rPr>
              <a:t>i</a:t>
            </a:r>
            <a:endParaRPr lang="en-US" sz="1800" baseline="-25000" dirty="0">
              <a:latin typeface="Arial" charset="0"/>
              <a:cs typeface="ＭＳ Ｐゴシック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085850" y="3771900"/>
            <a:ext cx="1081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cs typeface="ＭＳ Ｐゴシック" charset="0"/>
              </a:rPr>
              <a:t>R</a:t>
            </a:r>
            <a:r>
              <a:rPr lang="en-US" sz="1800" baseline="30000" dirty="0" smtClean="0">
                <a:latin typeface="Arial" charset="0"/>
                <a:cs typeface="ＭＳ Ｐゴシック" charset="0"/>
              </a:rPr>
              <a:t>1</a:t>
            </a:r>
            <a:endParaRPr lang="en-US" sz="1800" b="1" baseline="30000" dirty="0">
              <a:latin typeface="Arial" charset="0"/>
              <a:cs typeface="ＭＳ Ｐゴシック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089025" y="3035300"/>
            <a:ext cx="115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cs typeface="ＭＳ Ｐゴシック" charset="0"/>
              </a:rPr>
              <a:t>R</a:t>
            </a:r>
            <a:r>
              <a:rPr lang="en-US" sz="1800" baseline="30000" dirty="0" smtClean="0">
                <a:latin typeface="Arial" charset="0"/>
                <a:cs typeface="ＭＳ Ｐゴシック" charset="0"/>
              </a:rPr>
              <a:t>0</a:t>
            </a:r>
            <a:endParaRPr lang="en-US" sz="1800" baseline="30000" dirty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1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0201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BTC2010, 680GB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406400" y="1257300"/>
          <a:ext cx="833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47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43785"/>
              </p:ext>
            </p:extLst>
          </p:nvPr>
        </p:nvGraphicFramePr>
        <p:xfrm>
          <a:off x="685800" y="914400"/>
          <a:ext cx="785494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158233" y="26728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5498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1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BTC2010, 680GB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18813"/>
              </p:ext>
            </p:extLst>
          </p:nvPr>
        </p:nvGraphicFramePr>
        <p:xfrm>
          <a:off x="444500" y="1730375"/>
          <a:ext cx="82550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812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7BC2-4BD5-2D40-ABCB-D12D3EDB2E70}" type="datetime1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233407"/>
              </p:ext>
            </p:extLst>
          </p:nvPr>
        </p:nvGraphicFramePr>
        <p:xfrm>
          <a:off x="482600" y="568325"/>
          <a:ext cx="8432800" cy="54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989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Cattell’s</a:t>
            </a:r>
            <a:r>
              <a:rPr lang="en-US" dirty="0" smtClean="0"/>
              <a:t>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Key-value </a:t>
            </a:r>
            <a:r>
              <a:rPr lang="en-US" sz="2800" dirty="0" smtClean="0"/>
              <a:t>stores (</a:t>
            </a:r>
            <a:r>
              <a:rPr lang="en-US" sz="2800" dirty="0" err="1" smtClean="0"/>
              <a:t>memchached</a:t>
            </a:r>
            <a:r>
              <a:rPr lang="en-US" sz="2800" dirty="0" smtClean="0"/>
              <a:t>, </a:t>
            </a:r>
            <a:r>
              <a:rPr lang="en-US" sz="2800" dirty="0" err="1" smtClean="0"/>
              <a:t>Voldemort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you </a:t>
            </a:r>
            <a:r>
              <a:rPr lang="en-US" sz="2400" dirty="0" smtClean="0"/>
              <a:t>have </a:t>
            </a:r>
            <a:r>
              <a:rPr lang="en-US" sz="2400" dirty="0"/>
              <a:t>a simple application with only one kind of </a:t>
            </a:r>
            <a:r>
              <a:rPr lang="en-US" sz="2400" dirty="0" smtClean="0"/>
              <a:t>object</a:t>
            </a:r>
            <a:endParaRPr lang="en-US" sz="2400" dirty="0"/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only need to look up objects up based on one </a:t>
            </a:r>
            <a:r>
              <a:rPr lang="en-US" sz="2400" dirty="0" smtClean="0"/>
              <a:t>attribute.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Document stores (</a:t>
            </a:r>
            <a:r>
              <a:rPr lang="en-US" sz="2800" dirty="0" err="1" smtClean="0"/>
              <a:t>CouchDB</a:t>
            </a:r>
            <a:r>
              <a:rPr lang="en-US" sz="2800" dirty="0" smtClean="0"/>
              <a:t>,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multiple </a:t>
            </a:r>
            <a:r>
              <a:rPr lang="en-US" sz="2400" dirty="0"/>
              <a:t>different kinds of objects </a:t>
            </a:r>
            <a:endParaRPr lang="en-US" sz="2400" dirty="0" smtClean="0"/>
          </a:p>
          <a:p>
            <a:pPr lvl="1"/>
            <a:r>
              <a:rPr lang="en-US" sz="2400" dirty="0" smtClean="0"/>
              <a:t>need </a:t>
            </a:r>
            <a:r>
              <a:rPr lang="en-US" sz="2400" dirty="0"/>
              <a:t>to look up </a:t>
            </a:r>
            <a:r>
              <a:rPr lang="en-US" sz="2400" dirty="0" smtClean="0"/>
              <a:t>objects </a:t>
            </a:r>
            <a:r>
              <a:rPr lang="en-US" sz="2400" dirty="0"/>
              <a:t>based on multiple </a:t>
            </a:r>
            <a:r>
              <a:rPr lang="en-US" sz="2400" dirty="0" smtClean="0"/>
              <a:t>fields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5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286000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A(y) :- R(1234, b, y)</a:t>
            </a:r>
          </a:p>
          <a:p>
            <a:r>
              <a:rPr lang="en-US" sz="3200" dirty="0">
                <a:latin typeface="Courier New"/>
                <a:cs typeface="Courier New"/>
              </a:rPr>
              <a:t>B</a:t>
            </a:r>
            <a:r>
              <a:rPr lang="en-US" sz="3200" dirty="0" smtClean="0">
                <a:latin typeface="Courier New"/>
                <a:cs typeface="Courier New"/>
              </a:rPr>
              <a:t>(y) :- A(z), R(</a:t>
            </a:r>
            <a:r>
              <a:rPr lang="en-US" sz="3200" dirty="0" err="1" smtClean="0">
                <a:latin typeface="Courier New"/>
                <a:cs typeface="Courier New"/>
              </a:rPr>
              <a:t>z,b,y</a:t>
            </a:r>
            <a:r>
              <a:rPr lang="en-US" sz="32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A(y) :- </a:t>
            </a:r>
            <a:r>
              <a:rPr lang="en-US" sz="3200" dirty="0">
                <a:latin typeface="Courier New"/>
                <a:cs typeface="Courier New"/>
              </a:rPr>
              <a:t>B</a:t>
            </a:r>
            <a:r>
              <a:rPr lang="en-US" sz="3200" dirty="0" smtClean="0">
                <a:latin typeface="Courier New"/>
                <a:cs typeface="Courier New"/>
              </a:rPr>
              <a:t>(z), R(</a:t>
            </a:r>
            <a:r>
              <a:rPr lang="en-US" sz="3200" dirty="0" err="1" smtClean="0">
                <a:latin typeface="Courier New"/>
                <a:cs typeface="Courier New"/>
              </a:rPr>
              <a:t>z,b,y</a:t>
            </a:r>
            <a:r>
              <a:rPr lang="en-US" sz="3200" dirty="0" smtClean="0">
                <a:latin typeface="Courier New"/>
                <a:cs typeface="Courier New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724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 two joins for every dupe-</a:t>
            </a:r>
            <a:r>
              <a:rPr lang="en-US" sz="2400" dirty="0" err="1" smtClean="0"/>
              <a:t>elim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16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133600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S(</a:t>
            </a:r>
            <a:r>
              <a:rPr lang="en-US" sz="3200" dirty="0" err="1" smtClean="0">
                <a:latin typeface="Courier New"/>
                <a:cs typeface="Courier New"/>
              </a:rPr>
              <a:t>x,y</a:t>
            </a:r>
            <a:r>
              <a:rPr lang="en-US" sz="3200" dirty="0" smtClean="0">
                <a:latin typeface="Courier New"/>
                <a:cs typeface="Courier New"/>
              </a:rPr>
              <a:t>) :- R(x, b, y)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A(y) :- S(1234, y)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A(y) :- A(z), S(z,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Remove unneeded attributes to shrink cache and reduce transfer cost.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34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Cattell’s</a:t>
            </a:r>
            <a:r>
              <a:rPr lang="en-US" dirty="0" smtClean="0"/>
              <a:t> Recommendations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346200"/>
            <a:ext cx="8769350" cy="4762500"/>
          </a:xfrm>
        </p:spPr>
        <p:txBody>
          <a:bodyPr/>
          <a:lstStyle/>
          <a:p>
            <a:r>
              <a:rPr lang="en-US" sz="2400" dirty="0" smtClean="0"/>
              <a:t>Extensible Record Stores (</a:t>
            </a:r>
            <a:r>
              <a:rPr lang="en-US" sz="2400" dirty="0" err="1" smtClean="0"/>
              <a:t>HBase</a:t>
            </a:r>
            <a:r>
              <a:rPr lang="en-US" sz="2400" dirty="0" smtClean="0"/>
              <a:t>,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Same recommendations as document stores</a:t>
            </a:r>
          </a:p>
          <a:p>
            <a:pPr lvl="1"/>
            <a:r>
              <a:rPr lang="en-US" sz="2000" dirty="0" smtClean="0"/>
              <a:t>higher throughput (e.g., sub-record transactions)</a:t>
            </a:r>
          </a:p>
          <a:p>
            <a:pPr lvl="1"/>
            <a:r>
              <a:rPr lang="en-US" sz="2000" dirty="0" smtClean="0"/>
              <a:t>often stronger concurrency guarantees</a:t>
            </a:r>
          </a:p>
          <a:p>
            <a:pPr lvl="1"/>
            <a:r>
              <a:rPr lang="en-US" sz="2000" dirty="0" smtClean="0"/>
              <a:t>greater complexity (e.g., designing attribute groups)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NewSQL</a:t>
            </a:r>
            <a:r>
              <a:rPr lang="en-US" sz="2400" dirty="0" smtClean="0"/>
              <a:t> Relational Databases (</a:t>
            </a:r>
            <a:r>
              <a:rPr lang="en-US" sz="2400" dirty="0" err="1" smtClean="0"/>
              <a:t>VoltDB</a:t>
            </a:r>
            <a:r>
              <a:rPr lang="en-US" sz="2400" dirty="0" smtClean="0"/>
              <a:t>, </a:t>
            </a:r>
            <a:r>
              <a:rPr lang="en-US" sz="2400" dirty="0" err="1" smtClean="0"/>
              <a:t>Clustrix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you have many tables, you need SQL, full transaction support</a:t>
            </a:r>
            <a:endParaRPr lang="en-US" sz="2000" dirty="0"/>
          </a:p>
          <a:p>
            <a:pPr lvl="1"/>
            <a:r>
              <a:rPr lang="en-US" sz="2000" dirty="0" smtClean="0"/>
              <a:t>Still emphasize small-scope operations for scalability (single-record lookups and edits)</a:t>
            </a:r>
          </a:p>
          <a:p>
            <a:pPr lvl="1"/>
            <a:r>
              <a:rPr lang="en-US" sz="2000" dirty="0" smtClean="0"/>
              <a:t>But can support large-scope operations (joins, multi-node x-actions)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Durability</a:t>
            </a:r>
            <a:endParaRPr lang="en-US" dirty="0"/>
          </a:p>
          <a:p>
            <a:r>
              <a:rPr lang="en-US" dirty="0" smtClean="0"/>
              <a:t>“BASE”</a:t>
            </a:r>
          </a:p>
          <a:p>
            <a:pPr lvl="1"/>
            <a:r>
              <a:rPr lang="en-US" dirty="0" smtClean="0"/>
              <a:t>Basically </a:t>
            </a:r>
            <a:r>
              <a:rPr lang="en-US" dirty="0"/>
              <a:t>Available, Soft state, </a:t>
            </a:r>
            <a:r>
              <a:rPr lang="en-US" dirty="0" smtClean="0"/>
              <a:t>Eventually </a:t>
            </a:r>
            <a:r>
              <a:rPr lang="en-US" dirty="0"/>
              <a:t>consistent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Why is it hard to provide ACID properties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D889-D014-DA4B-812E-4450A0452776}" type="datetime1">
              <a:rPr lang="en-US" smtClean="0"/>
              <a:pPr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C84B-DFE9-364A-8F18-56CFDAADC4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9250" y="2160182"/>
            <a:ext cx="8651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Client 1: 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INSERT </a:t>
            </a:r>
            <a:r>
              <a:rPr lang="en-US" sz="2000" dirty="0">
                <a:latin typeface="Courier New"/>
                <a:cs typeface="Courier New"/>
              </a:rPr>
              <a:t>INTO </a:t>
            </a:r>
            <a:r>
              <a:rPr lang="en-US" sz="2000" dirty="0" err="1">
                <a:latin typeface="Courier New"/>
                <a:cs typeface="Courier New"/>
              </a:rPr>
              <a:t>SmallProduct</a:t>
            </a:r>
            <a:r>
              <a:rPr lang="en-US" sz="2000" dirty="0">
                <a:latin typeface="Courier New"/>
                <a:cs typeface="Courier New"/>
              </a:rPr>
              <a:t>(name, price) 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SELECT </a:t>
            </a:r>
            <a:r>
              <a:rPr lang="en-US" sz="2000" dirty="0" err="1">
                <a:latin typeface="Courier New"/>
                <a:cs typeface="Courier New"/>
              </a:rPr>
              <a:t>pname</a:t>
            </a:r>
            <a:r>
              <a:rPr lang="en-US" sz="2000" dirty="0">
                <a:latin typeface="Courier New"/>
                <a:cs typeface="Courier New"/>
              </a:rPr>
              <a:t>, price </a:t>
            </a:r>
            <a:r>
              <a:rPr lang="en-US" sz="2000" dirty="0" smtClean="0">
                <a:latin typeface="Courier New"/>
                <a:cs typeface="Courier New"/>
              </a:rPr>
              <a:t>FROM </a:t>
            </a:r>
            <a:r>
              <a:rPr lang="en-US" sz="2000" dirty="0">
                <a:latin typeface="Courier New"/>
                <a:cs typeface="Courier New"/>
              </a:rPr>
              <a:t>Product </a:t>
            </a:r>
            <a:r>
              <a:rPr lang="en-US" sz="2000" dirty="0" smtClean="0">
                <a:latin typeface="Courier New"/>
                <a:cs typeface="Courier New"/>
              </a:rPr>
              <a:t>WHERE </a:t>
            </a:r>
            <a:r>
              <a:rPr lang="en-US" sz="2000" dirty="0">
                <a:latin typeface="Courier New"/>
                <a:cs typeface="Courier New"/>
              </a:rPr>
              <a:t>price &lt;= </a:t>
            </a:r>
            <a:r>
              <a:rPr lang="en-US" sz="2000" dirty="0" smtClean="0">
                <a:latin typeface="Courier New"/>
                <a:cs typeface="Courier New"/>
              </a:rPr>
              <a:t>0.99;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DELETE Product </a:t>
            </a:r>
            <a:r>
              <a:rPr lang="en-US" sz="2000" dirty="0" smtClean="0">
                <a:latin typeface="Courier New"/>
                <a:cs typeface="Courier New"/>
              </a:rPr>
              <a:t>WHERE </a:t>
            </a:r>
            <a:r>
              <a:rPr lang="en-US" sz="2000" dirty="0">
                <a:latin typeface="Courier New"/>
                <a:cs typeface="Courier New"/>
              </a:rPr>
              <a:t>price &lt;=</a:t>
            </a:r>
            <a:r>
              <a:rPr lang="en-US" sz="2000" dirty="0" smtClean="0">
                <a:latin typeface="Courier New"/>
                <a:cs typeface="Courier New"/>
              </a:rPr>
              <a:t>0.99;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Client 2: 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SELECT </a:t>
            </a:r>
            <a:r>
              <a:rPr lang="en-US" sz="2000" dirty="0">
                <a:latin typeface="Courier New"/>
                <a:cs typeface="Courier New"/>
              </a:rPr>
              <a:t>count(*) </a:t>
            </a:r>
            <a:r>
              <a:rPr lang="en-US" sz="2000" dirty="0" smtClean="0">
                <a:latin typeface="Courier New"/>
                <a:cs typeface="Courier New"/>
              </a:rPr>
              <a:t>FROM </a:t>
            </a:r>
            <a:r>
              <a:rPr lang="en-US" sz="2000" dirty="0">
                <a:latin typeface="Courier New"/>
                <a:cs typeface="Courier New"/>
              </a:rPr>
              <a:t>Product </a:t>
            </a:r>
          </a:p>
          <a:p>
            <a:r>
              <a:rPr lang="en-US" sz="2000" dirty="0">
                <a:latin typeface="Courier New"/>
                <a:cs typeface="Courier New"/>
              </a:rPr>
              <a:t>SELECT count(*) </a:t>
            </a:r>
            <a:r>
              <a:rPr lang="en-US" sz="2000" dirty="0" smtClean="0">
                <a:latin typeface="Courier New"/>
                <a:cs typeface="Courier New"/>
              </a:rPr>
              <a:t>FROM </a:t>
            </a:r>
            <a:r>
              <a:rPr lang="en-US" sz="2000" dirty="0" err="1">
                <a:latin typeface="Courier New"/>
                <a:cs typeface="Courier New"/>
              </a:rPr>
              <a:t>SmallProduct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6109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30076</TotalTime>
  <Words>2862</Words>
  <Application>Microsoft Macintosh PowerPoint</Application>
  <PresentationFormat>On-screen Show (4:3)</PresentationFormat>
  <Paragraphs>538</Paragraphs>
  <Slides>61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Blank Presentation</vt:lpstr>
      <vt:lpstr>Lecture 9:  Transactional Workloads Graph Analytics (maybe)</vt:lpstr>
      <vt:lpstr>Roadmap</vt:lpstr>
      <vt:lpstr>Review: NoSQL</vt:lpstr>
      <vt:lpstr>NoSQL: 6 characteristics [Rick Cattell 2010]</vt:lpstr>
      <vt:lpstr>Origins</vt:lpstr>
      <vt:lpstr>Cattell’s Recommendations</vt:lpstr>
      <vt:lpstr>Cattell’s Recommendations (2)</vt:lpstr>
      <vt:lpstr>Transaction Support</vt:lpstr>
      <vt:lpstr>What could go wrong?</vt:lpstr>
      <vt:lpstr>What could go wrong?</vt:lpstr>
      <vt:lpstr>Concurrent execution problems</vt:lpstr>
      <vt:lpstr>Data Models: Sets of Attribute-Value Pairs</vt:lpstr>
      <vt:lpstr>Distributed Transactions</vt:lpstr>
      <vt:lpstr>Concurrency Control</vt:lpstr>
      <vt:lpstr>Schedules</vt:lpstr>
      <vt:lpstr>Example</vt:lpstr>
      <vt:lpstr>A Serial Schedule</vt:lpstr>
      <vt:lpstr>Serializable Schedule</vt:lpstr>
      <vt:lpstr>A Serializable Schedule</vt:lpstr>
      <vt:lpstr>A Non-Serializable Schedule</vt:lpstr>
      <vt:lpstr>Serializable Schedules</vt:lpstr>
      <vt:lpstr>Serializable Schedules</vt:lpstr>
      <vt:lpstr>A Serializable Schedule</vt:lpstr>
      <vt:lpstr>Ignoring Details</vt:lpstr>
      <vt:lpstr>Conflicts</vt:lpstr>
      <vt:lpstr>Conflicts</vt:lpstr>
      <vt:lpstr>Conflict Serializability</vt:lpstr>
      <vt:lpstr>Testing for Conflict-Serializability</vt:lpstr>
      <vt:lpstr>Example 1</vt:lpstr>
      <vt:lpstr>Example 1</vt:lpstr>
      <vt:lpstr>Example 2</vt:lpstr>
      <vt:lpstr>Example 2</vt:lpstr>
      <vt:lpstr>Transactions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Multi-version Concurrency Control</vt:lpstr>
      <vt:lpstr>PowerPoint Presentation</vt:lpstr>
      <vt:lpstr>PowerPoint Presentation</vt:lpstr>
      <vt:lpstr>PowerPoint Presentation</vt:lpstr>
      <vt:lpstr>PowerPoint Presentation</vt:lpstr>
      <vt:lpstr>Eventual Consistency</vt:lpstr>
      <vt:lpstr>Client-centric consistency</vt:lpstr>
      <vt:lpstr>Another approach: Calvin</vt:lpstr>
      <vt:lpstr>CAP Theorem [Brewer 2000, Lynch 2002]</vt:lpstr>
      <vt:lpstr>PowerPoint Presentation</vt:lpstr>
      <vt:lpstr>Graph data</vt:lpstr>
      <vt:lpstr>SQL: WITH Clause</vt:lpstr>
      <vt:lpstr>Example: Reachability</vt:lpstr>
      <vt:lpstr>Basic Semi-Naïve Evaluation</vt:lpstr>
      <vt:lpstr>In MapReduce</vt:lpstr>
      <vt:lpstr>What’s the problem?</vt:lpstr>
      <vt:lpstr>PowerPoint Presentation</vt:lpstr>
      <vt:lpstr>PowerPoint Presentation</vt:lpstr>
      <vt:lpstr>PowerPoint Presentation</vt:lpstr>
      <vt:lpstr>PowerPoint Presentation</vt:lpstr>
      <vt:lpstr>Loop unrolling</vt:lpstr>
      <vt:lpstr>Pre-project</vt:lpstr>
    </vt:vector>
  </TitlesOfParts>
  <Company>ꀀ蓕쿘ᙟ㯌뿿븀ᜁ蓕쿘뿿뷰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Howe</dc:creator>
  <cp:lastModifiedBy>Bill Howe</cp:lastModifiedBy>
  <cp:revision>633</cp:revision>
  <dcterms:created xsi:type="dcterms:W3CDTF">2009-10-14T23:21:23Z</dcterms:created>
  <dcterms:modified xsi:type="dcterms:W3CDTF">2012-06-05T00:50:11Z</dcterms:modified>
</cp:coreProperties>
</file>