
<file path=[Content_Types].xml><?xml version="1.0" encoding="utf-8"?>
<Types xmlns="http://schemas.openxmlformats.org/package/2006/content-types">
  <Default Extension="rels" ContentType="application/vnd.openxmlformats-package.relationships+xml"/>
  <Default Extension="doc" ContentType="application/msword"/>
  <Default Extension="xml" ContentType="application/xml"/>
  <Default Extension="jpeg" ContentType="image/jpeg"/>
  <Default Extension="vml" ContentType="application/vnd.openxmlformats-officedocument.vmlDrawing"/>
  <Default Extension="png" ContentType="image/png"/>
  <Default Extension="bin" ContentType="application/vnd.openxmlformats-officedocument.presentationml.printerSettings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256" r:id="rId2"/>
    <p:sldId id="343" r:id="rId3"/>
    <p:sldId id="34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288" r:id="rId43"/>
    <p:sldId id="341" r:id="rId44"/>
    <p:sldId id="342" r:id="rId45"/>
    <p:sldId id="289" r:id="rId46"/>
    <p:sldId id="295" r:id="rId47"/>
    <p:sldId id="332" r:id="rId48"/>
    <p:sldId id="333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45" r:id="rId58"/>
    <p:sldId id="346" r:id="rId59"/>
    <p:sldId id="347" r:id="rId60"/>
    <p:sldId id="348" r:id="rId61"/>
    <p:sldId id="349" r:id="rId62"/>
    <p:sldId id="350" r:id="rId63"/>
    <p:sldId id="351" r:id="rId64"/>
    <p:sldId id="352" r:id="rId65"/>
    <p:sldId id="353" r:id="rId66"/>
    <p:sldId id="354" r:id="rId67"/>
    <p:sldId id="355" r:id="rId68"/>
    <p:sldId id="356" r:id="rId69"/>
    <p:sldId id="357" r:id="rId70"/>
    <p:sldId id="358" r:id="rId71"/>
    <p:sldId id="359" r:id="rId72"/>
    <p:sldId id="360" r:id="rId7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C896"/>
    <a:srgbClr val="39275B"/>
    <a:srgbClr val="C79900"/>
    <a:srgbClr val="F4F4F4"/>
    <a:srgbClr val="D7A900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60" autoAdjust="0"/>
  </p:normalViewPr>
  <p:slideViewPr>
    <p:cSldViewPr snapToObjects="1">
      <p:cViewPr>
        <p:scale>
          <a:sx n="95" d="100"/>
          <a:sy n="95" d="100"/>
        </p:scale>
        <p:origin x="-1928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slide" Target="slides/slide63.xml"/><Relationship Id="rId60" Type="http://schemas.openxmlformats.org/officeDocument/2006/relationships/slide" Target="slides/slide59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74" Type="http://schemas.openxmlformats.org/officeDocument/2006/relationships/notesMaster" Target="notesMasters/notesMaster1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slide" Target="slides/slide49.xml"/><Relationship Id="rId77" Type="http://schemas.openxmlformats.org/officeDocument/2006/relationships/presProps" Target="presProps.xml"/><Relationship Id="rId63" Type="http://schemas.openxmlformats.org/officeDocument/2006/relationships/slide" Target="slides/slide62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71" Type="http://schemas.openxmlformats.org/officeDocument/2006/relationships/slide" Target="slides/slide70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slide" Target="slides/slide57.xml"/><Relationship Id="rId42" Type="http://schemas.openxmlformats.org/officeDocument/2006/relationships/slide" Target="slides/slide41.xml"/><Relationship Id="rId73" Type="http://schemas.openxmlformats.org/officeDocument/2006/relationships/slide" Target="slides/slide72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69" Type="http://schemas.openxmlformats.org/officeDocument/2006/relationships/slide" Target="slides/slide68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slide" Target="slides/slide56.xml"/><Relationship Id="rId59" Type="http://schemas.openxmlformats.org/officeDocument/2006/relationships/slide" Target="slides/slide58.xml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slide" Target="slides/slide5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slide" Target="slides/slide61.xml"/><Relationship Id="rId66" Type="http://schemas.openxmlformats.org/officeDocument/2006/relationships/slide" Target="slides/slide65.xml"/><Relationship Id="rId36" Type="http://schemas.openxmlformats.org/officeDocument/2006/relationships/slide" Target="slides/slide35.xml"/><Relationship Id="rId72" Type="http://schemas.openxmlformats.org/officeDocument/2006/relationships/slide" Target="slides/slide71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slide" Target="slides/slide55.xml"/><Relationship Id="rId48" Type="http://schemas.openxmlformats.org/officeDocument/2006/relationships/slide" Target="slides/slide47.xml"/><Relationship Id="rId7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slide" Target="slides/slide51.xml"/><Relationship Id="rId65" Type="http://schemas.openxmlformats.org/officeDocument/2006/relationships/slide" Target="slides/slide64.xml"/><Relationship Id="rId67" Type="http://schemas.openxmlformats.org/officeDocument/2006/relationships/slide" Target="slides/slide66.xml"/><Relationship Id="rId54" Type="http://schemas.openxmlformats.org/officeDocument/2006/relationships/slide" Target="slides/slide53.xml"/><Relationship Id="rId12" Type="http://schemas.openxmlformats.org/officeDocument/2006/relationships/slide" Target="slides/slide11.xml"/><Relationship Id="rId76" Type="http://schemas.openxmlformats.org/officeDocument/2006/relationships/printerSettings" Target="printerSettings/printerSettings1.bin"/><Relationship Id="rId79" Type="http://schemas.openxmlformats.org/officeDocument/2006/relationships/theme" Target="theme/theme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slide" Target="slides/slide60.xml"/><Relationship Id="rId53" Type="http://schemas.openxmlformats.org/officeDocument/2006/relationships/slide" Target="slides/slide5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68" Type="http://schemas.openxmlformats.org/officeDocument/2006/relationships/slide" Target="slides/slide67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78" Type="http://schemas.openxmlformats.org/officeDocument/2006/relationships/viewProps" Target="viewProps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86E03-FF8F-F043-A96F-D7A5AEA854C0}" type="datetimeFigureOut">
              <a:rPr lang="en-US" smtClean="0"/>
              <a:t>10/25/12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52214-2CEE-284F-AE70-A49E5EAB5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204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07555-D59D-914D-83F8-C070483982F1}" type="datetimeFigureOut">
              <a:rPr lang="en-US" smtClean="0"/>
              <a:t>10/25/12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C4DC8-0FA3-3C40-B18F-539AC781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225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621232-6A24-604F-B145-3482425F20DD}" type="slidenum">
              <a:rPr lang="en-US"/>
              <a:pPr/>
              <a:t>30</a:t>
            </a:fld>
            <a:endParaRPr lang="en-US"/>
          </a:p>
        </p:txBody>
      </p:sp>
      <p:sp>
        <p:nvSpPr>
          <p:cNvPr id="3584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The goal here is to make Shared Nothing Architecturs easier to program.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975F1-15E5-E549-AB85-9B7F3AFF21B9}" type="slidenum">
              <a:rPr lang="en-US"/>
              <a:pPr/>
              <a:t>31</a:t>
            </a:fld>
            <a:endParaRPr lang="en-US"/>
          </a:p>
        </p:txBody>
      </p:sp>
      <p:sp>
        <p:nvSpPr>
          <p:cNvPr id="3604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0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Dryad is optimized for: throughput, data-parallel computation, in a private data-center.</a:t>
            </a:r>
          </a:p>
        </p:txBody>
      </p:sp>
      <p:sp>
        <p:nvSpPr>
          <p:cNvPr id="36045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r" eaLnBrk="1" hangingPunct="1"/>
            <a:fld id="{2B80400E-D2BE-B24F-BA38-3025A1E0F4DB}" type="slidenum">
              <a:rPr lang="en-US" sz="1200">
                <a:latin typeface="Calibri" charset="0"/>
                <a:cs typeface="ＭＳ Ｐゴシック" charset="0"/>
              </a:rPr>
              <a:pPr algn="r" eaLnBrk="1" hangingPunct="1"/>
              <a:t>31</a:t>
            </a:fld>
            <a:endParaRPr lang="en-US" sz="1200">
              <a:latin typeface="Calibri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E522F5-5B54-C846-9958-4BFDE89B4E6C}" type="slidenum">
              <a:rPr lang="en-US"/>
              <a:pPr/>
              <a:t>35</a:t>
            </a:fld>
            <a:endParaRPr lang="en-US"/>
          </a:p>
        </p:txBody>
      </p:sp>
      <p:sp>
        <p:nvSpPr>
          <p:cNvPr id="10035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035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Want to know the makeup of the text by word length.  For example, we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d like to know how many words have greater than 10 characters.  We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d also like to know how many words have between 5 and 9 characters, between 2 and 4 and those with just 1 character.  </a:t>
            </a:r>
          </a:p>
          <a:p>
            <a:r>
              <a:rPr lang="en-US"/>
              <a:t>Map will read in text and tag each word as a different color depending on the length of the word.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0E9D46-D0BD-AD42-AE6F-27E751F36121}" type="slidenum">
              <a:rPr lang="en-US"/>
              <a:pPr/>
              <a:t>36</a:t>
            </a:fld>
            <a:endParaRPr lang="en-US"/>
          </a:p>
        </p:txBody>
      </p:sp>
      <p:sp>
        <p:nvSpPr>
          <p:cNvPr id="159746" name="Rectangle 1026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9747" name="Rectangle 1027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Want to know the makeup of the text by word length.  For example, we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d like to know how many words have greater than 10 characters.  We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d also like to know how many words have between 5 and 9 characters, between 2 and 4 and those with just 1 character.  </a:t>
            </a:r>
          </a:p>
          <a:p>
            <a:r>
              <a:rPr lang="en-US"/>
              <a:t>Map will read in text and tag each word as a different color depending on the length of the word.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3E3510-837E-4943-AA9C-D5286FEE36E2}" type="slidenum">
              <a:rPr lang="en-US"/>
              <a:pPr/>
              <a:t>37</a:t>
            </a:fld>
            <a:endParaRPr lang="en-US"/>
          </a:p>
        </p:txBody>
      </p:sp>
      <p:sp>
        <p:nvSpPr>
          <p:cNvPr id="10240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0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Motivating Map task and intuition behind map…. Think of map as a group by.</a:t>
            </a:r>
          </a:p>
          <a:p>
            <a:endParaRPr lang="en-US"/>
          </a:p>
          <a:p>
            <a:r>
              <a:rPr lang="en-US"/>
              <a:t>Distribution of word lengths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E1C4B-9B3D-E54F-87E6-3B4FDF26D377}" type="slidenum">
              <a:rPr lang="en-US"/>
              <a:pPr/>
              <a:t>38</a:t>
            </a:fld>
            <a:endParaRPr lang="en-US"/>
          </a:p>
        </p:txBody>
      </p:sp>
      <p:sp>
        <p:nvSpPr>
          <p:cNvPr id="16179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179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Motivating Map task and intuition behind map…. Think of map as a group by.</a:t>
            </a:r>
          </a:p>
          <a:p>
            <a:endParaRPr lang="en-US"/>
          </a:p>
          <a:p>
            <a:r>
              <a:rPr lang="en-US"/>
              <a:t>Distribution of word lengths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121950-46F8-5243-BC99-53F92580DB7A}" type="slidenum">
              <a:rPr lang="en-US"/>
              <a:pPr/>
              <a:t>39</a:t>
            </a:fld>
            <a:endParaRPr lang="en-US"/>
          </a:p>
        </p:txBody>
      </p:sp>
      <p:sp>
        <p:nvSpPr>
          <p:cNvPr id="157698" name="Rectangle 1026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7699" name="Rectangle 1027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Motivating Map task and intuition behind map…. Think of map as a group by.</a:t>
            </a:r>
          </a:p>
          <a:p>
            <a:endParaRPr lang="en-US"/>
          </a:p>
          <a:p>
            <a:r>
              <a:rPr lang="en-US"/>
              <a:t>Distribution of word lengths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F66342-1586-594E-89C0-6DECAC626D35}" type="slidenum">
              <a:rPr lang="en-US"/>
              <a:pPr/>
              <a:t>40</a:t>
            </a:fld>
            <a:endParaRPr lang="en-US"/>
          </a:p>
        </p:txBody>
      </p:sp>
      <p:sp>
        <p:nvSpPr>
          <p:cNvPr id="10445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445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bg1">
                <a:lumMod val="85000"/>
              </a:schemeClr>
            </a:gs>
            <a:gs pos="4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113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684412_high_Purpl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9275B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7" descr="UW.Wordmark_ctr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2425"/>
            <a:ext cx="2551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Picture 8" descr="UW_W-Logo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8486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5635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284D85-FEAC-6D4D-ADD9-3BD8F167427A}" type="datetime1">
              <a:rPr lang="en-US" smtClean="0"/>
              <a:t>10/25/12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2300" y="6356350"/>
            <a:ext cx="2895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35635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2883AC-E72C-294B-86D2-A63D5043FD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449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000AE5-584D-C440-9AD8-C8FC349C2170}" type="datetime1">
              <a:rPr lang="en-US" smtClean="0"/>
              <a:t>10/25/12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2025F-BD38-A44C-A022-81B9B849CB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6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3D354-CDAA-004A-BBB7-92BEBA53B5C0}" type="datetime1">
              <a:rPr lang="en-US" smtClean="0"/>
              <a:t>10/25/12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648DF-5E37-9E4E-8E74-0E0631D04E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8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854696" cy="91440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28800"/>
            <a:ext cx="7854696" cy="42973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7B55FEDD-6FD9-7942-8E57-CDDA6D5C3512}" type="datetime1">
              <a:rPr lang="en-US" smtClean="0"/>
              <a:t>10/25/12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5475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715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12D6CCC-2396-634D-8A9D-DFA1A30244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5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60E162-5E18-CC42-AEFF-80654EBA5EC9}" type="datetime1">
              <a:rPr lang="en-US" smtClean="0"/>
              <a:t>10/25/12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0DD67-BB51-4341-BE04-6FACCCE28F1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55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959A-35A8-9348-83C4-31B0671CA6F4}" type="datetime1">
              <a:rPr lang="en-US" smtClean="0"/>
              <a:t>10/25/12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4E72A-CE54-AB49-9729-B884B92568C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482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399"/>
            <a:ext cx="4040188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76399"/>
            <a:ext cx="4041775" cy="498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ED5640-A054-AD43-A009-5122F633A555}" type="datetime1">
              <a:rPr lang="en-US" smtClean="0"/>
              <a:t>10/25/12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80FAF-06AB-7741-A545-C8911F3DDE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1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3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14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44F366-C044-4B4C-9ED0-43C134576ECA}" type="datetime1">
              <a:rPr lang="en-US" smtClean="0"/>
              <a:t>10/25/12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BE93F-5C7A-5B41-A729-CD25FF97C96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44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FCB4E5-F5CA-CD47-9AE3-A07BD6AB5419}" type="datetime1">
              <a:rPr lang="en-US" smtClean="0"/>
              <a:t>10/25/12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4DEEC5-EA09-464B-9CF2-C5C5C68E12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449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F7E3BA-6CFD-3F4B-B6A9-0E95C2C35C95}" type="datetime1">
              <a:rPr lang="en-US" smtClean="0"/>
              <a:t>10/25/12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7139CD-AAD3-944F-B5E6-7F016C31DF0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50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61999"/>
            <a:ext cx="5486400" cy="39655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C999BE-CC0D-BA40-AC64-6591B8579716}" type="datetime1">
              <a:rPr lang="en-US" smtClean="0"/>
              <a:t>10/25/12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78931-4823-DD4F-8A70-63C081F743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74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Frutiger 55 Roman" charset="0"/>
              </a:defRPr>
            </a:lvl1pPr>
          </a:lstStyle>
          <a:p>
            <a:fld id="{7BC5C81F-24D6-B24D-AABC-683A945C8813}" type="datetime1">
              <a:rPr lang="en-US" smtClean="0"/>
              <a:t>10/25/12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Frutiger 55 Roman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 smtClean="0"/>
              <a:t>Bill Howe, UW eScience Institute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Frutiger 55 Roman" charset="0"/>
              </a:defRPr>
            </a:lvl1pPr>
          </a:lstStyle>
          <a:p>
            <a:fld id="{BE813726-3EE7-B74D-9376-57C8D899FEF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Frutiger 55 Roman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Frutiger 55 Roman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Word_97_-_2004_Document1.doc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Relationship Id="rId5" Type="http://schemas.openxmlformats.org/officeDocument/2006/relationships/image" Target="../media/image6.emf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Word_97_-_2004_Document2.doc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Relationship Id="rId5" Type="http://schemas.openxmlformats.org/officeDocument/2006/relationships/image" Target="../media/image7.emf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Word_97_-_2004_Document3.doc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Relationship Id="rId5" Type="http://schemas.openxmlformats.org/officeDocument/2006/relationships/image" Target="../media/image8.emf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Word_97_-_2004_Document4.doc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6.xml"/><Relationship Id="rId5" Type="http://schemas.openxmlformats.org/officeDocument/2006/relationships/image" Target="../media/image9.emf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Word_97_-_2004_Document5.doc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7.xml"/><Relationship Id="rId5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5" Type="http://schemas.openxmlformats.org/officeDocument/2006/relationships/image" Target="../media/image11.emf"/><Relationship Id="rId7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6" Type="http://schemas.openxmlformats.org/officeDocument/2006/relationships/oleObject" Target="../embeddings/Microsoft_Word_97_-_2004_Document6.doc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Lecture 3: MapReduce and Parallel Algorithms</a:t>
            </a:r>
            <a:endParaRPr lang="en-US" dirty="0">
              <a:latin typeface="Arial" charset="0"/>
            </a:endParaRPr>
          </a:p>
        </p:txBody>
      </p:sp>
      <p:sp>
        <p:nvSpPr>
          <p:cNvPr id="329731" name="Rectangle 3"/>
          <p:cNvSpPr>
            <a:spLocks noChangeArrowheads="1"/>
          </p:cNvSpPr>
          <p:nvPr/>
        </p:nvSpPr>
        <p:spPr bwMode="auto">
          <a:xfrm>
            <a:off x="879475" y="682625"/>
            <a:ext cx="7772400" cy="1285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endParaRPr lang="en-US" sz="36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29733" name="Rectangle 5"/>
          <p:cNvSpPr>
            <a:spLocks noChangeArrowheads="1"/>
          </p:cNvSpPr>
          <p:nvPr/>
        </p:nvSpPr>
        <p:spPr bwMode="auto">
          <a:xfrm>
            <a:off x="711200" y="2544763"/>
            <a:ext cx="62341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endParaRPr lang="en-US" sz="4800" dirty="0">
              <a:solidFill>
                <a:schemeClr val="tx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125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784A-330D-A843-8338-1B656748B612}" type="datetime1">
              <a:rPr lang="en-US"/>
              <a:pPr/>
              <a:t>10/29/12</a:t>
            </a:fld>
            <a:endParaRPr lang="en-US"/>
          </a:p>
        </p:txBody>
      </p:sp>
      <p:sp>
        <p:nvSpPr>
          <p:cNvPr id="5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eScience Institute</a:t>
            </a:r>
          </a:p>
        </p:txBody>
      </p:sp>
      <p:sp>
        <p:nvSpPr>
          <p:cNvPr id="5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8F13-9F2C-F049-8488-B4D0EC698268}" type="slidenum">
              <a:rPr lang="en-US"/>
              <a:pPr/>
              <a:t>10</a:t>
            </a:fld>
            <a:endParaRPr lang="en-US"/>
          </a:p>
        </p:txBody>
      </p:sp>
      <p:sp>
        <p:nvSpPr>
          <p:cNvPr id="336898" name="Rectangle 2"/>
          <p:cNvSpPr>
            <a:spLocks noChangeArrowheads="1"/>
          </p:cNvSpPr>
          <p:nvPr/>
        </p:nvSpPr>
        <p:spPr bwMode="auto">
          <a:xfrm>
            <a:off x="990600" y="2141538"/>
            <a:ext cx="7086600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899" name="AutoShape 3"/>
          <p:cNvSpPr>
            <a:spLocks noChangeArrowheads="1"/>
          </p:cNvSpPr>
          <p:nvPr/>
        </p:nvSpPr>
        <p:spPr bwMode="auto">
          <a:xfrm>
            <a:off x="3657600" y="1905000"/>
            <a:ext cx="152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00" name="Rectangle 4"/>
          <p:cNvSpPr>
            <a:spLocks noChangeArrowheads="1"/>
          </p:cNvSpPr>
          <p:nvPr/>
        </p:nvSpPr>
        <p:spPr bwMode="auto">
          <a:xfrm>
            <a:off x="4267200" y="1447800"/>
            <a:ext cx="1960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GATTACGATATTA</a:t>
            </a:r>
          </a:p>
        </p:txBody>
      </p:sp>
      <p:sp>
        <p:nvSpPr>
          <p:cNvPr id="336901" name="Line 5"/>
          <p:cNvSpPr>
            <a:spLocks noChangeShapeType="1"/>
          </p:cNvSpPr>
          <p:nvPr/>
        </p:nvSpPr>
        <p:spPr bwMode="auto">
          <a:xfrm>
            <a:off x="1295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02" name="Line 6"/>
          <p:cNvSpPr>
            <a:spLocks noChangeShapeType="1"/>
          </p:cNvSpPr>
          <p:nvPr/>
        </p:nvSpPr>
        <p:spPr bwMode="auto">
          <a:xfrm>
            <a:off x="1447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03" name="Line 7"/>
          <p:cNvSpPr>
            <a:spLocks noChangeShapeType="1"/>
          </p:cNvSpPr>
          <p:nvPr/>
        </p:nvSpPr>
        <p:spPr bwMode="auto">
          <a:xfrm>
            <a:off x="1600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04" name="Line 8"/>
          <p:cNvSpPr>
            <a:spLocks noChangeShapeType="1"/>
          </p:cNvSpPr>
          <p:nvPr/>
        </p:nvSpPr>
        <p:spPr bwMode="auto">
          <a:xfrm>
            <a:off x="1752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05" name="Line 9"/>
          <p:cNvSpPr>
            <a:spLocks noChangeShapeType="1"/>
          </p:cNvSpPr>
          <p:nvPr/>
        </p:nvSpPr>
        <p:spPr bwMode="auto">
          <a:xfrm>
            <a:off x="1905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06" name="Line 10"/>
          <p:cNvSpPr>
            <a:spLocks noChangeShapeType="1"/>
          </p:cNvSpPr>
          <p:nvPr/>
        </p:nvSpPr>
        <p:spPr bwMode="auto">
          <a:xfrm>
            <a:off x="2057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07" name="Line 11"/>
          <p:cNvSpPr>
            <a:spLocks noChangeShapeType="1"/>
          </p:cNvSpPr>
          <p:nvPr/>
        </p:nvSpPr>
        <p:spPr bwMode="auto">
          <a:xfrm>
            <a:off x="2209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08" name="Line 12"/>
          <p:cNvSpPr>
            <a:spLocks noChangeShapeType="1"/>
          </p:cNvSpPr>
          <p:nvPr/>
        </p:nvSpPr>
        <p:spPr bwMode="auto">
          <a:xfrm>
            <a:off x="2362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09" name="Line 13"/>
          <p:cNvSpPr>
            <a:spLocks noChangeShapeType="1"/>
          </p:cNvSpPr>
          <p:nvPr/>
        </p:nvSpPr>
        <p:spPr bwMode="auto">
          <a:xfrm>
            <a:off x="2514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10" name="Line 14"/>
          <p:cNvSpPr>
            <a:spLocks noChangeShapeType="1"/>
          </p:cNvSpPr>
          <p:nvPr/>
        </p:nvSpPr>
        <p:spPr bwMode="auto">
          <a:xfrm>
            <a:off x="2667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11" name="Line 15"/>
          <p:cNvSpPr>
            <a:spLocks noChangeShapeType="1"/>
          </p:cNvSpPr>
          <p:nvPr/>
        </p:nvSpPr>
        <p:spPr bwMode="auto">
          <a:xfrm>
            <a:off x="2819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12" name="Line 16"/>
          <p:cNvSpPr>
            <a:spLocks noChangeShapeType="1"/>
          </p:cNvSpPr>
          <p:nvPr/>
        </p:nvSpPr>
        <p:spPr bwMode="auto">
          <a:xfrm>
            <a:off x="3581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13" name="Line 17"/>
          <p:cNvSpPr>
            <a:spLocks noChangeShapeType="1"/>
          </p:cNvSpPr>
          <p:nvPr/>
        </p:nvSpPr>
        <p:spPr bwMode="auto">
          <a:xfrm>
            <a:off x="3733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14" name="Line 18"/>
          <p:cNvSpPr>
            <a:spLocks noChangeShapeType="1"/>
          </p:cNvSpPr>
          <p:nvPr/>
        </p:nvSpPr>
        <p:spPr bwMode="auto">
          <a:xfrm>
            <a:off x="3886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15" name="Line 19"/>
          <p:cNvSpPr>
            <a:spLocks noChangeShapeType="1"/>
          </p:cNvSpPr>
          <p:nvPr/>
        </p:nvSpPr>
        <p:spPr bwMode="auto">
          <a:xfrm>
            <a:off x="4038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16" name="Line 20"/>
          <p:cNvSpPr>
            <a:spLocks noChangeShapeType="1"/>
          </p:cNvSpPr>
          <p:nvPr/>
        </p:nvSpPr>
        <p:spPr bwMode="auto">
          <a:xfrm>
            <a:off x="4191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17" name="Line 21"/>
          <p:cNvSpPr>
            <a:spLocks noChangeShapeType="1"/>
          </p:cNvSpPr>
          <p:nvPr/>
        </p:nvSpPr>
        <p:spPr bwMode="auto">
          <a:xfrm>
            <a:off x="4343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18" name="Line 22"/>
          <p:cNvSpPr>
            <a:spLocks noChangeShapeType="1"/>
          </p:cNvSpPr>
          <p:nvPr/>
        </p:nvSpPr>
        <p:spPr bwMode="auto">
          <a:xfrm>
            <a:off x="4495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19" name="Line 23"/>
          <p:cNvSpPr>
            <a:spLocks noChangeShapeType="1"/>
          </p:cNvSpPr>
          <p:nvPr/>
        </p:nvSpPr>
        <p:spPr bwMode="auto">
          <a:xfrm>
            <a:off x="4648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0" name="Line 24"/>
          <p:cNvSpPr>
            <a:spLocks noChangeShapeType="1"/>
          </p:cNvSpPr>
          <p:nvPr/>
        </p:nvSpPr>
        <p:spPr bwMode="auto">
          <a:xfrm>
            <a:off x="4800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1" name="Line 25"/>
          <p:cNvSpPr>
            <a:spLocks noChangeShapeType="1"/>
          </p:cNvSpPr>
          <p:nvPr/>
        </p:nvSpPr>
        <p:spPr bwMode="auto">
          <a:xfrm>
            <a:off x="4953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2" name="Line 26"/>
          <p:cNvSpPr>
            <a:spLocks noChangeShapeType="1"/>
          </p:cNvSpPr>
          <p:nvPr/>
        </p:nvSpPr>
        <p:spPr bwMode="auto">
          <a:xfrm>
            <a:off x="5105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3" name="Line 27"/>
          <p:cNvSpPr>
            <a:spLocks noChangeShapeType="1"/>
          </p:cNvSpPr>
          <p:nvPr/>
        </p:nvSpPr>
        <p:spPr bwMode="auto">
          <a:xfrm>
            <a:off x="5257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4" name="Line 28"/>
          <p:cNvSpPr>
            <a:spLocks noChangeShapeType="1"/>
          </p:cNvSpPr>
          <p:nvPr/>
        </p:nvSpPr>
        <p:spPr bwMode="auto">
          <a:xfrm>
            <a:off x="5410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5" name="Line 29"/>
          <p:cNvSpPr>
            <a:spLocks noChangeShapeType="1"/>
          </p:cNvSpPr>
          <p:nvPr/>
        </p:nvSpPr>
        <p:spPr bwMode="auto">
          <a:xfrm>
            <a:off x="5562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6" name="Line 30"/>
          <p:cNvSpPr>
            <a:spLocks noChangeShapeType="1"/>
          </p:cNvSpPr>
          <p:nvPr/>
        </p:nvSpPr>
        <p:spPr bwMode="auto">
          <a:xfrm>
            <a:off x="5715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7" name="Line 31"/>
          <p:cNvSpPr>
            <a:spLocks noChangeShapeType="1"/>
          </p:cNvSpPr>
          <p:nvPr/>
        </p:nvSpPr>
        <p:spPr bwMode="auto">
          <a:xfrm>
            <a:off x="5867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8" name="Line 32"/>
          <p:cNvSpPr>
            <a:spLocks noChangeShapeType="1"/>
          </p:cNvSpPr>
          <p:nvPr/>
        </p:nvSpPr>
        <p:spPr bwMode="auto">
          <a:xfrm>
            <a:off x="6019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9" name="Line 33"/>
          <p:cNvSpPr>
            <a:spLocks noChangeShapeType="1"/>
          </p:cNvSpPr>
          <p:nvPr/>
        </p:nvSpPr>
        <p:spPr bwMode="auto">
          <a:xfrm>
            <a:off x="6172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30" name="Line 34"/>
          <p:cNvSpPr>
            <a:spLocks noChangeShapeType="1"/>
          </p:cNvSpPr>
          <p:nvPr/>
        </p:nvSpPr>
        <p:spPr bwMode="auto">
          <a:xfrm>
            <a:off x="6324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31" name="Line 35"/>
          <p:cNvSpPr>
            <a:spLocks noChangeShapeType="1"/>
          </p:cNvSpPr>
          <p:nvPr/>
        </p:nvSpPr>
        <p:spPr bwMode="auto">
          <a:xfrm>
            <a:off x="6477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32" name="Line 36"/>
          <p:cNvSpPr>
            <a:spLocks noChangeShapeType="1"/>
          </p:cNvSpPr>
          <p:nvPr/>
        </p:nvSpPr>
        <p:spPr bwMode="auto">
          <a:xfrm>
            <a:off x="6629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33" name="Line 37"/>
          <p:cNvSpPr>
            <a:spLocks noChangeShapeType="1"/>
          </p:cNvSpPr>
          <p:nvPr/>
        </p:nvSpPr>
        <p:spPr bwMode="auto">
          <a:xfrm>
            <a:off x="6781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34" name="Line 38"/>
          <p:cNvSpPr>
            <a:spLocks noChangeShapeType="1"/>
          </p:cNvSpPr>
          <p:nvPr/>
        </p:nvSpPr>
        <p:spPr bwMode="auto">
          <a:xfrm>
            <a:off x="6934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35" name="Line 39"/>
          <p:cNvSpPr>
            <a:spLocks noChangeShapeType="1"/>
          </p:cNvSpPr>
          <p:nvPr/>
        </p:nvSpPr>
        <p:spPr bwMode="auto">
          <a:xfrm>
            <a:off x="7086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36" name="Line 40"/>
          <p:cNvSpPr>
            <a:spLocks noChangeShapeType="1"/>
          </p:cNvSpPr>
          <p:nvPr/>
        </p:nvSpPr>
        <p:spPr bwMode="auto">
          <a:xfrm>
            <a:off x="7239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37" name="Line 41"/>
          <p:cNvSpPr>
            <a:spLocks noChangeShapeType="1"/>
          </p:cNvSpPr>
          <p:nvPr/>
        </p:nvSpPr>
        <p:spPr bwMode="auto">
          <a:xfrm>
            <a:off x="7391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38" name="Line 42"/>
          <p:cNvSpPr>
            <a:spLocks noChangeShapeType="1"/>
          </p:cNvSpPr>
          <p:nvPr/>
        </p:nvSpPr>
        <p:spPr bwMode="auto">
          <a:xfrm>
            <a:off x="7543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39" name="Line 43"/>
          <p:cNvSpPr>
            <a:spLocks noChangeShapeType="1"/>
          </p:cNvSpPr>
          <p:nvPr/>
        </p:nvSpPr>
        <p:spPr bwMode="auto">
          <a:xfrm>
            <a:off x="7696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40" name="Line 44"/>
          <p:cNvSpPr>
            <a:spLocks noChangeShapeType="1"/>
          </p:cNvSpPr>
          <p:nvPr/>
        </p:nvSpPr>
        <p:spPr bwMode="auto">
          <a:xfrm>
            <a:off x="7848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41" name="Line 45"/>
          <p:cNvSpPr>
            <a:spLocks noChangeShapeType="1"/>
          </p:cNvSpPr>
          <p:nvPr/>
        </p:nvSpPr>
        <p:spPr bwMode="auto">
          <a:xfrm>
            <a:off x="2971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42" name="Line 46"/>
          <p:cNvSpPr>
            <a:spLocks noChangeShapeType="1"/>
          </p:cNvSpPr>
          <p:nvPr/>
        </p:nvSpPr>
        <p:spPr bwMode="auto">
          <a:xfrm>
            <a:off x="3124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43" name="Line 47"/>
          <p:cNvSpPr>
            <a:spLocks noChangeShapeType="1"/>
          </p:cNvSpPr>
          <p:nvPr/>
        </p:nvSpPr>
        <p:spPr bwMode="auto">
          <a:xfrm>
            <a:off x="3276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44" name="Line 48"/>
          <p:cNvSpPr>
            <a:spLocks noChangeShapeType="1"/>
          </p:cNvSpPr>
          <p:nvPr/>
        </p:nvSpPr>
        <p:spPr bwMode="auto">
          <a:xfrm>
            <a:off x="3429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45" name="Line 49"/>
          <p:cNvSpPr>
            <a:spLocks noChangeShapeType="1"/>
          </p:cNvSpPr>
          <p:nvPr/>
        </p:nvSpPr>
        <p:spPr bwMode="auto">
          <a:xfrm>
            <a:off x="1143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6946" name="AutoShape 50"/>
          <p:cNvCxnSpPr>
            <a:cxnSpLocks noChangeShapeType="1"/>
            <a:stCxn id="336913" idx="0"/>
            <a:endCxn id="336900" idx="1"/>
          </p:cNvCxnSpPr>
          <p:nvPr/>
        </p:nvCxnSpPr>
        <p:spPr bwMode="auto">
          <a:xfrm rot="16200000">
            <a:off x="3661568" y="1688307"/>
            <a:ext cx="677863" cy="533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6947" name="Text Box 51"/>
          <p:cNvSpPr txBox="1">
            <a:spLocks noChangeArrowheads="1"/>
          </p:cNvSpPr>
          <p:nvPr/>
        </p:nvSpPr>
        <p:spPr bwMode="auto">
          <a:xfrm>
            <a:off x="1295400" y="4114800"/>
            <a:ext cx="6527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40 records, 40 comparions</a:t>
            </a:r>
            <a:endParaRPr lang="en-US" i="1"/>
          </a:p>
          <a:p>
            <a:pPr>
              <a:spcBef>
                <a:spcPct val="50000"/>
              </a:spcBef>
            </a:pPr>
            <a:r>
              <a:rPr lang="en-US" i="1"/>
              <a:t>N</a:t>
            </a:r>
            <a:r>
              <a:rPr lang="en-US"/>
              <a:t> records, </a:t>
            </a:r>
            <a:r>
              <a:rPr lang="en-US" i="1"/>
              <a:t>N </a:t>
            </a:r>
            <a:r>
              <a:rPr lang="en-US"/>
              <a:t>comparisons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The algorithmic complexity is order N: O(</a:t>
            </a:r>
            <a:r>
              <a:rPr lang="en-US" i="1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74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ChangeArrowheads="1"/>
          </p:cNvSpPr>
          <p:nvPr/>
        </p:nvSpPr>
        <p:spPr bwMode="auto">
          <a:xfrm>
            <a:off x="990600" y="1905000"/>
            <a:ext cx="70866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23" name="Rectangle 3"/>
          <p:cNvSpPr>
            <a:spLocks noChangeArrowheads="1"/>
          </p:cNvSpPr>
          <p:nvPr/>
        </p:nvSpPr>
        <p:spPr bwMode="auto">
          <a:xfrm>
            <a:off x="990600" y="3429000"/>
            <a:ext cx="7086600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24" name="Line 4"/>
          <p:cNvSpPr>
            <a:spLocks noChangeShapeType="1"/>
          </p:cNvSpPr>
          <p:nvPr/>
        </p:nvSpPr>
        <p:spPr bwMode="auto">
          <a:xfrm>
            <a:off x="12954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25" name="Line 5"/>
          <p:cNvSpPr>
            <a:spLocks noChangeShapeType="1"/>
          </p:cNvSpPr>
          <p:nvPr/>
        </p:nvSpPr>
        <p:spPr bwMode="auto">
          <a:xfrm>
            <a:off x="14478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26" name="Line 6"/>
          <p:cNvSpPr>
            <a:spLocks noChangeShapeType="1"/>
          </p:cNvSpPr>
          <p:nvPr/>
        </p:nvSpPr>
        <p:spPr bwMode="auto">
          <a:xfrm>
            <a:off x="16002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27" name="Line 7"/>
          <p:cNvSpPr>
            <a:spLocks noChangeShapeType="1"/>
          </p:cNvSpPr>
          <p:nvPr/>
        </p:nvSpPr>
        <p:spPr bwMode="auto">
          <a:xfrm>
            <a:off x="17526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28" name="Line 8"/>
          <p:cNvSpPr>
            <a:spLocks noChangeShapeType="1"/>
          </p:cNvSpPr>
          <p:nvPr/>
        </p:nvSpPr>
        <p:spPr bwMode="auto">
          <a:xfrm>
            <a:off x="19050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29" name="Line 9"/>
          <p:cNvSpPr>
            <a:spLocks noChangeShapeType="1"/>
          </p:cNvSpPr>
          <p:nvPr/>
        </p:nvSpPr>
        <p:spPr bwMode="auto">
          <a:xfrm>
            <a:off x="20574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30" name="Line 10"/>
          <p:cNvSpPr>
            <a:spLocks noChangeShapeType="1"/>
          </p:cNvSpPr>
          <p:nvPr/>
        </p:nvSpPr>
        <p:spPr bwMode="auto">
          <a:xfrm>
            <a:off x="22098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31" name="Line 11"/>
          <p:cNvSpPr>
            <a:spLocks noChangeShapeType="1"/>
          </p:cNvSpPr>
          <p:nvPr/>
        </p:nvSpPr>
        <p:spPr bwMode="auto">
          <a:xfrm>
            <a:off x="23622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32" name="Line 12"/>
          <p:cNvSpPr>
            <a:spLocks noChangeShapeType="1"/>
          </p:cNvSpPr>
          <p:nvPr/>
        </p:nvSpPr>
        <p:spPr bwMode="auto">
          <a:xfrm>
            <a:off x="25146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33" name="Line 13"/>
          <p:cNvSpPr>
            <a:spLocks noChangeShapeType="1"/>
          </p:cNvSpPr>
          <p:nvPr/>
        </p:nvSpPr>
        <p:spPr bwMode="auto">
          <a:xfrm>
            <a:off x="26670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34" name="Line 14"/>
          <p:cNvSpPr>
            <a:spLocks noChangeShapeType="1"/>
          </p:cNvSpPr>
          <p:nvPr/>
        </p:nvSpPr>
        <p:spPr bwMode="auto">
          <a:xfrm>
            <a:off x="28194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35" name="Line 15"/>
          <p:cNvSpPr>
            <a:spLocks noChangeShapeType="1"/>
          </p:cNvSpPr>
          <p:nvPr/>
        </p:nvSpPr>
        <p:spPr bwMode="auto">
          <a:xfrm>
            <a:off x="35814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36" name="Line 16"/>
          <p:cNvSpPr>
            <a:spLocks noChangeShapeType="1"/>
          </p:cNvSpPr>
          <p:nvPr/>
        </p:nvSpPr>
        <p:spPr bwMode="auto">
          <a:xfrm>
            <a:off x="37338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37" name="Line 17"/>
          <p:cNvSpPr>
            <a:spLocks noChangeShapeType="1"/>
          </p:cNvSpPr>
          <p:nvPr/>
        </p:nvSpPr>
        <p:spPr bwMode="auto">
          <a:xfrm>
            <a:off x="38862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38" name="Line 18"/>
          <p:cNvSpPr>
            <a:spLocks noChangeShapeType="1"/>
          </p:cNvSpPr>
          <p:nvPr/>
        </p:nvSpPr>
        <p:spPr bwMode="auto">
          <a:xfrm>
            <a:off x="40386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39" name="Line 19"/>
          <p:cNvSpPr>
            <a:spLocks noChangeShapeType="1"/>
          </p:cNvSpPr>
          <p:nvPr/>
        </p:nvSpPr>
        <p:spPr bwMode="auto">
          <a:xfrm>
            <a:off x="41910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40" name="Line 20"/>
          <p:cNvSpPr>
            <a:spLocks noChangeShapeType="1"/>
          </p:cNvSpPr>
          <p:nvPr/>
        </p:nvSpPr>
        <p:spPr bwMode="auto">
          <a:xfrm>
            <a:off x="43434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41" name="Line 21"/>
          <p:cNvSpPr>
            <a:spLocks noChangeShapeType="1"/>
          </p:cNvSpPr>
          <p:nvPr/>
        </p:nvSpPr>
        <p:spPr bwMode="auto">
          <a:xfrm>
            <a:off x="44958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42" name="Line 22"/>
          <p:cNvSpPr>
            <a:spLocks noChangeShapeType="1"/>
          </p:cNvSpPr>
          <p:nvPr/>
        </p:nvSpPr>
        <p:spPr bwMode="auto">
          <a:xfrm>
            <a:off x="46482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43" name="Line 23"/>
          <p:cNvSpPr>
            <a:spLocks noChangeShapeType="1"/>
          </p:cNvSpPr>
          <p:nvPr/>
        </p:nvSpPr>
        <p:spPr bwMode="auto">
          <a:xfrm>
            <a:off x="48006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44" name="Line 24"/>
          <p:cNvSpPr>
            <a:spLocks noChangeShapeType="1"/>
          </p:cNvSpPr>
          <p:nvPr/>
        </p:nvSpPr>
        <p:spPr bwMode="auto">
          <a:xfrm>
            <a:off x="49530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45" name="Line 25"/>
          <p:cNvSpPr>
            <a:spLocks noChangeShapeType="1"/>
          </p:cNvSpPr>
          <p:nvPr/>
        </p:nvSpPr>
        <p:spPr bwMode="auto">
          <a:xfrm>
            <a:off x="51054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46" name="Line 26"/>
          <p:cNvSpPr>
            <a:spLocks noChangeShapeType="1"/>
          </p:cNvSpPr>
          <p:nvPr/>
        </p:nvSpPr>
        <p:spPr bwMode="auto">
          <a:xfrm>
            <a:off x="52578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47" name="Line 27"/>
          <p:cNvSpPr>
            <a:spLocks noChangeShapeType="1"/>
          </p:cNvSpPr>
          <p:nvPr/>
        </p:nvSpPr>
        <p:spPr bwMode="auto">
          <a:xfrm>
            <a:off x="54102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48" name="Line 28"/>
          <p:cNvSpPr>
            <a:spLocks noChangeShapeType="1"/>
          </p:cNvSpPr>
          <p:nvPr/>
        </p:nvSpPr>
        <p:spPr bwMode="auto">
          <a:xfrm>
            <a:off x="55626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49" name="Line 29"/>
          <p:cNvSpPr>
            <a:spLocks noChangeShapeType="1"/>
          </p:cNvSpPr>
          <p:nvPr/>
        </p:nvSpPr>
        <p:spPr bwMode="auto">
          <a:xfrm>
            <a:off x="57150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50" name="Line 30"/>
          <p:cNvSpPr>
            <a:spLocks noChangeShapeType="1"/>
          </p:cNvSpPr>
          <p:nvPr/>
        </p:nvSpPr>
        <p:spPr bwMode="auto">
          <a:xfrm>
            <a:off x="58674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51" name="Line 31"/>
          <p:cNvSpPr>
            <a:spLocks noChangeShapeType="1"/>
          </p:cNvSpPr>
          <p:nvPr/>
        </p:nvSpPr>
        <p:spPr bwMode="auto">
          <a:xfrm>
            <a:off x="60198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52" name="Line 32"/>
          <p:cNvSpPr>
            <a:spLocks noChangeShapeType="1"/>
          </p:cNvSpPr>
          <p:nvPr/>
        </p:nvSpPr>
        <p:spPr bwMode="auto">
          <a:xfrm>
            <a:off x="61722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53" name="Line 33"/>
          <p:cNvSpPr>
            <a:spLocks noChangeShapeType="1"/>
          </p:cNvSpPr>
          <p:nvPr/>
        </p:nvSpPr>
        <p:spPr bwMode="auto">
          <a:xfrm>
            <a:off x="63246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54" name="Line 34"/>
          <p:cNvSpPr>
            <a:spLocks noChangeShapeType="1"/>
          </p:cNvSpPr>
          <p:nvPr/>
        </p:nvSpPr>
        <p:spPr bwMode="auto">
          <a:xfrm>
            <a:off x="64770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55" name="Line 35"/>
          <p:cNvSpPr>
            <a:spLocks noChangeShapeType="1"/>
          </p:cNvSpPr>
          <p:nvPr/>
        </p:nvSpPr>
        <p:spPr bwMode="auto">
          <a:xfrm>
            <a:off x="66294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56" name="Line 36"/>
          <p:cNvSpPr>
            <a:spLocks noChangeShapeType="1"/>
          </p:cNvSpPr>
          <p:nvPr/>
        </p:nvSpPr>
        <p:spPr bwMode="auto">
          <a:xfrm>
            <a:off x="67818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57" name="Line 37"/>
          <p:cNvSpPr>
            <a:spLocks noChangeShapeType="1"/>
          </p:cNvSpPr>
          <p:nvPr/>
        </p:nvSpPr>
        <p:spPr bwMode="auto">
          <a:xfrm>
            <a:off x="69342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58" name="Line 38"/>
          <p:cNvSpPr>
            <a:spLocks noChangeShapeType="1"/>
          </p:cNvSpPr>
          <p:nvPr/>
        </p:nvSpPr>
        <p:spPr bwMode="auto">
          <a:xfrm>
            <a:off x="70866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59" name="Line 39"/>
          <p:cNvSpPr>
            <a:spLocks noChangeShapeType="1"/>
          </p:cNvSpPr>
          <p:nvPr/>
        </p:nvSpPr>
        <p:spPr bwMode="auto">
          <a:xfrm>
            <a:off x="72390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0" name="Line 40"/>
          <p:cNvSpPr>
            <a:spLocks noChangeShapeType="1"/>
          </p:cNvSpPr>
          <p:nvPr/>
        </p:nvSpPr>
        <p:spPr bwMode="auto">
          <a:xfrm>
            <a:off x="73914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1" name="Line 41"/>
          <p:cNvSpPr>
            <a:spLocks noChangeShapeType="1"/>
          </p:cNvSpPr>
          <p:nvPr/>
        </p:nvSpPr>
        <p:spPr bwMode="auto">
          <a:xfrm>
            <a:off x="75438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2" name="Line 42"/>
          <p:cNvSpPr>
            <a:spLocks noChangeShapeType="1"/>
          </p:cNvSpPr>
          <p:nvPr/>
        </p:nvSpPr>
        <p:spPr bwMode="auto">
          <a:xfrm>
            <a:off x="76962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3" name="Line 43"/>
          <p:cNvSpPr>
            <a:spLocks noChangeShapeType="1"/>
          </p:cNvSpPr>
          <p:nvPr/>
        </p:nvSpPr>
        <p:spPr bwMode="auto">
          <a:xfrm>
            <a:off x="78486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4" name="Line 44"/>
          <p:cNvSpPr>
            <a:spLocks noChangeShapeType="1"/>
          </p:cNvSpPr>
          <p:nvPr/>
        </p:nvSpPr>
        <p:spPr bwMode="auto">
          <a:xfrm>
            <a:off x="29718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5" name="Line 45"/>
          <p:cNvSpPr>
            <a:spLocks noChangeShapeType="1"/>
          </p:cNvSpPr>
          <p:nvPr/>
        </p:nvSpPr>
        <p:spPr bwMode="auto">
          <a:xfrm>
            <a:off x="31242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6" name="Line 46"/>
          <p:cNvSpPr>
            <a:spLocks noChangeShapeType="1"/>
          </p:cNvSpPr>
          <p:nvPr/>
        </p:nvSpPr>
        <p:spPr bwMode="auto">
          <a:xfrm>
            <a:off x="32766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7" name="Line 47"/>
          <p:cNvSpPr>
            <a:spLocks noChangeShapeType="1"/>
          </p:cNvSpPr>
          <p:nvPr/>
        </p:nvSpPr>
        <p:spPr bwMode="auto">
          <a:xfrm>
            <a:off x="34290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8" name="Line 48"/>
          <p:cNvSpPr>
            <a:spLocks noChangeShapeType="1"/>
          </p:cNvSpPr>
          <p:nvPr/>
        </p:nvSpPr>
        <p:spPr bwMode="auto">
          <a:xfrm>
            <a:off x="11430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9" name="Rectangle 49"/>
          <p:cNvSpPr>
            <a:spLocks noChangeArrowheads="1"/>
          </p:cNvSpPr>
          <p:nvPr/>
        </p:nvSpPr>
        <p:spPr bwMode="auto">
          <a:xfrm>
            <a:off x="3962400" y="1219200"/>
            <a:ext cx="1960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GATTACGATATTA</a:t>
            </a:r>
          </a:p>
        </p:txBody>
      </p:sp>
      <p:cxnSp>
        <p:nvCxnSpPr>
          <p:cNvPr id="337970" name="AutoShape 50"/>
          <p:cNvCxnSpPr>
            <a:cxnSpLocks noChangeShapeType="1"/>
            <a:stCxn id="337993" idx="0"/>
            <a:endCxn id="337969" idx="1"/>
          </p:cNvCxnSpPr>
          <p:nvPr/>
        </p:nvCxnSpPr>
        <p:spPr bwMode="auto">
          <a:xfrm rot="5400000" flipH="1">
            <a:off x="4271168" y="1078707"/>
            <a:ext cx="677863" cy="1295400"/>
          </a:xfrm>
          <a:prstGeom prst="curvedConnector4">
            <a:avLst>
              <a:gd name="adj1" fmla="val 37472"/>
              <a:gd name="adj2" fmla="val 11764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7971" name="Line 51"/>
          <p:cNvSpPr>
            <a:spLocks noChangeShapeType="1"/>
          </p:cNvSpPr>
          <p:nvPr/>
        </p:nvSpPr>
        <p:spPr bwMode="auto">
          <a:xfrm>
            <a:off x="12954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2" name="Line 52"/>
          <p:cNvSpPr>
            <a:spLocks noChangeShapeType="1"/>
          </p:cNvSpPr>
          <p:nvPr/>
        </p:nvSpPr>
        <p:spPr bwMode="auto">
          <a:xfrm>
            <a:off x="14478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3" name="Line 53"/>
          <p:cNvSpPr>
            <a:spLocks noChangeShapeType="1"/>
          </p:cNvSpPr>
          <p:nvPr/>
        </p:nvSpPr>
        <p:spPr bwMode="auto">
          <a:xfrm>
            <a:off x="16002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4" name="Line 54"/>
          <p:cNvSpPr>
            <a:spLocks noChangeShapeType="1"/>
          </p:cNvSpPr>
          <p:nvPr/>
        </p:nvSpPr>
        <p:spPr bwMode="auto">
          <a:xfrm>
            <a:off x="17526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5" name="Line 55"/>
          <p:cNvSpPr>
            <a:spLocks noChangeShapeType="1"/>
          </p:cNvSpPr>
          <p:nvPr/>
        </p:nvSpPr>
        <p:spPr bwMode="auto">
          <a:xfrm>
            <a:off x="19050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6" name="Line 56"/>
          <p:cNvSpPr>
            <a:spLocks noChangeShapeType="1"/>
          </p:cNvSpPr>
          <p:nvPr/>
        </p:nvSpPr>
        <p:spPr bwMode="auto">
          <a:xfrm>
            <a:off x="20574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7" name="Line 57"/>
          <p:cNvSpPr>
            <a:spLocks noChangeShapeType="1"/>
          </p:cNvSpPr>
          <p:nvPr/>
        </p:nvSpPr>
        <p:spPr bwMode="auto">
          <a:xfrm>
            <a:off x="22098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8" name="Line 58"/>
          <p:cNvSpPr>
            <a:spLocks noChangeShapeType="1"/>
          </p:cNvSpPr>
          <p:nvPr/>
        </p:nvSpPr>
        <p:spPr bwMode="auto">
          <a:xfrm>
            <a:off x="23622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9" name="Line 59"/>
          <p:cNvSpPr>
            <a:spLocks noChangeShapeType="1"/>
          </p:cNvSpPr>
          <p:nvPr/>
        </p:nvSpPr>
        <p:spPr bwMode="auto">
          <a:xfrm>
            <a:off x="25146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0" name="Line 60"/>
          <p:cNvSpPr>
            <a:spLocks noChangeShapeType="1"/>
          </p:cNvSpPr>
          <p:nvPr/>
        </p:nvSpPr>
        <p:spPr bwMode="auto">
          <a:xfrm>
            <a:off x="26670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1" name="Line 61"/>
          <p:cNvSpPr>
            <a:spLocks noChangeShapeType="1"/>
          </p:cNvSpPr>
          <p:nvPr/>
        </p:nvSpPr>
        <p:spPr bwMode="auto">
          <a:xfrm>
            <a:off x="28194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2" name="Line 62"/>
          <p:cNvSpPr>
            <a:spLocks noChangeShapeType="1"/>
          </p:cNvSpPr>
          <p:nvPr/>
        </p:nvSpPr>
        <p:spPr bwMode="auto">
          <a:xfrm>
            <a:off x="35814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3" name="Line 63"/>
          <p:cNvSpPr>
            <a:spLocks noChangeShapeType="1"/>
          </p:cNvSpPr>
          <p:nvPr/>
        </p:nvSpPr>
        <p:spPr bwMode="auto">
          <a:xfrm>
            <a:off x="37338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4" name="Line 64"/>
          <p:cNvSpPr>
            <a:spLocks noChangeShapeType="1"/>
          </p:cNvSpPr>
          <p:nvPr/>
        </p:nvSpPr>
        <p:spPr bwMode="auto">
          <a:xfrm>
            <a:off x="38862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5" name="Line 65"/>
          <p:cNvSpPr>
            <a:spLocks noChangeShapeType="1"/>
          </p:cNvSpPr>
          <p:nvPr/>
        </p:nvSpPr>
        <p:spPr bwMode="auto">
          <a:xfrm>
            <a:off x="40386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6" name="Line 66"/>
          <p:cNvSpPr>
            <a:spLocks noChangeShapeType="1"/>
          </p:cNvSpPr>
          <p:nvPr/>
        </p:nvSpPr>
        <p:spPr bwMode="auto">
          <a:xfrm>
            <a:off x="41910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7" name="Line 67"/>
          <p:cNvSpPr>
            <a:spLocks noChangeShapeType="1"/>
          </p:cNvSpPr>
          <p:nvPr/>
        </p:nvSpPr>
        <p:spPr bwMode="auto">
          <a:xfrm>
            <a:off x="43434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8" name="Line 68"/>
          <p:cNvSpPr>
            <a:spLocks noChangeShapeType="1"/>
          </p:cNvSpPr>
          <p:nvPr/>
        </p:nvSpPr>
        <p:spPr bwMode="auto">
          <a:xfrm>
            <a:off x="44958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9" name="Line 69"/>
          <p:cNvSpPr>
            <a:spLocks noChangeShapeType="1"/>
          </p:cNvSpPr>
          <p:nvPr/>
        </p:nvSpPr>
        <p:spPr bwMode="auto">
          <a:xfrm>
            <a:off x="46482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0" name="Line 70"/>
          <p:cNvSpPr>
            <a:spLocks noChangeShapeType="1"/>
          </p:cNvSpPr>
          <p:nvPr/>
        </p:nvSpPr>
        <p:spPr bwMode="auto">
          <a:xfrm>
            <a:off x="48006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1" name="Line 71"/>
          <p:cNvSpPr>
            <a:spLocks noChangeShapeType="1"/>
          </p:cNvSpPr>
          <p:nvPr/>
        </p:nvSpPr>
        <p:spPr bwMode="auto">
          <a:xfrm>
            <a:off x="49530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2" name="Line 72"/>
          <p:cNvSpPr>
            <a:spLocks noChangeShapeType="1"/>
          </p:cNvSpPr>
          <p:nvPr/>
        </p:nvSpPr>
        <p:spPr bwMode="auto">
          <a:xfrm>
            <a:off x="51054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3" name="Line 73"/>
          <p:cNvSpPr>
            <a:spLocks noChangeShapeType="1"/>
          </p:cNvSpPr>
          <p:nvPr/>
        </p:nvSpPr>
        <p:spPr bwMode="auto">
          <a:xfrm>
            <a:off x="52578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4" name="Line 74"/>
          <p:cNvSpPr>
            <a:spLocks noChangeShapeType="1"/>
          </p:cNvSpPr>
          <p:nvPr/>
        </p:nvSpPr>
        <p:spPr bwMode="auto">
          <a:xfrm>
            <a:off x="54102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5" name="Line 75"/>
          <p:cNvSpPr>
            <a:spLocks noChangeShapeType="1"/>
          </p:cNvSpPr>
          <p:nvPr/>
        </p:nvSpPr>
        <p:spPr bwMode="auto">
          <a:xfrm>
            <a:off x="55626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6" name="Line 76"/>
          <p:cNvSpPr>
            <a:spLocks noChangeShapeType="1"/>
          </p:cNvSpPr>
          <p:nvPr/>
        </p:nvSpPr>
        <p:spPr bwMode="auto">
          <a:xfrm>
            <a:off x="57150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7" name="Line 77"/>
          <p:cNvSpPr>
            <a:spLocks noChangeShapeType="1"/>
          </p:cNvSpPr>
          <p:nvPr/>
        </p:nvSpPr>
        <p:spPr bwMode="auto">
          <a:xfrm>
            <a:off x="58674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8" name="Line 78"/>
          <p:cNvSpPr>
            <a:spLocks noChangeShapeType="1"/>
          </p:cNvSpPr>
          <p:nvPr/>
        </p:nvSpPr>
        <p:spPr bwMode="auto">
          <a:xfrm>
            <a:off x="60198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9" name="Line 79"/>
          <p:cNvSpPr>
            <a:spLocks noChangeShapeType="1"/>
          </p:cNvSpPr>
          <p:nvPr/>
        </p:nvSpPr>
        <p:spPr bwMode="auto">
          <a:xfrm>
            <a:off x="61722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0" name="Line 80"/>
          <p:cNvSpPr>
            <a:spLocks noChangeShapeType="1"/>
          </p:cNvSpPr>
          <p:nvPr/>
        </p:nvSpPr>
        <p:spPr bwMode="auto">
          <a:xfrm>
            <a:off x="63246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1" name="Line 81"/>
          <p:cNvSpPr>
            <a:spLocks noChangeShapeType="1"/>
          </p:cNvSpPr>
          <p:nvPr/>
        </p:nvSpPr>
        <p:spPr bwMode="auto">
          <a:xfrm>
            <a:off x="64770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2" name="Line 82"/>
          <p:cNvSpPr>
            <a:spLocks noChangeShapeType="1"/>
          </p:cNvSpPr>
          <p:nvPr/>
        </p:nvSpPr>
        <p:spPr bwMode="auto">
          <a:xfrm>
            <a:off x="66294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3" name="Line 83"/>
          <p:cNvSpPr>
            <a:spLocks noChangeShapeType="1"/>
          </p:cNvSpPr>
          <p:nvPr/>
        </p:nvSpPr>
        <p:spPr bwMode="auto">
          <a:xfrm>
            <a:off x="67818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4" name="Line 84"/>
          <p:cNvSpPr>
            <a:spLocks noChangeShapeType="1"/>
          </p:cNvSpPr>
          <p:nvPr/>
        </p:nvSpPr>
        <p:spPr bwMode="auto">
          <a:xfrm>
            <a:off x="69342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5" name="Line 85"/>
          <p:cNvSpPr>
            <a:spLocks noChangeShapeType="1"/>
          </p:cNvSpPr>
          <p:nvPr/>
        </p:nvSpPr>
        <p:spPr bwMode="auto">
          <a:xfrm>
            <a:off x="70866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6" name="Line 86"/>
          <p:cNvSpPr>
            <a:spLocks noChangeShapeType="1"/>
          </p:cNvSpPr>
          <p:nvPr/>
        </p:nvSpPr>
        <p:spPr bwMode="auto">
          <a:xfrm>
            <a:off x="72390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7" name="Line 87"/>
          <p:cNvSpPr>
            <a:spLocks noChangeShapeType="1"/>
          </p:cNvSpPr>
          <p:nvPr/>
        </p:nvSpPr>
        <p:spPr bwMode="auto">
          <a:xfrm>
            <a:off x="73914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8" name="Line 88"/>
          <p:cNvSpPr>
            <a:spLocks noChangeShapeType="1"/>
          </p:cNvSpPr>
          <p:nvPr/>
        </p:nvSpPr>
        <p:spPr bwMode="auto">
          <a:xfrm>
            <a:off x="75438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9" name="Line 89"/>
          <p:cNvSpPr>
            <a:spLocks noChangeShapeType="1"/>
          </p:cNvSpPr>
          <p:nvPr/>
        </p:nvSpPr>
        <p:spPr bwMode="auto">
          <a:xfrm>
            <a:off x="76962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0" name="Line 90"/>
          <p:cNvSpPr>
            <a:spLocks noChangeShapeType="1"/>
          </p:cNvSpPr>
          <p:nvPr/>
        </p:nvSpPr>
        <p:spPr bwMode="auto">
          <a:xfrm>
            <a:off x="78486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1" name="Line 91"/>
          <p:cNvSpPr>
            <a:spLocks noChangeShapeType="1"/>
          </p:cNvSpPr>
          <p:nvPr/>
        </p:nvSpPr>
        <p:spPr bwMode="auto">
          <a:xfrm>
            <a:off x="29718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2" name="Line 92"/>
          <p:cNvSpPr>
            <a:spLocks noChangeShapeType="1"/>
          </p:cNvSpPr>
          <p:nvPr/>
        </p:nvSpPr>
        <p:spPr bwMode="auto">
          <a:xfrm>
            <a:off x="31242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3" name="Line 93"/>
          <p:cNvSpPr>
            <a:spLocks noChangeShapeType="1"/>
          </p:cNvSpPr>
          <p:nvPr/>
        </p:nvSpPr>
        <p:spPr bwMode="auto">
          <a:xfrm>
            <a:off x="32766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4" name="Line 94"/>
          <p:cNvSpPr>
            <a:spLocks noChangeShapeType="1"/>
          </p:cNvSpPr>
          <p:nvPr/>
        </p:nvSpPr>
        <p:spPr bwMode="auto">
          <a:xfrm>
            <a:off x="34290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5" name="Line 95"/>
          <p:cNvSpPr>
            <a:spLocks noChangeShapeType="1"/>
          </p:cNvSpPr>
          <p:nvPr/>
        </p:nvSpPr>
        <p:spPr bwMode="auto">
          <a:xfrm>
            <a:off x="11430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6" name="Rectangle 96"/>
          <p:cNvSpPr>
            <a:spLocks noChangeArrowheads="1"/>
          </p:cNvSpPr>
          <p:nvPr/>
        </p:nvSpPr>
        <p:spPr bwMode="auto">
          <a:xfrm>
            <a:off x="1676400" y="838200"/>
            <a:ext cx="1712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AAAATCCTGCA</a:t>
            </a:r>
          </a:p>
        </p:txBody>
      </p:sp>
      <p:cxnSp>
        <p:nvCxnSpPr>
          <p:cNvPr id="338017" name="AutoShape 97"/>
          <p:cNvCxnSpPr>
            <a:cxnSpLocks noChangeShapeType="1"/>
            <a:stCxn id="338015" idx="0"/>
            <a:endCxn id="338016" idx="1"/>
          </p:cNvCxnSpPr>
          <p:nvPr/>
        </p:nvCxnSpPr>
        <p:spPr bwMode="auto">
          <a:xfrm rot="16200000">
            <a:off x="880268" y="1269207"/>
            <a:ext cx="1058863" cy="533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8018" name="Rectangle 98"/>
          <p:cNvSpPr>
            <a:spLocks noChangeArrowheads="1"/>
          </p:cNvSpPr>
          <p:nvPr/>
        </p:nvSpPr>
        <p:spPr bwMode="auto">
          <a:xfrm>
            <a:off x="1828800" y="1143000"/>
            <a:ext cx="1724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AAACGCCTGCA</a:t>
            </a:r>
          </a:p>
        </p:txBody>
      </p:sp>
      <p:cxnSp>
        <p:nvCxnSpPr>
          <p:cNvPr id="338019" name="AutoShape 99"/>
          <p:cNvCxnSpPr>
            <a:cxnSpLocks noChangeShapeType="1"/>
            <a:stCxn id="337971" idx="0"/>
            <a:endCxn id="338018" idx="1"/>
          </p:cNvCxnSpPr>
          <p:nvPr/>
        </p:nvCxnSpPr>
        <p:spPr bwMode="auto">
          <a:xfrm rot="16200000">
            <a:off x="1185068" y="1421607"/>
            <a:ext cx="754063" cy="533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8020" name="AutoShape 100"/>
          <p:cNvCxnSpPr>
            <a:cxnSpLocks noChangeShapeType="1"/>
            <a:stCxn id="338015" idx="1"/>
            <a:endCxn id="337941" idx="0"/>
          </p:cNvCxnSpPr>
          <p:nvPr/>
        </p:nvCxnSpPr>
        <p:spPr bwMode="auto">
          <a:xfrm>
            <a:off x="1143000" y="2598738"/>
            <a:ext cx="33528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8021" name="AutoShape 101"/>
          <p:cNvCxnSpPr>
            <a:cxnSpLocks noChangeShapeType="1"/>
            <a:stCxn id="337971" idx="1"/>
            <a:endCxn id="337932" idx="0"/>
          </p:cNvCxnSpPr>
          <p:nvPr/>
        </p:nvCxnSpPr>
        <p:spPr bwMode="auto">
          <a:xfrm>
            <a:off x="1295400" y="2598738"/>
            <a:ext cx="12192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8022" name="AutoShape 102"/>
          <p:cNvCxnSpPr>
            <a:cxnSpLocks noChangeShapeType="1"/>
            <a:stCxn id="337972" idx="1"/>
            <a:endCxn id="337954" idx="0"/>
          </p:cNvCxnSpPr>
          <p:nvPr/>
        </p:nvCxnSpPr>
        <p:spPr bwMode="auto">
          <a:xfrm>
            <a:off x="1447800" y="2598738"/>
            <a:ext cx="50292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8023" name="AutoShape 103"/>
          <p:cNvCxnSpPr>
            <a:cxnSpLocks noChangeShapeType="1"/>
            <a:stCxn id="337985" idx="1"/>
            <a:endCxn id="337965" idx="0"/>
          </p:cNvCxnSpPr>
          <p:nvPr/>
        </p:nvCxnSpPr>
        <p:spPr bwMode="auto">
          <a:xfrm flipH="1">
            <a:off x="3124200" y="2598738"/>
            <a:ext cx="914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8024" name="AutoShape 104"/>
          <p:cNvCxnSpPr>
            <a:cxnSpLocks noChangeShapeType="1"/>
            <a:stCxn id="338011" idx="1"/>
            <a:endCxn id="337926" idx="0"/>
          </p:cNvCxnSpPr>
          <p:nvPr/>
        </p:nvCxnSpPr>
        <p:spPr bwMode="auto">
          <a:xfrm flipH="1">
            <a:off x="1600200" y="2598738"/>
            <a:ext cx="13716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8025" name="AutoShape 105"/>
          <p:cNvCxnSpPr>
            <a:cxnSpLocks noChangeShapeType="1"/>
            <a:stCxn id="337997" idx="1"/>
            <a:endCxn id="337960" idx="0"/>
          </p:cNvCxnSpPr>
          <p:nvPr/>
        </p:nvCxnSpPr>
        <p:spPr bwMode="auto">
          <a:xfrm>
            <a:off x="5867400" y="2598738"/>
            <a:ext cx="1524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8026" name="AutoShape 106"/>
          <p:cNvCxnSpPr>
            <a:cxnSpLocks noChangeShapeType="1"/>
            <a:stCxn id="337993" idx="1"/>
            <a:endCxn id="337956" idx="0"/>
          </p:cNvCxnSpPr>
          <p:nvPr/>
        </p:nvCxnSpPr>
        <p:spPr bwMode="auto">
          <a:xfrm>
            <a:off x="5257800" y="2598738"/>
            <a:ext cx="1524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8027" name="AutoShape 107"/>
          <p:cNvCxnSpPr>
            <a:cxnSpLocks noChangeShapeType="1"/>
            <a:stCxn id="338009" idx="1"/>
            <a:endCxn id="337947" idx="0"/>
          </p:cNvCxnSpPr>
          <p:nvPr/>
        </p:nvCxnSpPr>
        <p:spPr bwMode="auto">
          <a:xfrm flipH="1">
            <a:off x="5410200" y="2598738"/>
            <a:ext cx="2286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8028" name="AutoShape 108"/>
          <p:cNvCxnSpPr>
            <a:cxnSpLocks noChangeShapeType="1"/>
            <a:stCxn id="338002" idx="1"/>
            <a:endCxn id="337961" idx="0"/>
          </p:cNvCxnSpPr>
          <p:nvPr/>
        </p:nvCxnSpPr>
        <p:spPr bwMode="auto">
          <a:xfrm>
            <a:off x="6629400" y="2598738"/>
            <a:ext cx="914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8029" name="AutoShape 109"/>
          <p:cNvCxnSpPr>
            <a:cxnSpLocks noChangeShapeType="1"/>
            <a:stCxn id="338005" idx="1"/>
            <a:endCxn id="337943" idx="0"/>
          </p:cNvCxnSpPr>
          <p:nvPr/>
        </p:nvCxnSpPr>
        <p:spPr bwMode="auto">
          <a:xfrm flipH="1">
            <a:off x="4800600" y="2598738"/>
            <a:ext cx="2286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8030" name="AutoShape 110"/>
          <p:cNvCxnSpPr>
            <a:cxnSpLocks noChangeShapeType="1"/>
            <a:stCxn id="338010" idx="1"/>
            <a:endCxn id="337933" idx="0"/>
          </p:cNvCxnSpPr>
          <p:nvPr/>
        </p:nvCxnSpPr>
        <p:spPr bwMode="auto">
          <a:xfrm flipH="1">
            <a:off x="2667000" y="2598738"/>
            <a:ext cx="51816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8031" name="AutoShape 111"/>
          <p:cNvCxnSpPr>
            <a:cxnSpLocks noChangeShapeType="1"/>
            <a:stCxn id="337995" idx="1"/>
            <a:endCxn id="337929" idx="0"/>
          </p:cNvCxnSpPr>
          <p:nvPr/>
        </p:nvCxnSpPr>
        <p:spPr bwMode="auto">
          <a:xfrm flipH="1">
            <a:off x="2057400" y="2598738"/>
            <a:ext cx="35052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8032" name="AutoShape 112"/>
          <p:cNvCxnSpPr>
            <a:cxnSpLocks noChangeShapeType="1"/>
            <a:stCxn id="337996" idx="1"/>
            <a:endCxn id="337957" idx="0"/>
          </p:cNvCxnSpPr>
          <p:nvPr/>
        </p:nvCxnSpPr>
        <p:spPr bwMode="auto">
          <a:xfrm>
            <a:off x="5715000" y="2598738"/>
            <a:ext cx="12192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8033" name="AutoShape 113"/>
          <p:cNvCxnSpPr>
            <a:cxnSpLocks noChangeShapeType="1"/>
            <a:stCxn id="338001" idx="1"/>
            <a:endCxn id="337942" idx="0"/>
          </p:cNvCxnSpPr>
          <p:nvPr/>
        </p:nvCxnSpPr>
        <p:spPr bwMode="auto">
          <a:xfrm flipH="1">
            <a:off x="4648200" y="2598738"/>
            <a:ext cx="18288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8034" name="AutoShape 114"/>
          <p:cNvCxnSpPr>
            <a:cxnSpLocks noChangeShapeType="1"/>
            <a:stCxn id="337990" idx="1"/>
            <a:endCxn id="337937" idx="0"/>
          </p:cNvCxnSpPr>
          <p:nvPr/>
        </p:nvCxnSpPr>
        <p:spPr bwMode="auto">
          <a:xfrm flipH="1">
            <a:off x="3886200" y="2598738"/>
            <a:ext cx="914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8035" name="AutoShape 115"/>
          <p:cNvCxnSpPr>
            <a:cxnSpLocks noChangeShapeType="1"/>
            <a:stCxn id="337987" idx="1"/>
            <a:endCxn id="337968" idx="0"/>
          </p:cNvCxnSpPr>
          <p:nvPr/>
        </p:nvCxnSpPr>
        <p:spPr bwMode="auto">
          <a:xfrm flipH="1">
            <a:off x="1143000" y="2598738"/>
            <a:ext cx="3200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8036" name="AutoShape 116"/>
          <p:cNvCxnSpPr>
            <a:cxnSpLocks noChangeShapeType="1"/>
            <a:stCxn id="338013" idx="1"/>
            <a:endCxn id="337925" idx="0"/>
          </p:cNvCxnSpPr>
          <p:nvPr/>
        </p:nvCxnSpPr>
        <p:spPr bwMode="auto">
          <a:xfrm flipH="1">
            <a:off x="1447800" y="2598738"/>
            <a:ext cx="18288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8037" name="AutoShape 117"/>
          <p:cNvCxnSpPr>
            <a:cxnSpLocks noChangeShapeType="1"/>
            <a:stCxn id="337976" idx="1"/>
            <a:endCxn id="337946" idx="0"/>
          </p:cNvCxnSpPr>
          <p:nvPr/>
        </p:nvCxnSpPr>
        <p:spPr bwMode="auto">
          <a:xfrm>
            <a:off x="2057400" y="2598738"/>
            <a:ext cx="3200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8038" name="AutoShape 118"/>
          <p:cNvCxnSpPr>
            <a:cxnSpLocks noChangeShapeType="1"/>
            <a:stCxn id="337982" idx="1"/>
            <a:endCxn id="337963" idx="0"/>
          </p:cNvCxnSpPr>
          <p:nvPr/>
        </p:nvCxnSpPr>
        <p:spPr bwMode="auto">
          <a:xfrm>
            <a:off x="3581400" y="2598738"/>
            <a:ext cx="42672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8039" name="AutoShape 119"/>
          <p:cNvCxnSpPr>
            <a:cxnSpLocks noChangeShapeType="1"/>
            <a:stCxn id="337991" idx="1"/>
            <a:endCxn id="337955" idx="0"/>
          </p:cNvCxnSpPr>
          <p:nvPr/>
        </p:nvCxnSpPr>
        <p:spPr bwMode="auto">
          <a:xfrm>
            <a:off x="4953000" y="2598738"/>
            <a:ext cx="1676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8040" name="AutoShape 120"/>
          <p:cNvCxnSpPr>
            <a:cxnSpLocks noChangeShapeType="1"/>
            <a:stCxn id="337988" idx="1"/>
            <a:endCxn id="337935" idx="0"/>
          </p:cNvCxnSpPr>
          <p:nvPr/>
        </p:nvCxnSpPr>
        <p:spPr bwMode="auto">
          <a:xfrm flipH="1">
            <a:off x="3581400" y="2598738"/>
            <a:ext cx="914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8041" name="AutoShape 121"/>
          <p:cNvCxnSpPr>
            <a:cxnSpLocks noChangeShapeType="1"/>
            <a:stCxn id="338003" idx="1"/>
            <a:endCxn id="337936" idx="0"/>
          </p:cNvCxnSpPr>
          <p:nvPr/>
        </p:nvCxnSpPr>
        <p:spPr bwMode="auto">
          <a:xfrm flipH="1">
            <a:off x="3733800" y="2598738"/>
            <a:ext cx="3048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8042" name="AutoShape 122"/>
          <p:cNvCxnSpPr>
            <a:cxnSpLocks noChangeShapeType="1"/>
            <a:stCxn id="337980" idx="1"/>
            <a:endCxn id="337927" idx="0"/>
          </p:cNvCxnSpPr>
          <p:nvPr/>
        </p:nvCxnSpPr>
        <p:spPr bwMode="auto">
          <a:xfrm flipH="1">
            <a:off x="1752600" y="2598738"/>
            <a:ext cx="914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8043" name="AutoShape 123"/>
          <p:cNvCxnSpPr>
            <a:cxnSpLocks noChangeShapeType="1"/>
            <a:stCxn id="337975" idx="1"/>
            <a:endCxn id="337928" idx="0"/>
          </p:cNvCxnSpPr>
          <p:nvPr/>
        </p:nvCxnSpPr>
        <p:spPr bwMode="auto">
          <a:xfrm>
            <a:off x="1905000" y="2598738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8044" name="AutoShape 124"/>
          <p:cNvCxnSpPr>
            <a:cxnSpLocks noChangeShapeType="1"/>
            <a:stCxn id="337999" idx="1"/>
            <a:endCxn id="337951" idx="0"/>
          </p:cNvCxnSpPr>
          <p:nvPr/>
        </p:nvCxnSpPr>
        <p:spPr bwMode="auto">
          <a:xfrm flipH="1">
            <a:off x="6019800" y="2598738"/>
            <a:ext cx="152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8045" name="AutoShape 125"/>
          <p:cNvCxnSpPr>
            <a:cxnSpLocks noChangeShapeType="1"/>
            <a:stCxn id="338014" idx="1"/>
            <a:endCxn id="337966" idx="0"/>
          </p:cNvCxnSpPr>
          <p:nvPr/>
        </p:nvCxnSpPr>
        <p:spPr bwMode="auto">
          <a:xfrm flipH="1">
            <a:off x="3276600" y="2598738"/>
            <a:ext cx="152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8046" name="AutoShape 126"/>
          <p:cNvCxnSpPr>
            <a:cxnSpLocks noChangeShapeType="1"/>
            <a:stCxn id="338006" idx="1"/>
            <a:endCxn id="337958" idx="0"/>
          </p:cNvCxnSpPr>
          <p:nvPr/>
        </p:nvCxnSpPr>
        <p:spPr bwMode="auto">
          <a:xfrm flipH="1">
            <a:off x="7086600" y="2598738"/>
            <a:ext cx="152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8047" name="Rectangle 127"/>
          <p:cNvSpPr>
            <a:spLocks noChangeArrowheads="1"/>
          </p:cNvSpPr>
          <p:nvPr/>
        </p:nvSpPr>
        <p:spPr bwMode="auto">
          <a:xfrm>
            <a:off x="5638800" y="914400"/>
            <a:ext cx="1533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TTTACGTCAA</a:t>
            </a:r>
          </a:p>
        </p:txBody>
      </p:sp>
      <p:cxnSp>
        <p:nvCxnSpPr>
          <p:cNvPr id="338048" name="AutoShape 128"/>
          <p:cNvCxnSpPr>
            <a:cxnSpLocks noChangeShapeType="1"/>
            <a:stCxn id="338009" idx="0"/>
            <a:endCxn id="338047" idx="3"/>
          </p:cNvCxnSpPr>
          <p:nvPr/>
        </p:nvCxnSpPr>
        <p:spPr bwMode="auto">
          <a:xfrm rot="5400000" flipH="1">
            <a:off x="6942931" y="1312069"/>
            <a:ext cx="982663" cy="5238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8049" name="Rectangle 129"/>
          <p:cNvSpPr>
            <a:spLocks noChangeArrowheads="1"/>
          </p:cNvSpPr>
          <p:nvPr/>
        </p:nvSpPr>
        <p:spPr bwMode="auto">
          <a:xfrm>
            <a:off x="5791200" y="457200"/>
            <a:ext cx="1624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TTTTCGTAATT</a:t>
            </a:r>
          </a:p>
        </p:txBody>
      </p:sp>
      <p:cxnSp>
        <p:nvCxnSpPr>
          <p:cNvPr id="338050" name="AutoShape 130"/>
          <p:cNvCxnSpPr>
            <a:cxnSpLocks noChangeShapeType="1"/>
            <a:stCxn id="338010" idx="0"/>
            <a:endCxn id="338049" idx="3"/>
          </p:cNvCxnSpPr>
          <p:nvPr/>
        </p:nvCxnSpPr>
        <p:spPr bwMode="auto">
          <a:xfrm rot="5400000" flipH="1">
            <a:off x="6911975" y="1128713"/>
            <a:ext cx="1439863" cy="4333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8051" name="Text Box 131"/>
          <p:cNvSpPr txBox="1">
            <a:spLocks noChangeArrowheads="1"/>
          </p:cNvSpPr>
          <p:nvPr/>
        </p:nvSpPr>
        <p:spPr bwMode="auto">
          <a:xfrm>
            <a:off x="2255838" y="5097463"/>
            <a:ext cx="5062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What if we sort the sequences?</a:t>
            </a:r>
          </a:p>
        </p:txBody>
      </p:sp>
    </p:spTree>
    <p:extLst>
      <p:ext uri="{BB962C8B-B14F-4D97-AF65-F5344CB8AC3E}">
        <p14:creationId xmlns:p14="http://schemas.microsoft.com/office/powerpoint/2010/main" val="3382428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ChangeArrowheads="1"/>
          </p:cNvSpPr>
          <p:nvPr/>
        </p:nvSpPr>
        <p:spPr bwMode="auto">
          <a:xfrm>
            <a:off x="990600" y="1905000"/>
            <a:ext cx="70866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47" name="Rectangle 3"/>
          <p:cNvSpPr>
            <a:spLocks noChangeArrowheads="1"/>
          </p:cNvSpPr>
          <p:nvPr/>
        </p:nvSpPr>
        <p:spPr bwMode="auto">
          <a:xfrm>
            <a:off x="990600" y="3429000"/>
            <a:ext cx="7086600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48" name="Line 4"/>
          <p:cNvSpPr>
            <a:spLocks noChangeShapeType="1"/>
          </p:cNvSpPr>
          <p:nvPr/>
        </p:nvSpPr>
        <p:spPr bwMode="auto">
          <a:xfrm>
            <a:off x="12954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49" name="Line 5"/>
          <p:cNvSpPr>
            <a:spLocks noChangeShapeType="1"/>
          </p:cNvSpPr>
          <p:nvPr/>
        </p:nvSpPr>
        <p:spPr bwMode="auto">
          <a:xfrm>
            <a:off x="14478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50" name="Line 6"/>
          <p:cNvSpPr>
            <a:spLocks noChangeShapeType="1"/>
          </p:cNvSpPr>
          <p:nvPr/>
        </p:nvSpPr>
        <p:spPr bwMode="auto">
          <a:xfrm>
            <a:off x="16002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51" name="Line 7"/>
          <p:cNvSpPr>
            <a:spLocks noChangeShapeType="1"/>
          </p:cNvSpPr>
          <p:nvPr/>
        </p:nvSpPr>
        <p:spPr bwMode="auto">
          <a:xfrm>
            <a:off x="17526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52" name="Line 8"/>
          <p:cNvSpPr>
            <a:spLocks noChangeShapeType="1"/>
          </p:cNvSpPr>
          <p:nvPr/>
        </p:nvSpPr>
        <p:spPr bwMode="auto">
          <a:xfrm>
            <a:off x="19050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53" name="Line 9"/>
          <p:cNvSpPr>
            <a:spLocks noChangeShapeType="1"/>
          </p:cNvSpPr>
          <p:nvPr/>
        </p:nvSpPr>
        <p:spPr bwMode="auto">
          <a:xfrm>
            <a:off x="20574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54" name="Line 10"/>
          <p:cNvSpPr>
            <a:spLocks noChangeShapeType="1"/>
          </p:cNvSpPr>
          <p:nvPr/>
        </p:nvSpPr>
        <p:spPr bwMode="auto">
          <a:xfrm>
            <a:off x="22098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55" name="Line 11"/>
          <p:cNvSpPr>
            <a:spLocks noChangeShapeType="1"/>
          </p:cNvSpPr>
          <p:nvPr/>
        </p:nvSpPr>
        <p:spPr bwMode="auto">
          <a:xfrm>
            <a:off x="23622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56" name="Line 12"/>
          <p:cNvSpPr>
            <a:spLocks noChangeShapeType="1"/>
          </p:cNvSpPr>
          <p:nvPr/>
        </p:nvSpPr>
        <p:spPr bwMode="auto">
          <a:xfrm>
            <a:off x="25146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57" name="Line 13"/>
          <p:cNvSpPr>
            <a:spLocks noChangeShapeType="1"/>
          </p:cNvSpPr>
          <p:nvPr/>
        </p:nvSpPr>
        <p:spPr bwMode="auto">
          <a:xfrm>
            <a:off x="26670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58" name="Line 14"/>
          <p:cNvSpPr>
            <a:spLocks noChangeShapeType="1"/>
          </p:cNvSpPr>
          <p:nvPr/>
        </p:nvSpPr>
        <p:spPr bwMode="auto">
          <a:xfrm>
            <a:off x="28194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59" name="Line 15"/>
          <p:cNvSpPr>
            <a:spLocks noChangeShapeType="1"/>
          </p:cNvSpPr>
          <p:nvPr/>
        </p:nvSpPr>
        <p:spPr bwMode="auto">
          <a:xfrm>
            <a:off x="35814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60" name="Line 16"/>
          <p:cNvSpPr>
            <a:spLocks noChangeShapeType="1"/>
          </p:cNvSpPr>
          <p:nvPr/>
        </p:nvSpPr>
        <p:spPr bwMode="auto">
          <a:xfrm>
            <a:off x="37338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61" name="Line 17"/>
          <p:cNvSpPr>
            <a:spLocks noChangeShapeType="1"/>
          </p:cNvSpPr>
          <p:nvPr/>
        </p:nvSpPr>
        <p:spPr bwMode="auto">
          <a:xfrm>
            <a:off x="38862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62" name="Line 18"/>
          <p:cNvSpPr>
            <a:spLocks noChangeShapeType="1"/>
          </p:cNvSpPr>
          <p:nvPr/>
        </p:nvSpPr>
        <p:spPr bwMode="auto">
          <a:xfrm>
            <a:off x="40386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63" name="Line 19"/>
          <p:cNvSpPr>
            <a:spLocks noChangeShapeType="1"/>
          </p:cNvSpPr>
          <p:nvPr/>
        </p:nvSpPr>
        <p:spPr bwMode="auto">
          <a:xfrm>
            <a:off x="41910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64" name="Line 20"/>
          <p:cNvSpPr>
            <a:spLocks noChangeShapeType="1"/>
          </p:cNvSpPr>
          <p:nvPr/>
        </p:nvSpPr>
        <p:spPr bwMode="auto">
          <a:xfrm>
            <a:off x="43434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65" name="Line 21"/>
          <p:cNvSpPr>
            <a:spLocks noChangeShapeType="1"/>
          </p:cNvSpPr>
          <p:nvPr/>
        </p:nvSpPr>
        <p:spPr bwMode="auto">
          <a:xfrm>
            <a:off x="44958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66" name="Line 22"/>
          <p:cNvSpPr>
            <a:spLocks noChangeShapeType="1"/>
          </p:cNvSpPr>
          <p:nvPr/>
        </p:nvSpPr>
        <p:spPr bwMode="auto">
          <a:xfrm>
            <a:off x="46482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67" name="Line 23"/>
          <p:cNvSpPr>
            <a:spLocks noChangeShapeType="1"/>
          </p:cNvSpPr>
          <p:nvPr/>
        </p:nvSpPr>
        <p:spPr bwMode="auto">
          <a:xfrm>
            <a:off x="48006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68" name="Line 24"/>
          <p:cNvSpPr>
            <a:spLocks noChangeShapeType="1"/>
          </p:cNvSpPr>
          <p:nvPr/>
        </p:nvSpPr>
        <p:spPr bwMode="auto">
          <a:xfrm>
            <a:off x="49530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69" name="Line 25"/>
          <p:cNvSpPr>
            <a:spLocks noChangeShapeType="1"/>
          </p:cNvSpPr>
          <p:nvPr/>
        </p:nvSpPr>
        <p:spPr bwMode="auto">
          <a:xfrm>
            <a:off x="51054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70" name="Line 26"/>
          <p:cNvSpPr>
            <a:spLocks noChangeShapeType="1"/>
          </p:cNvSpPr>
          <p:nvPr/>
        </p:nvSpPr>
        <p:spPr bwMode="auto">
          <a:xfrm>
            <a:off x="52578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71" name="Line 27"/>
          <p:cNvSpPr>
            <a:spLocks noChangeShapeType="1"/>
          </p:cNvSpPr>
          <p:nvPr/>
        </p:nvSpPr>
        <p:spPr bwMode="auto">
          <a:xfrm>
            <a:off x="54102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72" name="Line 28"/>
          <p:cNvSpPr>
            <a:spLocks noChangeShapeType="1"/>
          </p:cNvSpPr>
          <p:nvPr/>
        </p:nvSpPr>
        <p:spPr bwMode="auto">
          <a:xfrm>
            <a:off x="55626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73" name="Line 29"/>
          <p:cNvSpPr>
            <a:spLocks noChangeShapeType="1"/>
          </p:cNvSpPr>
          <p:nvPr/>
        </p:nvSpPr>
        <p:spPr bwMode="auto">
          <a:xfrm>
            <a:off x="57150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74" name="Line 30"/>
          <p:cNvSpPr>
            <a:spLocks noChangeShapeType="1"/>
          </p:cNvSpPr>
          <p:nvPr/>
        </p:nvSpPr>
        <p:spPr bwMode="auto">
          <a:xfrm>
            <a:off x="58674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75" name="Line 31"/>
          <p:cNvSpPr>
            <a:spLocks noChangeShapeType="1"/>
          </p:cNvSpPr>
          <p:nvPr/>
        </p:nvSpPr>
        <p:spPr bwMode="auto">
          <a:xfrm>
            <a:off x="60198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76" name="Line 32"/>
          <p:cNvSpPr>
            <a:spLocks noChangeShapeType="1"/>
          </p:cNvSpPr>
          <p:nvPr/>
        </p:nvSpPr>
        <p:spPr bwMode="auto">
          <a:xfrm>
            <a:off x="61722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77" name="Line 33"/>
          <p:cNvSpPr>
            <a:spLocks noChangeShapeType="1"/>
          </p:cNvSpPr>
          <p:nvPr/>
        </p:nvSpPr>
        <p:spPr bwMode="auto">
          <a:xfrm>
            <a:off x="63246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78" name="Line 34"/>
          <p:cNvSpPr>
            <a:spLocks noChangeShapeType="1"/>
          </p:cNvSpPr>
          <p:nvPr/>
        </p:nvSpPr>
        <p:spPr bwMode="auto">
          <a:xfrm>
            <a:off x="64770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79" name="Line 35"/>
          <p:cNvSpPr>
            <a:spLocks noChangeShapeType="1"/>
          </p:cNvSpPr>
          <p:nvPr/>
        </p:nvSpPr>
        <p:spPr bwMode="auto">
          <a:xfrm>
            <a:off x="66294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80" name="Line 36"/>
          <p:cNvSpPr>
            <a:spLocks noChangeShapeType="1"/>
          </p:cNvSpPr>
          <p:nvPr/>
        </p:nvSpPr>
        <p:spPr bwMode="auto">
          <a:xfrm>
            <a:off x="67818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81" name="Line 37"/>
          <p:cNvSpPr>
            <a:spLocks noChangeShapeType="1"/>
          </p:cNvSpPr>
          <p:nvPr/>
        </p:nvSpPr>
        <p:spPr bwMode="auto">
          <a:xfrm>
            <a:off x="69342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82" name="Line 38"/>
          <p:cNvSpPr>
            <a:spLocks noChangeShapeType="1"/>
          </p:cNvSpPr>
          <p:nvPr/>
        </p:nvSpPr>
        <p:spPr bwMode="auto">
          <a:xfrm>
            <a:off x="70866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83" name="Line 39"/>
          <p:cNvSpPr>
            <a:spLocks noChangeShapeType="1"/>
          </p:cNvSpPr>
          <p:nvPr/>
        </p:nvSpPr>
        <p:spPr bwMode="auto">
          <a:xfrm>
            <a:off x="72390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84" name="Line 40"/>
          <p:cNvSpPr>
            <a:spLocks noChangeShapeType="1"/>
          </p:cNvSpPr>
          <p:nvPr/>
        </p:nvSpPr>
        <p:spPr bwMode="auto">
          <a:xfrm>
            <a:off x="73914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85" name="Line 41"/>
          <p:cNvSpPr>
            <a:spLocks noChangeShapeType="1"/>
          </p:cNvSpPr>
          <p:nvPr/>
        </p:nvSpPr>
        <p:spPr bwMode="auto">
          <a:xfrm>
            <a:off x="75438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86" name="Line 42"/>
          <p:cNvSpPr>
            <a:spLocks noChangeShapeType="1"/>
          </p:cNvSpPr>
          <p:nvPr/>
        </p:nvSpPr>
        <p:spPr bwMode="auto">
          <a:xfrm>
            <a:off x="76962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87" name="Line 43"/>
          <p:cNvSpPr>
            <a:spLocks noChangeShapeType="1"/>
          </p:cNvSpPr>
          <p:nvPr/>
        </p:nvSpPr>
        <p:spPr bwMode="auto">
          <a:xfrm>
            <a:off x="78486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88" name="Line 44"/>
          <p:cNvSpPr>
            <a:spLocks noChangeShapeType="1"/>
          </p:cNvSpPr>
          <p:nvPr/>
        </p:nvSpPr>
        <p:spPr bwMode="auto">
          <a:xfrm>
            <a:off x="29718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89" name="Line 45"/>
          <p:cNvSpPr>
            <a:spLocks noChangeShapeType="1"/>
          </p:cNvSpPr>
          <p:nvPr/>
        </p:nvSpPr>
        <p:spPr bwMode="auto">
          <a:xfrm>
            <a:off x="31242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90" name="Line 46"/>
          <p:cNvSpPr>
            <a:spLocks noChangeShapeType="1"/>
          </p:cNvSpPr>
          <p:nvPr/>
        </p:nvSpPr>
        <p:spPr bwMode="auto">
          <a:xfrm>
            <a:off x="32766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91" name="Line 47"/>
          <p:cNvSpPr>
            <a:spLocks noChangeShapeType="1"/>
          </p:cNvSpPr>
          <p:nvPr/>
        </p:nvSpPr>
        <p:spPr bwMode="auto">
          <a:xfrm>
            <a:off x="34290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92" name="Line 48"/>
          <p:cNvSpPr>
            <a:spLocks noChangeShapeType="1"/>
          </p:cNvSpPr>
          <p:nvPr/>
        </p:nvSpPr>
        <p:spPr bwMode="auto">
          <a:xfrm>
            <a:off x="11430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93" name="Line 49"/>
          <p:cNvSpPr>
            <a:spLocks noChangeShapeType="1"/>
          </p:cNvSpPr>
          <p:nvPr/>
        </p:nvSpPr>
        <p:spPr bwMode="auto">
          <a:xfrm>
            <a:off x="12954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94" name="Line 50"/>
          <p:cNvSpPr>
            <a:spLocks noChangeShapeType="1"/>
          </p:cNvSpPr>
          <p:nvPr/>
        </p:nvSpPr>
        <p:spPr bwMode="auto">
          <a:xfrm>
            <a:off x="14478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95" name="Line 51"/>
          <p:cNvSpPr>
            <a:spLocks noChangeShapeType="1"/>
          </p:cNvSpPr>
          <p:nvPr/>
        </p:nvSpPr>
        <p:spPr bwMode="auto">
          <a:xfrm>
            <a:off x="16002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96" name="Line 52"/>
          <p:cNvSpPr>
            <a:spLocks noChangeShapeType="1"/>
          </p:cNvSpPr>
          <p:nvPr/>
        </p:nvSpPr>
        <p:spPr bwMode="auto">
          <a:xfrm>
            <a:off x="17526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97" name="Line 53"/>
          <p:cNvSpPr>
            <a:spLocks noChangeShapeType="1"/>
          </p:cNvSpPr>
          <p:nvPr/>
        </p:nvSpPr>
        <p:spPr bwMode="auto">
          <a:xfrm>
            <a:off x="19050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98" name="Line 54"/>
          <p:cNvSpPr>
            <a:spLocks noChangeShapeType="1"/>
          </p:cNvSpPr>
          <p:nvPr/>
        </p:nvSpPr>
        <p:spPr bwMode="auto">
          <a:xfrm>
            <a:off x="20574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99" name="Line 55"/>
          <p:cNvSpPr>
            <a:spLocks noChangeShapeType="1"/>
          </p:cNvSpPr>
          <p:nvPr/>
        </p:nvSpPr>
        <p:spPr bwMode="auto">
          <a:xfrm>
            <a:off x="22098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000" name="Line 56"/>
          <p:cNvSpPr>
            <a:spLocks noChangeShapeType="1"/>
          </p:cNvSpPr>
          <p:nvPr/>
        </p:nvSpPr>
        <p:spPr bwMode="auto">
          <a:xfrm>
            <a:off x="23622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001" name="Line 57"/>
          <p:cNvSpPr>
            <a:spLocks noChangeShapeType="1"/>
          </p:cNvSpPr>
          <p:nvPr/>
        </p:nvSpPr>
        <p:spPr bwMode="auto">
          <a:xfrm>
            <a:off x="25146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002" name="Line 58"/>
          <p:cNvSpPr>
            <a:spLocks noChangeShapeType="1"/>
          </p:cNvSpPr>
          <p:nvPr/>
        </p:nvSpPr>
        <p:spPr bwMode="auto">
          <a:xfrm>
            <a:off x="26670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003" name="Line 59"/>
          <p:cNvSpPr>
            <a:spLocks noChangeShapeType="1"/>
          </p:cNvSpPr>
          <p:nvPr/>
        </p:nvSpPr>
        <p:spPr bwMode="auto">
          <a:xfrm>
            <a:off x="28194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004" name="Line 60"/>
          <p:cNvSpPr>
            <a:spLocks noChangeShapeType="1"/>
          </p:cNvSpPr>
          <p:nvPr/>
        </p:nvSpPr>
        <p:spPr bwMode="auto">
          <a:xfrm>
            <a:off x="35814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005" name="Line 61"/>
          <p:cNvSpPr>
            <a:spLocks noChangeShapeType="1"/>
          </p:cNvSpPr>
          <p:nvPr/>
        </p:nvSpPr>
        <p:spPr bwMode="auto">
          <a:xfrm>
            <a:off x="37338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006" name="Line 62"/>
          <p:cNvSpPr>
            <a:spLocks noChangeShapeType="1"/>
          </p:cNvSpPr>
          <p:nvPr/>
        </p:nvSpPr>
        <p:spPr bwMode="auto">
          <a:xfrm>
            <a:off x="38862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007" name="Line 63"/>
          <p:cNvSpPr>
            <a:spLocks noChangeShapeType="1"/>
          </p:cNvSpPr>
          <p:nvPr/>
        </p:nvSpPr>
        <p:spPr bwMode="auto">
          <a:xfrm>
            <a:off x="49530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008" name="Line 64"/>
          <p:cNvSpPr>
            <a:spLocks noChangeShapeType="1"/>
          </p:cNvSpPr>
          <p:nvPr/>
        </p:nvSpPr>
        <p:spPr bwMode="auto">
          <a:xfrm>
            <a:off x="51054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009" name="Line 65"/>
          <p:cNvSpPr>
            <a:spLocks noChangeShapeType="1"/>
          </p:cNvSpPr>
          <p:nvPr/>
        </p:nvSpPr>
        <p:spPr bwMode="auto">
          <a:xfrm>
            <a:off x="52578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010" name="Line 66"/>
          <p:cNvSpPr>
            <a:spLocks noChangeShapeType="1"/>
          </p:cNvSpPr>
          <p:nvPr/>
        </p:nvSpPr>
        <p:spPr bwMode="auto">
          <a:xfrm>
            <a:off x="54102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011" name="Line 67"/>
          <p:cNvSpPr>
            <a:spLocks noChangeShapeType="1"/>
          </p:cNvSpPr>
          <p:nvPr/>
        </p:nvSpPr>
        <p:spPr bwMode="auto">
          <a:xfrm>
            <a:off x="55626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012" name="Line 68"/>
          <p:cNvSpPr>
            <a:spLocks noChangeShapeType="1"/>
          </p:cNvSpPr>
          <p:nvPr/>
        </p:nvSpPr>
        <p:spPr bwMode="auto">
          <a:xfrm>
            <a:off x="57150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013" name="Line 69"/>
          <p:cNvSpPr>
            <a:spLocks noChangeShapeType="1"/>
          </p:cNvSpPr>
          <p:nvPr/>
        </p:nvSpPr>
        <p:spPr bwMode="auto">
          <a:xfrm>
            <a:off x="58674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014" name="Line 70"/>
          <p:cNvSpPr>
            <a:spLocks noChangeShapeType="1"/>
          </p:cNvSpPr>
          <p:nvPr/>
        </p:nvSpPr>
        <p:spPr bwMode="auto">
          <a:xfrm>
            <a:off x="60198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015" name="Line 71"/>
          <p:cNvSpPr>
            <a:spLocks noChangeShapeType="1"/>
          </p:cNvSpPr>
          <p:nvPr/>
        </p:nvSpPr>
        <p:spPr bwMode="auto">
          <a:xfrm>
            <a:off x="61722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016" name="Line 72"/>
          <p:cNvSpPr>
            <a:spLocks noChangeShapeType="1"/>
          </p:cNvSpPr>
          <p:nvPr/>
        </p:nvSpPr>
        <p:spPr bwMode="auto">
          <a:xfrm>
            <a:off x="63246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017" name="Line 73"/>
          <p:cNvSpPr>
            <a:spLocks noChangeShapeType="1"/>
          </p:cNvSpPr>
          <p:nvPr/>
        </p:nvSpPr>
        <p:spPr bwMode="auto">
          <a:xfrm>
            <a:off x="64770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018" name="Line 74"/>
          <p:cNvSpPr>
            <a:spLocks noChangeShapeType="1"/>
          </p:cNvSpPr>
          <p:nvPr/>
        </p:nvSpPr>
        <p:spPr bwMode="auto">
          <a:xfrm>
            <a:off x="66294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019" name="Line 75"/>
          <p:cNvSpPr>
            <a:spLocks noChangeShapeType="1"/>
          </p:cNvSpPr>
          <p:nvPr/>
        </p:nvSpPr>
        <p:spPr bwMode="auto">
          <a:xfrm>
            <a:off x="67818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020" name="Line 76"/>
          <p:cNvSpPr>
            <a:spLocks noChangeShapeType="1"/>
          </p:cNvSpPr>
          <p:nvPr/>
        </p:nvSpPr>
        <p:spPr bwMode="auto">
          <a:xfrm>
            <a:off x="69342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021" name="Line 77"/>
          <p:cNvSpPr>
            <a:spLocks noChangeShapeType="1"/>
          </p:cNvSpPr>
          <p:nvPr/>
        </p:nvSpPr>
        <p:spPr bwMode="auto">
          <a:xfrm>
            <a:off x="70866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022" name="Line 78"/>
          <p:cNvSpPr>
            <a:spLocks noChangeShapeType="1"/>
          </p:cNvSpPr>
          <p:nvPr/>
        </p:nvSpPr>
        <p:spPr bwMode="auto">
          <a:xfrm>
            <a:off x="72390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023" name="Line 79"/>
          <p:cNvSpPr>
            <a:spLocks noChangeShapeType="1"/>
          </p:cNvSpPr>
          <p:nvPr/>
        </p:nvSpPr>
        <p:spPr bwMode="auto">
          <a:xfrm>
            <a:off x="73914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024" name="Line 80"/>
          <p:cNvSpPr>
            <a:spLocks noChangeShapeType="1"/>
          </p:cNvSpPr>
          <p:nvPr/>
        </p:nvSpPr>
        <p:spPr bwMode="auto">
          <a:xfrm>
            <a:off x="75438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025" name="Line 81"/>
          <p:cNvSpPr>
            <a:spLocks noChangeShapeType="1"/>
          </p:cNvSpPr>
          <p:nvPr/>
        </p:nvSpPr>
        <p:spPr bwMode="auto">
          <a:xfrm>
            <a:off x="76962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026" name="Line 82"/>
          <p:cNvSpPr>
            <a:spLocks noChangeShapeType="1"/>
          </p:cNvSpPr>
          <p:nvPr/>
        </p:nvSpPr>
        <p:spPr bwMode="auto">
          <a:xfrm>
            <a:off x="78486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027" name="Line 83"/>
          <p:cNvSpPr>
            <a:spLocks noChangeShapeType="1"/>
          </p:cNvSpPr>
          <p:nvPr/>
        </p:nvSpPr>
        <p:spPr bwMode="auto">
          <a:xfrm>
            <a:off x="29718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028" name="Line 84"/>
          <p:cNvSpPr>
            <a:spLocks noChangeShapeType="1"/>
          </p:cNvSpPr>
          <p:nvPr/>
        </p:nvSpPr>
        <p:spPr bwMode="auto">
          <a:xfrm>
            <a:off x="31242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029" name="Line 85"/>
          <p:cNvSpPr>
            <a:spLocks noChangeShapeType="1"/>
          </p:cNvSpPr>
          <p:nvPr/>
        </p:nvSpPr>
        <p:spPr bwMode="auto">
          <a:xfrm>
            <a:off x="32766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030" name="Line 86"/>
          <p:cNvSpPr>
            <a:spLocks noChangeShapeType="1"/>
          </p:cNvSpPr>
          <p:nvPr/>
        </p:nvSpPr>
        <p:spPr bwMode="auto">
          <a:xfrm>
            <a:off x="34290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031" name="Line 87"/>
          <p:cNvSpPr>
            <a:spLocks noChangeShapeType="1"/>
          </p:cNvSpPr>
          <p:nvPr/>
        </p:nvSpPr>
        <p:spPr bwMode="auto">
          <a:xfrm>
            <a:off x="11430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9032" name="AutoShape 88"/>
          <p:cNvCxnSpPr>
            <a:cxnSpLocks noChangeShapeType="1"/>
            <a:stCxn id="339031" idx="1"/>
            <a:endCxn id="338965" idx="0"/>
          </p:cNvCxnSpPr>
          <p:nvPr/>
        </p:nvCxnSpPr>
        <p:spPr bwMode="auto">
          <a:xfrm>
            <a:off x="1143000" y="2598738"/>
            <a:ext cx="33528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9033" name="AutoShape 89"/>
          <p:cNvCxnSpPr>
            <a:cxnSpLocks noChangeShapeType="1"/>
            <a:stCxn id="338993" idx="1"/>
            <a:endCxn id="338956" idx="0"/>
          </p:cNvCxnSpPr>
          <p:nvPr/>
        </p:nvCxnSpPr>
        <p:spPr bwMode="auto">
          <a:xfrm>
            <a:off x="1295400" y="2598738"/>
            <a:ext cx="12192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9034" name="AutoShape 90"/>
          <p:cNvCxnSpPr>
            <a:cxnSpLocks noChangeShapeType="1"/>
            <a:stCxn id="338994" idx="1"/>
            <a:endCxn id="338978" idx="0"/>
          </p:cNvCxnSpPr>
          <p:nvPr/>
        </p:nvCxnSpPr>
        <p:spPr bwMode="auto">
          <a:xfrm>
            <a:off x="1447800" y="2598738"/>
            <a:ext cx="50292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9035" name="AutoShape 91"/>
          <p:cNvCxnSpPr>
            <a:cxnSpLocks noChangeShapeType="1"/>
            <a:stCxn id="339060" idx="1"/>
            <a:endCxn id="338989" idx="0"/>
          </p:cNvCxnSpPr>
          <p:nvPr/>
        </p:nvCxnSpPr>
        <p:spPr bwMode="auto">
          <a:xfrm flipH="1">
            <a:off x="3124200" y="2598738"/>
            <a:ext cx="914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9036" name="AutoShape 92"/>
          <p:cNvCxnSpPr>
            <a:cxnSpLocks noChangeShapeType="1"/>
            <a:stCxn id="339027" idx="1"/>
            <a:endCxn id="338950" idx="0"/>
          </p:cNvCxnSpPr>
          <p:nvPr/>
        </p:nvCxnSpPr>
        <p:spPr bwMode="auto">
          <a:xfrm flipH="1">
            <a:off x="1600200" y="2598738"/>
            <a:ext cx="13716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9037" name="AutoShape 93"/>
          <p:cNvCxnSpPr>
            <a:cxnSpLocks noChangeShapeType="1"/>
            <a:stCxn id="339013" idx="1"/>
            <a:endCxn id="338984" idx="0"/>
          </p:cNvCxnSpPr>
          <p:nvPr/>
        </p:nvCxnSpPr>
        <p:spPr bwMode="auto">
          <a:xfrm>
            <a:off x="5867400" y="2598738"/>
            <a:ext cx="1524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9038" name="AutoShape 94"/>
          <p:cNvCxnSpPr>
            <a:cxnSpLocks noChangeShapeType="1"/>
            <a:stCxn id="339009" idx="1"/>
            <a:endCxn id="338980" idx="0"/>
          </p:cNvCxnSpPr>
          <p:nvPr/>
        </p:nvCxnSpPr>
        <p:spPr bwMode="auto">
          <a:xfrm>
            <a:off x="5257800" y="2598738"/>
            <a:ext cx="1524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9039" name="AutoShape 95"/>
          <p:cNvCxnSpPr>
            <a:cxnSpLocks noChangeShapeType="1"/>
            <a:stCxn id="339025" idx="1"/>
            <a:endCxn id="338971" idx="0"/>
          </p:cNvCxnSpPr>
          <p:nvPr/>
        </p:nvCxnSpPr>
        <p:spPr bwMode="auto">
          <a:xfrm flipH="1">
            <a:off x="5410200" y="2598738"/>
            <a:ext cx="2286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9040" name="AutoShape 96"/>
          <p:cNvCxnSpPr>
            <a:cxnSpLocks noChangeShapeType="1"/>
            <a:stCxn id="339018" idx="1"/>
            <a:endCxn id="338985" idx="0"/>
          </p:cNvCxnSpPr>
          <p:nvPr/>
        </p:nvCxnSpPr>
        <p:spPr bwMode="auto">
          <a:xfrm>
            <a:off x="6629400" y="2598738"/>
            <a:ext cx="914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9041" name="AutoShape 97"/>
          <p:cNvCxnSpPr>
            <a:cxnSpLocks noChangeShapeType="1"/>
            <a:stCxn id="339021" idx="1"/>
            <a:endCxn id="338967" idx="0"/>
          </p:cNvCxnSpPr>
          <p:nvPr/>
        </p:nvCxnSpPr>
        <p:spPr bwMode="auto">
          <a:xfrm flipH="1">
            <a:off x="4800600" y="2598738"/>
            <a:ext cx="2286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9042" name="AutoShape 98"/>
          <p:cNvCxnSpPr>
            <a:cxnSpLocks noChangeShapeType="1"/>
            <a:stCxn id="339026" idx="1"/>
            <a:endCxn id="338957" idx="0"/>
          </p:cNvCxnSpPr>
          <p:nvPr/>
        </p:nvCxnSpPr>
        <p:spPr bwMode="auto">
          <a:xfrm flipH="1">
            <a:off x="2667000" y="2598738"/>
            <a:ext cx="51816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9043" name="AutoShape 99"/>
          <p:cNvCxnSpPr>
            <a:cxnSpLocks noChangeShapeType="1"/>
            <a:stCxn id="339011" idx="1"/>
            <a:endCxn id="338953" idx="0"/>
          </p:cNvCxnSpPr>
          <p:nvPr/>
        </p:nvCxnSpPr>
        <p:spPr bwMode="auto">
          <a:xfrm flipH="1">
            <a:off x="2057400" y="2598738"/>
            <a:ext cx="35052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9044" name="AutoShape 100"/>
          <p:cNvCxnSpPr>
            <a:cxnSpLocks noChangeShapeType="1"/>
            <a:stCxn id="339012" idx="1"/>
            <a:endCxn id="338981" idx="0"/>
          </p:cNvCxnSpPr>
          <p:nvPr/>
        </p:nvCxnSpPr>
        <p:spPr bwMode="auto">
          <a:xfrm>
            <a:off x="5715000" y="2598738"/>
            <a:ext cx="12192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9045" name="AutoShape 101"/>
          <p:cNvCxnSpPr>
            <a:cxnSpLocks noChangeShapeType="1"/>
            <a:stCxn id="339017" idx="1"/>
            <a:endCxn id="338966" idx="0"/>
          </p:cNvCxnSpPr>
          <p:nvPr/>
        </p:nvCxnSpPr>
        <p:spPr bwMode="auto">
          <a:xfrm flipH="1">
            <a:off x="4648200" y="2598738"/>
            <a:ext cx="18288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9046" name="AutoShape 102"/>
          <p:cNvCxnSpPr>
            <a:cxnSpLocks noChangeShapeType="1"/>
            <a:stCxn id="339065" idx="1"/>
            <a:endCxn id="338961" idx="0"/>
          </p:cNvCxnSpPr>
          <p:nvPr/>
        </p:nvCxnSpPr>
        <p:spPr bwMode="auto">
          <a:xfrm flipH="1">
            <a:off x="3886200" y="2598738"/>
            <a:ext cx="914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9047" name="AutoShape 103"/>
          <p:cNvCxnSpPr>
            <a:cxnSpLocks noChangeShapeType="1"/>
            <a:stCxn id="339062" idx="1"/>
            <a:endCxn id="338992" idx="0"/>
          </p:cNvCxnSpPr>
          <p:nvPr/>
        </p:nvCxnSpPr>
        <p:spPr bwMode="auto">
          <a:xfrm flipH="1">
            <a:off x="1143000" y="2598738"/>
            <a:ext cx="3200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9048" name="AutoShape 104"/>
          <p:cNvCxnSpPr>
            <a:cxnSpLocks noChangeShapeType="1"/>
            <a:stCxn id="339029" idx="1"/>
            <a:endCxn id="338949" idx="0"/>
          </p:cNvCxnSpPr>
          <p:nvPr/>
        </p:nvCxnSpPr>
        <p:spPr bwMode="auto">
          <a:xfrm flipH="1">
            <a:off x="1447800" y="2598738"/>
            <a:ext cx="18288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9049" name="AutoShape 105"/>
          <p:cNvCxnSpPr>
            <a:cxnSpLocks noChangeShapeType="1"/>
            <a:stCxn id="338998" idx="1"/>
            <a:endCxn id="338970" idx="0"/>
          </p:cNvCxnSpPr>
          <p:nvPr/>
        </p:nvCxnSpPr>
        <p:spPr bwMode="auto">
          <a:xfrm>
            <a:off x="2057400" y="2598738"/>
            <a:ext cx="3200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9050" name="AutoShape 106"/>
          <p:cNvCxnSpPr>
            <a:cxnSpLocks noChangeShapeType="1"/>
            <a:stCxn id="339004" idx="1"/>
            <a:endCxn id="338987" idx="0"/>
          </p:cNvCxnSpPr>
          <p:nvPr/>
        </p:nvCxnSpPr>
        <p:spPr bwMode="auto">
          <a:xfrm>
            <a:off x="3581400" y="2598738"/>
            <a:ext cx="42672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9051" name="AutoShape 107"/>
          <p:cNvCxnSpPr>
            <a:cxnSpLocks noChangeShapeType="1"/>
            <a:stCxn id="339007" idx="1"/>
            <a:endCxn id="338979" idx="0"/>
          </p:cNvCxnSpPr>
          <p:nvPr/>
        </p:nvCxnSpPr>
        <p:spPr bwMode="auto">
          <a:xfrm>
            <a:off x="4953000" y="2598738"/>
            <a:ext cx="1676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9052" name="AutoShape 108"/>
          <p:cNvCxnSpPr>
            <a:cxnSpLocks noChangeShapeType="1"/>
            <a:stCxn id="339063" idx="1"/>
            <a:endCxn id="338959" idx="0"/>
          </p:cNvCxnSpPr>
          <p:nvPr/>
        </p:nvCxnSpPr>
        <p:spPr bwMode="auto">
          <a:xfrm flipH="1">
            <a:off x="3581400" y="2598738"/>
            <a:ext cx="914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9053" name="AutoShape 109"/>
          <p:cNvCxnSpPr>
            <a:cxnSpLocks noChangeShapeType="1"/>
            <a:stCxn id="339019" idx="1"/>
            <a:endCxn id="338960" idx="0"/>
          </p:cNvCxnSpPr>
          <p:nvPr/>
        </p:nvCxnSpPr>
        <p:spPr bwMode="auto">
          <a:xfrm flipH="1">
            <a:off x="3733800" y="2598738"/>
            <a:ext cx="3048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9054" name="AutoShape 110"/>
          <p:cNvCxnSpPr>
            <a:cxnSpLocks noChangeShapeType="1"/>
            <a:stCxn id="339002" idx="1"/>
            <a:endCxn id="338951" idx="0"/>
          </p:cNvCxnSpPr>
          <p:nvPr/>
        </p:nvCxnSpPr>
        <p:spPr bwMode="auto">
          <a:xfrm flipH="1">
            <a:off x="1752600" y="2598738"/>
            <a:ext cx="914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9055" name="AutoShape 111"/>
          <p:cNvCxnSpPr>
            <a:cxnSpLocks noChangeShapeType="1"/>
            <a:stCxn id="338997" idx="1"/>
            <a:endCxn id="338952" idx="0"/>
          </p:cNvCxnSpPr>
          <p:nvPr/>
        </p:nvCxnSpPr>
        <p:spPr bwMode="auto">
          <a:xfrm>
            <a:off x="1905000" y="2598738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9056" name="AutoShape 112"/>
          <p:cNvCxnSpPr>
            <a:cxnSpLocks noChangeShapeType="1"/>
            <a:stCxn id="339015" idx="1"/>
            <a:endCxn id="338975" idx="0"/>
          </p:cNvCxnSpPr>
          <p:nvPr/>
        </p:nvCxnSpPr>
        <p:spPr bwMode="auto">
          <a:xfrm flipH="1">
            <a:off x="6019800" y="2598738"/>
            <a:ext cx="152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9057" name="AutoShape 113"/>
          <p:cNvCxnSpPr>
            <a:cxnSpLocks noChangeShapeType="1"/>
            <a:stCxn id="339030" idx="1"/>
            <a:endCxn id="338990" idx="0"/>
          </p:cNvCxnSpPr>
          <p:nvPr/>
        </p:nvCxnSpPr>
        <p:spPr bwMode="auto">
          <a:xfrm flipH="1">
            <a:off x="3276600" y="2598738"/>
            <a:ext cx="152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9058" name="AutoShape 114"/>
          <p:cNvCxnSpPr>
            <a:cxnSpLocks noChangeShapeType="1"/>
            <a:stCxn id="339022" idx="1"/>
            <a:endCxn id="338982" idx="0"/>
          </p:cNvCxnSpPr>
          <p:nvPr/>
        </p:nvCxnSpPr>
        <p:spPr bwMode="auto">
          <a:xfrm flipH="1">
            <a:off x="7086600" y="2598738"/>
            <a:ext cx="152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9059" name="AutoShape 115"/>
          <p:cNvSpPr>
            <a:spLocks noChangeArrowheads="1"/>
          </p:cNvSpPr>
          <p:nvPr/>
        </p:nvSpPr>
        <p:spPr bwMode="auto">
          <a:xfrm>
            <a:off x="4267200" y="1676400"/>
            <a:ext cx="152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060" name="Line 116"/>
          <p:cNvSpPr>
            <a:spLocks noChangeShapeType="1"/>
          </p:cNvSpPr>
          <p:nvPr/>
        </p:nvSpPr>
        <p:spPr bwMode="auto">
          <a:xfrm>
            <a:off x="40386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061" name="Line 117"/>
          <p:cNvSpPr>
            <a:spLocks noChangeShapeType="1"/>
          </p:cNvSpPr>
          <p:nvPr/>
        </p:nvSpPr>
        <p:spPr bwMode="auto">
          <a:xfrm>
            <a:off x="41910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062" name="Line 118"/>
          <p:cNvSpPr>
            <a:spLocks noChangeShapeType="1"/>
          </p:cNvSpPr>
          <p:nvPr/>
        </p:nvSpPr>
        <p:spPr bwMode="auto">
          <a:xfrm>
            <a:off x="43434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063" name="Line 119"/>
          <p:cNvSpPr>
            <a:spLocks noChangeShapeType="1"/>
          </p:cNvSpPr>
          <p:nvPr/>
        </p:nvSpPr>
        <p:spPr bwMode="auto">
          <a:xfrm>
            <a:off x="44958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064" name="Line 120"/>
          <p:cNvSpPr>
            <a:spLocks noChangeShapeType="1"/>
          </p:cNvSpPr>
          <p:nvPr/>
        </p:nvSpPr>
        <p:spPr bwMode="auto">
          <a:xfrm>
            <a:off x="46482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065" name="Line 121"/>
          <p:cNvSpPr>
            <a:spLocks noChangeShapeType="1"/>
          </p:cNvSpPr>
          <p:nvPr/>
        </p:nvSpPr>
        <p:spPr bwMode="auto">
          <a:xfrm>
            <a:off x="48006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066" name="Rectangle 122"/>
          <p:cNvSpPr>
            <a:spLocks noChangeArrowheads="1"/>
          </p:cNvSpPr>
          <p:nvPr/>
        </p:nvSpPr>
        <p:spPr bwMode="auto">
          <a:xfrm>
            <a:off x="1143000" y="4800600"/>
            <a:ext cx="586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CTGTACACAACCT &lt; GATTACGATATTA</a:t>
            </a:r>
          </a:p>
        </p:txBody>
      </p:sp>
      <p:sp>
        <p:nvSpPr>
          <p:cNvPr id="339067" name="Rectangle 123"/>
          <p:cNvSpPr>
            <a:spLocks noChangeArrowheads="1"/>
          </p:cNvSpPr>
          <p:nvPr/>
        </p:nvSpPr>
        <p:spPr bwMode="auto">
          <a:xfrm>
            <a:off x="5888038" y="801688"/>
            <a:ext cx="1960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GATTACGATATTA</a:t>
            </a:r>
          </a:p>
        </p:txBody>
      </p:sp>
      <p:cxnSp>
        <p:nvCxnSpPr>
          <p:cNvPr id="339068" name="AutoShape 124"/>
          <p:cNvCxnSpPr>
            <a:cxnSpLocks noChangeShapeType="1"/>
            <a:stCxn id="339011" idx="0"/>
            <a:endCxn id="339067" idx="1"/>
          </p:cNvCxnSpPr>
          <p:nvPr/>
        </p:nvCxnSpPr>
        <p:spPr bwMode="auto">
          <a:xfrm rot="16200000">
            <a:off x="5177631" y="1354932"/>
            <a:ext cx="1095375" cy="3254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9069" name="Text Box 125"/>
          <p:cNvSpPr txBox="1">
            <a:spLocks noChangeArrowheads="1"/>
          </p:cNvSpPr>
          <p:nvPr/>
        </p:nvSpPr>
        <p:spPr bwMode="auto">
          <a:xfrm>
            <a:off x="5029200" y="5486400"/>
            <a:ext cx="3124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DD080A"/>
                </a:solidFill>
              </a:rPr>
              <a:t>No match. 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DD080A"/>
                </a:solidFill>
              </a:rPr>
              <a:t>Skip to 75% mark </a:t>
            </a:r>
          </a:p>
        </p:txBody>
      </p:sp>
      <p:sp>
        <p:nvSpPr>
          <p:cNvPr id="339070" name="Text Box 126"/>
          <p:cNvSpPr txBox="1">
            <a:spLocks noChangeArrowheads="1"/>
          </p:cNvSpPr>
          <p:nvPr/>
        </p:nvSpPr>
        <p:spPr bwMode="auto">
          <a:xfrm>
            <a:off x="1295400" y="3048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DD080A"/>
                </a:solidFill>
              </a:rPr>
              <a:t>Start at the 50% mark </a:t>
            </a:r>
          </a:p>
        </p:txBody>
      </p:sp>
      <p:sp>
        <p:nvSpPr>
          <p:cNvPr id="339071" name="Rectangle 127"/>
          <p:cNvSpPr>
            <a:spLocks noChangeArrowheads="1"/>
          </p:cNvSpPr>
          <p:nvPr/>
        </p:nvSpPr>
        <p:spPr bwMode="auto">
          <a:xfrm>
            <a:off x="762000" y="5486400"/>
            <a:ext cx="1711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time = 0</a:t>
            </a:r>
            <a:endParaRPr lang="en-US" sz="4000"/>
          </a:p>
        </p:txBody>
      </p:sp>
      <p:sp>
        <p:nvSpPr>
          <p:cNvPr id="339072" name="Text Box 128"/>
          <p:cNvSpPr txBox="1">
            <a:spLocks noChangeArrowheads="1"/>
          </p:cNvSpPr>
          <p:nvPr/>
        </p:nvSpPr>
        <p:spPr bwMode="auto">
          <a:xfrm>
            <a:off x="990600" y="1219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0%</a:t>
            </a:r>
          </a:p>
        </p:txBody>
      </p:sp>
      <p:sp>
        <p:nvSpPr>
          <p:cNvPr id="339073" name="Text Box 129"/>
          <p:cNvSpPr txBox="1">
            <a:spLocks noChangeArrowheads="1"/>
          </p:cNvSpPr>
          <p:nvPr/>
        </p:nvSpPr>
        <p:spPr bwMode="auto">
          <a:xfrm>
            <a:off x="7467600" y="12954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100%</a:t>
            </a:r>
          </a:p>
        </p:txBody>
      </p:sp>
      <p:sp>
        <p:nvSpPr>
          <p:cNvPr id="339074" name="Rectangle 130"/>
          <p:cNvSpPr>
            <a:spLocks noChangeArrowheads="1"/>
          </p:cNvSpPr>
          <p:nvPr/>
        </p:nvSpPr>
        <p:spPr bwMode="auto">
          <a:xfrm>
            <a:off x="4838700" y="469900"/>
            <a:ext cx="1960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CTGTACACAACCT</a:t>
            </a:r>
            <a:endParaRPr lang="en-US"/>
          </a:p>
        </p:txBody>
      </p:sp>
      <p:cxnSp>
        <p:nvCxnSpPr>
          <p:cNvPr id="339075" name="AutoShape 131"/>
          <p:cNvCxnSpPr>
            <a:cxnSpLocks noChangeShapeType="1"/>
            <a:stCxn id="339062" idx="0"/>
            <a:endCxn id="339074" idx="1"/>
          </p:cNvCxnSpPr>
          <p:nvPr/>
        </p:nvCxnSpPr>
        <p:spPr bwMode="auto">
          <a:xfrm rot="16200000">
            <a:off x="3877468" y="1104107"/>
            <a:ext cx="1427163" cy="4953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8855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ChangeArrowheads="1"/>
          </p:cNvSpPr>
          <p:nvPr/>
        </p:nvSpPr>
        <p:spPr bwMode="auto">
          <a:xfrm>
            <a:off x="990600" y="1905000"/>
            <a:ext cx="70866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71" name="Rectangle 3"/>
          <p:cNvSpPr>
            <a:spLocks noChangeArrowheads="1"/>
          </p:cNvSpPr>
          <p:nvPr/>
        </p:nvSpPr>
        <p:spPr bwMode="auto">
          <a:xfrm>
            <a:off x="990600" y="3429000"/>
            <a:ext cx="7086600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72" name="Line 4"/>
          <p:cNvSpPr>
            <a:spLocks noChangeShapeType="1"/>
          </p:cNvSpPr>
          <p:nvPr/>
        </p:nvSpPr>
        <p:spPr bwMode="auto">
          <a:xfrm>
            <a:off x="12954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73" name="Line 5"/>
          <p:cNvSpPr>
            <a:spLocks noChangeShapeType="1"/>
          </p:cNvSpPr>
          <p:nvPr/>
        </p:nvSpPr>
        <p:spPr bwMode="auto">
          <a:xfrm>
            <a:off x="14478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74" name="Line 6"/>
          <p:cNvSpPr>
            <a:spLocks noChangeShapeType="1"/>
          </p:cNvSpPr>
          <p:nvPr/>
        </p:nvSpPr>
        <p:spPr bwMode="auto">
          <a:xfrm>
            <a:off x="16002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75" name="Line 7"/>
          <p:cNvSpPr>
            <a:spLocks noChangeShapeType="1"/>
          </p:cNvSpPr>
          <p:nvPr/>
        </p:nvSpPr>
        <p:spPr bwMode="auto">
          <a:xfrm>
            <a:off x="17526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76" name="Line 8"/>
          <p:cNvSpPr>
            <a:spLocks noChangeShapeType="1"/>
          </p:cNvSpPr>
          <p:nvPr/>
        </p:nvSpPr>
        <p:spPr bwMode="auto">
          <a:xfrm>
            <a:off x="19050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77" name="Line 9"/>
          <p:cNvSpPr>
            <a:spLocks noChangeShapeType="1"/>
          </p:cNvSpPr>
          <p:nvPr/>
        </p:nvSpPr>
        <p:spPr bwMode="auto">
          <a:xfrm>
            <a:off x="20574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78" name="Line 10"/>
          <p:cNvSpPr>
            <a:spLocks noChangeShapeType="1"/>
          </p:cNvSpPr>
          <p:nvPr/>
        </p:nvSpPr>
        <p:spPr bwMode="auto">
          <a:xfrm>
            <a:off x="22098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79" name="Line 11"/>
          <p:cNvSpPr>
            <a:spLocks noChangeShapeType="1"/>
          </p:cNvSpPr>
          <p:nvPr/>
        </p:nvSpPr>
        <p:spPr bwMode="auto">
          <a:xfrm>
            <a:off x="23622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80" name="Line 12"/>
          <p:cNvSpPr>
            <a:spLocks noChangeShapeType="1"/>
          </p:cNvSpPr>
          <p:nvPr/>
        </p:nvSpPr>
        <p:spPr bwMode="auto">
          <a:xfrm>
            <a:off x="25146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81" name="Line 13"/>
          <p:cNvSpPr>
            <a:spLocks noChangeShapeType="1"/>
          </p:cNvSpPr>
          <p:nvPr/>
        </p:nvSpPr>
        <p:spPr bwMode="auto">
          <a:xfrm>
            <a:off x="26670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82" name="Line 14"/>
          <p:cNvSpPr>
            <a:spLocks noChangeShapeType="1"/>
          </p:cNvSpPr>
          <p:nvPr/>
        </p:nvSpPr>
        <p:spPr bwMode="auto">
          <a:xfrm>
            <a:off x="28194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83" name="Line 15"/>
          <p:cNvSpPr>
            <a:spLocks noChangeShapeType="1"/>
          </p:cNvSpPr>
          <p:nvPr/>
        </p:nvSpPr>
        <p:spPr bwMode="auto">
          <a:xfrm>
            <a:off x="35814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84" name="Line 16"/>
          <p:cNvSpPr>
            <a:spLocks noChangeShapeType="1"/>
          </p:cNvSpPr>
          <p:nvPr/>
        </p:nvSpPr>
        <p:spPr bwMode="auto">
          <a:xfrm>
            <a:off x="37338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85" name="Line 17"/>
          <p:cNvSpPr>
            <a:spLocks noChangeShapeType="1"/>
          </p:cNvSpPr>
          <p:nvPr/>
        </p:nvSpPr>
        <p:spPr bwMode="auto">
          <a:xfrm>
            <a:off x="38862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86" name="Line 18"/>
          <p:cNvSpPr>
            <a:spLocks noChangeShapeType="1"/>
          </p:cNvSpPr>
          <p:nvPr/>
        </p:nvSpPr>
        <p:spPr bwMode="auto">
          <a:xfrm>
            <a:off x="40386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87" name="Line 19"/>
          <p:cNvSpPr>
            <a:spLocks noChangeShapeType="1"/>
          </p:cNvSpPr>
          <p:nvPr/>
        </p:nvSpPr>
        <p:spPr bwMode="auto">
          <a:xfrm>
            <a:off x="41910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88" name="Line 20"/>
          <p:cNvSpPr>
            <a:spLocks noChangeShapeType="1"/>
          </p:cNvSpPr>
          <p:nvPr/>
        </p:nvSpPr>
        <p:spPr bwMode="auto">
          <a:xfrm>
            <a:off x="43434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89" name="Line 21"/>
          <p:cNvSpPr>
            <a:spLocks noChangeShapeType="1"/>
          </p:cNvSpPr>
          <p:nvPr/>
        </p:nvSpPr>
        <p:spPr bwMode="auto">
          <a:xfrm>
            <a:off x="44958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0" name="Line 22"/>
          <p:cNvSpPr>
            <a:spLocks noChangeShapeType="1"/>
          </p:cNvSpPr>
          <p:nvPr/>
        </p:nvSpPr>
        <p:spPr bwMode="auto">
          <a:xfrm>
            <a:off x="46482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1" name="Line 23"/>
          <p:cNvSpPr>
            <a:spLocks noChangeShapeType="1"/>
          </p:cNvSpPr>
          <p:nvPr/>
        </p:nvSpPr>
        <p:spPr bwMode="auto">
          <a:xfrm>
            <a:off x="48006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2" name="Line 24"/>
          <p:cNvSpPr>
            <a:spLocks noChangeShapeType="1"/>
          </p:cNvSpPr>
          <p:nvPr/>
        </p:nvSpPr>
        <p:spPr bwMode="auto">
          <a:xfrm>
            <a:off x="49530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3" name="Line 25"/>
          <p:cNvSpPr>
            <a:spLocks noChangeShapeType="1"/>
          </p:cNvSpPr>
          <p:nvPr/>
        </p:nvSpPr>
        <p:spPr bwMode="auto">
          <a:xfrm>
            <a:off x="51054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Line 26"/>
          <p:cNvSpPr>
            <a:spLocks noChangeShapeType="1"/>
          </p:cNvSpPr>
          <p:nvPr/>
        </p:nvSpPr>
        <p:spPr bwMode="auto">
          <a:xfrm>
            <a:off x="52578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5" name="Line 27"/>
          <p:cNvSpPr>
            <a:spLocks noChangeShapeType="1"/>
          </p:cNvSpPr>
          <p:nvPr/>
        </p:nvSpPr>
        <p:spPr bwMode="auto">
          <a:xfrm>
            <a:off x="54102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6" name="Line 28"/>
          <p:cNvSpPr>
            <a:spLocks noChangeShapeType="1"/>
          </p:cNvSpPr>
          <p:nvPr/>
        </p:nvSpPr>
        <p:spPr bwMode="auto">
          <a:xfrm>
            <a:off x="55626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7" name="Line 29"/>
          <p:cNvSpPr>
            <a:spLocks noChangeShapeType="1"/>
          </p:cNvSpPr>
          <p:nvPr/>
        </p:nvSpPr>
        <p:spPr bwMode="auto">
          <a:xfrm>
            <a:off x="57150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8" name="Line 30"/>
          <p:cNvSpPr>
            <a:spLocks noChangeShapeType="1"/>
          </p:cNvSpPr>
          <p:nvPr/>
        </p:nvSpPr>
        <p:spPr bwMode="auto">
          <a:xfrm>
            <a:off x="58674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9" name="Line 31"/>
          <p:cNvSpPr>
            <a:spLocks noChangeShapeType="1"/>
          </p:cNvSpPr>
          <p:nvPr/>
        </p:nvSpPr>
        <p:spPr bwMode="auto">
          <a:xfrm>
            <a:off x="60198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00" name="Line 32"/>
          <p:cNvSpPr>
            <a:spLocks noChangeShapeType="1"/>
          </p:cNvSpPr>
          <p:nvPr/>
        </p:nvSpPr>
        <p:spPr bwMode="auto">
          <a:xfrm>
            <a:off x="61722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01" name="Line 33"/>
          <p:cNvSpPr>
            <a:spLocks noChangeShapeType="1"/>
          </p:cNvSpPr>
          <p:nvPr/>
        </p:nvSpPr>
        <p:spPr bwMode="auto">
          <a:xfrm>
            <a:off x="63246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02" name="Line 34"/>
          <p:cNvSpPr>
            <a:spLocks noChangeShapeType="1"/>
          </p:cNvSpPr>
          <p:nvPr/>
        </p:nvSpPr>
        <p:spPr bwMode="auto">
          <a:xfrm>
            <a:off x="64770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03" name="Line 35"/>
          <p:cNvSpPr>
            <a:spLocks noChangeShapeType="1"/>
          </p:cNvSpPr>
          <p:nvPr/>
        </p:nvSpPr>
        <p:spPr bwMode="auto">
          <a:xfrm>
            <a:off x="66294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04" name="Line 36"/>
          <p:cNvSpPr>
            <a:spLocks noChangeShapeType="1"/>
          </p:cNvSpPr>
          <p:nvPr/>
        </p:nvSpPr>
        <p:spPr bwMode="auto">
          <a:xfrm>
            <a:off x="67818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05" name="Line 37"/>
          <p:cNvSpPr>
            <a:spLocks noChangeShapeType="1"/>
          </p:cNvSpPr>
          <p:nvPr/>
        </p:nvSpPr>
        <p:spPr bwMode="auto">
          <a:xfrm>
            <a:off x="69342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06" name="Line 38"/>
          <p:cNvSpPr>
            <a:spLocks noChangeShapeType="1"/>
          </p:cNvSpPr>
          <p:nvPr/>
        </p:nvSpPr>
        <p:spPr bwMode="auto">
          <a:xfrm>
            <a:off x="70866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07" name="Line 39"/>
          <p:cNvSpPr>
            <a:spLocks noChangeShapeType="1"/>
          </p:cNvSpPr>
          <p:nvPr/>
        </p:nvSpPr>
        <p:spPr bwMode="auto">
          <a:xfrm>
            <a:off x="72390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08" name="Line 40"/>
          <p:cNvSpPr>
            <a:spLocks noChangeShapeType="1"/>
          </p:cNvSpPr>
          <p:nvPr/>
        </p:nvSpPr>
        <p:spPr bwMode="auto">
          <a:xfrm>
            <a:off x="73914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09" name="Line 41"/>
          <p:cNvSpPr>
            <a:spLocks noChangeShapeType="1"/>
          </p:cNvSpPr>
          <p:nvPr/>
        </p:nvSpPr>
        <p:spPr bwMode="auto">
          <a:xfrm>
            <a:off x="75438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10" name="Line 42"/>
          <p:cNvSpPr>
            <a:spLocks noChangeShapeType="1"/>
          </p:cNvSpPr>
          <p:nvPr/>
        </p:nvSpPr>
        <p:spPr bwMode="auto">
          <a:xfrm>
            <a:off x="76962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11" name="Line 43"/>
          <p:cNvSpPr>
            <a:spLocks noChangeShapeType="1"/>
          </p:cNvSpPr>
          <p:nvPr/>
        </p:nvSpPr>
        <p:spPr bwMode="auto">
          <a:xfrm>
            <a:off x="78486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12" name="Line 44"/>
          <p:cNvSpPr>
            <a:spLocks noChangeShapeType="1"/>
          </p:cNvSpPr>
          <p:nvPr/>
        </p:nvSpPr>
        <p:spPr bwMode="auto">
          <a:xfrm>
            <a:off x="29718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13" name="Line 45"/>
          <p:cNvSpPr>
            <a:spLocks noChangeShapeType="1"/>
          </p:cNvSpPr>
          <p:nvPr/>
        </p:nvSpPr>
        <p:spPr bwMode="auto">
          <a:xfrm>
            <a:off x="31242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14" name="Line 46"/>
          <p:cNvSpPr>
            <a:spLocks noChangeShapeType="1"/>
          </p:cNvSpPr>
          <p:nvPr/>
        </p:nvSpPr>
        <p:spPr bwMode="auto">
          <a:xfrm>
            <a:off x="32766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15" name="Line 47"/>
          <p:cNvSpPr>
            <a:spLocks noChangeShapeType="1"/>
          </p:cNvSpPr>
          <p:nvPr/>
        </p:nvSpPr>
        <p:spPr bwMode="auto">
          <a:xfrm>
            <a:off x="34290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16" name="Line 48"/>
          <p:cNvSpPr>
            <a:spLocks noChangeShapeType="1"/>
          </p:cNvSpPr>
          <p:nvPr/>
        </p:nvSpPr>
        <p:spPr bwMode="auto">
          <a:xfrm>
            <a:off x="11430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17" name="Line 49"/>
          <p:cNvSpPr>
            <a:spLocks noChangeShapeType="1"/>
          </p:cNvSpPr>
          <p:nvPr/>
        </p:nvSpPr>
        <p:spPr bwMode="auto">
          <a:xfrm>
            <a:off x="12954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18" name="Line 50"/>
          <p:cNvSpPr>
            <a:spLocks noChangeShapeType="1"/>
          </p:cNvSpPr>
          <p:nvPr/>
        </p:nvSpPr>
        <p:spPr bwMode="auto">
          <a:xfrm>
            <a:off x="14478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19" name="Line 51"/>
          <p:cNvSpPr>
            <a:spLocks noChangeShapeType="1"/>
          </p:cNvSpPr>
          <p:nvPr/>
        </p:nvSpPr>
        <p:spPr bwMode="auto">
          <a:xfrm>
            <a:off x="16002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20" name="Line 52"/>
          <p:cNvSpPr>
            <a:spLocks noChangeShapeType="1"/>
          </p:cNvSpPr>
          <p:nvPr/>
        </p:nvSpPr>
        <p:spPr bwMode="auto">
          <a:xfrm>
            <a:off x="17526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21" name="Line 53"/>
          <p:cNvSpPr>
            <a:spLocks noChangeShapeType="1"/>
          </p:cNvSpPr>
          <p:nvPr/>
        </p:nvSpPr>
        <p:spPr bwMode="auto">
          <a:xfrm>
            <a:off x="19050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22" name="Line 54"/>
          <p:cNvSpPr>
            <a:spLocks noChangeShapeType="1"/>
          </p:cNvSpPr>
          <p:nvPr/>
        </p:nvSpPr>
        <p:spPr bwMode="auto">
          <a:xfrm>
            <a:off x="20574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23" name="Line 55"/>
          <p:cNvSpPr>
            <a:spLocks noChangeShapeType="1"/>
          </p:cNvSpPr>
          <p:nvPr/>
        </p:nvSpPr>
        <p:spPr bwMode="auto">
          <a:xfrm>
            <a:off x="22098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24" name="Line 56"/>
          <p:cNvSpPr>
            <a:spLocks noChangeShapeType="1"/>
          </p:cNvSpPr>
          <p:nvPr/>
        </p:nvSpPr>
        <p:spPr bwMode="auto">
          <a:xfrm>
            <a:off x="23622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25" name="Line 57"/>
          <p:cNvSpPr>
            <a:spLocks noChangeShapeType="1"/>
          </p:cNvSpPr>
          <p:nvPr/>
        </p:nvSpPr>
        <p:spPr bwMode="auto">
          <a:xfrm>
            <a:off x="25146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26" name="Line 58"/>
          <p:cNvSpPr>
            <a:spLocks noChangeShapeType="1"/>
          </p:cNvSpPr>
          <p:nvPr/>
        </p:nvSpPr>
        <p:spPr bwMode="auto">
          <a:xfrm>
            <a:off x="26670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27" name="Line 59"/>
          <p:cNvSpPr>
            <a:spLocks noChangeShapeType="1"/>
          </p:cNvSpPr>
          <p:nvPr/>
        </p:nvSpPr>
        <p:spPr bwMode="auto">
          <a:xfrm>
            <a:off x="28194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28" name="Line 60"/>
          <p:cNvSpPr>
            <a:spLocks noChangeShapeType="1"/>
          </p:cNvSpPr>
          <p:nvPr/>
        </p:nvSpPr>
        <p:spPr bwMode="auto">
          <a:xfrm>
            <a:off x="35814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29" name="Line 61"/>
          <p:cNvSpPr>
            <a:spLocks noChangeShapeType="1"/>
          </p:cNvSpPr>
          <p:nvPr/>
        </p:nvSpPr>
        <p:spPr bwMode="auto">
          <a:xfrm>
            <a:off x="37338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30" name="Line 62"/>
          <p:cNvSpPr>
            <a:spLocks noChangeShapeType="1"/>
          </p:cNvSpPr>
          <p:nvPr/>
        </p:nvSpPr>
        <p:spPr bwMode="auto">
          <a:xfrm>
            <a:off x="38862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31" name="Line 63"/>
          <p:cNvSpPr>
            <a:spLocks noChangeShapeType="1"/>
          </p:cNvSpPr>
          <p:nvPr/>
        </p:nvSpPr>
        <p:spPr bwMode="auto">
          <a:xfrm>
            <a:off x="49530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32" name="Line 64"/>
          <p:cNvSpPr>
            <a:spLocks noChangeShapeType="1"/>
          </p:cNvSpPr>
          <p:nvPr/>
        </p:nvSpPr>
        <p:spPr bwMode="auto">
          <a:xfrm>
            <a:off x="51054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33" name="Line 65"/>
          <p:cNvSpPr>
            <a:spLocks noChangeShapeType="1"/>
          </p:cNvSpPr>
          <p:nvPr/>
        </p:nvSpPr>
        <p:spPr bwMode="auto">
          <a:xfrm>
            <a:off x="52578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34" name="Line 66"/>
          <p:cNvSpPr>
            <a:spLocks noChangeShapeType="1"/>
          </p:cNvSpPr>
          <p:nvPr/>
        </p:nvSpPr>
        <p:spPr bwMode="auto">
          <a:xfrm>
            <a:off x="54102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35" name="Line 67"/>
          <p:cNvSpPr>
            <a:spLocks noChangeShapeType="1"/>
          </p:cNvSpPr>
          <p:nvPr/>
        </p:nvSpPr>
        <p:spPr bwMode="auto">
          <a:xfrm>
            <a:off x="55626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36" name="Line 68"/>
          <p:cNvSpPr>
            <a:spLocks noChangeShapeType="1"/>
          </p:cNvSpPr>
          <p:nvPr/>
        </p:nvSpPr>
        <p:spPr bwMode="auto">
          <a:xfrm>
            <a:off x="57150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37" name="Line 69"/>
          <p:cNvSpPr>
            <a:spLocks noChangeShapeType="1"/>
          </p:cNvSpPr>
          <p:nvPr/>
        </p:nvSpPr>
        <p:spPr bwMode="auto">
          <a:xfrm>
            <a:off x="58674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38" name="Line 70"/>
          <p:cNvSpPr>
            <a:spLocks noChangeShapeType="1"/>
          </p:cNvSpPr>
          <p:nvPr/>
        </p:nvSpPr>
        <p:spPr bwMode="auto">
          <a:xfrm>
            <a:off x="69342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39" name="Line 71"/>
          <p:cNvSpPr>
            <a:spLocks noChangeShapeType="1"/>
          </p:cNvSpPr>
          <p:nvPr/>
        </p:nvSpPr>
        <p:spPr bwMode="auto">
          <a:xfrm>
            <a:off x="70866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40" name="Line 72"/>
          <p:cNvSpPr>
            <a:spLocks noChangeShapeType="1"/>
          </p:cNvSpPr>
          <p:nvPr/>
        </p:nvSpPr>
        <p:spPr bwMode="auto">
          <a:xfrm>
            <a:off x="72390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41" name="Line 73"/>
          <p:cNvSpPr>
            <a:spLocks noChangeShapeType="1"/>
          </p:cNvSpPr>
          <p:nvPr/>
        </p:nvSpPr>
        <p:spPr bwMode="auto">
          <a:xfrm>
            <a:off x="73914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42" name="Line 74"/>
          <p:cNvSpPr>
            <a:spLocks noChangeShapeType="1"/>
          </p:cNvSpPr>
          <p:nvPr/>
        </p:nvSpPr>
        <p:spPr bwMode="auto">
          <a:xfrm>
            <a:off x="75438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43" name="Line 75"/>
          <p:cNvSpPr>
            <a:spLocks noChangeShapeType="1"/>
          </p:cNvSpPr>
          <p:nvPr/>
        </p:nvSpPr>
        <p:spPr bwMode="auto">
          <a:xfrm>
            <a:off x="76962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44" name="Line 76"/>
          <p:cNvSpPr>
            <a:spLocks noChangeShapeType="1"/>
          </p:cNvSpPr>
          <p:nvPr/>
        </p:nvSpPr>
        <p:spPr bwMode="auto">
          <a:xfrm>
            <a:off x="78486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45" name="Line 77"/>
          <p:cNvSpPr>
            <a:spLocks noChangeShapeType="1"/>
          </p:cNvSpPr>
          <p:nvPr/>
        </p:nvSpPr>
        <p:spPr bwMode="auto">
          <a:xfrm>
            <a:off x="29718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46" name="Line 78"/>
          <p:cNvSpPr>
            <a:spLocks noChangeShapeType="1"/>
          </p:cNvSpPr>
          <p:nvPr/>
        </p:nvSpPr>
        <p:spPr bwMode="auto">
          <a:xfrm>
            <a:off x="31242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47" name="Line 79"/>
          <p:cNvSpPr>
            <a:spLocks noChangeShapeType="1"/>
          </p:cNvSpPr>
          <p:nvPr/>
        </p:nvSpPr>
        <p:spPr bwMode="auto">
          <a:xfrm>
            <a:off x="32766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48" name="Line 80"/>
          <p:cNvSpPr>
            <a:spLocks noChangeShapeType="1"/>
          </p:cNvSpPr>
          <p:nvPr/>
        </p:nvSpPr>
        <p:spPr bwMode="auto">
          <a:xfrm>
            <a:off x="34290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49" name="Line 81"/>
          <p:cNvSpPr>
            <a:spLocks noChangeShapeType="1"/>
          </p:cNvSpPr>
          <p:nvPr/>
        </p:nvSpPr>
        <p:spPr bwMode="auto">
          <a:xfrm>
            <a:off x="11430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0050" name="AutoShape 82"/>
          <p:cNvCxnSpPr>
            <a:cxnSpLocks noChangeShapeType="1"/>
            <a:stCxn id="340049" idx="1"/>
            <a:endCxn id="339989" idx="0"/>
          </p:cNvCxnSpPr>
          <p:nvPr/>
        </p:nvCxnSpPr>
        <p:spPr bwMode="auto">
          <a:xfrm>
            <a:off x="1143000" y="2598738"/>
            <a:ext cx="33528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0051" name="AutoShape 83"/>
          <p:cNvCxnSpPr>
            <a:cxnSpLocks noChangeShapeType="1"/>
            <a:stCxn id="340017" idx="1"/>
            <a:endCxn id="339980" idx="0"/>
          </p:cNvCxnSpPr>
          <p:nvPr/>
        </p:nvCxnSpPr>
        <p:spPr bwMode="auto">
          <a:xfrm>
            <a:off x="1295400" y="2598738"/>
            <a:ext cx="12192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0052" name="AutoShape 84"/>
          <p:cNvCxnSpPr>
            <a:cxnSpLocks noChangeShapeType="1"/>
            <a:stCxn id="340018" idx="1"/>
            <a:endCxn id="340002" idx="0"/>
          </p:cNvCxnSpPr>
          <p:nvPr/>
        </p:nvCxnSpPr>
        <p:spPr bwMode="auto">
          <a:xfrm>
            <a:off x="1447800" y="2598738"/>
            <a:ext cx="50292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0053" name="AutoShape 85"/>
          <p:cNvCxnSpPr>
            <a:cxnSpLocks noChangeShapeType="1"/>
            <a:stCxn id="340078" idx="1"/>
            <a:endCxn id="340013" idx="0"/>
          </p:cNvCxnSpPr>
          <p:nvPr/>
        </p:nvCxnSpPr>
        <p:spPr bwMode="auto">
          <a:xfrm flipH="1">
            <a:off x="3124200" y="2598738"/>
            <a:ext cx="914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0054" name="AutoShape 86"/>
          <p:cNvCxnSpPr>
            <a:cxnSpLocks noChangeShapeType="1"/>
            <a:stCxn id="340045" idx="1"/>
            <a:endCxn id="339974" idx="0"/>
          </p:cNvCxnSpPr>
          <p:nvPr/>
        </p:nvCxnSpPr>
        <p:spPr bwMode="auto">
          <a:xfrm flipH="1">
            <a:off x="1600200" y="2598738"/>
            <a:ext cx="13716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0055" name="AutoShape 87"/>
          <p:cNvCxnSpPr>
            <a:cxnSpLocks noChangeShapeType="1"/>
            <a:stCxn id="340037" idx="1"/>
            <a:endCxn id="340008" idx="0"/>
          </p:cNvCxnSpPr>
          <p:nvPr/>
        </p:nvCxnSpPr>
        <p:spPr bwMode="auto">
          <a:xfrm>
            <a:off x="5867400" y="2598738"/>
            <a:ext cx="1524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0056" name="AutoShape 88"/>
          <p:cNvCxnSpPr>
            <a:cxnSpLocks noChangeShapeType="1"/>
            <a:stCxn id="340033" idx="1"/>
            <a:endCxn id="340004" idx="0"/>
          </p:cNvCxnSpPr>
          <p:nvPr/>
        </p:nvCxnSpPr>
        <p:spPr bwMode="auto">
          <a:xfrm>
            <a:off x="5257800" y="2598738"/>
            <a:ext cx="1524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0057" name="AutoShape 89"/>
          <p:cNvCxnSpPr>
            <a:cxnSpLocks noChangeShapeType="1"/>
            <a:stCxn id="340043" idx="1"/>
            <a:endCxn id="339995" idx="0"/>
          </p:cNvCxnSpPr>
          <p:nvPr/>
        </p:nvCxnSpPr>
        <p:spPr bwMode="auto">
          <a:xfrm flipH="1">
            <a:off x="5410200" y="2598738"/>
            <a:ext cx="2286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0058" name="AutoShape 90"/>
          <p:cNvCxnSpPr>
            <a:cxnSpLocks noChangeShapeType="1"/>
            <a:stCxn id="340092" idx="1"/>
            <a:endCxn id="340009" idx="0"/>
          </p:cNvCxnSpPr>
          <p:nvPr/>
        </p:nvCxnSpPr>
        <p:spPr bwMode="auto">
          <a:xfrm>
            <a:off x="6629400" y="2598738"/>
            <a:ext cx="914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0059" name="AutoShape 91"/>
          <p:cNvCxnSpPr>
            <a:cxnSpLocks noChangeShapeType="1"/>
            <a:stCxn id="340039" idx="1"/>
            <a:endCxn id="339991" idx="0"/>
          </p:cNvCxnSpPr>
          <p:nvPr/>
        </p:nvCxnSpPr>
        <p:spPr bwMode="auto">
          <a:xfrm flipH="1">
            <a:off x="4800600" y="2598738"/>
            <a:ext cx="2286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0060" name="AutoShape 92"/>
          <p:cNvCxnSpPr>
            <a:cxnSpLocks noChangeShapeType="1"/>
            <a:stCxn id="340044" idx="1"/>
            <a:endCxn id="339981" idx="0"/>
          </p:cNvCxnSpPr>
          <p:nvPr/>
        </p:nvCxnSpPr>
        <p:spPr bwMode="auto">
          <a:xfrm flipH="1">
            <a:off x="2667000" y="2598738"/>
            <a:ext cx="51816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0061" name="AutoShape 93"/>
          <p:cNvCxnSpPr>
            <a:cxnSpLocks noChangeShapeType="1"/>
            <a:stCxn id="340035" idx="1"/>
            <a:endCxn id="339977" idx="0"/>
          </p:cNvCxnSpPr>
          <p:nvPr/>
        </p:nvCxnSpPr>
        <p:spPr bwMode="auto">
          <a:xfrm flipH="1">
            <a:off x="2057400" y="2598738"/>
            <a:ext cx="35052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0062" name="AutoShape 94"/>
          <p:cNvCxnSpPr>
            <a:cxnSpLocks noChangeShapeType="1"/>
            <a:stCxn id="340036" idx="1"/>
            <a:endCxn id="340005" idx="0"/>
          </p:cNvCxnSpPr>
          <p:nvPr/>
        </p:nvCxnSpPr>
        <p:spPr bwMode="auto">
          <a:xfrm>
            <a:off x="5715000" y="2598738"/>
            <a:ext cx="12192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0063" name="AutoShape 95"/>
          <p:cNvCxnSpPr>
            <a:cxnSpLocks noChangeShapeType="1"/>
            <a:stCxn id="340091" idx="1"/>
            <a:endCxn id="339990" idx="0"/>
          </p:cNvCxnSpPr>
          <p:nvPr/>
        </p:nvCxnSpPr>
        <p:spPr bwMode="auto">
          <a:xfrm flipH="1">
            <a:off x="4648200" y="2598738"/>
            <a:ext cx="18288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0064" name="AutoShape 96"/>
          <p:cNvCxnSpPr>
            <a:cxnSpLocks noChangeShapeType="1"/>
            <a:stCxn id="340083" idx="1"/>
            <a:endCxn id="339985" idx="0"/>
          </p:cNvCxnSpPr>
          <p:nvPr/>
        </p:nvCxnSpPr>
        <p:spPr bwMode="auto">
          <a:xfrm flipH="1">
            <a:off x="3886200" y="2598738"/>
            <a:ext cx="914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0065" name="AutoShape 97"/>
          <p:cNvCxnSpPr>
            <a:cxnSpLocks noChangeShapeType="1"/>
            <a:stCxn id="340080" idx="1"/>
            <a:endCxn id="340016" idx="0"/>
          </p:cNvCxnSpPr>
          <p:nvPr/>
        </p:nvCxnSpPr>
        <p:spPr bwMode="auto">
          <a:xfrm flipH="1">
            <a:off x="1143000" y="2598738"/>
            <a:ext cx="3200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0066" name="AutoShape 98"/>
          <p:cNvCxnSpPr>
            <a:cxnSpLocks noChangeShapeType="1"/>
            <a:stCxn id="340047" idx="1"/>
            <a:endCxn id="339973" idx="0"/>
          </p:cNvCxnSpPr>
          <p:nvPr/>
        </p:nvCxnSpPr>
        <p:spPr bwMode="auto">
          <a:xfrm flipH="1">
            <a:off x="1447800" y="2598738"/>
            <a:ext cx="18288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0067" name="AutoShape 99"/>
          <p:cNvCxnSpPr>
            <a:cxnSpLocks noChangeShapeType="1"/>
            <a:stCxn id="340022" idx="1"/>
            <a:endCxn id="339994" idx="0"/>
          </p:cNvCxnSpPr>
          <p:nvPr/>
        </p:nvCxnSpPr>
        <p:spPr bwMode="auto">
          <a:xfrm>
            <a:off x="2057400" y="2598738"/>
            <a:ext cx="3200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0068" name="AutoShape 100"/>
          <p:cNvCxnSpPr>
            <a:cxnSpLocks noChangeShapeType="1"/>
            <a:stCxn id="340028" idx="1"/>
            <a:endCxn id="340011" idx="0"/>
          </p:cNvCxnSpPr>
          <p:nvPr/>
        </p:nvCxnSpPr>
        <p:spPr bwMode="auto">
          <a:xfrm>
            <a:off x="3581400" y="2598738"/>
            <a:ext cx="42672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0069" name="AutoShape 101"/>
          <p:cNvCxnSpPr>
            <a:cxnSpLocks noChangeShapeType="1"/>
            <a:stCxn id="340031" idx="1"/>
            <a:endCxn id="340003" idx="0"/>
          </p:cNvCxnSpPr>
          <p:nvPr/>
        </p:nvCxnSpPr>
        <p:spPr bwMode="auto">
          <a:xfrm>
            <a:off x="4953000" y="2598738"/>
            <a:ext cx="1676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0070" name="AutoShape 102"/>
          <p:cNvCxnSpPr>
            <a:cxnSpLocks noChangeShapeType="1"/>
            <a:stCxn id="340081" idx="1"/>
            <a:endCxn id="339983" idx="0"/>
          </p:cNvCxnSpPr>
          <p:nvPr/>
        </p:nvCxnSpPr>
        <p:spPr bwMode="auto">
          <a:xfrm flipH="1">
            <a:off x="3581400" y="2598738"/>
            <a:ext cx="914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0071" name="AutoShape 103"/>
          <p:cNvCxnSpPr>
            <a:cxnSpLocks noChangeShapeType="1"/>
            <a:stCxn id="340093" idx="1"/>
            <a:endCxn id="339984" idx="0"/>
          </p:cNvCxnSpPr>
          <p:nvPr/>
        </p:nvCxnSpPr>
        <p:spPr bwMode="auto">
          <a:xfrm flipH="1">
            <a:off x="3733800" y="2598738"/>
            <a:ext cx="3048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0072" name="AutoShape 104"/>
          <p:cNvCxnSpPr>
            <a:cxnSpLocks noChangeShapeType="1"/>
            <a:stCxn id="340026" idx="1"/>
            <a:endCxn id="339975" idx="0"/>
          </p:cNvCxnSpPr>
          <p:nvPr/>
        </p:nvCxnSpPr>
        <p:spPr bwMode="auto">
          <a:xfrm flipH="1">
            <a:off x="1752600" y="2598738"/>
            <a:ext cx="914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0073" name="AutoShape 105"/>
          <p:cNvCxnSpPr>
            <a:cxnSpLocks noChangeShapeType="1"/>
            <a:stCxn id="340021" idx="1"/>
            <a:endCxn id="339976" idx="0"/>
          </p:cNvCxnSpPr>
          <p:nvPr/>
        </p:nvCxnSpPr>
        <p:spPr bwMode="auto">
          <a:xfrm>
            <a:off x="1905000" y="2598738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0074" name="AutoShape 106"/>
          <p:cNvCxnSpPr>
            <a:cxnSpLocks noChangeShapeType="1"/>
            <a:stCxn id="340089" idx="1"/>
            <a:endCxn id="339999" idx="0"/>
          </p:cNvCxnSpPr>
          <p:nvPr/>
        </p:nvCxnSpPr>
        <p:spPr bwMode="auto">
          <a:xfrm flipH="1">
            <a:off x="6019800" y="2598738"/>
            <a:ext cx="152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0075" name="AutoShape 107"/>
          <p:cNvCxnSpPr>
            <a:cxnSpLocks noChangeShapeType="1"/>
            <a:stCxn id="340048" idx="1"/>
            <a:endCxn id="340014" idx="0"/>
          </p:cNvCxnSpPr>
          <p:nvPr/>
        </p:nvCxnSpPr>
        <p:spPr bwMode="auto">
          <a:xfrm flipH="1">
            <a:off x="3276600" y="2598738"/>
            <a:ext cx="152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0076" name="AutoShape 108"/>
          <p:cNvSpPr>
            <a:spLocks noChangeArrowheads="1"/>
          </p:cNvSpPr>
          <p:nvPr/>
        </p:nvSpPr>
        <p:spPr bwMode="auto">
          <a:xfrm>
            <a:off x="5943600" y="1676400"/>
            <a:ext cx="152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0077" name="AutoShape 109"/>
          <p:cNvCxnSpPr>
            <a:cxnSpLocks noChangeShapeType="1"/>
            <a:stCxn id="340040" idx="1"/>
            <a:endCxn id="340006" idx="0"/>
          </p:cNvCxnSpPr>
          <p:nvPr/>
        </p:nvCxnSpPr>
        <p:spPr bwMode="auto">
          <a:xfrm flipH="1">
            <a:off x="7086600" y="2598738"/>
            <a:ext cx="152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0078" name="Line 110"/>
          <p:cNvSpPr>
            <a:spLocks noChangeShapeType="1"/>
          </p:cNvSpPr>
          <p:nvPr/>
        </p:nvSpPr>
        <p:spPr bwMode="auto">
          <a:xfrm>
            <a:off x="40386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79" name="Line 111"/>
          <p:cNvSpPr>
            <a:spLocks noChangeShapeType="1"/>
          </p:cNvSpPr>
          <p:nvPr/>
        </p:nvSpPr>
        <p:spPr bwMode="auto">
          <a:xfrm>
            <a:off x="41910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80" name="Line 112"/>
          <p:cNvSpPr>
            <a:spLocks noChangeShapeType="1"/>
          </p:cNvSpPr>
          <p:nvPr/>
        </p:nvSpPr>
        <p:spPr bwMode="auto">
          <a:xfrm>
            <a:off x="43434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81" name="Line 113"/>
          <p:cNvSpPr>
            <a:spLocks noChangeShapeType="1"/>
          </p:cNvSpPr>
          <p:nvPr/>
        </p:nvSpPr>
        <p:spPr bwMode="auto">
          <a:xfrm>
            <a:off x="44958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82" name="Line 114"/>
          <p:cNvSpPr>
            <a:spLocks noChangeShapeType="1"/>
          </p:cNvSpPr>
          <p:nvPr/>
        </p:nvSpPr>
        <p:spPr bwMode="auto">
          <a:xfrm>
            <a:off x="46482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83" name="Line 115"/>
          <p:cNvSpPr>
            <a:spLocks noChangeShapeType="1"/>
          </p:cNvSpPr>
          <p:nvPr/>
        </p:nvSpPr>
        <p:spPr bwMode="auto">
          <a:xfrm>
            <a:off x="48006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84" name="Rectangle 116"/>
          <p:cNvSpPr>
            <a:spLocks noChangeArrowheads="1"/>
          </p:cNvSpPr>
          <p:nvPr/>
        </p:nvSpPr>
        <p:spPr bwMode="auto">
          <a:xfrm>
            <a:off x="1143000" y="4800600"/>
            <a:ext cx="587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GGATACACATTTA &gt; GATTACGATATTA</a:t>
            </a:r>
          </a:p>
        </p:txBody>
      </p:sp>
      <p:sp>
        <p:nvSpPr>
          <p:cNvPr id="340085" name="Rectangle 117"/>
          <p:cNvSpPr>
            <a:spLocks noChangeArrowheads="1"/>
          </p:cNvSpPr>
          <p:nvPr/>
        </p:nvSpPr>
        <p:spPr bwMode="auto">
          <a:xfrm>
            <a:off x="5703888" y="593725"/>
            <a:ext cx="1960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GATTACGATATTA</a:t>
            </a:r>
          </a:p>
        </p:txBody>
      </p:sp>
      <p:cxnSp>
        <p:nvCxnSpPr>
          <p:cNvPr id="340086" name="AutoShape 118"/>
          <p:cNvCxnSpPr>
            <a:cxnSpLocks noChangeShapeType="1"/>
            <a:stCxn id="340035" idx="0"/>
            <a:endCxn id="340085" idx="1"/>
          </p:cNvCxnSpPr>
          <p:nvPr/>
        </p:nvCxnSpPr>
        <p:spPr bwMode="auto">
          <a:xfrm rot="16200000">
            <a:off x="4981575" y="1343025"/>
            <a:ext cx="1303338" cy="14128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0087" name="Text Box 119"/>
          <p:cNvSpPr txBox="1">
            <a:spLocks noChangeArrowheads="1"/>
          </p:cNvSpPr>
          <p:nvPr/>
        </p:nvSpPr>
        <p:spPr bwMode="auto">
          <a:xfrm>
            <a:off x="5029200" y="5486400"/>
            <a:ext cx="3124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DD080A"/>
                </a:solidFill>
              </a:rPr>
              <a:t>No match. 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DD080A"/>
                </a:solidFill>
              </a:rPr>
              <a:t>Go back to 62.5% mark </a:t>
            </a:r>
          </a:p>
        </p:txBody>
      </p:sp>
      <p:sp>
        <p:nvSpPr>
          <p:cNvPr id="340088" name="Line 120"/>
          <p:cNvSpPr>
            <a:spLocks noChangeShapeType="1"/>
          </p:cNvSpPr>
          <p:nvPr/>
        </p:nvSpPr>
        <p:spPr bwMode="auto">
          <a:xfrm>
            <a:off x="60198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89" name="Line 121"/>
          <p:cNvSpPr>
            <a:spLocks noChangeShapeType="1"/>
          </p:cNvSpPr>
          <p:nvPr/>
        </p:nvSpPr>
        <p:spPr bwMode="auto">
          <a:xfrm>
            <a:off x="61722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90" name="Line 122"/>
          <p:cNvSpPr>
            <a:spLocks noChangeShapeType="1"/>
          </p:cNvSpPr>
          <p:nvPr/>
        </p:nvSpPr>
        <p:spPr bwMode="auto">
          <a:xfrm>
            <a:off x="63246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91" name="Line 123"/>
          <p:cNvSpPr>
            <a:spLocks noChangeShapeType="1"/>
          </p:cNvSpPr>
          <p:nvPr/>
        </p:nvSpPr>
        <p:spPr bwMode="auto">
          <a:xfrm>
            <a:off x="64770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92" name="Line 124"/>
          <p:cNvSpPr>
            <a:spLocks noChangeShapeType="1"/>
          </p:cNvSpPr>
          <p:nvPr/>
        </p:nvSpPr>
        <p:spPr bwMode="auto">
          <a:xfrm>
            <a:off x="66294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93" name="Line 125"/>
          <p:cNvSpPr>
            <a:spLocks noChangeShapeType="1"/>
          </p:cNvSpPr>
          <p:nvPr/>
        </p:nvSpPr>
        <p:spPr bwMode="auto">
          <a:xfrm>
            <a:off x="67818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94" name="Rectangle 126"/>
          <p:cNvSpPr>
            <a:spLocks noChangeArrowheads="1"/>
          </p:cNvSpPr>
          <p:nvPr/>
        </p:nvSpPr>
        <p:spPr bwMode="auto">
          <a:xfrm>
            <a:off x="762000" y="5486400"/>
            <a:ext cx="1711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time = 1</a:t>
            </a:r>
            <a:endParaRPr lang="en-US" sz="4000"/>
          </a:p>
        </p:txBody>
      </p:sp>
      <p:sp>
        <p:nvSpPr>
          <p:cNvPr id="340095" name="Text Box 127"/>
          <p:cNvSpPr txBox="1">
            <a:spLocks noChangeArrowheads="1"/>
          </p:cNvSpPr>
          <p:nvPr/>
        </p:nvSpPr>
        <p:spPr bwMode="auto">
          <a:xfrm>
            <a:off x="990600" y="1219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0%</a:t>
            </a:r>
          </a:p>
        </p:txBody>
      </p:sp>
      <p:sp>
        <p:nvSpPr>
          <p:cNvPr id="340096" name="Text Box 128"/>
          <p:cNvSpPr txBox="1">
            <a:spLocks noChangeArrowheads="1"/>
          </p:cNvSpPr>
          <p:nvPr/>
        </p:nvSpPr>
        <p:spPr bwMode="auto">
          <a:xfrm>
            <a:off x="7467600" y="12954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100%</a:t>
            </a:r>
          </a:p>
        </p:txBody>
      </p:sp>
      <p:sp>
        <p:nvSpPr>
          <p:cNvPr id="340097" name="Rectangle 129"/>
          <p:cNvSpPr>
            <a:spLocks noChangeArrowheads="1"/>
          </p:cNvSpPr>
          <p:nvPr/>
        </p:nvSpPr>
        <p:spPr bwMode="auto">
          <a:xfrm>
            <a:off x="6284913" y="923925"/>
            <a:ext cx="1971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GGATACACATTTA</a:t>
            </a:r>
          </a:p>
        </p:txBody>
      </p:sp>
      <p:cxnSp>
        <p:nvCxnSpPr>
          <p:cNvPr id="340098" name="AutoShape 130"/>
          <p:cNvCxnSpPr>
            <a:cxnSpLocks noChangeShapeType="1"/>
            <a:stCxn id="340088" idx="0"/>
            <a:endCxn id="340097" idx="1"/>
          </p:cNvCxnSpPr>
          <p:nvPr/>
        </p:nvCxnSpPr>
        <p:spPr bwMode="auto">
          <a:xfrm rot="16200000">
            <a:off x="5665788" y="1446212"/>
            <a:ext cx="973138" cy="26511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67889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ChangeArrowheads="1"/>
          </p:cNvSpPr>
          <p:nvPr/>
        </p:nvSpPr>
        <p:spPr bwMode="auto">
          <a:xfrm>
            <a:off x="990600" y="1905000"/>
            <a:ext cx="70866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995" name="Rectangle 3"/>
          <p:cNvSpPr>
            <a:spLocks noChangeArrowheads="1"/>
          </p:cNvSpPr>
          <p:nvPr/>
        </p:nvSpPr>
        <p:spPr bwMode="auto">
          <a:xfrm>
            <a:off x="990600" y="3429000"/>
            <a:ext cx="7086600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996" name="Line 4"/>
          <p:cNvSpPr>
            <a:spLocks noChangeShapeType="1"/>
          </p:cNvSpPr>
          <p:nvPr/>
        </p:nvSpPr>
        <p:spPr bwMode="auto">
          <a:xfrm>
            <a:off x="12954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997" name="Line 5"/>
          <p:cNvSpPr>
            <a:spLocks noChangeShapeType="1"/>
          </p:cNvSpPr>
          <p:nvPr/>
        </p:nvSpPr>
        <p:spPr bwMode="auto">
          <a:xfrm>
            <a:off x="14478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998" name="Line 6"/>
          <p:cNvSpPr>
            <a:spLocks noChangeShapeType="1"/>
          </p:cNvSpPr>
          <p:nvPr/>
        </p:nvSpPr>
        <p:spPr bwMode="auto">
          <a:xfrm>
            <a:off x="16002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999" name="Line 7"/>
          <p:cNvSpPr>
            <a:spLocks noChangeShapeType="1"/>
          </p:cNvSpPr>
          <p:nvPr/>
        </p:nvSpPr>
        <p:spPr bwMode="auto">
          <a:xfrm>
            <a:off x="17526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00" name="Line 8"/>
          <p:cNvSpPr>
            <a:spLocks noChangeShapeType="1"/>
          </p:cNvSpPr>
          <p:nvPr/>
        </p:nvSpPr>
        <p:spPr bwMode="auto">
          <a:xfrm>
            <a:off x="19050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01" name="Line 9"/>
          <p:cNvSpPr>
            <a:spLocks noChangeShapeType="1"/>
          </p:cNvSpPr>
          <p:nvPr/>
        </p:nvSpPr>
        <p:spPr bwMode="auto">
          <a:xfrm>
            <a:off x="20574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02" name="Line 10"/>
          <p:cNvSpPr>
            <a:spLocks noChangeShapeType="1"/>
          </p:cNvSpPr>
          <p:nvPr/>
        </p:nvSpPr>
        <p:spPr bwMode="auto">
          <a:xfrm>
            <a:off x="22098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03" name="Line 11"/>
          <p:cNvSpPr>
            <a:spLocks noChangeShapeType="1"/>
          </p:cNvSpPr>
          <p:nvPr/>
        </p:nvSpPr>
        <p:spPr bwMode="auto">
          <a:xfrm>
            <a:off x="23622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04" name="Line 12"/>
          <p:cNvSpPr>
            <a:spLocks noChangeShapeType="1"/>
          </p:cNvSpPr>
          <p:nvPr/>
        </p:nvSpPr>
        <p:spPr bwMode="auto">
          <a:xfrm>
            <a:off x="25146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05" name="Line 13"/>
          <p:cNvSpPr>
            <a:spLocks noChangeShapeType="1"/>
          </p:cNvSpPr>
          <p:nvPr/>
        </p:nvSpPr>
        <p:spPr bwMode="auto">
          <a:xfrm>
            <a:off x="26670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06" name="Line 14"/>
          <p:cNvSpPr>
            <a:spLocks noChangeShapeType="1"/>
          </p:cNvSpPr>
          <p:nvPr/>
        </p:nvSpPr>
        <p:spPr bwMode="auto">
          <a:xfrm>
            <a:off x="28194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07" name="Line 15"/>
          <p:cNvSpPr>
            <a:spLocks noChangeShapeType="1"/>
          </p:cNvSpPr>
          <p:nvPr/>
        </p:nvSpPr>
        <p:spPr bwMode="auto">
          <a:xfrm>
            <a:off x="35814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08" name="Line 16"/>
          <p:cNvSpPr>
            <a:spLocks noChangeShapeType="1"/>
          </p:cNvSpPr>
          <p:nvPr/>
        </p:nvSpPr>
        <p:spPr bwMode="auto">
          <a:xfrm>
            <a:off x="37338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09" name="Line 17"/>
          <p:cNvSpPr>
            <a:spLocks noChangeShapeType="1"/>
          </p:cNvSpPr>
          <p:nvPr/>
        </p:nvSpPr>
        <p:spPr bwMode="auto">
          <a:xfrm>
            <a:off x="38862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10" name="Line 18"/>
          <p:cNvSpPr>
            <a:spLocks noChangeShapeType="1"/>
          </p:cNvSpPr>
          <p:nvPr/>
        </p:nvSpPr>
        <p:spPr bwMode="auto">
          <a:xfrm>
            <a:off x="40386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11" name="Line 19"/>
          <p:cNvSpPr>
            <a:spLocks noChangeShapeType="1"/>
          </p:cNvSpPr>
          <p:nvPr/>
        </p:nvSpPr>
        <p:spPr bwMode="auto">
          <a:xfrm>
            <a:off x="41910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12" name="Line 20"/>
          <p:cNvSpPr>
            <a:spLocks noChangeShapeType="1"/>
          </p:cNvSpPr>
          <p:nvPr/>
        </p:nvSpPr>
        <p:spPr bwMode="auto">
          <a:xfrm>
            <a:off x="43434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13" name="Line 21"/>
          <p:cNvSpPr>
            <a:spLocks noChangeShapeType="1"/>
          </p:cNvSpPr>
          <p:nvPr/>
        </p:nvSpPr>
        <p:spPr bwMode="auto">
          <a:xfrm>
            <a:off x="44958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14" name="Line 22"/>
          <p:cNvSpPr>
            <a:spLocks noChangeShapeType="1"/>
          </p:cNvSpPr>
          <p:nvPr/>
        </p:nvSpPr>
        <p:spPr bwMode="auto">
          <a:xfrm>
            <a:off x="46482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15" name="Line 23"/>
          <p:cNvSpPr>
            <a:spLocks noChangeShapeType="1"/>
          </p:cNvSpPr>
          <p:nvPr/>
        </p:nvSpPr>
        <p:spPr bwMode="auto">
          <a:xfrm>
            <a:off x="48006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16" name="Line 24"/>
          <p:cNvSpPr>
            <a:spLocks noChangeShapeType="1"/>
          </p:cNvSpPr>
          <p:nvPr/>
        </p:nvSpPr>
        <p:spPr bwMode="auto">
          <a:xfrm>
            <a:off x="49530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17" name="Line 25"/>
          <p:cNvSpPr>
            <a:spLocks noChangeShapeType="1"/>
          </p:cNvSpPr>
          <p:nvPr/>
        </p:nvSpPr>
        <p:spPr bwMode="auto">
          <a:xfrm>
            <a:off x="51054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18" name="Line 26"/>
          <p:cNvSpPr>
            <a:spLocks noChangeShapeType="1"/>
          </p:cNvSpPr>
          <p:nvPr/>
        </p:nvSpPr>
        <p:spPr bwMode="auto">
          <a:xfrm>
            <a:off x="52578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19" name="Line 27"/>
          <p:cNvSpPr>
            <a:spLocks noChangeShapeType="1"/>
          </p:cNvSpPr>
          <p:nvPr/>
        </p:nvSpPr>
        <p:spPr bwMode="auto">
          <a:xfrm>
            <a:off x="54102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20" name="Line 28"/>
          <p:cNvSpPr>
            <a:spLocks noChangeShapeType="1"/>
          </p:cNvSpPr>
          <p:nvPr/>
        </p:nvSpPr>
        <p:spPr bwMode="auto">
          <a:xfrm>
            <a:off x="55626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21" name="Line 29"/>
          <p:cNvSpPr>
            <a:spLocks noChangeShapeType="1"/>
          </p:cNvSpPr>
          <p:nvPr/>
        </p:nvSpPr>
        <p:spPr bwMode="auto">
          <a:xfrm>
            <a:off x="57150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22" name="Line 30"/>
          <p:cNvSpPr>
            <a:spLocks noChangeShapeType="1"/>
          </p:cNvSpPr>
          <p:nvPr/>
        </p:nvSpPr>
        <p:spPr bwMode="auto">
          <a:xfrm>
            <a:off x="58674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23" name="Line 31"/>
          <p:cNvSpPr>
            <a:spLocks noChangeShapeType="1"/>
          </p:cNvSpPr>
          <p:nvPr/>
        </p:nvSpPr>
        <p:spPr bwMode="auto">
          <a:xfrm>
            <a:off x="60198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24" name="Line 32"/>
          <p:cNvSpPr>
            <a:spLocks noChangeShapeType="1"/>
          </p:cNvSpPr>
          <p:nvPr/>
        </p:nvSpPr>
        <p:spPr bwMode="auto">
          <a:xfrm>
            <a:off x="61722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25" name="Line 33"/>
          <p:cNvSpPr>
            <a:spLocks noChangeShapeType="1"/>
          </p:cNvSpPr>
          <p:nvPr/>
        </p:nvSpPr>
        <p:spPr bwMode="auto">
          <a:xfrm>
            <a:off x="63246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26" name="Line 34"/>
          <p:cNvSpPr>
            <a:spLocks noChangeShapeType="1"/>
          </p:cNvSpPr>
          <p:nvPr/>
        </p:nvSpPr>
        <p:spPr bwMode="auto">
          <a:xfrm>
            <a:off x="64770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27" name="Line 35"/>
          <p:cNvSpPr>
            <a:spLocks noChangeShapeType="1"/>
          </p:cNvSpPr>
          <p:nvPr/>
        </p:nvSpPr>
        <p:spPr bwMode="auto">
          <a:xfrm>
            <a:off x="66294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28" name="Line 36"/>
          <p:cNvSpPr>
            <a:spLocks noChangeShapeType="1"/>
          </p:cNvSpPr>
          <p:nvPr/>
        </p:nvSpPr>
        <p:spPr bwMode="auto">
          <a:xfrm>
            <a:off x="67818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29" name="Line 37"/>
          <p:cNvSpPr>
            <a:spLocks noChangeShapeType="1"/>
          </p:cNvSpPr>
          <p:nvPr/>
        </p:nvSpPr>
        <p:spPr bwMode="auto">
          <a:xfrm>
            <a:off x="69342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30" name="Line 38"/>
          <p:cNvSpPr>
            <a:spLocks noChangeShapeType="1"/>
          </p:cNvSpPr>
          <p:nvPr/>
        </p:nvSpPr>
        <p:spPr bwMode="auto">
          <a:xfrm>
            <a:off x="70866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31" name="Line 39"/>
          <p:cNvSpPr>
            <a:spLocks noChangeShapeType="1"/>
          </p:cNvSpPr>
          <p:nvPr/>
        </p:nvSpPr>
        <p:spPr bwMode="auto">
          <a:xfrm>
            <a:off x="72390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32" name="Line 40"/>
          <p:cNvSpPr>
            <a:spLocks noChangeShapeType="1"/>
          </p:cNvSpPr>
          <p:nvPr/>
        </p:nvSpPr>
        <p:spPr bwMode="auto">
          <a:xfrm>
            <a:off x="73914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33" name="Line 41"/>
          <p:cNvSpPr>
            <a:spLocks noChangeShapeType="1"/>
          </p:cNvSpPr>
          <p:nvPr/>
        </p:nvSpPr>
        <p:spPr bwMode="auto">
          <a:xfrm>
            <a:off x="75438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34" name="Line 42"/>
          <p:cNvSpPr>
            <a:spLocks noChangeShapeType="1"/>
          </p:cNvSpPr>
          <p:nvPr/>
        </p:nvSpPr>
        <p:spPr bwMode="auto">
          <a:xfrm>
            <a:off x="76962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35" name="Line 43"/>
          <p:cNvSpPr>
            <a:spLocks noChangeShapeType="1"/>
          </p:cNvSpPr>
          <p:nvPr/>
        </p:nvSpPr>
        <p:spPr bwMode="auto">
          <a:xfrm>
            <a:off x="78486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36" name="Line 44"/>
          <p:cNvSpPr>
            <a:spLocks noChangeShapeType="1"/>
          </p:cNvSpPr>
          <p:nvPr/>
        </p:nvSpPr>
        <p:spPr bwMode="auto">
          <a:xfrm>
            <a:off x="29718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37" name="Line 45"/>
          <p:cNvSpPr>
            <a:spLocks noChangeShapeType="1"/>
          </p:cNvSpPr>
          <p:nvPr/>
        </p:nvSpPr>
        <p:spPr bwMode="auto">
          <a:xfrm>
            <a:off x="31242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38" name="Line 46"/>
          <p:cNvSpPr>
            <a:spLocks noChangeShapeType="1"/>
          </p:cNvSpPr>
          <p:nvPr/>
        </p:nvSpPr>
        <p:spPr bwMode="auto">
          <a:xfrm>
            <a:off x="32766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39" name="Line 47"/>
          <p:cNvSpPr>
            <a:spLocks noChangeShapeType="1"/>
          </p:cNvSpPr>
          <p:nvPr/>
        </p:nvSpPr>
        <p:spPr bwMode="auto">
          <a:xfrm>
            <a:off x="34290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40" name="Line 48"/>
          <p:cNvSpPr>
            <a:spLocks noChangeShapeType="1"/>
          </p:cNvSpPr>
          <p:nvPr/>
        </p:nvSpPr>
        <p:spPr bwMode="auto">
          <a:xfrm>
            <a:off x="11430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41" name="Line 49"/>
          <p:cNvSpPr>
            <a:spLocks noChangeShapeType="1"/>
          </p:cNvSpPr>
          <p:nvPr/>
        </p:nvSpPr>
        <p:spPr bwMode="auto">
          <a:xfrm>
            <a:off x="12954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42" name="Line 50"/>
          <p:cNvSpPr>
            <a:spLocks noChangeShapeType="1"/>
          </p:cNvSpPr>
          <p:nvPr/>
        </p:nvSpPr>
        <p:spPr bwMode="auto">
          <a:xfrm>
            <a:off x="14478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43" name="Line 51"/>
          <p:cNvSpPr>
            <a:spLocks noChangeShapeType="1"/>
          </p:cNvSpPr>
          <p:nvPr/>
        </p:nvSpPr>
        <p:spPr bwMode="auto">
          <a:xfrm>
            <a:off x="16002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44" name="Line 52"/>
          <p:cNvSpPr>
            <a:spLocks noChangeShapeType="1"/>
          </p:cNvSpPr>
          <p:nvPr/>
        </p:nvSpPr>
        <p:spPr bwMode="auto">
          <a:xfrm>
            <a:off x="17526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45" name="Line 53"/>
          <p:cNvSpPr>
            <a:spLocks noChangeShapeType="1"/>
          </p:cNvSpPr>
          <p:nvPr/>
        </p:nvSpPr>
        <p:spPr bwMode="auto">
          <a:xfrm>
            <a:off x="19050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46" name="Line 54"/>
          <p:cNvSpPr>
            <a:spLocks noChangeShapeType="1"/>
          </p:cNvSpPr>
          <p:nvPr/>
        </p:nvSpPr>
        <p:spPr bwMode="auto">
          <a:xfrm>
            <a:off x="20574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47" name="Line 55"/>
          <p:cNvSpPr>
            <a:spLocks noChangeShapeType="1"/>
          </p:cNvSpPr>
          <p:nvPr/>
        </p:nvSpPr>
        <p:spPr bwMode="auto">
          <a:xfrm>
            <a:off x="22098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48" name="Line 56"/>
          <p:cNvSpPr>
            <a:spLocks noChangeShapeType="1"/>
          </p:cNvSpPr>
          <p:nvPr/>
        </p:nvSpPr>
        <p:spPr bwMode="auto">
          <a:xfrm>
            <a:off x="23622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49" name="Line 57"/>
          <p:cNvSpPr>
            <a:spLocks noChangeShapeType="1"/>
          </p:cNvSpPr>
          <p:nvPr/>
        </p:nvSpPr>
        <p:spPr bwMode="auto">
          <a:xfrm>
            <a:off x="25146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50" name="Line 58"/>
          <p:cNvSpPr>
            <a:spLocks noChangeShapeType="1"/>
          </p:cNvSpPr>
          <p:nvPr/>
        </p:nvSpPr>
        <p:spPr bwMode="auto">
          <a:xfrm>
            <a:off x="26670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51" name="Line 59"/>
          <p:cNvSpPr>
            <a:spLocks noChangeShapeType="1"/>
          </p:cNvSpPr>
          <p:nvPr/>
        </p:nvSpPr>
        <p:spPr bwMode="auto">
          <a:xfrm>
            <a:off x="28194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52" name="Line 60"/>
          <p:cNvSpPr>
            <a:spLocks noChangeShapeType="1"/>
          </p:cNvSpPr>
          <p:nvPr/>
        </p:nvSpPr>
        <p:spPr bwMode="auto">
          <a:xfrm>
            <a:off x="35814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53" name="Line 61"/>
          <p:cNvSpPr>
            <a:spLocks noChangeShapeType="1"/>
          </p:cNvSpPr>
          <p:nvPr/>
        </p:nvSpPr>
        <p:spPr bwMode="auto">
          <a:xfrm>
            <a:off x="37338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54" name="Line 62"/>
          <p:cNvSpPr>
            <a:spLocks noChangeShapeType="1"/>
          </p:cNvSpPr>
          <p:nvPr/>
        </p:nvSpPr>
        <p:spPr bwMode="auto">
          <a:xfrm>
            <a:off x="38862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55" name="Line 63"/>
          <p:cNvSpPr>
            <a:spLocks noChangeShapeType="1"/>
          </p:cNvSpPr>
          <p:nvPr/>
        </p:nvSpPr>
        <p:spPr bwMode="auto">
          <a:xfrm>
            <a:off x="29718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56" name="Line 64"/>
          <p:cNvSpPr>
            <a:spLocks noChangeShapeType="1"/>
          </p:cNvSpPr>
          <p:nvPr/>
        </p:nvSpPr>
        <p:spPr bwMode="auto">
          <a:xfrm>
            <a:off x="31242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57" name="Line 65"/>
          <p:cNvSpPr>
            <a:spLocks noChangeShapeType="1"/>
          </p:cNvSpPr>
          <p:nvPr/>
        </p:nvSpPr>
        <p:spPr bwMode="auto">
          <a:xfrm>
            <a:off x="32766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58" name="Line 66"/>
          <p:cNvSpPr>
            <a:spLocks noChangeShapeType="1"/>
          </p:cNvSpPr>
          <p:nvPr/>
        </p:nvSpPr>
        <p:spPr bwMode="auto">
          <a:xfrm>
            <a:off x="34290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59" name="Line 67"/>
          <p:cNvSpPr>
            <a:spLocks noChangeShapeType="1"/>
          </p:cNvSpPr>
          <p:nvPr/>
        </p:nvSpPr>
        <p:spPr bwMode="auto">
          <a:xfrm>
            <a:off x="11430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1060" name="AutoShape 68"/>
          <p:cNvCxnSpPr>
            <a:cxnSpLocks noChangeShapeType="1"/>
            <a:stCxn id="341059" idx="1"/>
            <a:endCxn id="341013" idx="0"/>
          </p:cNvCxnSpPr>
          <p:nvPr/>
        </p:nvCxnSpPr>
        <p:spPr bwMode="auto">
          <a:xfrm>
            <a:off x="1143000" y="2598738"/>
            <a:ext cx="33528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1061" name="AutoShape 69"/>
          <p:cNvCxnSpPr>
            <a:cxnSpLocks noChangeShapeType="1"/>
            <a:stCxn id="341041" idx="1"/>
            <a:endCxn id="341004" idx="0"/>
          </p:cNvCxnSpPr>
          <p:nvPr/>
        </p:nvCxnSpPr>
        <p:spPr bwMode="auto">
          <a:xfrm>
            <a:off x="1295400" y="2598738"/>
            <a:ext cx="12192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1062" name="AutoShape 70"/>
          <p:cNvCxnSpPr>
            <a:cxnSpLocks noChangeShapeType="1"/>
            <a:stCxn id="341042" idx="1"/>
            <a:endCxn id="341026" idx="0"/>
          </p:cNvCxnSpPr>
          <p:nvPr/>
        </p:nvCxnSpPr>
        <p:spPr bwMode="auto">
          <a:xfrm>
            <a:off x="1447800" y="2598738"/>
            <a:ext cx="50292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1063" name="AutoShape 71"/>
          <p:cNvCxnSpPr>
            <a:cxnSpLocks noChangeShapeType="1"/>
            <a:stCxn id="341088" idx="1"/>
            <a:endCxn id="341037" idx="0"/>
          </p:cNvCxnSpPr>
          <p:nvPr/>
        </p:nvCxnSpPr>
        <p:spPr bwMode="auto">
          <a:xfrm flipH="1">
            <a:off x="3124200" y="2598738"/>
            <a:ext cx="914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1064" name="AutoShape 72"/>
          <p:cNvCxnSpPr>
            <a:cxnSpLocks noChangeShapeType="1"/>
            <a:stCxn id="341055" idx="1"/>
            <a:endCxn id="340998" idx="0"/>
          </p:cNvCxnSpPr>
          <p:nvPr/>
        </p:nvCxnSpPr>
        <p:spPr bwMode="auto">
          <a:xfrm flipH="1">
            <a:off x="1600200" y="2598738"/>
            <a:ext cx="13716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1065" name="AutoShape 73"/>
          <p:cNvCxnSpPr>
            <a:cxnSpLocks noChangeShapeType="1"/>
            <a:stCxn id="341099" idx="1"/>
            <a:endCxn id="341032" idx="0"/>
          </p:cNvCxnSpPr>
          <p:nvPr/>
        </p:nvCxnSpPr>
        <p:spPr bwMode="auto">
          <a:xfrm>
            <a:off x="5867400" y="2598738"/>
            <a:ext cx="1524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1066" name="AutoShape 74"/>
          <p:cNvCxnSpPr>
            <a:cxnSpLocks noChangeShapeType="1"/>
            <a:stCxn id="341095" idx="1"/>
            <a:endCxn id="341028" idx="0"/>
          </p:cNvCxnSpPr>
          <p:nvPr/>
        </p:nvCxnSpPr>
        <p:spPr bwMode="auto">
          <a:xfrm>
            <a:off x="5257800" y="2598738"/>
            <a:ext cx="1524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1067" name="AutoShape 75"/>
          <p:cNvCxnSpPr>
            <a:cxnSpLocks noChangeShapeType="1"/>
            <a:stCxn id="341105" idx="1"/>
            <a:endCxn id="341019" idx="0"/>
          </p:cNvCxnSpPr>
          <p:nvPr/>
        </p:nvCxnSpPr>
        <p:spPr bwMode="auto">
          <a:xfrm flipH="1">
            <a:off x="5410200" y="2598738"/>
            <a:ext cx="2286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1068" name="AutoShape 76"/>
          <p:cNvCxnSpPr>
            <a:cxnSpLocks noChangeShapeType="1"/>
            <a:stCxn id="341116" idx="1"/>
            <a:endCxn id="341033" idx="0"/>
          </p:cNvCxnSpPr>
          <p:nvPr/>
        </p:nvCxnSpPr>
        <p:spPr bwMode="auto">
          <a:xfrm>
            <a:off x="6629400" y="2598738"/>
            <a:ext cx="914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1069" name="AutoShape 77"/>
          <p:cNvCxnSpPr>
            <a:cxnSpLocks noChangeShapeType="1"/>
            <a:stCxn id="341101" idx="1"/>
            <a:endCxn id="341015" idx="0"/>
          </p:cNvCxnSpPr>
          <p:nvPr/>
        </p:nvCxnSpPr>
        <p:spPr bwMode="auto">
          <a:xfrm flipH="1">
            <a:off x="4800600" y="2598738"/>
            <a:ext cx="2286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1070" name="AutoShape 78"/>
          <p:cNvCxnSpPr>
            <a:cxnSpLocks noChangeShapeType="1"/>
            <a:stCxn id="341106" idx="1"/>
            <a:endCxn id="341005" idx="0"/>
          </p:cNvCxnSpPr>
          <p:nvPr/>
        </p:nvCxnSpPr>
        <p:spPr bwMode="auto">
          <a:xfrm flipH="1">
            <a:off x="2667000" y="2598738"/>
            <a:ext cx="51816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1071" name="AutoShape 79"/>
          <p:cNvCxnSpPr>
            <a:cxnSpLocks noChangeShapeType="1"/>
            <a:stCxn id="341097" idx="1"/>
            <a:endCxn id="341001" idx="0"/>
          </p:cNvCxnSpPr>
          <p:nvPr/>
        </p:nvCxnSpPr>
        <p:spPr bwMode="auto">
          <a:xfrm flipH="1">
            <a:off x="2057400" y="2598738"/>
            <a:ext cx="35052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1072" name="AutoShape 80"/>
          <p:cNvCxnSpPr>
            <a:cxnSpLocks noChangeShapeType="1"/>
            <a:stCxn id="341098" idx="1"/>
            <a:endCxn id="341029" idx="0"/>
          </p:cNvCxnSpPr>
          <p:nvPr/>
        </p:nvCxnSpPr>
        <p:spPr bwMode="auto">
          <a:xfrm>
            <a:off x="5715000" y="2598738"/>
            <a:ext cx="12192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1073" name="AutoShape 81"/>
          <p:cNvCxnSpPr>
            <a:cxnSpLocks noChangeShapeType="1"/>
            <a:stCxn id="341115" idx="1"/>
            <a:endCxn id="341014" idx="0"/>
          </p:cNvCxnSpPr>
          <p:nvPr/>
        </p:nvCxnSpPr>
        <p:spPr bwMode="auto">
          <a:xfrm flipH="1">
            <a:off x="4648200" y="2598738"/>
            <a:ext cx="18288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1074" name="AutoShape 82"/>
          <p:cNvCxnSpPr>
            <a:cxnSpLocks noChangeShapeType="1"/>
            <a:stCxn id="341111" idx="1"/>
            <a:endCxn id="341009" idx="0"/>
          </p:cNvCxnSpPr>
          <p:nvPr/>
        </p:nvCxnSpPr>
        <p:spPr bwMode="auto">
          <a:xfrm flipH="1">
            <a:off x="3886200" y="2598738"/>
            <a:ext cx="914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1075" name="AutoShape 83"/>
          <p:cNvCxnSpPr>
            <a:cxnSpLocks noChangeShapeType="1"/>
            <a:stCxn id="341108" idx="1"/>
            <a:endCxn id="341040" idx="0"/>
          </p:cNvCxnSpPr>
          <p:nvPr/>
        </p:nvCxnSpPr>
        <p:spPr bwMode="auto">
          <a:xfrm flipH="1">
            <a:off x="1143000" y="2598738"/>
            <a:ext cx="3200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1076" name="AutoShape 84"/>
          <p:cNvCxnSpPr>
            <a:cxnSpLocks noChangeShapeType="1"/>
            <a:stCxn id="341057" idx="1"/>
            <a:endCxn id="340997" idx="0"/>
          </p:cNvCxnSpPr>
          <p:nvPr/>
        </p:nvCxnSpPr>
        <p:spPr bwMode="auto">
          <a:xfrm flipH="1">
            <a:off x="1447800" y="2598738"/>
            <a:ext cx="18288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1077" name="AutoShape 85"/>
          <p:cNvCxnSpPr>
            <a:cxnSpLocks noChangeShapeType="1"/>
            <a:stCxn id="341046" idx="1"/>
            <a:endCxn id="341018" idx="0"/>
          </p:cNvCxnSpPr>
          <p:nvPr/>
        </p:nvCxnSpPr>
        <p:spPr bwMode="auto">
          <a:xfrm>
            <a:off x="2057400" y="2598738"/>
            <a:ext cx="3200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1078" name="AutoShape 86"/>
          <p:cNvCxnSpPr>
            <a:cxnSpLocks noChangeShapeType="1"/>
            <a:stCxn id="341052" idx="1"/>
            <a:endCxn id="341035" idx="0"/>
          </p:cNvCxnSpPr>
          <p:nvPr/>
        </p:nvCxnSpPr>
        <p:spPr bwMode="auto">
          <a:xfrm>
            <a:off x="3581400" y="2598738"/>
            <a:ext cx="42672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1079" name="AutoShape 87"/>
          <p:cNvCxnSpPr>
            <a:cxnSpLocks noChangeShapeType="1"/>
            <a:stCxn id="341093" idx="1"/>
            <a:endCxn id="341027" idx="0"/>
          </p:cNvCxnSpPr>
          <p:nvPr/>
        </p:nvCxnSpPr>
        <p:spPr bwMode="auto">
          <a:xfrm>
            <a:off x="4953000" y="2598738"/>
            <a:ext cx="1676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1080" name="AutoShape 88"/>
          <p:cNvCxnSpPr>
            <a:cxnSpLocks noChangeShapeType="1"/>
            <a:stCxn id="341109" idx="1"/>
            <a:endCxn id="341007" idx="0"/>
          </p:cNvCxnSpPr>
          <p:nvPr/>
        </p:nvCxnSpPr>
        <p:spPr bwMode="auto">
          <a:xfrm flipH="1">
            <a:off x="3581400" y="2598738"/>
            <a:ext cx="914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1081" name="AutoShape 89"/>
          <p:cNvCxnSpPr>
            <a:cxnSpLocks noChangeShapeType="1"/>
            <a:stCxn id="341117" idx="1"/>
            <a:endCxn id="341008" idx="0"/>
          </p:cNvCxnSpPr>
          <p:nvPr/>
        </p:nvCxnSpPr>
        <p:spPr bwMode="auto">
          <a:xfrm flipH="1">
            <a:off x="3733800" y="2598738"/>
            <a:ext cx="3048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1082" name="AutoShape 90"/>
          <p:cNvCxnSpPr>
            <a:cxnSpLocks noChangeShapeType="1"/>
            <a:stCxn id="341050" idx="1"/>
            <a:endCxn id="340999" idx="0"/>
          </p:cNvCxnSpPr>
          <p:nvPr/>
        </p:nvCxnSpPr>
        <p:spPr bwMode="auto">
          <a:xfrm flipH="1">
            <a:off x="1752600" y="2598738"/>
            <a:ext cx="914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1083" name="AutoShape 91"/>
          <p:cNvCxnSpPr>
            <a:cxnSpLocks noChangeShapeType="1"/>
            <a:stCxn id="341045" idx="1"/>
            <a:endCxn id="341000" idx="0"/>
          </p:cNvCxnSpPr>
          <p:nvPr/>
        </p:nvCxnSpPr>
        <p:spPr bwMode="auto">
          <a:xfrm>
            <a:off x="1905000" y="2598738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1084" name="AutoShape 92"/>
          <p:cNvCxnSpPr>
            <a:cxnSpLocks noChangeShapeType="1"/>
            <a:stCxn id="341113" idx="1"/>
            <a:endCxn id="341023" idx="0"/>
          </p:cNvCxnSpPr>
          <p:nvPr/>
        </p:nvCxnSpPr>
        <p:spPr bwMode="auto">
          <a:xfrm flipH="1">
            <a:off x="6019800" y="2598738"/>
            <a:ext cx="152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1085" name="AutoShape 93"/>
          <p:cNvCxnSpPr>
            <a:cxnSpLocks noChangeShapeType="1"/>
            <a:stCxn id="341058" idx="1"/>
            <a:endCxn id="341038" idx="0"/>
          </p:cNvCxnSpPr>
          <p:nvPr/>
        </p:nvCxnSpPr>
        <p:spPr bwMode="auto">
          <a:xfrm flipH="1">
            <a:off x="3276600" y="2598738"/>
            <a:ext cx="152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1086" name="AutoShape 94"/>
          <p:cNvSpPr>
            <a:spLocks noChangeArrowheads="1"/>
          </p:cNvSpPr>
          <p:nvPr/>
        </p:nvSpPr>
        <p:spPr bwMode="auto">
          <a:xfrm>
            <a:off x="5181600" y="1676400"/>
            <a:ext cx="152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1087" name="AutoShape 95"/>
          <p:cNvCxnSpPr>
            <a:cxnSpLocks noChangeShapeType="1"/>
            <a:stCxn id="341102" idx="1"/>
            <a:endCxn id="341030" idx="0"/>
          </p:cNvCxnSpPr>
          <p:nvPr/>
        </p:nvCxnSpPr>
        <p:spPr bwMode="auto">
          <a:xfrm flipH="1">
            <a:off x="7086600" y="2598738"/>
            <a:ext cx="152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1088" name="Line 96"/>
          <p:cNvSpPr>
            <a:spLocks noChangeShapeType="1"/>
          </p:cNvSpPr>
          <p:nvPr/>
        </p:nvSpPr>
        <p:spPr bwMode="auto">
          <a:xfrm>
            <a:off x="40386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89" name="Rectangle 97"/>
          <p:cNvSpPr>
            <a:spLocks noChangeArrowheads="1"/>
          </p:cNvSpPr>
          <p:nvPr/>
        </p:nvSpPr>
        <p:spPr bwMode="auto">
          <a:xfrm>
            <a:off x="1143000" y="4800600"/>
            <a:ext cx="5640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GATATTTTAAGC &lt; GATTACGATATTA</a:t>
            </a:r>
          </a:p>
        </p:txBody>
      </p:sp>
      <p:sp>
        <p:nvSpPr>
          <p:cNvPr id="341090" name="Rectangle 98"/>
          <p:cNvSpPr>
            <a:spLocks noChangeArrowheads="1"/>
          </p:cNvSpPr>
          <p:nvPr/>
        </p:nvSpPr>
        <p:spPr bwMode="auto">
          <a:xfrm>
            <a:off x="6134100" y="901700"/>
            <a:ext cx="1960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GATTACGATATTA</a:t>
            </a:r>
          </a:p>
        </p:txBody>
      </p:sp>
      <p:cxnSp>
        <p:nvCxnSpPr>
          <p:cNvPr id="341091" name="AutoShape 99"/>
          <p:cNvCxnSpPr>
            <a:cxnSpLocks noChangeShapeType="1"/>
            <a:stCxn id="341097" idx="0"/>
            <a:endCxn id="341090" idx="1"/>
          </p:cNvCxnSpPr>
          <p:nvPr/>
        </p:nvCxnSpPr>
        <p:spPr bwMode="auto">
          <a:xfrm rot="16200000">
            <a:off x="5350668" y="1281907"/>
            <a:ext cx="995363" cy="5715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1092" name="Text Box 100"/>
          <p:cNvSpPr txBox="1">
            <a:spLocks noChangeArrowheads="1"/>
          </p:cNvSpPr>
          <p:nvPr/>
        </p:nvSpPr>
        <p:spPr bwMode="auto">
          <a:xfrm>
            <a:off x="5029200" y="5486400"/>
            <a:ext cx="3508375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DD080A"/>
                </a:solidFill>
              </a:rPr>
              <a:t>No match. 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DD080A"/>
                </a:solidFill>
              </a:rPr>
              <a:t>Skip back to 68.75% mark </a:t>
            </a:r>
          </a:p>
        </p:txBody>
      </p:sp>
      <p:sp>
        <p:nvSpPr>
          <p:cNvPr id="341093" name="Line 101"/>
          <p:cNvSpPr>
            <a:spLocks noChangeShapeType="1"/>
          </p:cNvSpPr>
          <p:nvPr/>
        </p:nvSpPr>
        <p:spPr bwMode="auto">
          <a:xfrm>
            <a:off x="49530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94" name="Line 102"/>
          <p:cNvSpPr>
            <a:spLocks noChangeShapeType="1"/>
          </p:cNvSpPr>
          <p:nvPr/>
        </p:nvSpPr>
        <p:spPr bwMode="auto">
          <a:xfrm>
            <a:off x="51054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95" name="Line 103"/>
          <p:cNvSpPr>
            <a:spLocks noChangeShapeType="1"/>
          </p:cNvSpPr>
          <p:nvPr/>
        </p:nvSpPr>
        <p:spPr bwMode="auto">
          <a:xfrm>
            <a:off x="52578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96" name="Line 104"/>
          <p:cNvSpPr>
            <a:spLocks noChangeShapeType="1"/>
          </p:cNvSpPr>
          <p:nvPr/>
        </p:nvSpPr>
        <p:spPr bwMode="auto">
          <a:xfrm>
            <a:off x="54102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97" name="Line 105"/>
          <p:cNvSpPr>
            <a:spLocks noChangeShapeType="1"/>
          </p:cNvSpPr>
          <p:nvPr/>
        </p:nvSpPr>
        <p:spPr bwMode="auto">
          <a:xfrm>
            <a:off x="55626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98" name="Line 106"/>
          <p:cNvSpPr>
            <a:spLocks noChangeShapeType="1"/>
          </p:cNvSpPr>
          <p:nvPr/>
        </p:nvSpPr>
        <p:spPr bwMode="auto">
          <a:xfrm>
            <a:off x="57150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99" name="Line 107"/>
          <p:cNvSpPr>
            <a:spLocks noChangeShapeType="1"/>
          </p:cNvSpPr>
          <p:nvPr/>
        </p:nvSpPr>
        <p:spPr bwMode="auto">
          <a:xfrm>
            <a:off x="58674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100" name="Line 108"/>
          <p:cNvSpPr>
            <a:spLocks noChangeShapeType="1"/>
          </p:cNvSpPr>
          <p:nvPr/>
        </p:nvSpPr>
        <p:spPr bwMode="auto">
          <a:xfrm>
            <a:off x="69342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101" name="Line 109"/>
          <p:cNvSpPr>
            <a:spLocks noChangeShapeType="1"/>
          </p:cNvSpPr>
          <p:nvPr/>
        </p:nvSpPr>
        <p:spPr bwMode="auto">
          <a:xfrm>
            <a:off x="70866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102" name="Line 110"/>
          <p:cNvSpPr>
            <a:spLocks noChangeShapeType="1"/>
          </p:cNvSpPr>
          <p:nvPr/>
        </p:nvSpPr>
        <p:spPr bwMode="auto">
          <a:xfrm>
            <a:off x="72390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103" name="Line 111"/>
          <p:cNvSpPr>
            <a:spLocks noChangeShapeType="1"/>
          </p:cNvSpPr>
          <p:nvPr/>
        </p:nvSpPr>
        <p:spPr bwMode="auto">
          <a:xfrm>
            <a:off x="73914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104" name="Line 112"/>
          <p:cNvSpPr>
            <a:spLocks noChangeShapeType="1"/>
          </p:cNvSpPr>
          <p:nvPr/>
        </p:nvSpPr>
        <p:spPr bwMode="auto">
          <a:xfrm>
            <a:off x="75438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105" name="Line 113"/>
          <p:cNvSpPr>
            <a:spLocks noChangeShapeType="1"/>
          </p:cNvSpPr>
          <p:nvPr/>
        </p:nvSpPr>
        <p:spPr bwMode="auto">
          <a:xfrm>
            <a:off x="76962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106" name="Line 114"/>
          <p:cNvSpPr>
            <a:spLocks noChangeShapeType="1"/>
          </p:cNvSpPr>
          <p:nvPr/>
        </p:nvSpPr>
        <p:spPr bwMode="auto">
          <a:xfrm>
            <a:off x="78486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107" name="Line 115"/>
          <p:cNvSpPr>
            <a:spLocks noChangeShapeType="1"/>
          </p:cNvSpPr>
          <p:nvPr/>
        </p:nvSpPr>
        <p:spPr bwMode="auto">
          <a:xfrm>
            <a:off x="41910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108" name="Line 116"/>
          <p:cNvSpPr>
            <a:spLocks noChangeShapeType="1"/>
          </p:cNvSpPr>
          <p:nvPr/>
        </p:nvSpPr>
        <p:spPr bwMode="auto">
          <a:xfrm>
            <a:off x="43434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109" name="Line 117"/>
          <p:cNvSpPr>
            <a:spLocks noChangeShapeType="1"/>
          </p:cNvSpPr>
          <p:nvPr/>
        </p:nvSpPr>
        <p:spPr bwMode="auto">
          <a:xfrm>
            <a:off x="44958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110" name="Line 118"/>
          <p:cNvSpPr>
            <a:spLocks noChangeShapeType="1"/>
          </p:cNvSpPr>
          <p:nvPr/>
        </p:nvSpPr>
        <p:spPr bwMode="auto">
          <a:xfrm>
            <a:off x="46482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111" name="Line 119"/>
          <p:cNvSpPr>
            <a:spLocks noChangeShapeType="1"/>
          </p:cNvSpPr>
          <p:nvPr/>
        </p:nvSpPr>
        <p:spPr bwMode="auto">
          <a:xfrm>
            <a:off x="48006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112" name="Line 120"/>
          <p:cNvSpPr>
            <a:spLocks noChangeShapeType="1"/>
          </p:cNvSpPr>
          <p:nvPr/>
        </p:nvSpPr>
        <p:spPr bwMode="auto">
          <a:xfrm>
            <a:off x="60198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113" name="Line 121"/>
          <p:cNvSpPr>
            <a:spLocks noChangeShapeType="1"/>
          </p:cNvSpPr>
          <p:nvPr/>
        </p:nvSpPr>
        <p:spPr bwMode="auto">
          <a:xfrm>
            <a:off x="61722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114" name="Line 122"/>
          <p:cNvSpPr>
            <a:spLocks noChangeShapeType="1"/>
          </p:cNvSpPr>
          <p:nvPr/>
        </p:nvSpPr>
        <p:spPr bwMode="auto">
          <a:xfrm>
            <a:off x="63246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115" name="Line 123"/>
          <p:cNvSpPr>
            <a:spLocks noChangeShapeType="1"/>
          </p:cNvSpPr>
          <p:nvPr/>
        </p:nvSpPr>
        <p:spPr bwMode="auto">
          <a:xfrm>
            <a:off x="64770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116" name="Line 124"/>
          <p:cNvSpPr>
            <a:spLocks noChangeShapeType="1"/>
          </p:cNvSpPr>
          <p:nvPr/>
        </p:nvSpPr>
        <p:spPr bwMode="auto">
          <a:xfrm>
            <a:off x="66294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117" name="Line 125"/>
          <p:cNvSpPr>
            <a:spLocks noChangeShapeType="1"/>
          </p:cNvSpPr>
          <p:nvPr/>
        </p:nvSpPr>
        <p:spPr bwMode="auto">
          <a:xfrm>
            <a:off x="67818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118" name="Text Box 126"/>
          <p:cNvSpPr txBox="1">
            <a:spLocks noChangeArrowheads="1"/>
          </p:cNvSpPr>
          <p:nvPr/>
        </p:nvSpPr>
        <p:spPr bwMode="auto">
          <a:xfrm>
            <a:off x="990600" y="1219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0%</a:t>
            </a:r>
          </a:p>
        </p:txBody>
      </p:sp>
      <p:sp>
        <p:nvSpPr>
          <p:cNvPr id="341119" name="Text Box 127"/>
          <p:cNvSpPr txBox="1">
            <a:spLocks noChangeArrowheads="1"/>
          </p:cNvSpPr>
          <p:nvPr/>
        </p:nvSpPr>
        <p:spPr bwMode="auto">
          <a:xfrm>
            <a:off x="7467600" y="12954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100%</a:t>
            </a:r>
          </a:p>
        </p:txBody>
      </p:sp>
      <p:sp>
        <p:nvSpPr>
          <p:cNvPr id="341120" name="Rectangle 128"/>
          <p:cNvSpPr>
            <a:spLocks noChangeArrowheads="1"/>
          </p:cNvSpPr>
          <p:nvPr/>
        </p:nvSpPr>
        <p:spPr bwMode="auto">
          <a:xfrm>
            <a:off x="5702300" y="473075"/>
            <a:ext cx="1814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GATATTTTAAGC</a:t>
            </a:r>
          </a:p>
        </p:txBody>
      </p:sp>
      <p:cxnSp>
        <p:nvCxnSpPr>
          <p:cNvPr id="341121" name="AutoShape 129"/>
          <p:cNvCxnSpPr>
            <a:cxnSpLocks noChangeShapeType="1"/>
            <a:stCxn id="341095" idx="0"/>
            <a:endCxn id="341120" idx="1"/>
          </p:cNvCxnSpPr>
          <p:nvPr/>
        </p:nvCxnSpPr>
        <p:spPr bwMode="auto">
          <a:xfrm rot="16200000">
            <a:off x="4768056" y="1131094"/>
            <a:ext cx="1423988" cy="4445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48886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ChangeArrowheads="1"/>
          </p:cNvSpPr>
          <p:nvPr/>
        </p:nvSpPr>
        <p:spPr bwMode="auto">
          <a:xfrm>
            <a:off x="990600" y="1905000"/>
            <a:ext cx="70866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19" name="Rectangle 3"/>
          <p:cNvSpPr>
            <a:spLocks noChangeArrowheads="1"/>
          </p:cNvSpPr>
          <p:nvPr/>
        </p:nvSpPr>
        <p:spPr bwMode="auto">
          <a:xfrm>
            <a:off x="990600" y="3429000"/>
            <a:ext cx="7086600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20" name="Line 4"/>
          <p:cNvSpPr>
            <a:spLocks noChangeShapeType="1"/>
          </p:cNvSpPr>
          <p:nvPr/>
        </p:nvSpPr>
        <p:spPr bwMode="auto">
          <a:xfrm>
            <a:off x="12954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21" name="Line 5"/>
          <p:cNvSpPr>
            <a:spLocks noChangeShapeType="1"/>
          </p:cNvSpPr>
          <p:nvPr/>
        </p:nvSpPr>
        <p:spPr bwMode="auto">
          <a:xfrm>
            <a:off x="14478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22" name="Line 6"/>
          <p:cNvSpPr>
            <a:spLocks noChangeShapeType="1"/>
          </p:cNvSpPr>
          <p:nvPr/>
        </p:nvSpPr>
        <p:spPr bwMode="auto">
          <a:xfrm>
            <a:off x="16002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23" name="Line 7"/>
          <p:cNvSpPr>
            <a:spLocks noChangeShapeType="1"/>
          </p:cNvSpPr>
          <p:nvPr/>
        </p:nvSpPr>
        <p:spPr bwMode="auto">
          <a:xfrm>
            <a:off x="17526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24" name="Line 8"/>
          <p:cNvSpPr>
            <a:spLocks noChangeShapeType="1"/>
          </p:cNvSpPr>
          <p:nvPr/>
        </p:nvSpPr>
        <p:spPr bwMode="auto">
          <a:xfrm>
            <a:off x="19050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25" name="Line 9"/>
          <p:cNvSpPr>
            <a:spLocks noChangeShapeType="1"/>
          </p:cNvSpPr>
          <p:nvPr/>
        </p:nvSpPr>
        <p:spPr bwMode="auto">
          <a:xfrm>
            <a:off x="20574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26" name="Line 10"/>
          <p:cNvSpPr>
            <a:spLocks noChangeShapeType="1"/>
          </p:cNvSpPr>
          <p:nvPr/>
        </p:nvSpPr>
        <p:spPr bwMode="auto">
          <a:xfrm>
            <a:off x="22098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27" name="Line 11"/>
          <p:cNvSpPr>
            <a:spLocks noChangeShapeType="1"/>
          </p:cNvSpPr>
          <p:nvPr/>
        </p:nvSpPr>
        <p:spPr bwMode="auto">
          <a:xfrm>
            <a:off x="23622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28" name="Line 12"/>
          <p:cNvSpPr>
            <a:spLocks noChangeShapeType="1"/>
          </p:cNvSpPr>
          <p:nvPr/>
        </p:nvSpPr>
        <p:spPr bwMode="auto">
          <a:xfrm>
            <a:off x="25146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29" name="Line 13"/>
          <p:cNvSpPr>
            <a:spLocks noChangeShapeType="1"/>
          </p:cNvSpPr>
          <p:nvPr/>
        </p:nvSpPr>
        <p:spPr bwMode="auto">
          <a:xfrm>
            <a:off x="26670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30" name="Line 14"/>
          <p:cNvSpPr>
            <a:spLocks noChangeShapeType="1"/>
          </p:cNvSpPr>
          <p:nvPr/>
        </p:nvSpPr>
        <p:spPr bwMode="auto">
          <a:xfrm>
            <a:off x="28194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31" name="Line 15"/>
          <p:cNvSpPr>
            <a:spLocks noChangeShapeType="1"/>
          </p:cNvSpPr>
          <p:nvPr/>
        </p:nvSpPr>
        <p:spPr bwMode="auto">
          <a:xfrm>
            <a:off x="35814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32" name="Line 16"/>
          <p:cNvSpPr>
            <a:spLocks noChangeShapeType="1"/>
          </p:cNvSpPr>
          <p:nvPr/>
        </p:nvSpPr>
        <p:spPr bwMode="auto">
          <a:xfrm>
            <a:off x="37338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33" name="Line 17"/>
          <p:cNvSpPr>
            <a:spLocks noChangeShapeType="1"/>
          </p:cNvSpPr>
          <p:nvPr/>
        </p:nvSpPr>
        <p:spPr bwMode="auto">
          <a:xfrm>
            <a:off x="38862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34" name="Line 18"/>
          <p:cNvSpPr>
            <a:spLocks noChangeShapeType="1"/>
          </p:cNvSpPr>
          <p:nvPr/>
        </p:nvSpPr>
        <p:spPr bwMode="auto">
          <a:xfrm>
            <a:off x="40386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35" name="Line 19"/>
          <p:cNvSpPr>
            <a:spLocks noChangeShapeType="1"/>
          </p:cNvSpPr>
          <p:nvPr/>
        </p:nvSpPr>
        <p:spPr bwMode="auto">
          <a:xfrm>
            <a:off x="41910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36" name="Line 20"/>
          <p:cNvSpPr>
            <a:spLocks noChangeShapeType="1"/>
          </p:cNvSpPr>
          <p:nvPr/>
        </p:nvSpPr>
        <p:spPr bwMode="auto">
          <a:xfrm>
            <a:off x="43434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37" name="Line 21"/>
          <p:cNvSpPr>
            <a:spLocks noChangeShapeType="1"/>
          </p:cNvSpPr>
          <p:nvPr/>
        </p:nvSpPr>
        <p:spPr bwMode="auto">
          <a:xfrm>
            <a:off x="44958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38" name="Line 22"/>
          <p:cNvSpPr>
            <a:spLocks noChangeShapeType="1"/>
          </p:cNvSpPr>
          <p:nvPr/>
        </p:nvSpPr>
        <p:spPr bwMode="auto">
          <a:xfrm>
            <a:off x="46482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39" name="Line 23"/>
          <p:cNvSpPr>
            <a:spLocks noChangeShapeType="1"/>
          </p:cNvSpPr>
          <p:nvPr/>
        </p:nvSpPr>
        <p:spPr bwMode="auto">
          <a:xfrm>
            <a:off x="48006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40" name="Line 24"/>
          <p:cNvSpPr>
            <a:spLocks noChangeShapeType="1"/>
          </p:cNvSpPr>
          <p:nvPr/>
        </p:nvSpPr>
        <p:spPr bwMode="auto">
          <a:xfrm>
            <a:off x="49530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41" name="Line 25"/>
          <p:cNvSpPr>
            <a:spLocks noChangeShapeType="1"/>
          </p:cNvSpPr>
          <p:nvPr/>
        </p:nvSpPr>
        <p:spPr bwMode="auto">
          <a:xfrm>
            <a:off x="51054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42" name="Line 26"/>
          <p:cNvSpPr>
            <a:spLocks noChangeShapeType="1"/>
          </p:cNvSpPr>
          <p:nvPr/>
        </p:nvSpPr>
        <p:spPr bwMode="auto">
          <a:xfrm>
            <a:off x="52578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43" name="Line 27"/>
          <p:cNvSpPr>
            <a:spLocks noChangeShapeType="1"/>
          </p:cNvSpPr>
          <p:nvPr/>
        </p:nvSpPr>
        <p:spPr bwMode="auto">
          <a:xfrm>
            <a:off x="54102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44" name="Line 28"/>
          <p:cNvSpPr>
            <a:spLocks noChangeShapeType="1"/>
          </p:cNvSpPr>
          <p:nvPr/>
        </p:nvSpPr>
        <p:spPr bwMode="auto">
          <a:xfrm>
            <a:off x="55626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45" name="Line 29"/>
          <p:cNvSpPr>
            <a:spLocks noChangeShapeType="1"/>
          </p:cNvSpPr>
          <p:nvPr/>
        </p:nvSpPr>
        <p:spPr bwMode="auto">
          <a:xfrm>
            <a:off x="57150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46" name="Line 30"/>
          <p:cNvSpPr>
            <a:spLocks noChangeShapeType="1"/>
          </p:cNvSpPr>
          <p:nvPr/>
        </p:nvSpPr>
        <p:spPr bwMode="auto">
          <a:xfrm>
            <a:off x="58674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47" name="Line 31"/>
          <p:cNvSpPr>
            <a:spLocks noChangeShapeType="1"/>
          </p:cNvSpPr>
          <p:nvPr/>
        </p:nvSpPr>
        <p:spPr bwMode="auto">
          <a:xfrm>
            <a:off x="60198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48" name="Line 32"/>
          <p:cNvSpPr>
            <a:spLocks noChangeShapeType="1"/>
          </p:cNvSpPr>
          <p:nvPr/>
        </p:nvSpPr>
        <p:spPr bwMode="auto">
          <a:xfrm>
            <a:off x="61722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49" name="Line 33"/>
          <p:cNvSpPr>
            <a:spLocks noChangeShapeType="1"/>
          </p:cNvSpPr>
          <p:nvPr/>
        </p:nvSpPr>
        <p:spPr bwMode="auto">
          <a:xfrm>
            <a:off x="63246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50" name="Line 34"/>
          <p:cNvSpPr>
            <a:spLocks noChangeShapeType="1"/>
          </p:cNvSpPr>
          <p:nvPr/>
        </p:nvSpPr>
        <p:spPr bwMode="auto">
          <a:xfrm>
            <a:off x="64770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51" name="Line 35"/>
          <p:cNvSpPr>
            <a:spLocks noChangeShapeType="1"/>
          </p:cNvSpPr>
          <p:nvPr/>
        </p:nvSpPr>
        <p:spPr bwMode="auto">
          <a:xfrm>
            <a:off x="66294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52" name="Line 36"/>
          <p:cNvSpPr>
            <a:spLocks noChangeShapeType="1"/>
          </p:cNvSpPr>
          <p:nvPr/>
        </p:nvSpPr>
        <p:spPr bwMode="auto">
          <a:xfrm>
            <a:off x="67818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53" name="Line 37"/>
          <p:cNvSpPr>
            <a:spLocks noChangeShapeType="1"/>
          </p:cNvSpPr>
          <p:nvPr/>
        </p:nvSpPr>
        <p:spPr bwMode="auto">
          <a:xfrm>
            <a:off x="69342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54" name="Line 38"/>
          <p:cNvSpPr>
            <a:spLocks noChangeShapeType="1"/>
          </p:cNvSpPr>
          <p:nvPr/>
        </p:nvSpPr>
        <p:spPr bwMode="auto">
          <a:xfrm>
            <a:off x="70866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55" name="Line 39"/>
          <p:cNvSpPr>
            <a:spLocks noChangeShapeType="1"/>
          </p:cNvSpPr>
          <p:nvPr/>
        </p:nvSpPr>
        <p:spPr bwMode="auto">
          <a:xfrm>
            <a:off x="72390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56" name="Line 40"/>
          <p:cNvSpPr>
            <a:spLocks noChangeShapeType="1"/>
          </p:cNvSpPr>
          <p:nvPr/>
        </p:nvSpPr>
        <p:spPr bwMode="auto">
          <a:xfrm>
            <a:off x="73914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57" name="Line 41"/>
          <p:cNvSpPr>
            <a:spLocks noChangeShapeType="1"/>
          </p:cNvSpPr>
          <p:nvPr/>
        </p:nvSpPr>
        <p:spPr bwMode="auto">
          <a:xfrm>
            <a:off x="75438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58" name="Line 42"/>
          <p:cNvSpPr>
            <a:spLocks noChangeShapeType="1"/>
          </p:cNvSpPr>
          <p:nvPr/>
        </p:nvSpPr>
        <p:spPr bwMode="auto">
          <a:xfrm>
            <a:off x="76962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59" name="Line 43"/>
          <p:cNvSpPr>
            <a:spLocks noChangeShapeType="1"/>
          </p:cNvSpPr>
          <p:nvPr/>
        </p:nvSpPr>
        <p:spPr bwMode="auto">
          <a:xfrm>
            <a:off x="78486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60" name="Line 44"/>
          <p:cNvSpPr>
            <a:spLocks noChangeShapeType="1"/>
          </p:cNvSpPr>
          <p:nvPr/>
        </p:nvSpPr>
        <p:spPr bwMode="auto">
          <a:xfrm>
            <a:off x="29718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61" name="Line 45"/>
          <p:cNvSpPr>
            <a:spLocks noChangeShapeType="1"/>
          </p:cNvSpPr>
          <p:nvPr/>
        </p:nvSpPr>
        <p:spPr bwMode="auto">
          <a:xfrm>
            <a:off x="31242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62" name="Line 46"/>
          <p:cNvSpPr>
            <a:spLocks noChangeShapeType="1"/>
          </p:cNvSpPr>
          <p:nvPr/>
        </p:nvSpPr>
        <p:spPr bwMode="auto">
          <a:xfrm>
            <a:off x="32766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63" name="Line 47"/>
          <p:cNvSpPr>
            <a:spLocks noChangeShapeType="1"/>
          </p:cNvSpPr>
          <p:nvPr/>
        </p:nvSpPr>
        <p:spPr bwMode="auto">
          <a:xfrm>
            <a:off x="34290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64" name="Line 48"/>
          <p:cNvSpPr>
            <a:spLocks noChangeShapeType="1"/>
          </p:cNvSpPr>
          <p:nvPr/>
        </p:nvSpPr>
        <p:spPr bwMode="auto">
          <a:xfrm>
            <a:off x="1143000" y="3589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65" name="Line 49"/>
          <p:cNvSpPr>
            <a:spLocks noChangeShapeType="1"/>
          </p:cNvSpPr>
          <p:nvPr/>
        </p:nvSpPr>
        <p:spPr bwMode="auto">
          <a:xfrm>
            <a:off x="12954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66" name="Line 50"/>
          <p:cNvSpPr>
            <a:spLocks noChangeShapeType="1"/>
          </p:cNvSpPr>
          <p:nvPr/>
        </p:nvSpPr>
        <p:spPr bwMode="auto">
          <a:xfrm>
            <a:off x="14478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67" name="Line 51"/>
          <p:cNvSpPr>
            <a:spLocks noChangeShapeType="1"/>
          </p:cNvSpPr>
          <p:nvPr/>
        </p:nvSpPr>
        <p:spPr bwMode="auto">
          <a:xfrm>
            <a:off x="16002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68" name="Line 52"/>
          <p:cNvSpPr>
            <a:spLocks noChangeShapeType="1"/>
          </p:cNvSpPr>
          <p:nvPr/>
        </p:nvSpPr>
        <p:spPr bwMode="auto">
          <a:xfrm>
            <a:off x="17526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69" name="Line 53"/>
          <p:cNvSpPr>
            <a:spLocks noChangeShapeType="1"/>
          </p:cNvSpPr>
          <p:nvPr/>
        </p:nvSpPr>
        <p:spPr bwMode="auto">
          <a:xfrm>
            <a:off x="19050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70" name="Line 54"/>
          <p:cNvSpPr>
            <a:spLocks noChangeShapeType="1"/>
          </p:cNvSpPr>
          <p:nvPr/>
        </p:nvSpPr>
        <p:spPr bwMode="auto">
          <a:xfrm>
            <a:off x="20574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71" name="Line 55"/>
          <p:cNvSpPr>
            <a:spLocks noChangeShapeType="1"/>
          </p:cNvSpPr>
          <p:nvPr/>
        </p:nvSpPr>
        <p:spPr bwMode="auto">
          <a:xfrm>
            <a:off x="22098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72" name="Line 56"/>
          <p:cNvSpPr>
            <a:spLocks noChangeShapeType="1"/>
          </p:cNvSpPr>
          <p:nvPr/>
        </p:nvSpPr>
        <p:spPr bwMode="auto">
          <a:xfrm>
            <a:off x="23622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73" name="Line 57"/>
          <p:cNvSpPr>
            <a:spLocks noChangeShapeType="1"/>
          </p:cNvSpPr>
          <p:nvPr/>
        </p:nvSpPr>
        <p:spPr bwMode="auto">
          <a:xfrm>
            <a:off x="25146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74" name="Line 58"/>
          <p:cNvSpPr>
            <a:spLocks noChangeShapeType="1"/>
          </p:cNvSpPr>
          <p:nvPr/>
        </p:nvSpPr>
        <p:spPr bwMode="auto">
          <a:xfrm>
            <a:off x="26670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75" name="Line 59"/>
          <p:cNvSpPr>
            <a:spLocks noChangeShapeType="1"/>
          </p:cNvSpPr>
          <p:nvPr/>
        </p:nvSpPr>
        <p:spPr bwMode="auto">
          <a:xfrm>
            <a:off x="28194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76" name="Line 60"/>
          <p:cNvSpPr>
            <a:spLocks noChangeShapeType="1"/>
          </p:cNvSpPr>
          <p:nvPr/>
        </p:nvSpPr>
        <p:spPr bwMode="auto">
          <a:xfrm>
            <a:off x="35814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77" name="Line 61"/>
          <p:cNvSpPr>
            <a:spLocks noChangeShapeType="1"/>
          </p:cNvSpPr>
          <p:nvPr/>
        </p:nvSpPr>
        <p:spPr bwMode="auto">
          <a:xfrm>
            <a:off x="37338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78" name="Line 62"/>
          <p:cNvSpPr>
            <a:spLocks noChangeShapeType="1"/>
          </p:cNvSpPr>
          <p:nvPr/>
        </p:nvSpPr>
        <p:spPr bwMode="auto">
          <a:xfrm>
            <a:off x="38862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79" name="Line 63"/>
          <p:cNvSpPr>
            <a:spLocks noChangeShapeType="1"/>
          </p:cNvSpPr>
          <p:nvPr/>
        </p:nvSpPr>
        <p:spPr bwMode="auto">
          <a:xfrm>
            <a:off x="29718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80" name="Line 64"/>
          <p:cNvSpPr>
            <a:spLocks noChangeShapeType="1"/>
          </p:cNvSpPr>
          <p:nvPr/>
        </p:nvSpPr>
        <p:spPr bwMode="auto">
          <a:xfrm>
            <a:off x="31242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81" name="Line 65"/>
          <p:cNvSpPr>
            <a:spLocks noChangeShapeType="1"/>
          </p:cNvSpPr>
          <p:nvPr/>
        </p:nvSpPr>
        <p:spPr bwMode="auto">
          <a:xfrm>
            <a:off x="32766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82" name="Line 66"/>
          <p:cNvSpPr>
            <a:spLocks noChangeShapeType="1"/>
          </p:cNvSpPr>
          <p:nvPr/>
        </p:nvSpPr>
        <p:spPr bwMode="auto">
          <a:xfrm>
            <a:off x="34290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83" name="Line 67"/>
          <p:cNvSpPr>
            <a:spLocks noChangeShapeType="1"/>
          </p:cNvSpPr>
          <p:nvPr/>
        </p:nvSpPr>
        <p:spPr bwMode="auto">
          <a:xfrm>
            <a:off x="11430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2084" name="AutoShape 68"/>
          <p:cNvCxnSpPr>
            <a:cxnSpLocks noChangeShapeType="1"/>
            <a:stCxn id="342083" idx="1"/>
            <a:endCxn id="342037" idx="0"/>
          </p:cNvCxnSpPr>
          <p:nvPr/>
        </p:nvCxnSpPr>
        <p:spPr bwMode="auto">
          <a:xfrm>
            <a:off x="1143000" y="2598738"/>
            <a:ext cx="33528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2085" name="AutoShape 69"/>
          <p:cNvCxnSpPr>
            <a:cxnSpLocks noChangeShapeType="1"/>
            <a:stCxn id="342065" idx="1"/>
            <a:endCxn id="342028" idx="0"/>
          </p:cNvCxnSpPr>
          <p:nvPr/>
        </p:nvCxnSpPr>
        <p:spPr bwMode="auto">
          <a:xfrm>
            <a:off x="1295400" y="2598738"/>
            <a:ext cx="12192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2086" name="AutoShape 70"/>
          <p:cNvCxnSpPr>
            <a:cxnSpLocks noChangeShapeType="1"/>
            <a:stCxn id="342066" idx="1"/>
            <a:endCxn id="342050" idx="0"/>
          </p:cNvCxnSpPr>
          <p:nvPr/>
        </p:nvCxnSpPr>
        <p:spPr bwMode="auto">
          <a:xfrm>
            <a:off x="1447800" y="2598738"/>
            <a:ext cx="50292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2087" name="AutoShape 71"/>
          <p:cNvCxnSpPr>
            <a:cxnSpLocks noChangeShapeType="1"/>
            <a:stCxn id="342112" idx="1"/>
            <a:endCxn id="342061" idx="0"/>
          </p:cNvCxnSpPr>
          <p:nvPr/>
        </p:nvCxnSpPr>
        <p:spPr bwMode="auto">
          <a:xfrm flipH="1">
            <a:off x="3124200" y="2598738"/>
            <a:ext cx="914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2088" name="AutoShape 72"/>
          <p:cNvCxnSpPr>
            <a:cxnSpLocks noChangeShapeType="1"/>
            <a:stCxn id="342079" idx="1"/>
            <a:endCxn id="342022" idx="0"/>
          </p:cNvCxnSpPr>
          <p:nvPr/>
        </p:nvCxnSpPr>
        <p:spPr bwMode="auto">
          <a:xfrm flipH="1">
            <a:off x="1600200" y="2598738"/>
            <a:ext cx="13716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2089" name="AutoShape 73"/>
          <p:cNvCxnSpPr>
            <a:cxnSpLocks noChangeShapeType="1"/>
            <a:stCxn id="342122" idx="1"/>
            <a:endCxn id="342056" idx="0"/>
          </p:cNvCxnSpPr>
          <p:nvPr/>
        </p:nvCxnSpPr>
        <p:spPr bwMode="auto">
          <a:xfrm>
            <a:off x="5867400" y="2598738"/>
            <a:ext cx="1524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2090" name="AutoShape 74"/>
          <p:cNvCxnSpPr>
            <a:cxnSpLocks noChangeShapeType="1"/>
            <a:stCxn id="342118" idx="1"/>
            <a:endCxn id="342052" idx="0"/>
          </p:cNvCxnSpPr>
          <p:nvPr/>
        </p:nvCxnSpPr>
        <p:spPr bwMode="auto">
          <a:xfrm>
            <a:off x="5257800" y="2598738"/>
            <a:ext cx="1524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2091" name="AutoShape 75"/>
          <p:cNvCxnSpPr>
            <a:cxnSpLocks noChangeShapeType="1"/>
            <a:stCxn id="342128" idx="1"/>
            <a:endCxn id="342043" idx="0"/>
          </p:cNvCxnSpPr>
          <p:nvPr/>
        </p:nvCxnSpPr>
        <p:spPr bwMode="auto">
          <a:xfrm flipH="1">
            <a:off x="5410200" y="2598738"/>
            <a:ext cx="2286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2092" name="AutoShape 76"/>
          <p:cNvCxnSpPr>
            <a:cxnSpLocks noChangeShapeType="1"/>
            <a:stCxn id="342139" idx="1"/>
            <a:endCxn id="342057" idx="0"/>
          </p:cNvCxnSpPr>
          <p:nvPr/>
        </p:nvCxnSpPr>
        <p:spPr bwMode="auto">
          <a:xfrm>
            <a:off x="6629400" y="2598738"/>
            <a:ext cx="914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2093" name="AutoShape 77"/>
          <p:cNvCxnSpPr>
            <a:cxnSpLocks noChangeShapeType="1"/>
            <a:stCxn id="342124" idx="1"/>
            <a:endCxn id="342039" idx="0"/>
          </p:cNvCxnSpPr>
          <p:nvPr/>
        </p:nvCxnSpPr>
        <p:spPr bwMode="auto">
          <a:xfrm flipH="1">
            <a:off x="4800600" y="2598738"/>
            <a:ext cx="2286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2094" name="AutoShape 78"/>
          <p:cNvCxnSpPr>
            <a:cxnSpLocks noChangeShapeType="1"/>
            <a:stCxn id="342129" idx="1"/>
            <a:endCxn id="342029" idx="0"/>
          </p:cNvCxnSpPr>
          <p:nvPr/>
        </p:nvCxnSpPr>
        <p:spPr bwMode="auto">
          <a:xfrm flipH="1">
            <a:off x="2667000" y="2598738"/>
            <a:ext cx="51816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2095" name="AutoShape 79"/>
          <p:cNvCxnSpPr>
            <a:cxnSpLocks noChangeShapeType="1"/>
            <a:stCxn id="342120" idx="1"/>
            <a:endCxn id="342025" idx="0"/>
          </p:cNvCxnSpPr>
          <p:nvPr/>
        </p:nvCxnSpPr>
        <p:spPr bwMode="auto">
          <a:xfrm flipH="1">
            <a:off x="2057400" y="2598738"/>
            <a:ext cx="35052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2096" name="AutoShape 80"/>
          <p:cNvCxnSpPr>
            <a:cxnSpLocks noChangeShapeType="1"/>
            <a:stCxn id="342121" idx="1"/>
            <a:endCxn id="342053" idx="0"/>
          </p:cNvCxnSpPr>
          <p:nvPr/>
        </p:nvCxnSpPr>
        <p:spPr bwMode="auto">
          <a:xfrm>
            <a:off x="5715000" y="2598738"/>
            <a:ext cx="12192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2097" name="AutoShape 81"/>
          <p:cNvCxnSpPr>
            <a:cxnSpLocks noChangeShapeType="1"/>
            <a:stCxn id="342138" idx="1"/>
            <a:endCxn id="342038" idx="0"/>
          </p:cNvCxnSpPr>
          <p:nvPr/>
        </p:nvCxnSpPr>
        <p:spPr bwMode="auto">
          <a:xfrm flipH="1">
            <a:off x="4648200" y="2598738"/>
            <a:ext cx="18288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2098" name="AutoShape 82"/>
          <p:cNvCxnSpPr>
            <a:cxnSpLocks noChangeShapeType="1"/>
            <a:stCxn id="342134" idx="1"/>
            <a:endCxn id="342033" idx="0"/>
          </p:cNvCxnSpPr>
          <p:nvPr/>
        </p:nvCxnSpPr>
        <p:spPr bwMode="auto">
          <a:xfrm flipH="1">
            <a:off x="3886200" y="2598738"/>
            <a:ext cx="914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2099" name="AutoShape 83"/>
          <p:cNvCxnSpPr>
            <a:cxnSpLocks noChangeShapeType="1"/>
            <a:stCxn id="342131" idx="1"/>
            <a:endCxn id="342064" idx="0"/>
          </p:cNvCxnSpPr>
          <p:nvPr/>
        </p:nvCxnSpPr>
        <p:spPr bwMode="auto">
          <a:xfrm flipH="1">
            <a:off x="1143000" y="2598738"/>
            <a:ext cx="3200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2100" name="AutoShape 84"/>
          <p:cNvCxnSpPr>
            <a:cxnSpLocks noChangeShapeType="1"/>
            <a:stCxn id="342081" idx="1"/>
            <a:endCxn id="342021" idx="0"/>
          </p:cNvCxnSpPr>
          <p:nvPr/>
        </p:nvCxnSpPr>
        <p:spPr bwMode="auto">
          <a:xfrm flipH="1">
            <a:off x="1447800" y="2598738"/>
            <a:ext cx="18288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2101" name="AutoShape 85"/>
          <p:cNvCxnSpPr>
            <a:cxnSpLocks noChangeShapeType="1"/>
            <a:stCxn id="342070" idx="1"/>
            <a:endCxn id="342042" idx="0"/>
          </p:cNvCxnSpPr>
          <p:nvPr/>
        </p:nvCxnSpPr>
        <p:spPr bwMode="auto">
          <a:xfrm>
            <a:off x="2057400" y="2598738"/>
            <a:ext cx="3200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2102" name="AutoShape 86"/>
          <p:cNvCxnSpPr>
            <a:cxnSpLocks noChangeShapeType="1"/>
            <a:stCxn id="342076" idx="1"/>
            <a:endCxn id="342059" idx="0"/>
          </p:cNvCxnSpPr>
          <p:nvPr/>
        </p:nvCxnSpPr>
        <p:spPr bwMode="auto">
          <a:xfrm>
            <a:off x="3581400" y="2598738"/>
            <a:ext cx="42672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2103" name="AutoShape 87"/>
          <p:cNvCxnSpPr>
            <a:cxnSpLocks noChangeShapeType="1"/>
            <a:stCxn id="342116" idx="1"/>
            <a:endCxn id="342051" idx="0"/>
          </p:cNvCxnSpPr>
          <p:nvPr/>
        </p:nvCxnSpPr>
        <p:spPr bwMode="auto">
          <a:xfrm>
            <a:off x="4953000" y="2598738"/>
            <a:ext cx="1676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2104" name="AutoShape 88"/>
          <p:cNvCxnSpPr>
            <a:cxnSpLocks noChangeShapeType="1"/>
            <a:stCxn id="342132" idx="1"/>
            <a:endCxn id="342031" idx="0"/>
          </p:cNvCxnSpPr>
          <p:nvPr/>
        </p:nvCxnSpPr>
        <p:spPr bwMode="auto">
          <a:xfrm flipH="1">
            <a:off x="3581400" y="2598738"/>
            <a:ext cx="914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2105" name="AutoShape 89"/>
          <p:cNvCxnSpPr>
            <a:cxnSpLocks noChangeShapeType="1"/>
            <a:stCxn id="342140" idx="1"/>
            <a:endCxn id="342032" idx="0"/>
          </p:cNvCxnSpPr>
          <p:nvPr/>
        </p:nvCxnSpPr>
        <p:spPr bwMode="auto">
          <a:xfrm flipH="1">
            <a:off x="3733800" y="2598738"/>
            <a:ext cx="3048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2106" name="AutoShape 90"/>
          <p:cNvCxnSpPr>
            <a:cxnSpLocks noChangeShapeType="1"/>
            <a:stCxn id="342074" idx="1"/>
            <a:endCxn id="342023" idx="0"/>
          </p:cNvCxnSpPr>
          <p:nvPr/>
        </p:nvCxnSpPr>
        <p:spPr bwMode="auto">
          <a:xfrm flipH="1">
            <a:off x="1752600" y="2598738"/>
            <a:ext cx="914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2107" name="AutoShape 91"/>
          <p:cNvCxnSpPr>
            <a:cxnSpLocks noChangeShapeType="1"/>
            <a:stCxn id="342069" idx="1"/>
            <a:endCxn id="342024" idx="0"/>
          </p:cNvCxnSpPr>
          <p:nvPr/>
        </p:nvCxnSpPr>
        <p:spPr bwMode="auto">
          <a:xfrm>
            <a:off x="1905000" y="2598738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2108" name="AutoShape 92"/>
          <p:cNvCxnSpPr>
            <a:cxnSpLocks noChangeShapeType="1"/>
            <a:stCxn id="342136" idx="1"/>
            <a:endCxn id="342047" idx="0"/>
          </p:cNvCxnSpPr>
          <p:nvPr/>
        </p:nvCxnSpPr>
        <p:spPr bwMode="auto">
          <a:xfrm flipH="1">
            <a:off x="6019800" y="2598738"/>
            <a:ext cx="152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2109" name="AutoShape 93"/>
          <p:cNvCxnSpPr>
            <a:cxnSpLocks noChangeShapeType="1"/>
            <a:stCxn id="342082" idx="1"/>
            <a:endCxn id="342062" idx="0"/>
          </p:cNvCxnSpPr>
          <p:nvPr/>
        </p:nvCxnSpPr>
        <p:spPr bwMode="auto">
          <a:xfrm flipH="1">
            <a:off x="3276600" y="2598738"/>
            <a:ext cx="152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2110" name="AutoShape 94"/>
          <p:cNvSpPr>
            <a:spLocks noChangeArrowheads="1"/>
          </p:cNvSpPr>
          <p:nvPr/>
        </p:nvSpPr>
        <p:spPr bwMode="auto">
          <a:xfrm>
            <a:off x="5486400" y="1676400"/>
            <a:ext cx="152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2111" name="AutoShape 95"/>
          <p:cNvCxnSpPr>
            <a:cxnSpLocks noChangeShapeType="1"/>
            <a:stCxn id="342125" idx="1"/>
            <a:endCxn id="342054" idx="0"/>
          </p:cNvCxnSpPr>
          <p:nvPr/>
        </p:nvCxnSpPr>
        <p:spPr bwMode="auto">
          <a:xfrm flipH="1">
            <a:off x="7086600" y="2598738"/>
            <a:ext cx="152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2112" name="Line 96"/>
          <p:cNvSpPr>
            <a:spLocks noChangeShapeType="1"/>
          </p:cNvSpPr>
          <p:nvPr/>
        </p:nvSpPr>
        <p:spPr bwMode="auto">
          <a:xfrm>
            <a:off x="40386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113" name="Rectangle 97"/>
          <p:cNvSpPr>
            <a:spLocks noChangeArrowheads="1"/>
          </p:cNvSpPr>
          <p:nvPr/>
        </p:nvSpPr>
        <p:spPr bwMode="auto">
          <a:xfrm>
            <a:off x="1606550" y="4572000"/>
            <a:ext cx="586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GATTACGATATTA = GATTACGATATTA</a:t>
            </a:r>
          </a:p>
        </p:txBody>
      </p:sp>
      <p:sp>
        <p:nvSpPr>
          <p:cNvPr id="342114" name="Rectangle 98"/>
          <p:cNvSpPr>
            <a:spLocks noChangeArrowheads="1"/>
          </p:cNvSpPr>
          <p:nvPr/>
        </p:nvSpPr>
        <p:spPr bwMode="auto">
          <a:xfrm>
            <a:off x="5943600" y="533400"/>
            <a:ext cx="1960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GATTACGATATTA</a:t>
            </a:r>
          </a:p>
        </p:txBody>
      </p:sp>
      <p:cxnSp>
        <p:nvCxnSpPr>
          <p:cNvPr id="342115" name="AutoShape 99"/>
          <p:cNvCxnSpPr>
            <a:cxnSpLocks noChangeShapeType="1"/>
            <a:stCxn id="342120" idx="0"/>
            <a:endCxn id="342114" idx="1"/>
          </p:cNvCxnSpPr>
          <p:nvPr/>
        </p:nvCxnSpPr>
        <p:spPr bwMode="auto">
          <a:xfrm rot="16200000">
            <a:off x="5071268" y="1193007"/>
            <a:ext cx="1363663" cy="381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2116" name="Line 100"/>
          <p:cNvSpPr>
            <a:spLocks noChangeShapeType="1"/>
          </p:cNvSpPr>
          <p:nvPr/>
        </p:nvSpPr>
        <p:spPr bwMode="auto">
          <a:xfrm>
            <a:off x="49530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117" name="Line 101"/>
          <p:cNvSpPr>
            <a:spLocks noChangeShapeType="1"/>
          </p:cNvSpPr>
          <p:nvPr/>
        </p:nvSpPr>
        <p:spPr bwMode="auto">
          <a:xfrm>
            <a:off x="51054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118" name="Line 102"/>
          <p:cNvSpPr>
            <a:spLocks noChangeShapeType="1"/>
          </p:cNvSpPr>
          <p:nvPr/>
        </p:nvSpPr>
        <p:spPr bwMode="auto">
          <a:xfrm>
            <a:off x="52578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119" name="Line 103"/>
          <p:cNvSpPr>
            <a:spLocks noChangeShapeType="1"/>
          </p:cNvSpPr>
          <p:nvPr/>
        </p:nvSpPr>
        <p:spPr bwMode="auto">
          <a:xfrm>
            <a:off x="54102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120" name="Line 104"/>
          <p:cNvSpPr>
            <a:spLocks noChangeShapeType="1"/>
          </p:cNvSpPr>
          <p:nvPr/>
        </p:nvSpPr>
        <p:spPr bwMode="auto">
          <a:xfrm>
            <a:off x="55626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121" name="Line 105"/>
          <p:cNvSpPr>
            <a:spLocks noChangeShapeType="1"/>
          </p:cNvSpPr>
          <p:nvPr/>
        </p:nvSpPr>
        <p:spPr bwMode="auto">
          <a:xfrm>
            <a:off x="57150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122" name="Line 106"/>
          <p:cNvSpPr>
            <a:spLocks noChangeShapeType="1"/>
          </p:cNvSpPr>
          <p:nvPr/>
        </p:nvSpPr>
        <p:spPr bwMode="auto">
          <a:xfrm>
            <a:off x="58674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123" name="Line 107"/>
          <p:cNvSpPr>
            <a:spLocks noChangeShapeType="1"/>
          </p:cNvSpPr>
          <p:nvPr/>
        </p:nvSpPr>
        <p:spPr bwMode="auto">
          <a:xfrm>
            <a:off x="69342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124" name="Line 108"/>
          <p:cNvSpPr>
            <a:spLocks noChangeShapeType="1"/>
          </p:cNvSpPr>
          <p:nvPr/>
        </p:nvSpPr>
        <p:spPr bwMode="auto">
          <a:xfrm>
            <a:off x="70866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125" name="Line 109"/>
          <p:cNvSpPr>
            <a:spLocks noChangeShapeType="1"/>
          </p:cNvSpPr>
          <p:nvPr/>
        </p:nvSpPr>
        <p:spPr bwMode="auto">
          <a:xfrm>
            <a:off x="72390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126" name="Line 110"/>
          <p:cNvSpPr>
            <a:spLocks noChangeShapeType="1"/>
          </p:cNvSpPr>
          <p:nvPr/>
        </p:nvSpPr>
        <p:spPr bwMode="auto">
          <a:xfrm>
            <a:off x="73914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127" name="Line 111"/>
          <p:cNvSpPr>
            <a:spLocks noChangeShapeType="1"/>
          </p:cNvSpPr>
          <p:nvPr/>
        </p:nvSpPr>
        <p:spPr bwMode="auto">
          <a:xfrm>
            <a:off x="75438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128" name="Line 112"/>
          <p:cNvSpPr>
            <a:spLocks noChangeShapeType="1"/>
          </p:cNvSpPr>
          <p:nvPr/>
        </p:nvSpPr>
        <p:spPr bwMode="auto">
          <a:xfrm>
            <a:off x="76962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129" name="Line 113"/>
          <p:cNvSpPr>
            <a:spLocks noChangeShapeType="1"/>
          </p:cNvSpPr>
          <p:nvPr/>
        </p:nvSpPr>
        <p:spPr bwMode="auto">
          <a:xfrm>
            <a:off x="78486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130" name="Line 114"/>
          <p:cNvSpPr>
            <a:spLocks noChangeShapeType="1"/>
          </p:cNvSpPr>
          <p:nvPr/>
        </p:nvSpPr>
        <p:spPr bwMode="auto">
          <a:xfrm>
            <a:off x="41910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131" name="Line 115"/>
          <p:cNvSpPr>
            <a:spLocks noChangeShapeType="1"/>
          </p:cNvSpPr>
          <p:nvPr/>
        </p:nvSpPr>
        <p:spPr bwMode="auto">
          <a:xfrm>
            <a:off x="43434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132" name="Line 116"/>
          <p:cNvSpPr>
            <a:spLocks noChangeShapeType="1"/>
          </p:cNvSpPr>
          <p:nvPr/>
        </p:nvSpPr>
        <p:spPr bwMode="auto">
          <a:xfrm>
            <a:off x="44958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133" name="Line 117"/>
          <p:cNvSpPr>
            <a:spLocks noChangeShapeType="1"/>
          </p:cNvSpPr>
          <p:nvPr/>
        </p:nvSpPr>
        <p:spPr bwMode="auto">
          <a:xfrm>
            <a:off x="46482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134" name="Line 118"/>
          <p:cNvSpPr>
            <a:spLocks noChangeShapeType="1"/>
          </p:cNvSpPr>
          <p:nvPr/>
        </p:nvSpPr>
        <p:spPr bwMode="auto">
          <a:xfrm>
            <a:off x="48006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135" name="Line 119"/>
          <p:cNvSpPr>
            <a:spLocks noChangeShapeType="1"/>
          </p:cNvSpPr>
          <p:nvPr/>
        </p:nvSpPr>
        <p:spPr bwMode="auto">
          <a:xfrm>
            <a:off x="60198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136" name="Line 120"/>
          <p:cNvSpPr>
            <a:spLocks noChangeShapeType="1"/>
          </p:cNvSpPr>
          <p:nvPr/>
        </p:nvSpPr>
        <p:spPr bwMode="auto">
          <a:xfrm>
            <a:off x="61722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137" name="Line 121"/>
          <p:cNvSpPr>
            <a:spLocks noChangeShapeType="1"/>
          </p:cNvSpPr>
          <p:nvPr/>
        </p:nvSpPr>
        <p:spPr bwMode="auto">
          <a:xfrm>
            <a:off x="63246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138" name="Line 122"/>
          <p:cNvSpPr>
            <a:spLocks noChangeShapeType="1"/>
          </p:cNvSpPr>
          <p:nvPr/>
        </p:nvSpPr>
        <p:spPr bwMode="auto">
          <a:xfrm>
            <a:off x="64770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139" name="Line 123"/>
          <p:cNvSpPr>
            <a:spLocks noChangeShapeType="1"/>
          </p:cNvSpPr>
          <p:nvPr/>
        </p:nvSpPr>
        <p:spPr bwMode="auto">
          <a:xfrm>
            <a:off x="66294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140" name="Line 124"/>
          <p:cNvSpPr>
            <a:spLocks noChangeShapeType="1"/>
          </p:cNvSpPr>
          <p:nvPr/>
        </p:nvSpPr>
        <p:spPr bwMode="auto">
          <a:xfrm>
            <a:off x="6781800" y="20653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141" name="Text Box 125"/>
          <p:cNvSpPr txBox="1">
            <a:spLocks noChangeArrowheads="1"/>
          </p:cNvSpPr>
          <p:nvPr/>
        </p:nvSpPr>
        <p:spPr bwMode="auto">
          <a:xfrm>
            <a:off x="990600" y="1219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0%</a:t>
            </a:r>
          </a:p>
        </p:txBody>
      </p:sp>
      <p:sp>
        <p:nvSpPr>
          <p:cNvPr id="342142" name="Text Box 126"/>
          <p:cNvSpPr txBox="1">
            <a:spLocks noChangeArrowheads="1"/>
          </p:cNvSpPr>
          <p:nvPr/>
        </p:nvSpPr>
        <p:spPr bwMode="auto">
          <a:xfrm>
            <a:off x="7467600" y="12954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100%</a:t>
            </a:r>
          </a:p>
        </p:txBody>
      </p:sp>
      <p:sp>
        <p:nvSpPr>
          <p:cNvPr id="342143" name="Text Box 127"/>
          <p:cNvSpPr txBox="1">
            <a:spLocks noChangeArrowheads="1"/>
          </p:cNvSpPr>
          <p:nvPr/>
        </p:nvSpPr>
        <p:spPr bwMode="auto">
          <a:xfrm>
            <a:off x="5029200" y="5259388"/>
            <a:ext cx="3810000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14B12B"/>
                </a:solidFill>
              </a:rPr>
              <a:t>Match! 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14B12B"/>
                </a:solidFill>
              </a:rPr>
              <a:t>Walk through the records until we fail to match.</a:t>
            </a:r>
          </a:p>
        </p:txBody>
      </p:sp>
    </p:spTree>
    <p:extLst>
      <p:ext uri="{BB962C8B-B14F-4D97-AF65-F5344CB8AC3E}">
        <p14:creationId xmlns:p14="http://schemas.microsoft.com/office/powerpoint/2010/main" val="3539695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ChangeArrowheads="1"/>
          </p:cNvSpPr>
          <p:nvPr/>
        </p:nvSpPr>
        <p:spPr bwMode="auto">
          <a:xfrm>
            <a:off x="990600" y="1752600"/>
            <a:ext cx="70866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43" name="Rectangle 3"/>
          <p:cNvSpPr>
            <a:spLocks noChangeArrowheads="1"/>
          </p:cNvSpPr>
          <p:nvPr/>
        </p:nvSpPr>
        <p:spPr bwMode="auto">
          <a:xfrm>
            <a:off x="990600" y="3276600"/>
            <a:ext cx="7086600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44" name="Line 4"/>
          <p:cNvSpPr>
            <a:spLocks noChangeShapeType="1"/>
          </p:cNvSpPr>
          <p:nvPr/>
        </p:nvSpPr>
        <p:spPr bwMode="auto">
          <a:xfrm>
            <a:off x="1295400" y="3436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45" name="Line 5"/>
          <p:cNvSpPr>
            <a:spLocks noChangeShapeType="1"/>
          </p:cNvSpPr>
          <p:nvPr/>
        </p:nvSpPr>
        <p:spPr bwMode="auto">
          <a:xfrm>
            <a:off x="1447800" y="3436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46" name="Line 6"/>
          <p:cNvSpPr>
            <a:spLocks noChangeShapeType="1"/>
          </p:cNvSpPr>
          <p:nvPr/>
        </p:nvSpPr>
        <p:spPr bwMode="auto">
          <a:xfrm>
            <a:off x="1600200" y="3436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47" name="Line 7"/>
          <p:cNvSpPr>
            <a:spLocks noChangeShapeType="1"/>
          </p:cNvSpPr>
          <p:nvPr/>
        </p:nvSpPr>
        <p:spPr bwMode="auto">
          <a:xfrm>
            <a:off x="1752600" y="3436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48" name="Line 8"/>
          <p:cNvSpPr>
            <a:spLocks noChangeShapeType="1"/>
          </p:cNvSpPr>
          <p:nvPr/>
        </p:nvSpPr>
        <p:spPr bwMode="auto">
          <a:xfrm>
            <a:off x="1905000" y="3436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49" name="Line 9"/>
          <p:cNvSpPr>
            <a:spLocks noChangeShapeType="1"/>
          </p:cNvSpPr>
          <p:nvPr/>
        </p:nvSpPr>
        <p:spPr bwMode="auto">
          <a:xfrm>
            <a:off x="2057400" y="3436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50" name="Line 10"/>
          <p:cNvSpPr>
            <a:spLocks noChangeShapeType="1"/>
          </p:cNvSpPr>
          <p:nvPr/>
        </p:nvSpPr>
        <p:spPr bwMode="auto">
          <a:xfrm>
            <a:off x="2209800" y="3436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51" name="Line 11"/>
          <p:cNvSpPr>
            <a:spLocks noChangeShapeType="1"/>
          </p:cNvSpPr>
          <p:nvPr/>
        </p:nvSpPr>
        <p:spPr bwMode="auto">
          <a:xfrm>
            <a:off x="2362200" y="3436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52" name="Line 12"/>
          <p:cNvSpPr>
            <a:spLocks noChangeShapeType="1"/>
          </p:cNvSpPr>
          <p:nvPr/>
        </p:nvSpPr>
        <p:spPr bwMode="auto">
          <a:xfrm>
            <a:off x="2514600" y="3436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53" name="Line 13"/>
          <p:cNvSpPr>
            <a:spLocks noChangeShapeType="1"/>
          </p:cNvSpPr>
          <p:nvPr/>
        </p:nvSpPr>
        <p:spPr bwMode="auto">
          <a:xfrm>
            <a:off x="2667000" y="3436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54" name="Line 14"/>
          <p:cNvSpPr>
            <a:spLocks noChangeShapeType="1"/>
          </p:cNvSpPr>
          <p:nvPr/>
        </p:nvSpPr>
        <p:spPr bwMode="auto">
          <a:xfrm>
            <a:off x="2819400" y="3436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55" name="Line 15"/>
          <p:cNvSpPr>
            <a:spLocks noChangeShapeType="1"/>
          </p:cNvSpPr>
          <p:nvPr/>
        </p:nvSpPr>
        <p:spPr bwMode="auto">
          <a:xfrm>
            <a:off x="3581400" y="3436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56" name="Line 16"/>
          <p:cNvSpPr>
            <a:spLocks noChangeShapeType="1"/>
          </p:cNvSpPr>
          <p:nvPr/>
        </p:nvSpPr>
        <p:spPr bwMode="auto">
          <a:xfrm>
            <a:off x="3733800" y="3436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57" name="Line 17"/>
          <p:cNvSpPr>
            <a:spLocks noChangeShapeType="1"/>
          </p:cNvSpPr>
          <p:nvPr/>
        </p:nvSpPr>
        <p:spPr bwMode="auto">
          <a:xfrm>
            <a:off x="3886200" y="3436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58" name="Line 18"/>
          <p:cNvSpPr>
            <a:spLocks noChangeShapeType="1"/>
          </p:cNvSpPr>
          <p:nvPr/>
        </p:nvSpPr>
        <p:spPr bwMode="auto">
          <a:xfrm>
            <a:off x="4038600" y="3436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59" name="Line 19"/>
          <p:cNvSpPr>
            <a:spLocks noChangeShapeType="1"/>
          </p:cNvSpPr>
          <p:nvPr/>
        </p:nvSpPr>
        <p:spPr bwMode="auto">
          <a:xfrm>
            <a:off x="4191000" y="3436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60" name="Line 20"/>
          <p:cNvSpPr>
            <a:spLocks noChangeShapeType="1"/>
          </p:cNvSpPr>
          <p:nvPr/>
        </p:nvSpPr>
        <p:spPr bwMode="auto">
          <a:xfrm>
            <a:off x="4343400" y="3436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61" name="Line 21"/>
          <p:cNvSpPr>
            <a:spLocks noChangeShapeType="1"/>
          </p:cNvSpPr>
          <p:nvPr/>
        </p:nvSpPr>
        <p:spPr bwMode="auto">
          <a:xfrm>
            <a:off x="4495800" y="3436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62" name="Line 22"/>
          <p:cNvSpPr>
            <a:spLocks noChangeShapeType="1"/>
          </p:cNvSpPr>
          <p:nvPr/>
        </p:nvSpPr>
        <p:spPr bwMode="auto">
          <a:xfrm>
            <a:off x="4648200" y="3436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63" name="Line 23"/>
          <p:cNvSpPr>
            <a:spLocks noChangeShapeType="1"/>
          </p:cNvSpPr>
          <p:nvPr/>
        </p:nvSpPr>
        <p:spPr bwMode="auto">
          <a:xfrm>
            <a:off x="4800600" y="3436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64" name="Line 24"/>
          <p:cNvSpPr>
            <a:spLocks noChangeShapeType="1"/>
          </p:cNvSpPr>
          <p:nvPr/>
        </p:nvSpPr>
        <p:spPr bwMode="auto">
          <a:xfrm>
            <a:off x="4953000" y="3436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65" name="Line 25"/>
          <p:cNvSpPr>
            <a:spLocks noChangeShapeType="1"/>
          </p:cNvSpPr>
          <p:nvPr/>
        </p:nvSpPr>
        <p:spPr bwMode="auto">
          <a:xfrm>
            <a:off x="5105400" y="3436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66" name="Line 26"/>
          <p:cNvSpPr>
            <a:spLocks noChangeShapeType="1"/>
          </p:cNvSpPr>
          <p:nvPr/>
        </p:nvSpPr>
        <p:spPr bwMode="auto">
          <a:xfrm>
            <a:off x="5257800" y="3436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67" name="Line 27"/>
          <p:cNvSpPr>
            <a:spLocks noChangeShapeType="1"/>
          </p:cNvSpPr>
          <p:nvPr/>
        </p:nvSpPr>
        <p:spPr bwMode="auto">
          <a:xfrm>
            <a:off x="5410200" y="3436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68" name="Line 28"/>
          <p:cNvSpPr>
            <a:spLocks noChangeShapeType="1"/>
          </p:cNvSpPr>
          <p:nvPr/>
        </p:nvSpPr>
        <p:spPr bwMode="auto">
          <a:xfrm>
            <a:off x="5562600" y="3436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69" name="Line 29"/>
          <p:cNvSpPr>
            <a:spLocks noChangeShapeType="1"/>
          </p:cNvSpPr>
          <p:nvPr/>
        </p:nvSpPr>
        <p:spPr bwMode="auto">
          <a:xfrm>
            <a:off x="5715000" y="3436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70" name="Line 30"/>
          <p:cNvSpPr>
            <a:spLocks noChangeShapeType="1"/>
          </p:cNvSpPr>
          <p:nvPr/>
        </p:nvSpPr>
        <p:spPr bwMode="auto">
          <a:xfrm>
            <a:off x="5867400" y="3436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71" name="Line 31"/>
          <p:cNvSpPr>
            <a:spLocks noChangeShapeType="1"/>
          </p:cNvSpPr>
          <p:nvPr/>
        </p:nvSpPr>
        <p:spPr bwMode="auto">
          <a:xfrm>
            <a:off x="6019800" y="3436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72" name="Line 32"/>
          <p:cNvSpPr>
            <a:spLocks noChangeShapeType="1"/>
          </p:cNvSpPr>
          <p:nvPr/>
        </p:nvSpPr>
        <p:spPr bwMode="auto">
          <a:xfrm>
            <a:off x="6172200" y="3436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73" name="Line 33"/>
          <p:cNvSpPr>
            <a:spLocks noChangeShapeType="1"/>
          </p:cNvSpPr>
          <p:nvPr/>
        </p:nvSpPr>
        <p:spPr bwMode="auto">
          <a:xfrm>
            <a:off x="6324600" y="3436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74" name="Line 34"/>
          <p:cNvSpPr>
            <a:spLocks noChangeShapeType="1"/>
          </p:cNvSpPr>
          <p:nvPr/>
        </p:nvSpPr>
        <p:spPr bwMode="auto">
          <a:xfrm>
            <a:off x="6477000" y="3436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75" name="Line 35"/>
          <p:cNvSpPr>
            <a:spLocks noChangeShapeType="1"/>
          </p:cNvSpPr>
          <p:nvPr/>
        </p:nvSpPr>
        <p:spPr bwMode="auto">
          <a:xfrm>
            <a:off x="6629400" y="3436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76" name="Line 36"/>
          <p:cNvSpPr>
            <a:spLocks noChangeShapeType="1"/>
          </p:cNvSpPr>
          <p:nvPr/>
        </p:nvSpPr>
        <p:spPr bwMode="auto">
          <a:xfrm>
            <a:off x="6781800" y="3436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77" name="Line 37"/>
          <p:cNvSpPr>
            <a:spLocks noChangeShapeType="1"/>
          </p:cNvSpPr>
          <p:nvPr/>
        </p:nvSpPr>
        <p:spPr bwMode="auto">
          <a:xfrm>
            <a:off x="6934200" y="3436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78" name="Line 38"/>
          <p:cNvSpPr>
            <a:spLocks noChangeShapeType="1"/>
          </p:cNvSpPr>
          <p:nvPr/>
        </p:nvSpPr>
        <p:spPr bwMode="auto">
          <a:xfrm>
            <a:off x="7086600" y="3436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79" name="Line 39"/>
          <p:cNvSpPr>
            <a:spLocks noChangeShapeType="1"/>
          </p:cNvSpPr>
          <p:nvPr/>
        </p:nvSpPr>
        <p:spPr bwMode="auto">
          <a:xfrm>
            <a:off x="7239000" y="3436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80" name="Line 40"/>
          <p:cNvSpPr>
            <a:spLocks noChangeShapeType="1"/>
          </p:cNvSpPr>
          <p:nvPr/>
        </p:nvSpPr>
        <p:spPr bwMode="auto">
          <a:xfrm>
            <a:off x="7391400" y="3436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81" name="Line 41"/>
          <p:cNvSpPr>
            <a:spLocks noChangeShapeType="1"/>
          </p:cNvSpPr>
          <p:nvPr/>
        </p:nvSpPr>
        <p:spPr bwMode="auto">
          <a:xfrm>
            <a:off x="7543800" y="3436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82" name="Line 42"/>
          <p:cNvSpPr>
            <a:spLocks noChangeShapeType="1"/>
          </p:cNvSpPr>
          <p:nvPr/>
        </p:nvSpPr>
        <p:spPr bwMode="auto">
          <a:xfrm>
            <a:off x="7696200" y="3436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83" name="Line 43"/>
          <p:cNvSpPr>
            <a:spLocks noChangeShapeType="1"/>
          </p:cNvSpPr>
          <p:nvPr/>
        </p:nvSpPr>
        <p:spPr bwMode="auto">
          <a:xfrm>
            <a:off x="7848600" y="3436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84" name="Line 44"/>
          <p:cNvSpPr>
            <a:spLocks noChangeShapeType="1"/>
          </p:cNvSpPr>
          <p:nvPr/>
        </p:nvSpPr>
        <p:spPr bwMode="auto">
          <a:xfrm>
            <a:off x="2971800" y="3436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85" name="Line 45"/>
          <p:cNvSpPr>
            <a:spLocks noChangeShapeType="1"/>
          </p:cNvSpPr>
          <p:nvPr/>
        </p:nvSpPr>
        <p:spPr bwMode="auto">
          <a:xfrm>
            <a:off x="3124200" y="3436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86" name="Line 46"/>
          <p:cNvSpPr>
            <a:spLocks noChangeShapeType="1"/>
          </p:cNvSpPr>
          <p:nvPr/>
        </p:nvSpPr>
        <p:spPr bwMode="auto">
          <a:xfrm>
            <a:off x="3276600" y="3436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87" name="Line 47"/>
          <p:cNvSpPr>
            <a:spLocks noChangeShapeType="1"/>
          </p:cNvSpPr>
          <p:nvPr/>
        </p:nvSpPr>
        <p:spPr bwMode="auto">
          <a:xfrm>
            <a:off x="3429000" y="3436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88" name="Line 48"/>
          <p:cNvSpPr>
            <a:spLocks noChangeShapeType="1"/>
          </p:cNvSpPr>
          <p:nvPr/>
        </p:nvSpPr>
        <p:spPr bwMode="auto">
          <a:xfrm>
            <a:off x="1143000" y="3436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3089" name="AutoShape 49"/>
          <p:cNvCxnSpPr>
            <a:cxnSpLocks noChangeShapeType="1"/>
            <a:stCxn id="343144" idx="1"/>
            <a:endCxn id="343061" idx="0"/>
          </p:cNvCxnSpPr>
          <p:nvPr/>
        </p:nvCxnSpPr>
        <p:spPr bwMode="auto">
          <a:xfrm>
            <a:off x="1143000" y="2446338"/>
            <a:ext cx="33528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3090" name="AutoShape 50"/>
          <p:cNvCxnSpPr>
            <a:cxnSpLocks noChangeShapeType="1"/>
            <a:stCxn id="343126" idx="1"/>
            <a:endCxn id="343052" idx="0"/>
          </p:cNvCxnSpPr>
          <p:nvPr/>
        </p:nvCxnSpPr>
        <p:spPr bwMode="auto">
          <a:xfrm>
            <a:off x="1295400" y="2446338"/>
            <a:ext cx="12192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3091" name="AutoShape 51"/>
          <p:cNvCxnSpPr>
            <a:cxnSpLocks noChangeShapeType="1"/>
            <a:stCxn id="343127" idx="1"/>
            <a:endCxn id="343074" idx="0"/>
          </p:cNvCxnSpPr>
          <p:nvPr/>
        </p:nvCxnSpPr>
        <p:spPr bwMode="auto">
          <a:xfrm>
            <a:off x="1447800" y="2446338"/>
            <a:ext cx="50292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3092" name="AutoShape 52"/>
          <p:cNvCxnSpPr>
            <a:cxnSpLocks noChangeShapeType="1"/>
            <a:stCxn id="343145" idx="1"/>
            <a:endCxn id="343085" idx="0"/>
          </p:cNvCxnSpPr>
          <p:nvPr/>
        </p:nvCxnSpPr>
        <p:spPr bwMode="auto">
          <a:xfrm flipH="1">
            <a:off x="3124200" y="2446338"/>
            <a:ext cx="914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3093" name="AutoShape 53"/>
          <p:cNvCxnSpPr>
            <a:cxnSpLocks noChangeShapeType="1"/>
            <a:stCxn id="343140" idx="1"/>
            <a:endCxn id="343046" idx="0"/>
          </p:cNvCxnSpPr>
          <p:nvPr/>
        </p:nvCxnSpPr>
        <p:spPr bwMode="auto">
          <a:xfrm flipH="1">
            <a:off x="1600200" y="2446338"/>
            <a:ext cx="13716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3094" name="AutoShape 54"/>
          <p:cNvCxnSpPr>
            <a:cxnSpLocks noChangeShapeType="1"/>
            <a:stCxn id="343152" idx="1"/>
            <a:endCxn id="343080" idx="0"/>
          </p:cNvCxnSpPr>
          <p:nvPr/>
        </p:nvCxnSpPr>
        <p:spPr bwMode="auto">
          <a:xfrm>
            <a:off x="5867400" y="2446338"/>
            <a:ext cx="1524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3095" name="AutoShape 55"/>
          <p:cNvCxnSpPr>
            <a:cxnSpLocks noChangeShapeType="1"/>
            <a:stCxn id="343148" idx="1"/>
            <a:endCxn id="343076" idx="0"/>
          </p:cNvCxnSpPr>
          <p:nvPr/>
        </p:nvCxnSpPr>
        <p:spPr bwMode="auto">
          <a:xfrm>
            <a:off x="5257800" y="2446338"/>
            <a:ext cx="1524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3096" name="AutoShape 56"/>
          <p:cNvCxnSpPr>
            <a:cxnSpLocks noChangeShapeType="1"/>
            <a:stCxn id="343158" idx="1"/>
            <a:endCxn id="343067" idx="0"/>
          </p:cNvCxnSpPr>
          <p:nvPr/>
        </p:nvCxnSpPr>
        <p:spPr bwMode="auto">
          <a:xfrm flipH="1">
            <a:off x="5410200" y="2446338"/>
            <a:ext cx="2286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3097" name="AutoShape 57"/>
          <p:cNvCxnSpPr>
            <a:cxnSpLocks noChangeShapeType="1"/>
            <a:stCxn id="343169" idx="1"/>
            <a:endCxn id="343081" idx="0"/>
          </p:cNvCxnSpPr>
          <p:nvPr/>
        </p:nvCxnSpPr>
        <p:spPr bwMode="auto">
          <a:xfrm>
            <a:off x="6629400" y="2446338"/>
            <a:ext cx="914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3098" name="AutoShape 58"/>
          <p:cNvCxnSpPr>
            <a:cxnSpLocks noChangeShapeType="1"/>
            <a:stCxn id="343154" idx="1"/>
            <a:endCxn id="343063" idx="0"/>
          </p:cNvCxnSpPr>
          <p:nvPr/>
        </p:nvCxnSpPr>
        <p:spPr bwMode="auto">
          <a:xfrm flipH="1">
            <a:off x="4800600" y="2446338"/>
            <a:ext cx="2286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3099" name="AutoShape 59"/>
          <p:cNvCxnSpPr>
            <a:cxnSpLocks noChangeShapeType="1"/>
            <a:stCxn id="343159" idx="1"/>
            <a:endCxn id="343053" idx="0"/>
          </p:cNvCxnSpPr>
          <p:nvPr/>
        </p:nvCxnSpPr>
        <p:spPr bwMode="auto">
          <a:xfrm flipH="1">
            <a:off x="2667000" y="2446338"/>
            <a:ext cx="51816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3100" name="AutoShape 60"/>
          <p:cNvCxnSpPr>
            <a:cxnSpLocks noChangeShapeType="1"/>
            <a:stCxn id="343150" idx="1"/>
            <a:endCxn id="343049" idx="0"/>
          </p:cNvCxnSpPr>
          <p:nvPr/>
        </p:nvCxnSpPr>
        <p:spPr bwMode="auto">
          <a:xfrm flipH="1">
            <a:off x="2057400" y="2446338"/>
            <a:ext cx="35052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3101" name="AutoShape 61"/>
          <p:cNvCxnSpPr>
            <a:cxnSpLocks noChangeShapeType="1"/>
            <a:stCxn id="343151" idx="1"/>
            <a:endCxn id="343077" idx="0"/>
          </p:cNvCxnSpPr>
          <p:nvPr/>
        </p:nvCxnSpPr>
        <p:spPr bwMode="auto">
          <a:xfrm>
            <a:off x="5715000" y="2446338"/>
            <a:ext cx="12192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3102" name="AutoShape 62"/>
          <p:cNvCxnSpPr>
            <a:cxnSpLocks noChangeShapeType="1"/>
            <a:stCxn id="343168" idx="1"/>
            <a:endCxn id="343062" idx="0"/>
          </p:cNvCxnSpPr>
          <p:nvPr/>
        </p:nvCxnSpPr>
        <p:spPr bwMode="auto">
          <a:xfrm flipH="1">
            <a:off x="4648200" y="2446338"/>
            <a:ext cx="18288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3103" name="AutoShape 63"/>
          <p:cNvCxnSpPr>
            <a:cxnSpLocks noChangeShapeType="1"/>
            <a:stCxn id="343164" idx="1"/>
            <a:endCxn id="343057" idx="0"/>
          </p:cNvCxnSpPr>
          <p:nvPr/>
        </p:nvCxnSpPr>
        <p:spPr bwMode="auto">
          <a:xfrm flipH="1">
            <a:off x="3886200" y="2446338"/>
            <a:ext cx="914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3104" name="AutoShape 64"/>
          <p:cNvCxnSpPr>
            <a:cxnSpLocks noChangeShapeType="1"/>
            <a:stCxn id="343161" idx="1"/>
            <a:endCxn id="343088" idx="0"/>
          </p:cNvCxnSpPr>
          <p:nvPr/>
        </p:nvCxnSpPr>
        <p:spPr bwMode="auto">
          <a:xfrm flipH="1">
            <a:off x="1143000" y="2446338"/>
            <a:ext cx="3200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3105" name="AutoShape 65"/>
          <p:cNvCxnSpPr>
            <a:cxnSpLocks noChangeShapeType="1"/>
            <a:stCxn id="343142" idx="1"/>
            <a:endCxn id="343045" idx="0"/>
          </p:cNvCxnSpPr>
          <p:nvPr/>
        </p:nvCxnSpPr>
        <p:spPr bwMode="auto">
          <a:xfrm flipH="1">
            <a:off x="1447800" y="2446338"/>
            <a:ext cx="18288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3106" name="AutoShape 66"/>
          <p:cNvCxnSpPr>
            <a:cxnSpLocks noChangeShapeType="1"/>
            <a:stCxn id="343131" idx="1"/>
            <a:endCxn id="343066" idx="0"/>
          </p:cNvCxnSpPr>
          <p:nvPr/>
        </p:nvCxnSpPr>
        <p:spPr bwMode="auto">
          <a:xfrm>
            <a:off x="2057400" y="2446338"/>
            <a:ext cx="3200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3107" name="AutoShape 67"/>
          <p:cNvCxnSpPr>
            <a:cxnSpLocks noChangeShapeType="1"/>
            <a:stCxn id="343137" idx="1"/>
            <a:endCxn id="343083" idx="0"/>
          </p:cNvCxnSpPr>
          <p:nvPr/>
        </p:nvCxnSpPr>
        <p:spPr bwMode="auto">
          <a:xfrm>
            <a:off x="3581400" y="2446338"/>
            <a:ext cx="42672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3108" name="AutoShape 68"/>
          <p:cNvCxnSpPr>
            <a:cxnSpLocks noChangeShapeType="1"/>
            <a:stCxn id="343146" idx="1"/>
            <a:endCxn id="343075" idx="0"/>
          </p:cNvCxnSpPr>
          <p:nvPr/>
        </p:nvCxnSpPr>
        <p:spPr bwMode="auto">
          <a:xfrm>
            <a:off x="4953000" y="2446338"/>
            <a:ext cx="1676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3109" name="AutoShape 69"/>
          <p:cNvCxnSpPr>
            <a:cxnSpLocks noChangeShapeType="1"/>
            <a:stCxn id="343162" idx="1"/>
            <a:endCxn id="343055" idx="0"/>
          </p:cNvCxnSpPr>
          <p:nvPr/>
        </p:nvCxnSpPr>
        <p:spPr bwMode="auto">
          <a:xfrm flipH="1">
            <a:off x="3581400" y="2446338"/>
            <a:ext cx="914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3110" name="AutoShape 70"/>
          <p:cNvCxnSpPr>
            <a:cxnSpLocks noChangeShapeType="1"/>
            <a:stCxn id="343170" idx="1"/>
            <a:endCxn id="343056" idx="0"/>
          </p:cNvCxnSpPr>
          <p:nvPr/>
        </p:nvCxnSpPr>
        <p:spPr bwMode="auto">
          <a:xfrm flipH="1">
            <a:off x="3733800" y="2446338"/>
            <a:ext cx="3048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3111" name="AutoShape 71"/>
          <p:cNvCxnSpPr>
            <a:cxnSpLocks noChangeShapeType="1"/>
            <a:stCxn id="343135" idx="1"/>
            <a:endCxn id="343047" idx="0"/>
          </p:cNvCxnSpPr>
          <p:nvPr/>
        </p:nvCxnSpPr>
        <p:spPr bwMode="auto">
          <a:xfrm flipH="1">
            <a:off x="1752600" y="2446338"/>
            <a:ext cx="914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3112" name="AutoShape 72"/>
          <p:cNvCxnSpPr>
            <a:cxnSpLocks noChangeShapeType="1"/>
            <a:stCxn id="343130" idx="1"/>
            <a:endCxn id="343048" idx="0"/>
          </p:cNvCxnSpPr>
          <p:nvPr/>
        </p:nvCxnSpPr>
        <p:spPr bwMode="auto">
          <a:xfrm>
            <a:off x="1905000" y="2446338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3113" name="AutoShape 73"/>
          <p:cNvCxnSpPr>
            <a:cxnSpLocks noChangeShapeType="1"/>
            <a:stCxn id="343166" idx="1"/>
            <a:endCxn id="343071" idx="0"/>
          </p:cNvCxnSpPr>
          <p:nvPr/>
        </p:nvCxnSpPr>
        <p:spPr bwMode="auto">
          <a:xfrm flipH="1">
            <a:off x="6019800" y="2446338"/>
            <a:ext cx="152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3114" name="AutoShape 74"/>
          <p:cNvCxnSpPr>
            <a:cxnSpLocks noChangeShapeType="1"/>
            <a:stCxn id="343143" idx="1"/>
            <a:endCxn id="343086" idx="0"/>
          </p:cNvCxnSpPr>
          <p:nvPr/>
        </p:nvCxnSpPr>
        <p:spPr bwMode="auto">
          <a:xfrm flipH="1">
            <a:off x="3276600" y="2446338"/>
            <a:ext cx="152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3115" name="AutoShape 75"/>
          <p:cNvSpPr>
            <a:spLocks noChangeArrowheads="1"/>
          </p:cNvSpPr>
          <p:nvPr/>
        </p:nvSpPr>
        <p:spPr bwMode="auto">
          <a:xfrm>
            <a:off x="5486400" y="1524000"/>
            <a:ext cx="152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3116" name="AutoShape 76"/>
          <p:cNvCxnSpPr>
            <a:cxnSpLocks noChangeShapeType="1"/>
            <a:stCxn id="343155" idx="1"/>
            <a:endCxn id="343078" idx="0"/>
          </p:cNvCxnSpPr>
          <p:nvPr/>
        </p:nvCxnSpPr>
        <p:spPr bwMode="auto">
          <a:xfrm flipH="1">
            <a:off x="7086600" y="2446338"/>
            <a:ext cx="152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3117" name="Rectangle 77"/>
          <p:cNvSpPr>
            <a:spLocks noChangeArrowheads="1"/>
          </p:cNvSpPr>
          <p:nvPr/>
        </p:nvSpPr>
        <p:spPr bwMode="auto">
          <a:xfrm>
            <a:off x="5943600" y="381000"/>
            <a:ext cx="1960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GATTACGATATTA</a:t>
            </a:r>
          </a:p>
        </p:txBody>
      </p:sp>
      <p:cxnSp>
        <p:nvCxnSpPr>
          <p:cNvPr id="343118" name="AutoShape 78"/>
          <p:cNvCxnSpPr>
            <a:cxnSpLocks noChangeShapeType="1"/>
            <a:stCxn id="343150" idx="0"/>
            <a:endCxn id="343117" idx="1"/>
          </p:cNvCxnSpPr>
          <p:nvPr/>
        </p:nvCxnSpPr>
        <p:spPr bwMode="auto">
          <a:xfrm rot="16200000">
            <a:off x="5071268" y="1040607"/>
            <a:ext cx="1363663" cy="381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3119" name="Text Box 79"/>
          <p:cNvSpPr txBox="1">
            <a:spLocks noChangeArrowheads="1"/>
          </p:cNvSpPr>
          <p:nvPr/>
        </p:nvSpPr>
        <p:spPr bwMode="auto">
          <a:xfrm>
            <a:off x="990600" y="1066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0%</a:t>
            </a:r>
          </a:p>
        </p:txBody>
      </p:sp>
      <p:sp>
        <p:nvSpPr>
          <p:cNvPr id="343120" name="Text Box 80"/>
          <p:cNvSpPr txBox="1">
            <a:spLocks noChangeArrowheads="1"/>
          </p:cNvSpPr>
          <p:nvPr/>
        </p:nvSpPr>
        <p:spPr bwMode="auto">
          <a:xfrm>
            <a:off x="7467600" y="11430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100%</a:t>
            </a:r>
          </a:p>
        </p:txBody>
      </p:sp>
      <p:sp>
        <p:nvSpPr>
          <p:cNvPr id="343121" name="Text Box 81"/>
          <p:cNvSpPr txBox="1">
            <a:spLocks noChangeArrowheads="1"/>
          </p:cNvSpPr>
          <p:nvPr/>
        </p:nvSpPr>
        <p:spPr bwMode="auto">
          <a:xfrm>
            <a:off x="990600" y="44958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How many comparisons did we do?</a:t>
            </a:r>
          </a:p>
        </p:txBody>
      </p:sp>
      <p:sp>
        <p:nvSpPr>
          <p:cNvPr id="343122" name="Text Box 82"/>
          <p:cNvSpPr txBox="1">
            <a:spLocks noChangeArrowheads="1"/>
          </p:cNvSpPr>
          <p:nvPr/>
        </p:nvSpPr>
        <p:spPr bwMode="auto">
          <a:xfrm>
            <a:off x="990600" y="5029200"/>
            <a:ext cx="7543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40 records, only 4 comparisons </a:t>
            </a:r>
          </a:p>
          <a:p>
            <a:pPr>
              <a:spcBef>
                <a:spcPct val="50000"/>
              </a:spcBef>
            </a:pPr>
            <a:r>
              <a:rPr lang="en-US" i="1"/>
              <a:t>N</a:t>
            </a:r>
            <a:r>
              <a:rPr lang="en-US"/>
              <a:t> records, log(</a:t>
            </a:r>
            <a:r>
              <a:rPr lang="en-US" i="1"/>
              <a:t>N</a:t>
            </a:r>
            <a:r>
              <a:rPr lang="en-US"/>
              <a:t>) comparisons</a:t>
            </a:r>
          </a:p>
          <a:p>
            <a:pPr>
              <a:spcBef>
                <a:spcPct val="50000"/>
              </a:spcBef>
            </a:pPr>
            <a:r>
              <a:rPr lang="en-US"/>
              <a:t>This algorithm is O(log(</a:t>
            </a:r>
            <a:r>
              <a:rPr lang="en-US" i="1"/>
              <a:t>N</a:t>
            </a:r>
            <a:r>
              <a:rPr lang="en-US"/>
              <a:t>))     </a:t>
            </a:r>
            <a:r>
              <a:rPr lang="en-US">
                <a:solidFill>
                  <a:srgbClr val="14B12B"/>
                </a:solidFill>
              </a:rPr>
              <a:t>Far better scalability</a:t>
            </a:r>
            <a:endParaRPr lang="en-US"/>
          </a:p>
        </p:txBody>
      </p:sp>
      <p:sp>
        <p:nvSpPr>
          <p:cNvPr id="343123" name="AutoShape 83"/>
          <p:cNvSpPr>
            <a:spLocks noChangeArrowheads="1"/>
          </p:cNvSpPr>
          <p:nvPr/>
        </p:nvSpPr>
        <p:spPr bwMode="auto">
          <a:xfrm>
            <a:off x="3962400" y="1524000"/>
            <a:ext cx="152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24" name="AutoShape 84"/>
          <p:cNvSpPr>
            <a:spLocks noChangeArrowheads="1"/>
          </p:cNvSpPr>
          <p:nvPr/>
        </p:nvSpPr>
        <p:spPr bwMode="auto">
          <a:xfrm>
            <a:off x="6248400" y="1524000"/>
            <a:ext cx="152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25" name="AutoShape 85"/>
          <p:cNvSpPr>
            <a:spLocks noChangeArrowheads="1"/>
          </p:cNvSpPr>
          <p:nvPr/>
        </p:nvSpPr>
        <p:spPr bwMode="auto">
          <a:xfrm>
            <a:off x="5181600" y="1524000"/>
            <a:ext cx="152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26" name="Line 86"/>
          <p:cNvSpPr>
            <a:spLocks noChangeShapeType="1"/>
          </p:cNvSpPr>
          <p:nvPr/>
        </p:nvSpPr>
        <p:spPr bwMode="auto">
          <a:xfrm>
            <a:off x="1295400" y="1912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27" name="Line 87"/>
          <p:cNvSpPr>
            <a:spLocks noChangeShapeType="1"/>
          </p:cNvSpPr>
          <p:nvPr/>
        </p:nvSpPr>
        <p:spPr bwMode="auto">
          <a:xfrm>
            <a:off x="1447800" y="1912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28" name="Line 88"/>
          <p:cNvSpPr>
            <a:spLocks noChangeShapeType="1"/>
          </p:cNvSpPr>
          <p:nvPr/>
        </p:nvSpPr>
        <p:spPr bwMode="auto">
          <a:xfrm>
            <a:off x="1600200" y="1912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29" name="Line 89"/>
          <p:cNvSpPr>
            <a:spLocks noChangeShapeType="1"/>
          </p:cNvSpPr>
          <p:nvPr/>
        </p:nvSpPr>
        <p:spPr bwMode="auto">
          <a:xfrm>
            <a:off x="1752600" y="1912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30" name="Line 90"/>
          <p:cNvSpPr>
            <a:spLocks noChangeShapeType="1"/>
          </p:cNvSpPr>
          <p:nvPr/>
        </p:nvSpPr>
        <p:spPr bwMode="auto">
          <a:xfrm>
            <a:off x="1905000" y="1912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31" name="Line 91"/>
          <p:cNvSpPr>
            <a:spLocks noChangeShapeType="1"/>
          </p:cNvSpPr>
          <p:nvPr/>
        </p:nvSpPr>
        <p:spPr bwMode="auto">
          <a:xfrm>
            <a:off x="2057400" y="1912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32" name="Line 92"/>
          <p:cNvSpPr>
            <a:spLocks noChangeShapeType="1"/>
          </p:cNvSpPr>
          <p:nvPr/>
        </p:nvSpPr>
        <p:spPr bwMode="auto">
          <a:xfrm>
            <a:off x="2209800" y="1912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33" name="Line 93"/>
          <p:cNvSpPr>
            <a:spLocks noChangeShapeType="1"/>
          </p:cNvSpPr>
          <p:nvPr/>
        </p:nvSpPr>
        <p:spPr bwMode="auto">
          <a:xfrm>
            <a:off x="2362200" y="1912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34" name="Line 94"/>
          <p:cNvSpPr>
            <a:spLocks noChangeShapeType="1"/>
          </p:cNvSpPr>
          <p:nvPr/>
        </p:nvSpPr>
        <p:spPr bwMode="auto">
          <a:xfrm>
            <a:off x="2514600" y="1912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35" name="Line 95"/>
          <p:cNvSpPr>
            <a:spLocks noChangeShapeType="1"/>
          </p:cNvSpPr>
          <p:nvPr/>
        </p:nvSpPr>
        <p:spPr bwMode="auto">
          <a:xfrm>
            <a:off x="2667000" y="1912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36" name="Line 96"/>
          <p:cNvSpPr>
            <a:spLocks noChangeShapeType="1"/>
          </p:cNvSpPr>
          <p:nvPr/>
        </p:nvSpPr>
        <p:spPr bwMode="auto">
          <a:xfrm>
            <a:off x="2819400" y="1912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37" name="Line 97"/>
          <p:cNvSpPr>
            <a:spLocks noChangeShapeType="1"/>
          </p:cNvSpPr>
          <p:nvPr/>
        </p:nvSpPr>
        <p:spPr bwMode="auto">
          <a:xfrm>
            <a:off x="3581400" y="1912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38" name="Line 98"/>
          <p:cNvSpPr>
            <a:spLocks noChangeShapeType="1"/>
          </p:cNvSpPr>
          <p:nvPr/>
        </p:nvSpPr>
        <p:spPr bwMode="auto">
          <a:xfrm>
            <a:off x="3733800" y="1912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39" name="Line 99"/>
          <p:cNvSpPr>
            <a:spLocks noChangeShapeType="1"/>
          </p:cNvSpPr>
          <p:nvPr/>
        </p:nvSpPr>
        <p:spPr bwMode="auto">
          <a:xfrm>
            <a:off x="3886200" y="1912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40" name="Line 100"/>
          <p:cNvSpPr>
            <a:spLocks noChangeShapeType="1"/>
          </p:cNvSpPr>
          <p:nvPr/>
        </p:nvSpPr>
        <p:spPr bwMode="auto">
          <a:xfrm>
            <a:off x="2971800" y="1912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41" name="Line 101"/>
          <p:cNvSpPr>
            <a:spLocks noChangeShapeType="1"/>
          </p:cNvSpPr>
          <p:nvPr/>
        </p:nvSpPr>
        <p:spPr bwMode="auto">
          <a:xfrm>
            <a:off x="3124200" y="1912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42" name="Line 102"/>
          <p:cNvSpPr>
            <a:spLocks noChangeShapeType="1"/>
          </p:cNvSpPr>
          <p:nvPr/>
        </p:nvSpPr>
        <p:spPr bwMode="auto">
          <a:xfrm>
            <a:off x="3276600" y="1912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43" name="Line 103"/>
          <p:cNvSpPr>
            <a:spLocks noChangeShapeType="1"/>
          </p:cNvSpPr>
          <p:nvPr/>
        </p:nvSpPr>
        <p:spPr bwMode="auto">
          <a:xfrm>
            <a:off x="3429000" y="1912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44" name="Line 104"/>
          <p:cNvSpPr>
            <a:spLocks noChangeShapeType="1"/>
          </p:cNvSpPr>
          <p:nvPr/>
        </p:nvSpPr>
        <p:spPr bwMode="auto">
          <a:xfrm>
            <a:off x="1143000" y="1912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45" name="Line 105"/>
          <p:cNvSpPr>
            <a:spLocks noChangeShapeType="1"/>
          </p:cNvSpPr>
          <p:nvPr/>
        </p:nvSpPr>
        <p:spPr bwMode="auto">
          <a:xfrm>
            <a:off x="4038600" y="1912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46" name="Line 106"/>
          <p:cNvSpPr>
            <a:spLocks noChangeShapeType="1"/>
          </p:cNvSpPr>
          <p:nvPr/>
        </p:nvSpPr>
        <p:spPr bwMode="auto">
          <a:xfrm>
            <a:off x="4953000" y="1912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47" name="Line 107"/>
          <p:cNvSpPr>
            <a:spLocks noChangeShapeType="1"/>
          </p:cNvSpPr>
          <p:nvPr/>
        </p:nvSpPr>
        <p:spPr bwMode="auto">
          <a:xfrm>
            <a:off x="5105400" y="1912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48" name="Line 108"/>
          <p:cNvSpPr>
            <a:spLocks noChangeShapeType="1"/>
          </p:cNvSpPr>
          <p:nvPr/>
        </p:nvSpPr>
        <p:spPr bwMode="auto">
          <a:xfrm>
            <a:off x="5257800" y="1912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49" name="Line 109"/>
          <p:cNvSpPr>
            <a:spLocks noChangeShapeType="1"/>
          </p:cNvSpPr>
          <p:nvPr/>
        </p:nvSpPr>
        <p:spPr bwMode="auto">
          <a:xfrm>
            <a:off x="5410200" y="1912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50" name="Line 110"/>
          <p:cNvSpPr>
            <a:spLocks noChangeShapeType="1"/>
          </p:cNvSpPr>
          <p:nvPr/>
        </p:nvSpPr>
        <p:spPr bwMode="auto">
          <a:xfrm>
            <a:off x="5562600" y="1912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51" name="Line 111"/>
          <p:cNvSpPr>
            <a:spLocks noChangeShapeType="1"/>
          </p:cNvSpPr>
          <p:nvPr/>
        </p:nvSpPr>
        <p:spPr bwMode="auto">
          <a:xfrm>
            <a:off x="5715000" y="1912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52" name="Line 112"/>
          <p:cNvSpPr>
            <a:spLocks noChangeShapeType="1"/>
          </p:cNvSpPr>
          <p:nvPr/>
        </p:nvSpPr>
        <p:spPr bwMode="auto">
          <a:xfrm>
            <a:off x="5867400" y="1912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53" name="Line 113"/>
          <p:cNvSpPr>
            <a:spLocks noChangeShapeType="1"/>
          </p:cNvSpPr>
          <p:nvPr/>
        </p:nvSpPr>
        <p:spPr bwMode="auto">
          <a:xfrm>
            <a:off x="6934200" y="1912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54" name="Line 114"/>
          <p:cNvSpPr>
            <a:spLocks noChangeShapeType="1"/>
          </p:cNvSpPr>
          <p:nvPr/>
        </p:nvSpPr>
        <p:spPr bwMode="auto">
          <a:xfrm>
            <a:off x="7086600" y="1912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55" name="Line 115"/>
          <p:cNvSpPr>
            <a:spLocks noChangeShapeType="1"/>
          </p:cNvSpPr>
          <p:nvPr/>
        </p:nvSpPr>
        <p:spPr bwMode="auto">
          <a:xfrm>
            <a:off x="7239000" y="1912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56" name="Line 116"/>
          <p:cNvSpPr>
            <a:spLocks noChangeShapeType="1"/>
          </p:cNvSpPr>
          <p:nvPr/>
        </p:nvSpPr>
        <p:spPr bwMode="auto">
          <a:xfrm>
            <a:off x="7391400" y="1912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57" name="Line 117"/>
          <p:cNvSpPr>
            <a:spLocks noChangeShapeType="1"/>
          </p:cNvSpPr>
          <p:nvPr/>
        </p:nvSpPr>
        <p:spPr bwMode="auto">
          <a:xfrm>
            <a:off x="7543800" y="1912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58" name="Line 118"/>
          <p:cNvSpPr>
            <a:spLocks noChangeShapeType="1"/>
          </p:cNvSpPr>
          <p:nvPr/>
        </p:nvSpPr>
        <p:spPr bwMode="auto">
          <a:xfrm>
            <a:off x="7696200" y="1912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59" name="Line 119"/>
          <p:cNvSpPr>
            <a:spLocks noChangeShapeType="1"/>
          </p:cNvSpPr>
          <p:nvPr/>
        </p:nvSpPr>
        <p:spPr bwMode="auto">
          <a:xfrm>
            <a:off x="7848600" y="1912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60" name="Line 120"/>
          <p:cNvSpPr>
            <a:spLocks noChangeShapeType="1"/>
          </p:cNvSpPr>
          <p:nvPr/>
        </p:nvSpPr>
        <p:spPr bwMode="auto">
          <a:xfrm>
            <a:off x="4191000" y="1912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61" name="Line 121"/>
          <p:cNvSpPr>
            <a:spLocks noChangeShapeType="1"/>
          </p:cNvSpPr>
          <p:nvPr/>
        </p:nvSpPr>
        <p:spPr bwMode="auto">
          <a:xfrm>
            <a:off x="4343400" y="1912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62" name="Line 122"/>
          <p:cNvSpPr>
            <a:spLocks noChangeShapeType="1"/>
          </p:cNvSpPr>
          <p:nvPr/>
        </p:nvSpPr>
        <p:spPr bwMode="auto">
          <a:xfrm>
            <a:off x="4495800" y="1912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63" name="Line 123"/>
          <p:cNvSpPr>
            <a:spLocks noChangeShapeType="1"/>
          </p:cNvSpPr>
          <p:nvPr/>
        </p:nvSpPr>
        <p:spPr bwMode="auto">
          <a:xfrm>
            <a:off x="4648200" y="1912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64" name="Line 124"/>
          <p:cNvSpPr>
            <a:spLocks noChangeShapeType="1"/>
          </p:cNvSpPr>
          <p:nvPr/>
        </p:nvSpPr>
        <p:spPr bwMode="auto">
          <a:xfrm>
            <a:off x="4800600" y="1912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65" name="Line 125"/>
          <p:cNvSpPr>
            <a:spLocks noChangeShapeType="1"/>
          </p:cNvSpPr>
          <p:nvPr/>
        </p:nvSpPr>
        <p:spPr bwMode="auto">
          <a:xfrm>
            <a:off x="6019800" y="1912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66" name="Line 126"/>
          <p:cNvSpPr>
            <a:spLocks noChangeShapeType="1"/>
          </p:cNvSpPr>
          <p:nvPr/>
        </p:nvSpPr>
        <p:spPr bwMode="auto">
          <a:xfrm>
            <a:off x="6172200" y="1912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67" name="Line 127"/>
          <p:cNvSpPr>
            <a:spLocks noChangeShapeType="1"/>
          </p:cNvSpPr>
          <p:nvPr/>
        </p:nvSpPr>
        <p:spPr bwMode="auto">
          <a:xfrm>
            <a:off x="6324600" y="1912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68" name="Line 128"/>
          <p:cNvSpPr>
            <a:spLocks noChangeShapeType="1"/>
          </p:cNvSpPr>
          <p:nvPr/>
        </p:nvSpPr>
        <p:spPr bwMode="auto">
          <a:xfrm>
            <a:off x="6477000" y="1912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69" name="Line 129"/>
          <p:cNvSpPr>
            <a:spLocks noChangeShapeType="1"/>
          </p:cNvSpPr>
          <p:nvPr/>
        </p:nvSpPr>
        <p:spPr bwMode="auto">
          <a:xfrm>
            <a:off x="6629400" y="1912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70" name="Line 130"/>
          <p:cNvSpPr>
            <a:spLocks noChangeShapeType="1"/>
          </p:cNvSpPr>
          <p:nvPr/>
        </p:nvSpPr>
        <p:spPr bwMode="auto">
          <a:xfrm>
            <a:off x="6781800" y="1912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71" name="Rectangle 13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33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AE95-4D66-C84F-B7D1-F32280F3D019}" type="datetime1">
              <a:rPr lang="en-US"/>
              <a:pPr/>
              <a:t>10/29/12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eScience Institute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E61-BC33-B643-85C4-08DDD525C69D}" type="slidenum">
              <a:rPr lang="en-US"/>
              <a:pPr/>
              <a:t>17</a:t>
            </a:fld>
            <a:endParaRPr lang="en-US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Databases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8" y="1328738"/>
            <a:ext cx="8769350" cy="4762500"/>
          </a:xfrm>
        </p:spPr>
        <p:txBody>
          <a:bodyPr/>
          <a:lstStyle/>
          <a:p>
            <a:r>
              <a:rPr lang="en-US" sz="2400"/>
              <a:t>Databases are good at </a:t>
            </a:r>
            <a:r>
              <a:rPr lang="ja-JP" altLang="en-US" sz="2400">
                <a:latin typeface="Arial"/>
              </a:rPr>
              <a:t>“</a:t>
            </a:r>
            <a:r>
              <a:rPr lang="en-US" sz="2400"/>
              <a:t>Needle in Haystack</a:t>
            </a:r>
            <a:r>
              <a:rPr lang="ja-JP" altLang="en-US" sz="2400">
                <a:latin typeface="Arial"/>
              </a:rPr>
              <a:t>”</a:t>
            </a:r>
            <a:r>
              <a:rPr lang="en-US" sz="2400"/>
              <a:t> problems:</a:t>
            </a:r>
          </a:p>
          <a:p>
            <a:pPr lvl="1"/>
            <a:r>
              <a:rPr lang="en-US" sz="2000" b="1"/>
              <a:t>Extracting small results from big datasets</a:t>
            </a:r>
          </a:p>
          <a:p>
            <a:pPr lvl="1"/>
            <a:r>
              <a:rPr lang="en-US" sz="2000" b="1"/>
              <a:t>Transparently provide </a:t>
            </a:r>
            <a:r>
              <a:rPr lang="ja-JP" altLang="en-US" sz="2000" b="1">
                <a:latin typeface="Arial"/>
              </a:rPr>
              <a:t>“</a:t>
            </a:r>
            <a:r>
              <a:rPr lang="en-US" sz="2000" b="1"/>
              <a:t>old style</a:t>
            </a:r>
            <a:r>
              <a:rPr lang="ja-JP" altLang="en-US" sz="2000" b="1">
                <a:latin typeface="Arial"/>
              </a:rPr>
              <a:t>”</a:t>
            </a:r>
            <a:r>
              <a:rPr lang="en-US" sz="2000" b="1"/>
              <a:t> scalability  </a:t>
            </a:r>
          </a:p>
          <a:p>
            <a:pPr lvl="1"/>
            <a:r>
              <a:rPr lang="en-US" sz="2000" b="1"/>
              <a:t>Your query will </a:t>
            </a:r>
            <a:r>
              <a:rPr lang="en-US" sz="2000" b="1">
                <a:solidFill>
                  <a:srgbClr val="FF0000"/>
                </a:solidFill>
              </a:rPr>
              <a:t>always*</a:t>
            </a:r>
            <a:r>
              <a:rPr lang="en-US" sz="2000" b="1"/>
              <a:t> finish, regardless of dataset size.</a:t>
            </a:r>
          </a:p>
          <a:p>
            <a:pPr lvl="1"/>
            <a:endParaRPr lang="en-US" sz="2000" b="1"/>
          </a:p>
          <a:p>
            <a:pPr lvl="1"/>
            <a:r>
              <a:rPr lang="en-US" sz="2000" b="1"/>
              <a:t>Indexes are </a:t>
            </a:r>
            <a:r>
              <a:rPr lang="en-US" sz="2000" b="1" u="sng"/>
              <a:t>easily built</a:t>
            </a:r>
            <a:r>
              <a:rPr lang="en-US" sz="2000" b="1"/>
              <a:t> and </a:t>
            </a:r>
            <a:r>
              <a:rPr lang="en-US" sz="2000" b="1" u="sng"/>
              <a:t>automatically used</a:t>
            </a:r>
            <a:r>
              <a:rPr lang="en-US" sz="2000" b="1"/>
              <a:t> when appropriate</a:t>
            </a:r>
            <a:endParaRPr lang="en-US" sz="2000"/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135063" y="3910013"/>
            <a:ext cx="73183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rgbClr val="0011CF"/>
                </a:solidFill>
                <a:latin typeface="Courier New" charset="0"/>
              </a:rPr>
              <a:t>CREATE INDEX seq_idx ON sequence(seq);</a:t>
            </a:r>
          </a:p>
          <a:p>
            <a:endParaRPr lang="en-US" b="1">
              <a:solidFill>
                <a:srgbClr val="0011CF"/>
              </a:solidFill>
              <a:latin typeface="Courier New" charset="0"/>
            </a:endParaRPr>
          </a:p>
          <a:p>
            <a:r>
              <a:rPr lang="en-US" b="1">
                <a:solidFill>
                  <a:srgbClr val="0011CF"/>
                </a:solidFill>
                <a:latin typeface="Courier New" charset="0"/>
              </a:rPr>
              <a:t>SELECT seq </a:t>
            </a:r>
          </a:p>
          <a:p>
            <a:r>
              <a:rPr lang="en-US" b="1">
                <a:solidFill>
                  <a:srgbClr val="0011CF"/>
                </a:solidFill>
                <a:latin typeface="Courier New" charset="0"/>
              </a:rPr>
              <a:t>  FROM sequence </a:t>
            </a:r>
          </a:p>
          <a:p>
            <a:r>
              <a:rPr lang="en-US" b="1">
                <a:solidFill>
                  <a:srgbClr val="0011CF"/>
                </a:solidFill>
                <a:latin typeface="Courier New" charset="0"/>
              </a:rPr>
              <a:t> WHERE seq = </a:t>
            </a:r>
            <a:r>
              <a:rPr lang="ja-JP" altLang="en-US" b="1">
                <a:solidFill>
                  <a:srgbClr val="0011CF"/>
                </a:solidFill>
                <a:latin typeface="Arial"/>
              </a:rPr>
              <a:t>‘</a:t>
            </a:r>
            <a:r>
              <a:rPr lang="en-US" b="1">
                <a:solidFill>
                  <a:srgbClr val="0011CF"/>
                </a:solidFill>
                <a:latin typeface="Courier New" charset="0"/>
              </a:rPr>
              <a:t>GATTACGATATTA</a:t>
            </a:r>
            <a:r>
              <a:rPr lang="ja-JP" altLang="en-US" b="1">
                <a:solidFill>
                  <a:srgbClr val="0011CF"/>
                </a:solidFill>
                <a:latin typeface="Arial"/>
              </a:rPr>
              <a:t>’</a:t>
            </a:r>
            <a:r>
              <a:rPr lang="en-US" b="1">
                <a:solidFill>
                  <a:srgbClr val="0011CF"/>
                </a:solidFill>
                <a:latin typeface="Courier New" charset="0"/>
              </a:rPr>
              <a:t>;</a:t>
            </a:r>
            <a:endParaRPr lang="en-US" sz="3200" b="1">
              <a:solidFill>
                <a:srgbClr val="0011CF"/>
              </a:solidFill>
              <a:latin typeface="Arial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6450013" y="6149975"/>
            <a:ext cx="2005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FF0000"/>
                </a:solidFill>
              </a:rPr>
              <a:t>*almost</a:t>
            </a:r>
          </a:p>
        </p:txBody>
      </p:sp>
    </p:spTree>
    <p:extLst>
      <p:ext uri="{BB962C8B-B14F-4D97-AF65-F5344CB8AC3E}">
        <p14:creationId xmlns:p14="http://schemas.microsoft.com/office/powerpoint/2010/main" val="3576705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27C1-B21B-8C42-8903-A3C7DF7F0FE1}" type="datetime1">
              <a:rPr lang="en-US"/>
              <a:pPr/>
              <a:t>10/29/12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eScience Institute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BBE1-AD3A-134D-8663-54378E427F99}" type="slidenum">
              <a:rPr lang="en-US"/>
              <a:pPr/>
              <a:t>18</a:t>
            </a:fld>
            <a:endParaRPr lang="en-US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task: Read Trimming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Given a set of DNA sequences</a:t>
            </a:r>
          </a:p>
          <a:p>
            <a:r>
              <a:rPr lang="en-US"/>
              <a:t>Trim the final </a:t>
            </a:r>
            <a:r>
              <a:rPr lang="en-US" i="1"/>
              <a:t>n</a:t>
            </a:r>
            <a:r>
              <a:rPr lang="en-US"/>
              <a:t> bps of each sequence</a:t>
            </a:r>
          </a:p>
          <a:p>
            <a:r>
              <a:rPr lang="en-US"/>
              <a:t>Generate a new dataset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19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ChangeArrowheads="1"/>
          </p:cNvSpPr>
          <p:nvPr/>
        </p:nvSpPr>
        <p:spPr bwMode="auto">
          <a:xfrm>
            <a:off x="990600" y="1219200"/>
            <a:ext cx="7086600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15" name="Line 3"/>
          <p:cNvSpPr>
            <a:spLocks noChangeShapeType="1"/>
          </p:cNvSpPr>
          <p:nvPr/>
        </p:nvSpPr>
        <p:spPr bwMode="auto">
          <a:xfrm>
            <a:off x="1143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16" name="Line 4"/>
          <p:cNvSpPr>
            <a:spLocks noChangeShapeType="1"/>
          </p:cNvSpPr>
          <p:nvPr/>
        </p:nvSpPr>
        <p:spPr bwMode="auto">
          <a:xfrm>
            <a:off x="1295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17" name="Line 5"/>
          <p:cNvSpPr>
            <a:spLocks noChangeShapeType="1"/>
          </p:cNvSpPr>
          <p:nvPr/>
        </p:nvSpPr>
        <p:spPr bwMode="auto">
          <a:xfrm>
            <a:off x="14478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18" name="Line 6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19" name="Line 7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20" name="Line 8"/>
          <p:cNvSpPr>
            <a:spLocks noChangeShapeType="1"/>
          </p:cNvSpPr>
          <p:nvPr/>
        </p:nvSpPr>
        <p:spPr bwMode="auto">
          <a:xfrm>
            <a:off x="1905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21" name="Line 9"/>
          <p:cNvSpPr>
            <a:spLocks noChangeShapeType="1"/>
          </p:cNvSpPr>
          <p:nvPr/>
        </p:nvSpPr>
        <p:spPr bwMode="auto">
          <a:xfrm>
            <a:off x="2057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22" name="Line 10"/>
          <p:cNvSpPr>
            <a:spLocks noChangeShapeType="1"/>
          </p:cNvSpPr>
          <p:nvPr/>
        </p:nvSpPr>
        <p:spPr bwMode="auto">
          <a:xfrm>
            <a:off x="22098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23" name="Line 11"/>
          <p:cNvSpPr>
            <a:spLocks noChangeShapeType="1"/>
          </p:cNvSpPr>
          <p:nvPr/>
        </p:nvSpPr>
        <p:spPr bwMode="auto">
          <a:xfrm>
            <a:off x="2362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24" name="Line 12"/>
          <p:cNvSpPr>
            <a:spLocks noChangeShapeType="1"/>
          </p:cNvSpPr>
          <p:nvPr/>
        </p:nvSpPr>
        <p:spPr bwMode="auto">
          <a:xfrm>
            <a:off x="2514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25" name="Line 13"/>
          <p:cNvSpPr>
            <a:spLocks noChangeShapeType="1"/>
          </p:cNvSpPr>
          <p:nvPr/>
        </p:nvSpPr>
        <p:spPr bwMode="auto">
          <a:xfrm>
            <a:off x="2667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26" name="Line 14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27" name="Line 15"/>
          <p:cNvSpPr>
            <a:spLocks noChangeShapeType="1"/>
          </p:cNvSpPr>
          <p:nvPr/>
        </p:nvSpPr>
        <p:spPr bwMode="auto">
          <a:xfrm>
            <a:off x="3581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28" name="Line 16"/>
          <p:cNvSpPr>
            <a:spLocks noChangeShapeType="1"/>
          </p:cNvSpPr>
          <p:nvPr/>
        </p:nvSpPr>
        <p:spPr bwMode="auto">
          <a:xfrm>
            <a:off x="37338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29" name="Line 17"/>
          <p:cNvSpPr>
            <a:spLocks noChangeShapeType="1"/>
          </p:cNvSpPr>
          <p:nvPr/>
        </p:nvSpPr>
        <p:spPr bwMode="auto">
          <a:xfrm>
            <a:off x="3886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30" name="Line 18"/>
          <p:cNvSpPr>
            <a:spLocks noChangeShapeType="1"/>
          </p:cNvSpPr>
          <p:nvPr/>
        </p:nvSpPr>
        <p:spPr bwMode="auto">
          <a:xfrm>
            <a:off x="4038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31" name="Line 19"/>
          <p:cNvSpPr>
            <a:spLocks noChangeShapeType="1"/>
          </p:cNvSpPr>
          <p:nvPr/>
        </p:nvSpPr>
        <p:spPr bwMode="auto">
          <a:xfrm>
            <a:off x="4191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32" name="Line 20"/>
          <p:cNvSpPr>
            <a:spLocks noChangeShapeType="1"/>
          </p:cNvSpPr>
          <p:nvPr/>
        </p:nvSpPr>
        <p:spPr bwMode="auto">
          <a:xfrm>
            <a:off x="4343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33" name="Line 21"/>
          <p:cNvSpPr>
            <a:spLocks noChangeShapeType="1"/>
          </p:cNvSpPr>
          <p:nvPr/>
        </p:nvSpPr>
        <p:spPr bwMode="auto">
          <a:xfrm>
            <a:off x="44958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34" name="Line 22"/>
          <p:cNvSpPr>
            <a:spLocks noChangeShapeType="1"/>
          </p:cNvSpPr>
          <p:nvPr/>
        </p:nvSpPr>
        <p:spPr bwMode="auto">
          <a:xfrm>
            <a:off x="4648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35" name="Line 23"/>
          <p:cNvSpPr>
            <a:spLocks noChangeShapeType="1"/>
          </p:cNvSpPr>
          <p:nvPr/>
        </p:nvSpPr>
        <p:spPr bwMode="auto">
          <a:xfrm>
            <a:off x="4800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36" name="Line 24"/>
          <p:cNvSpPr>
            <a:spLocks noChangeShapeType="1"/>
          </p:cNvSpPr>
          <p:nvPr/>
        </p:nvSpPr>
        <p:spPr bwMode="auto">
          <a:xfrm>
            <a:off x="4953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37" name="Line 25"/>
          <p:cNvSpPr>
            <a:spLocks noChangeShapeType="1"/>
          </p:cNvSpPr>
          <p:nvPr/>
        </p:nvSpPr>
        <p:spPr bwMode="auto">
          <a:xfrm>
            <a:off x="5105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38" name="Line 26"/>
          <p:cNvSpPr>
            <a:spLocks noChangeShapeType="1"/>
          </p:cNvSpPr>
          <p:nvPr/>
        </p:nvSpPr>
        <p:spPr bwMode="auto">
          <a:xfrm>
            <a:off x="52578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39" name="Line 27"/>
          <p:cNvSpPr>
            <a:spLocks noChangeShapeType="1"/>
          </p:cNvSpPr>
          <p:nvPr/>
        </p:nvSpPr>
        <p:spPr bwMode="auto">
          <a:xfrm>
            <a:off x="541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40" name="Line 28"/>
          <p:cNvSpPr>
            <a:spLocks noChangeShapeType="1"/>
          </p:cNvSpPr>
          <p:nvPr/>
        </p:nvSpPr>
        <p:spPr bwMode="auto">
          <a:xfrm>
            <a:off x="556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41" name="Line 29"/>
          <p:cNvSpPr>
            <a:spLocks noChangeShapeType="1"/>
          </p:cNvSpPr>
          <p:nvPr/>
        </p:nvSpPr>
        <p:spPr bwMode="auto">
          <a:xfrm>
            <a:off x="5715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42" name="Line 30"/>
          <p:cNvSpPr>
            <a:spLocks noChangeShapeType="1"/>
          </p:cNvSpPr>
          <p:nvPr/>
        </p:nvSpPr>
        <p:spPr bwMode="auto">
          <a:xfrm>
            <a:off x="5867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43" name="Line 31"/>
          <p:cNvSpPr>
            <a:spLocks noChangeShapeType="1"/>
          </p:cNvSpPr>
          <p:nvPr/>
        </p:nvSpPr>
        <p:spPr bwMode="auto">
          <a:xfrm>
            <a:off x="60198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44" name="Line 32"/>
          <p:cNvSpPr>
            <a:spLocks noChangeShapeType="1"/>
          </p:cNvSpPr>
          <p:nvPr/>
        </p:nvSpPr>
        <p:spPr bwMode="auto">
          <a:xfrm>
            <a:off x="6172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45" name="Line 33"/>
          <p:cNvSpPr>
            <a:spLocks noChangeShapeType="1"/>
          </p:cNvSpPr>
          <p:nvPr/>
        </p:nvSpPr>
        <p:spPr bwMode="auto">
          <a:xfrm>
            <a:off x="6324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46" name="Line 34"/>
          <p:cNvSpPr>
            <a:spLocks noChangeShapeType="1"/>
          </p:cNvSpPr>
          <p:nvPr/>
        </p:nvSpPr>
        <p:spPr bwMode="auto">
          <a:xfrm>
            <a:off x="6477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47" name="Line 35"/>
          <p:cNvSpPr>
            <a:spLocks noChangeShapeType="1"/>
          </p:cNvSpPr>
          <p:nvPr/>
        </p:nvSpPr>
        <p:spPr bwMode="auto">
          <a:xfrm>
            <a:off x="662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48" name="Line 36"/>
          <p:cNvSpPr>
            <a:spLocks noChangeShapeType="1"/>
          </p:cNvSpPr>
          <p:nvPr/>
        </p:nvSpPr>
        <p:spPr bwMode="auto">
          <a:xfrm>
            <a:off x="67818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49" name="Line 37"/>
          <p:cNvSpPr>
            <a:spLocks noChangeShapeType="1"/>
          </p:cNvSpPr>
          <p:nvPr/>
        </p:nvSpPr>
        <p:spPr bwMode="auto">
          <a:xfrm>
            <a:off x="6934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50" name="Line 38"/>
          <p:cNvSpPr>
            <a:spLocks noChangeShapeType="1"/>
          </p:cNvSpPr>
          <p:nvPr/>
        </p:nvSpPr>
        <p:spPr bwMode="auto">
          <a:xfrm>
            <a:off x="7086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51" name="Line 39"/>
          <p:cNvSpPr>
            <a:spLocks noChangeShapeType="1"/>
          </p:cNvSpPr>
          <p:nvPr/>
        </p:nvSpPr>
        <p:spPr bwMode="auto">
          <a:xfrm>
            <a:off x="7239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52" name="Line 40"/>
          <p:cNvSpPr>
            <a:spLocks noChangeShapeType="1"/>
          </p:cNvSpPr>
          <p:nvPr/>
        </p:nvSpPr>
        <p:spPr bwMode="auto">
          <a:xfrm>
            <a:off x="7391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53" name="Line 41"/>
          <p:cNvSpPr>
            <a:spLocks noChangeShapeType="1"/>
          </p:cNvSpPr>
          <p:nvPr/>
        </p:nvSpPr>
        <p:spPr bwMode="auto">
          <a:xfrm>
            <a:off x="75438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54" name="Line 42"/>
          <p:cNvSpPr>
            <a:spLocks noChangeShapeType="1"/>
          </p:cNvSpPr>
          <p:nvPr/>
        </p:nvSpPr>
        <p:spPr bwMode="auto">
          <a:xfrm>
            <a:off x="7696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55" name="Line 43"/>
          <p:cNvSpPr>
            <a:spLocks noChangeShapeType="1"/>
          </p:cNvSpPr>
          <p:nvPr/>
        </p:nvSpPr>
        <p:spPr bwMode="auto">
          <a:xfrm>
            <a:off x="7848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56" name="Line 44"/>
          <p:cNvSpPr>
            <a:spLocks noChangeShapeType="1"/>
          </p:cNvSpPr>
          <p:nvPr/>
        </p:nvSpPr>
        <p:spPr bwMode="auto">
          <a:xfrm>
            <a:off x="29718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57" name="Line 45"/>
          <p:cNvSpPr>
            <a:spLocks noChangeShapeType="1"/>
          </p:cNvSpPr>
          <p:nvPr/>
        </p:nvSpPr>
        <p:spPr bwMode="auto">
          <a:xfrm>
            <a:off x="3124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58" name="Line 46"/>
          <p:cNvSpPr>
            <a:spLocks noChangeShapeType="1"/>
          </p:cNvSpPr>
          <p:nvPr/>
        </p:nvSpPr>
        <p:spPr bwMode="auto">
          <a:xfrm>
            <a:off x="3276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59" name="Line 47"/>
          <p:cNvSpPr>
            <a:spLocks noChangeShapeType="1"/>
          </p:cNvSpPr>
          <p:nvPr/>
        </p:nvSpPr>
        <p:spPr bwMode="auto">
          <a:xfrm>
            <a:off x="3429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60" name="Rectangle 48"/>
          <p:cNvSpPr>
            <a:spLocks noChangeArrowheads="1"/>
          </p:cNvSpPr>
          <p:nvPr/>
        </p:nvSpPr>
        <p:spPr bwMode="auto">
          <a:xfrm>
            <a:off x="4114800" y="685800"/>
            <a:ext cx="1960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GATTACGATATTA</a:t>
            </a:r>
          </a:p>
        </p:txBody>
      </p:sp>
      <p:cxnSp>
        <p:nvCxnSpPr>
          <p:cNvPr id="346161" name="AutoShape 49"/>
          <p:cNvCxnSpPr>
            <a:cxnSpLocks noChangeShapeType="1"/>
            <a:stCxn id="346128" idx="0"/>
            <a:endCxn id="346160" idx="1"/>
          </p:cNvCxnSpPr>
          <p:nvPr/>
        </p:nvCxnSpPr>
        <p:spPr bwMode="auto">
          <a:xfrm rot="16200000">
            <a:off x="3665537" y="922338"/>
            <a:ext cx="517525" cy="381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6162" name="Rectangle 50"/>
          <p:cNvSpPr>
            <a:spLocks noChangeArrowheads="1"/>
          </p:cNvSpPr>
          <p:nvPr/>
        </p:nvSpPr>
        <p:spPr bwMode="auto">
          <a:xfrm>
            <a:off x="1828800" y="609600"/>
            <a:ext cx="1825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TACCTGCCGTAA</a:t>
            </a:r>
          </a:p>
        </p:txBody>
      </p:sp>
      <p:cxnSp>
        <p:nvCxnSpPr>
          <p:cNvPr id="346163" name="AutoShape 51"/>
          <p:cNvCxnSpPr>
            <a:cxnSpLocks noChangeShapeType="1"/>
            <a:stCxn id="346117" idx="0"/>
            <a:endCxn id="346162" idx="1"/>
          </p:cNvCxnSpPr>
          <p:nvPr/>
        </p:nvCxnSpPr>
        <p:spPr bwMode="auto">
          <a:xfrm rot="16200000">
            <a:off x="1341437" y="884238"/>
            <a:ext cx="593725" cy="381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09999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Tonight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Review</a:t>
            </a:r>
          </a:p>
          <a:p>
            <a:r>
              <a:rPr lang="en-US"/>
              <a:t>“Scalability”</a:t>
            </a:r>
          </a:p>
          <a:p>
            <a:r>
              <a:rPr lang="en-US"/>
              <a:t>MapReduce</a:t>
            </a:r>
          </a:p>
          <a:p>
            <a:r>
              <a:rPr lang="en-US"/>
              <a:t>Assignment: MapReduce Basics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10/30/12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68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ChangeArrowheads="1"/>
          </p:cNvSpPr>
          <p:nvPr/>
        </p:nvSpPr>
        <p:spPr bwMode="auto">
          <a:xfrm>
            <a:off x="990600" y="2141538"/>
            <a:ext cx="7086600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39" name="Line 3"/>
          <p:cNvSpPr>
            <a:spLocks noChangeShapeType="1"/>
          </p:cNvSpPr>
          <p:nvPr/>
        </p:nvSpPr>
        <p:spPr bwMode="auto">
          <a:xfrm>
            <a:off x="1295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40" name="Line 4"/>
          <p:cNvSpPr>
            <a:spLocks noChangeShapeType="1"/>
          </p:cNvSpPr>
          <p:nvPr/>
        </p:nvSpPr>
        <p:spPr bwMode="auto">
          <a:xfrm>
            <a:off x="1447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41" name="Line 5"/>
          <p:cNvSpPr>
            <a:spLocks noChangeShapeType="1"/>
          </p:cNvSpPr>
          <p:nvPr/>
        </p:nvSpPr>
        <p:spPr bwMode="auto">
          <a:xfrm>
            <a:off x="1600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42" name="Line 6"/>
          <p:cNvSpPr>
            <a:spLocks noChangeShapeType="1"/>
          </p:cNvSpPr>
          <p:nvPr/>
        </p:nvSpPr>
        <p:spPr bwMode="auto">
          <a:xfrm>
            <a:off x="1752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43" name="Line 7"/>
          <p:cNvSpPr>
            <a:spLocks noChangeShapeType="1"/>
          </p:cNvSpPr>
          <p:nvPr/>
        </p:nvSpPr>
        <p:spPr bwMode="auto">
          <a:xfrm>
            <a:off x="1905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44" name="Line 8"/>
          <p:cNvSpPr>
            <a:spLocks noChangeShapeType="1"/>
          </p:cNvSpPr>
          <p:nvPr/>
        </p:nvSpPr>
        <p:spPr bwMode="auto">
          <a:xfrm>
            <a:off x="2057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45" name="Line 9"/>
          <p:cNvSpPr>
            <a:spLocks noChangeShapeType="1"/>
          </p:cNvSpPr>
          <p:nvPr/>
        </p:nvSpPr>
        <p:spPr bwMode="auto">
          <a:xfrm>
            <a:off x="2209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46" name="Line 10"/>
          <p:cNvSpPr>
            <a:spLocks noChangeShapeType="1"/>
          </p:cNvSpPr>
          <p:nvPr/>
        </p:nvSpPr>
        <p:spPr bwMode="auto">
          <a:xfrm>
            <a:off x="2362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47" name="Line 11"/>
          <p:cNvSpPr>
            <a:spLocks noChangeShapeType="1"/>
          </p:cNvSpPr>
          <p:nvPr/>
        </p:nvSpPr>
        <p:spPr bwMode="auto">
          <a:xfrm>
            <a:off x="2514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48" name="Line 12"/>
          <p:cNvSpPr>
            <a:spLocks noChangeShapeType="1"/>
          </p:cNvSpPr>
          <p:nvPr/>
        </p:nvSpPr>
        <p:spPr bwMode="auto">
          <a:xfrm>
            <a:off x="2667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49" name="Line 13"/>
          <p:cNvSpPr>
            <a:spLocks noChangeShapeType="1"/>
          </p:cNvSpPr>
          <p:nvPr/>
        </p:nvSpPr>
        <p:spPr bwMode="auto">
          <a:xfrm>
            <a:off x="2819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50" name="Line 14"/>
          <p:cNvSpPr>
            <a:spLocks noChangeShapeType="1"/>
          </p:cNvSpPr>
          <p:nvPr/>
        </p:nvSpPr>
        <p:spPr bwMode="auto">
          <a:xfrm>
            <a:off x="3581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51" name="Line 15"/>
          <p:cNvSpPr>
            <a:spLocks noChangeShapeType="1"/>
          </p:cNvSpPr>
          <p:nvPr/>
        </p:nvSpPr>
        <p:spPr bwMode="auto">
          <a:xfrm>
            <a:off x="3733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52" name="Line 16"/>
          <p:cNvSpPr>
            <a:spLocks noChangeShapeType="1"/>
          </p:cNvSpPr>
          <p:nvPr/>
        </p:nvSpPr>
        <p:spPr bwMode="auto">
          <a:xfrm>
            <a:off x="3886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53" name="Line 17"/>
          <p:cNvSpPr>
            <a:spLocks noChangeShapeType="1"/>
          </p:cNvSpPr>
          <p:nvPr/>
        </p:nvSpPr>
        <p:spPr bwMode="auto">
          <a:xfrm>
            <a:off x="4038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54" name="Line 18"/>
          <p:cNvSpPr>
            <a:spLocks noChangeShapeType="1"/>
          </p:cNvSpPr>
          <p:nvPr/>
        </p:nvSpPr>
        <p:spPr bwMode="auto">
          <a:xfrm>
            <a:off x="4191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55" name="Line 19"/>
          <p:cNvSpPr>
            <a:spLocks noChangeShapeType="1"/>
          </p:cNvSpPr>
          <p:nvPr/>
        </p:nvSpPr>
        <p:spPr bwMode="auto">
          <a:xfrm>
            <a:off x="4343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56" name="Line 20"/>
          <p:cNvSpPr>
            <a:spLocks noChangeShapeType="1"/>
          </p:cNvSpPr>
          <p:nvPr/>
        </p:nvSpPr>
        <p:spPr bwMode="auto">
          <a:xfrm>
            <a:off x="4495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57" name="Line 21"/>
          <p:cNvSpPr>
            <a:spLocks noChangeShapeType="1"/>
          </p:cNvSpPr>
          <p:nvPr/>
        </p:nvSpPr>
        <p:spPr bwMode="auto">
          <a:xfrm>
            <a:off x="4648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58" name="Line 22"/>
          <p:cNvSpPr>
            <a:spLocks noChangeShapeType="1"/>
          </p:cNvSpPr>
          <p:nvPr/>
        </p:nvSpPr>
        <p:spPr bwMode="auto">
          <a:xfrm>
            <a:off x="4800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59" name="Line 23"/>
          <p:cNvSpPr>
            <a:spLocks noChangeShapeType="1"/>
          </p:cNvSpPr>
          <p:nvPr/>
        </p:nvSpPr>
        <p:spPr bwMode="auto">
          <a:xfrm>
            <a:off x="4953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60" name="Line 24"/>
          <p:cNvSpPr>
            <a:spLocks noChangeShapeType="1"/>
          </p:cNvSpPr>
          <p:nvPr/>
        </p:nvSpPr>
        <p:spPr bwMode="auto">
          <a:xfrm>
            <a:off x="5105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61" name="Line 25"/>
          <p:cNvSpPr>
            <a:spLocks noChangeShapeType="1"/>
          </p:cNvSpPr>
          <p:nvPr/>
        </p:nvSpPr>
        <p:spPr bwMode="auto">
          <a:xfrm>
            <a:off x="5257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62" name="Line 26"/>
          <p:cNvSpPr>
            <a:spLocks noChangeShapeType="1"/>
          </p:cNvSpPr>
          <p:nvPr/>
        </p:nvSpPr>
        <p:spPr bwMode="auto">
          <a:xfrm>
            <a:off x="5410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63" name="Line 27"/>
          <p:cNvSpPr>
            <a:spLocks noChangeShapeType="1"/>
          </p:cNvSpPr>
          <p:nvPr/>
        </p:nvSpPr>
        <p:spPr bwMode="auto">
          <a:xfrm>
            <a:off x="5562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64" name="Line 28"/>
          <p:cNvSpPr>
            <a:spLocks noChangeShapeType="1"/>
          </p:cNvSpPr>
          <p:nvPr/>
        </p:nvSpPr>
        <p:spPr bwMode="auto">
          <a:xfrm>
            <a:off x="5715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65" name="Line 29"/>
          <p:cNvSpPr>
            <a:spLocks noChangeShapeType="1"/>
          </p:cNvSpPr>
          <p:nvPr/>
        </p:nvSpPr>
        <p:spPr bwMode="auto">
          <a:xfrm>
            <a:off x="5867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66" name="Line 30"/>
          <p:cNvSpPr>
            <a:spLocks noChangeShapeType="1"/>
          </p:cNvSpPr>
          <p:nvPr/>
        </p:nvSpPr>
        <p:spPr bwMode="auto">
          <a:xfrm>
            <a:off x="6019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67" name="Line 31"/>
          <p:cNvSpPr>
            <a:spLocks noChangeShapeType="1"/>
          </p:cNvSpPr>
          <p:nvPr/>
        </p:nvSpPr>
        <p:spPr bwMode="auto">
          <a:xfrm>
            <a:off x="6172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68" name="Line 32"/>
          <p:cNvSpPr>
            <a:spLocks noChangeShapeType="1"/>
          </p:cNvSpPr>
          <p:nvPr/>
        </p:nvSpPr>
        <p:spPr bwMode="auto">
          <a:xfrm>
            <a:off x="6324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69" name="Line 33"/>
          <p:cNvSpPr>
            <a:spLocks noChangeShapeType="1"/>
          </p:cNvSpPr>
          <p:nvPr/>
        </p:nvSpPr>
        <p:spPr bwMode="auto">
          <a:xfrm>
            <a:off x="6477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70" name="Line 34"/>
          <p:cNvSpPr>
            <a:spLocks noChangeShapeType="1"/>
          </p:cNvSpPr>
          <p:nvPr/>
        </p:nvSpPr>
        <p:spPr bwMode="auto">
          <a:xfrm>
            <a:off x="6629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71" name="Line 35"/>
          <p:cNvSpPr>
            <a:spLocks noChangeShapeType="1"/>
          </p:cNvSpPr>
          <p:nvPr/>
        </p:nvSpPr>
        <p:spPr bwMode="auto">
          <a:xfrm>
            <a:off x="6781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72" name="Line 36"/>
          <p:cNvSpPr>
            <a:spLocks noChangeShapeType="1"/>
          </p:cNvSpPr>
          <p:nvPr/>
        </p:nvSpPr>
        <p:spPr bwMode="auto">
          <a:xfrm>
            <a:off x="6934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73" name="Line 37"/>
          <p:cNvSpPr>
            <a:spLocks noChangeShapeType="1"/>
          </p:cNvSpPr>
          <p:nvPr/>
        </p:nvSpPr>
        <p:spPr bwMode="auto">
          <a:xfrm>
            <a:off x="7086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74" name="Line 38"/>
          <p:cNvSpPr>
            <a:spLocks noChangeShapeType="1"/>
          </p:cNvSpPr>
          <p:nvPr/>
        </p:nvSpPr>
        <p:spPr bwMode="auto">
          <a:xfrm>
            <a:off x="7239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75" name="Line 39"/>
          <p:cNvSpPr>
            <a:spLocks noChangeShapeType="1"/>
          </p:cNvSpPr>
          <p:nvPr/>
        </p:nvSpPr>
        <p:spPr bwMode="auto">
          <a:xfrm>
            <a:off x="7391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76" name="Line 40"/>
          <p:cNvSpPr>
            <a:spLocks noChangeShapeType="1"/>
          </p:cNvSpPr>
          <p:nvPr/>
        </p:nvSpPr>
        <p:spPr bwMode="auto">
          <a:xfrm>
            <a:off x="7543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77" name="Line 41"/>
          <p:cNvSpPr>
            <a:spLocks noChangeShapeType="1"/>
          </p:cNvSpPr>
          <p:nvPr/>
        </p:nvSpPr>
        <p:spPr bwMode="auto">
          <a:xfrm>
            <a:off x="7696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78" name="Line 42"/>
          <p:cNvSpPr>
            <a:spLocks noChangeShapeType="1"/>
          </p:cNvSpPr>
          <p:nvPr/>
        </p:nvSpPr>
        <p:spPr bwMode="auto">
          <a:xfrm>
            <a:off x="7848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79" name="Line 43"/>
          <p:cNvSpPr>
            <a:spLocks noChangeShapeType="1"/>
          </p:cNvSpPr>
          <p:nvPr/>
        </p:nvSpPr>
        <p:spPr bwMode="auto">
          <a:xfrm>
            <a:off x="2971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80" name="Line 44"/>
          <p:cNvSpPr>
            <a:spLocks noChangeShapeType="1"/>
          </p:cNvSpPr>
          <p:nvPr/>
        </p:nvSpPr>
        <p:spPr bwMode="auto">
          <a:xfrm>
            <a:off x="3124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81" name="Line 45"/>
          <p:cNvSpPr>
            <a:spLocks noChangeShapeType="1"/>
          </p:cNvSpPr>
          <p:nvPr/>
        </p:nvSpPr>
        <p:spPr bwMode="auto">
          <a:xfrm>
            <a:off x="3276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82" name="Line 46"/>
          <p:cNvSpPr>
            <a:spLocks noChangeShapeType="1"/>
          </p:cNvSpPr>
          <p:nvPr/>
        </p:nvSpPr>
        <p:spPr bwMode="auto">
          <a:xfrm>
            <a:off x="3429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83" name="AutoShape 47"/>
          <p:cNvSpPr>
            <a:spLocks noChangeArrowheads="1"/>
          </p:cNvSpPr>
          <p:nvPr/>
        </p:nvSpPr>
        <p:spPr bwMode="auto">
          <a:xfrm>
            <a:off x="1052513" y="1870075"/>
            <a:ext cx="152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84" name="Line 48"/>
          <p:cNvSpPr>
            <a:spLocks noChangeShapeType="1"/>
          </p:cNvSpPr>
          <p:nvPr/>
        </p:nvSpPr>
        <p:spPr bwMode="auto">
          <a:xfrm>
            <a:off x="1143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85" name="Rectangle 49"/>
          <p:cNvSpPr>
            <a:spLocks noChangeArrowheads="1"/>
          </p:cNvSpPr>
          <p:nvPr/>
        </p:nvSpPr>
        <p:spPr bwMode="auto">
          <a:xfrm>
            <a:off x="1066800" y="3352800"/>
            <a:ext cx="487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TACCTGCCGTAA becomes TACCT</a:t>
            </a:r>
          </a:p>
        </p:txBody>
      </p:sp>
      <p:sp>
        <p:nvSpPr>
          <p:cNvPr id="347186" name="Rectangle 50"/>
          <p:cNvSpPr>
            <a:spLocks noChangeArrowheads="1"/>
          </p:cNvSpPr>
          <p:nvPr/>
        </p:nvSpPr>
        <p:spPr bwMode="auto">
          <a:xfrm>
            <a:off x="762000" y="4876800"/>
            <a:ext cx="1711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time = 0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803389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ChangeArrowheads="1"/>
          </p:cNvSpPr>
          <p:nvPr/>
        </p:nvSpPr>
        <p:spPr bwMode="auto">
          <a:xfrm>
            <a:off x="990600" y="2141538"/>
            <a:ext cx="7086600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63" name="AutoShape 3"/>
          <p:cNvSpPr>
            <a:spLocks noChangeArrowheads="1"/>
          </p:cNvSpPr>
          <p:nvPr/>
        </p:nvSpPr>
        <p:spPr bwMode="auto">
          <a:xfrm>
            <a:off x="1219200" y="1870075"/>
            <a:ext cx="152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8164" name="Rectangle 4"/>
          <p:cNvSpPr>
            <a:spLocks noChangeArrowheads="1"/>
          </p:cNvSpPr>
          <p:nvPr/>
        </p:nvSpPr>
        <p:spPr bwMode="auto">
          <a:xfrm>
            <a:off x="1066800" y="3360738"/>
            <a:ext cx="470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CCCCCAATGAC becomes CCCCC</a:t>
            </a:r>
          </a:p>
        </p:txBody>
      </p:sp>
      <p:sp>
        <p:nvSpPr>
          <p:cNvPr id="348165" name="Rectangle 5"/>
          <p:cNvSpPr>
            <a:spLocks noChangeArrowheads="1"/>
          </p:cNvSpPr>
          <p:nvPr/>
        </p:nvSpPr>
        <p:spPr bwMode="auto">
          <a:xfrm>
            <a:off x="762000" y="4876800"/>
            <a:ext cx="1711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time = 1</a:t>
            </a:r>
            <a:endParaRPr lang="en-US" sz="4000"/>
          </a:p>
        </p:txBody>
      </p:sp>
      <p:sp>
        <p:nvSpPr>
          <p:cNvPr id="348166" name="Line 6"/>
          <p:cNvSpPr>
            <a:spLocks noChangeShapeType="1"/>
          </p:cNvSpPr>
          <p:nvPr/>
        </p:nvSpPr>
        <p:spPr bwMode="auto">
          <a:xfrm>
            <a:off x="1295400" y="2286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67" name="Line 7"/>
          <p:cNvSpPr>
            <a:spLocks noChangeShapeType="1"/>
          </p:cNvSpPr>
          <p:nvPr/>
        </p:nvSpPr>
        <p:spPr bwMode="auto">
          <a:xfrm>
            <a:off x="1447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68" name="Line 8"/>
          <p:cNvSpPr>
            <a:spLocks noChangeShapeType="1"/>
          </p:cNvSpPr>
          <p:nvPr/>
        </p:nvSpPr>
        <p:spPr bwMode="auto">
          <a:xfrm>
            <a:off x="1600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69" name="Line 9"/>
          <p:cNvSpPr>
            <a:spLocks noChangeShapeType="1"/>
          </p:cNvSpPr>
          <p:nvPr/>
        </p:nvSpPr>
        <p:spPr bwMode="auto">
          <a:xfrm>
            <a:off x="1752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70" name="Line 10"/>
          <p:cNvSpPr>
            <a:spLocks noChangeShapeType="1"/>
          </p:cNvSpPr>
          <p:nvPr/>
        </p:nvSpPr>
        <p:spPr bwMode="auto">
          <a:xfrm>
            <a:off x="1905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71" name="Line 11"/>
          <p:cNvSpPr>
            <a:spLocks noChangeShapeType="1"/>
          </p:cNvSpPr>
          <p:nvPr/>
        </p:nvSpPr>
        <p:spPr bwMode="auto">
          <a:xfrm>
            <a:off x="2057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72" name="Line 12"/>
          <p:cNvSpPr>
            <a:spLocks noChangeShapeType="1"/>
          </p:cNvSpPr>
          <p:nvPr/>
        </p:nvSpPr>
        <p:spPr bwMode="auto">
          <a:xfrm>
            <a:off x="2209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73" name="Line 13"/>
          <p:cNvSpPr>
            <a:spLocks noChangeShapeType="1"/>
          </p:cNvSpPr>
          <p:nvPr/>
        </p:nvSpPr>
        <p:spPr bwMode="auto">
          <a:xfrm>
            <a:off x="2362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74" name="Line 14"/>
          <p:cNvSpPr>
            <a:spLocks noChangeShapeType="1"/>
          </p:cNvSpPr>
          <p:nvPr/>
        </p:nvSpPr>
        <p:spPr bwMode="auto">
          <a:xfrm>
            <a:off x="2514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75" name="Line 15"/>
          <p:cNvSpPr>
            <a:spLocks noChangeShapeType="1"/>
          </p:cNvSpPr>
          <p:nvPr/>
        </p:nvSpPr>
        <p:spPr bwMode="auto">
          <a:xfrm>
            <a:off x="2667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76" name="Line 16"/>
          <p:cNvSpPr>
            <a:spLocks noChangeShapeType="1"/>
          </p:cNvSpPr>
          <p:nvPr/>
        </p:nvSpPr>
        <p:spPr bwMode="auto">
          <a:xfrm>
            <a:off x="2819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77" name="Line 17"/>
          <p:cNvSpPr>
            <a:spLocks noChangeShapeType="1"/>
          </p:cNvSpPr>
          <p:nvPr/>
        </p:nvSpPr>
        <p:spPr bwMode="auto">
          <a:xfrm>
            <a:off x="3581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78" name="Line 18"/>
          <p:cNvSpPr>
            <a:spLocks noChangeShapeType="1"/>
          </p:cNvSpPr>
          <p:nvPr/>
        </p:nvSpPr>
        <p:spPr bwMode="auto">
          <a:xfrm>
            <a:off x="3733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79" name="Line 19"/>
          <p:cNvSpPr>
            <a:spLocks noChangeShapeType="1"/>
          </p:cNvSpPr>
          <p:nvPr/>
        </p:nvSpPr>
        <p:spPr bwMode="auto">
          <a:xfrm>
            <a:off x="3886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80" name="Line 20"/>
          <p:cNvSpPr>
            <a:spLocks noChangeShapeType="1"/>
          </p:cNvSpPr>
          <p:nvPr/>
        </p:nvSpPr>
        <p:spPr bwMode="auto">
          <a:xfrm>
            <a:off x="4038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81" name="Line 21"/>
          <p:cNvSpPr>
            <a:spLocks noChangeShapeType="1"/>
          </p:cNvSpPr>
          <p:nvPr/>
        </p:nvSpPr>
        <p:spPr bwMode="auto">
          <a:xfrm>
            <a:off x="4191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82" name="Line 22"/>
          <p:cNvSpPr>
            <a:spLocks noChangeShapeType="1"/>
          </p:cNvSpPr>
          <p:nvPr/>
        </p:nvSpPr>
        <p:spPr bwMode="auto">
          <a:xfrm>
            <a:off x="4343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83" name="Line 23"/>
          <p:cNvSpPr>
            <a:spLocks noChangeShapeType="1"/>
          </p:cNvSpPr>
          <p:nvPr/>
        </p:nvSpPr>
        <p:spPr bwMode="auto">
          <a:xfrm>
            <a:off x="4495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84" name="Line 24"/>
          <p:cNvSpPr>
            <a:spLocks noChangeShapeType="1"/>
          </p:cNvSpPr>
          <p:nvPr/>
        </p:nvSpPr>
        <p:spPr bwMode="auto">
          <a:xfrm>
            <a:off x="4648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85" name="Line 25"/>
          <p:cNvSpPr>
            <a:spLocks noChangeShapeType="1"/>
          </p:cNvSpPr>
          <p:nvPr/>
        </p:nvSpPr>
        <p:spPr bwMode="auto">
          <a:xfrm>
            <a:off x="4800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86" name="Line 26"/>
          <p:cNvSpPr>
            <a:spLocks noChangeShapeType="1"/>
          </p:cNvSpPr>
          <p:nvPr/>
        </p:nvSpPr>
        <p:spPr bwMode="auto">
          <a:xfrm>
            <a:off x="4953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87" name="Line 27"/>
          <p:cNvSpPr>
            <a:spLocks noChangeShapeType="1"/>
          </p:cNvSpPr>
          <p:nvPr/>
        </p:nvSpPr>
        <p:spPr bwMode="auto">
          <a:xfrm>
            <a:off x="5105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88" name="Line 28"/>
          <p:cNvSpPr>
            <a:spLocks noChangeShapeType="1"/>
          </p:cNvSpPr>
          <p:nvPr/>
        </p:nvSpPr>
        <p:spPr bwMode="auto">
          <a:xfrm>
            <a:off x="5257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89" name="Line 29"/>
          <p:cNvSpPr>
            <a:spLocks noChangeShapeType="1"/>
          </p:cNvSpPr>
          <p:nvPr/>
        </p:nvSpPr>
        <p:spPr bwMode="auto">
          <a:xfrm>
            <a:off x="5410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0" name="Line 30"/>
          <p:cNvSpPr>
            <a:spLocks noChangeShapeType="1"/>
          </p:cNvSpPr>
          <p:nvPr/>
        </p:nvSpPr>
        <p:spPr bwMode="auto">
          <a:xfrm>
            <a:off x="5562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1" name="Line 31"/>
          <p:cNvSpPr>
            <a:spLocks noChangeShapeType="1"/>
          </p:cNvSpPr>
          <p:nvPr/>
        </p:nvSpPr>
        <p:spPr bwMode="auto">
          <a:xfrm>
            <a:off x="5715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2" name="Line 32"/>
          <p:cNvSpPr>
            <a:spLocks noChangeShapeType="1"/>
          </p:cNvSpPr>
          <p:nvPr/>
        </p:nvSpPr>
        <p:spPr bwMode="auto">
          <a:xfrm>
            <a:off x="5867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3" name="Line 33"/>
          <p:cNvSpPr>
            <a:spLocks noChangeShapeType="1"/>
          </p:cNvSpPr>
          <p:nvPr/>
        </p:nvSpPr>
        <p:spPr bwMode="auto">
          <a:xfrm>
            <a:off x="6019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4" name="Line 34"/>
          <p:cNvSpPr>
            <a:spLocks noChangeShapeType="1"/>
          </p:cNvSpPr>
          <p:nvPr/>
        </p:nvSpPr>
        <p:spPr bwMode="auto">
          <a:xfrm>
            <a:off x="6172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5" name="Line 35"/>
          <p:cNvSpPr>
            <a:spLocks noChangeShapeType="1"/>
          </p:cNvSpPr>
          <p:nvPr/>
        </p:nvSpPr>
        <p:spPr bwMode="auto">
          <a:xfrm>
            <a:off x="6324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6" name="Line 36"/>
          <p:cNvSpPr>
            <a:spLocks noChangeShapeType="1"/>
          </p:cNvSpPr>
          <p:nvPr/>
        </p:nvSpPr>
        <p:spPr bwMode="auto">
          <a:xfrm>
            <a:off x="6477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7" name="Line 37"/>
          <p:cNvSpPr>
            <a:spLocks noChangeShapeType="1"/>
          </p:cNvSpPr>
          <p:nvPr/>
        </p:nvSpPr>
        <p:spPr bwMode="auto">
          <a:xfrm>
            <a:off x="6629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8" name="Line 38"/>
          <p:cNvSpPr>
            <a:spLocks noChangeShapeType="1"/>
          </p:cNvSpPr>
          <p:nvPr/>
        </p:nvSpPr>
        <p:spPr bwMode="auto">
          <a:xfrm>
            <a:off x="6781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9" name="Line 39"/>
          <p:cNvSpPr>
            <a:spLocks noChangeShapeType="1"/>
          </p:cNvSpPr>
          <p:nvPr/>
        </p:nvSpPr>
        <p:spPr bwMode="auto">
          <a:xfrm>
            <a:off x="6934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0" name="Line 40"/>
          <p:cNvSpPr>
            <a:spLocks noChangeShapeType="1"/>
          </p:cNvSpPr>
          <p:nvPr/>
        </p:nvSpPr>
        <p:spPr bwMode="auto">
          <a:xfrm>
            <a:off x="7086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1" name="Line 41"/>
          <p:cNvSpPr>
            <a:spLocks noChangeShapeType="1"/>
          </p:cNvSpPr>
          <p:nvPr/>
        </p:nvSpPr>
        <p:spPr bwMode="auto">
          <a:xfrm>
            <a:off x="7239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2" name="Line 42"/>
          <p:cNvSpPr>
            <a:spLocks noChangeShapeType="1"/>
          </p:cNvSpPr>
          <p:nvPr/>
        </p:nvSpPr>
        <p:spPr bwMode="auto">
          <a:xfrm>
            <a:off x="7391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3" name="Line 43"/>
          <p:cNvSpPr>
            <a:spLocks noChangeShapeType="1"/>
          </p:cNvSpPr>
          <p:nvPr/>
        </p:nvSpPr>
        <p:spPr bwMode="auto">
          <a:xfrm>
            <a:off x="7543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4" name="Line 44"/>
          <p:cNvSpPr>
            <a:spLocks noChangeShapeType="1"/>
          </p:cNvSpPr>
          <p:nvPr/>
        </p:nvSpPr>
        <p:spPr bwMode="auto">
          <a:xfrm>
            <a:off x="7696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5" name="Line 45"/>
          <p:cNvSpPr>
            <a:spLocks noChangeShapeType="1"/>
          </p:cNvSpPr>
          <p:nvPr/>
        </p:nvSpPr>
        <p:spPr bwMode="auto">
          <a:xfrm>
            <a:off x="7848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6" name="Line 46"/>
          <p:cNvSpPr>
            <a:spLocks noChangeShapeType="1"/>
          </p:cNvSpPr>
          <p:nvPr/>
        </p:nvSpPr>
        <p:spPr bwMode="auto">
          <a:xfrm>
            <a:off x="2971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7" name="Line 47"/>
          <p:cNvSpPr>
            <a:spLocks noChangeShapeType="1"/>
          </p:cNvSpPr>
          <p:nvPr/>
        </p:nvSpPr>
        <p:spPr bwMode="auto">
          <a:xfrm>
            <a:off x="3124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8" name="Line 48"/>
          <p:cNvSpPr>
            <a:spLocks noChangeShapeType="1"/>
          </p:cNvSpPr>
          <p:nvPr/>
        </p:nvSpPr>
        <p:spPr bwMode="auto">
          <a:xfrm>
            <a:off x="3276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9" name="Line 49"/>
          <p:cNvSpPr>
            <a:spLocks noChangeShapeType="1"/>
          </p:cNvSpPr>
          <p:nvPr/>
        </p:nvSpPr>
        <p:spPr bwMode="auto">
          <a:xfrm>
            <a:off x="3429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0" name="Line 50"/>
          <p:cNvSpPr>
            <a:spLocks noChangeShapeType="1"/>
          </p:cNvSpPr>
          <p:nvPr/>
        </p:nvSpPr>
        <p:spPr bwMode="auto">
          <a:xfrm>
            <a:off x="1143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5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ChangeArrowheads="1"/>
          </p:cNvSpPr>
          <p:nvPr/>
        </p:nvSpPr>
        <p:spPr bwMode="auto">
          <a:xfrm>
            <a:off x="990600" y="2141538"/>
            <a:ext cx="7086600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87" name="AutoShape 3"/>
          <p:cNvSpPr>
            <a:spLocks noChangeArrowheads="1"/>
          </p:cNvSpPr>
          <p:nvPr/>
        </p:nvSpPr>
        <p:spPr bwMode="auto">
          <a:xfrm>
            <a:off x="3657600" y="1905000"/>
            <a:ext cx="152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88" name="Rectangle 4"/>
          <p:cNvSpPr>
            <a:spLocks noChangeArrowheads="1"/>
          </p:cNvSpPr>
          <p:nvPr/>
        </p:nvSpPr>
        <p:spPr bwMode="auto">
          <a:xfrm>
            <a:off x="1066800" y="3360738"/>
            <a:ext cx="511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GATTACGATATTA becomes GATTA</a:t>
            </a:r>
          </a:p>
        </p:txBody>
      </p:sp>
      <p:sp>
        <p:nvSpPr>
          <p:cNvPr id="349189" name="Rectangle 5"/>
          <p:cNvSpPr>
            <a:spLocks noChangeArrowheads="1"/>
          </p:cNvSpPr>
          <p:nvPr/>
        </p:nvSpPr>
        <p:spPr bwMode="auto">
          <a:xfrm>
            <a:off x="762000" y="4876800"/>
            <a:ext cx="1939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time = 17</a:t>
            </a:r>
            <a:endParaRPr lang="en-US" sz="4000"/>
          </a:p>
        </p:txBody>
      </p:sp>
      <p:sp>
        <p:nvSpPr>
          <p:cNvPr id="349190" name="Line 6"/>
          <p:cNvSpPr>
            <a:spLocks noChangeShapeType="1"/>
          </p:cNvSpPr>
          <p:nvPr/>
        </p:nvSpPr>
        <p:spPr bwMode="auto">
          <a:xfrm>
            <a:off x="1295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91" name="Line 7"/>
          <p:cNvSpPr>
            <a:spLocks noChangeShapeType="1"/>
          </p:cNvSpPr>
          <p:nvPr/>
        </p:nvSpPr>
        <p:spPr bwMode="auto">
          <a:xfrm>
            <a:off x="1447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92" name="Line 8"/>
          <p:cNvSpPr>
            <a:spLocks noChangeShapeType="1"/>
          </p:cNvSpPr>
          <p:nvPr/>
        </p:nvSpPr>
        <p:spPr bwMode="auto">
          <a:xfrm>
            <a:off x="1600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93" name="Line 9"/>
          <p:cNvSpPr>
            <a:spLocks noChangeShapeType="1"/>
          </p:cNvSpPr>
          <p:nvPr/>
        </p:nvSpPr>
        <p:spPr bwMode="auto">
          <a:xfrm>
            <a:off x="1752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94" name="Line 10"/>
          <p:cNvSpPr>
            <a:spLocks noChangeShapeType="1"/>
          </p:cNvSpPr>
          <p:nvPr/>
        </p:nvSpPr>
        <p:spPr bwMode="auto">
          <a:xfrm>
            <a:off x="1905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auto">
          <a:xfrm>
            <a:off x="2057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96" name="Line 12"/>
          <p:cNvSpPr>
            <a:spLocks noChangeShapeType="1"/>
          </p:cNvSpPr>
          <p:nvPr/>
        </p:nvSpPr>
        <p:spPr bwMode="auto">
          <a:xfrm>
            <a:off x="2209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97" name="Line 13"/>
          <p:cNvSpPr>
            <a:spLocks noChangeShapeType="1"/>
          </p:cNvSpPr>
          <p:nvPr/>
        </p:nvSpPr>
        <p:spPr bwMode="auto">
          <a:xfrm>
            <a:off x="2362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98" name="Line 14"/>
          <p:cNvSpPr>
            <a:spLocks noChangeShapeType="1"/>
          </p:cNvSpPr>
          <p:nvPr/>
        </p:nvSpPr>
        <p:spPr bwMode="auto">
          <a:xfrm>
            <a:off x="2514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99" name="Line 15"/>
          <p:cNvSpPr>
            <a:spLocks noChangeShapeType="1"/>
          </p:cNvSpPr>
          <p:nvPr/>
        </p:nvSpPr>
        <p:spPr bwMode="auto">
          <a:xfrm>
            <a:off x="2667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00" name="Line 16"/>
          <p:cNvSpPr>
            <a:spLocks noChangeShapeType="1"/>
          </p:cNvSpPr>
          <p:nvPr/>
        </p:nvSpPr>
        <p:spPr bwMode="auto">
          <a:xfrm>
            <a:off x="2819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01" name="Line 17"/>
          <p:cNvSpPr>
            <a:spLocks noChangeShapeType="1"/>
          </p:cNvSpPr>
          <p:nvPr/>
        </p:nvSpPr>
        <p:spPr bwMode="auto">
          <a:xfrm>
            <a:off x="3581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02" name="Line 18"/>
          <p:cNvSpPr>
            <a:spLocks noChangeShapeType="1"/>
          </p:cNvSpPr>
          <p:nvPr/>
        </p:nvSpPr>
        <p:spPr bwMode="auto">
          <a:xfrm>
            <a:off x="3733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03" name="Line 19"/>
          <p:cNvSpPr>
            <a:spLocks noChangeShapeType="1"/>
          </p:cNvSpPr>
          <p:nvPr/>
        </p:nvSpPr>
        <p:spPr bwMode="auto">
          <a:xfrm>
            <a:off x="3886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04" name="Line 20"/>
          <p:cNvSpPr>
            <a:spLocks noChangeShapeType="1"/>
          </p:cNvSpPr>
          <p:nvPr/>
        </p:nvSpPr>
        <p:spPr bwMode="auto">
          <a:xfrm>
            <a:off x="4038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05" name="Line 21"/>
          <p:cNvSpPr>
            <a:spLocks noChangeShapeType="1"/>
          </p:cNvSpPr>
          <p:nvPr/>
        </p:nvSpPr>
        <p:spPr bwMode="auto">
          <a:xfrm>
            <a:off x="4191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06" name="Line 22"/>
          <p:cNvSpPr>
            <a:spLocks noChangeShapeType="1"/>
          </p:cNvSpPr>
          <p:nvPr/>
        </p:nvSpPr>
        <p:spPr bwMode="auto">
          <a:xfrm>
            <a:off x="4343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07" name="Line 23"/>
          <p:cNvSpPr>
            <a:spLocks noChangeShapeType="1"/>
          </p:cNvSpPr>
          <p:nvPr/>
        </p:nvSpPr>
        <p:spPr bwMode="auto">
          <a:xfrm>
            <a:off x="4495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08" name="Line 24"/>
          <p:cNvSpPr>
            <a:spLocks noChangeShapeType="1"/>
          </p:cNvSpPr>
          <p:nvPr/>
        </p:nvSpPr>
        <p:spPr bwMode="auto">
          <a:xfrm>
            <a:off x="4648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09" name="Line 25"/>
          <p:cNvSpPr>
            <a:spLocks noChangeShapeType="1"/>
          </p:cNvSpPr>
          <p:nvPr/>
        </p:nvSpPr>
        <p:spPr bwMode="auto">
          <a:xfrm>
            <a:off x="4800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10" name="Line 26"/>
          <p:cNvSpPr>
            <a:spLocks noChangeShapeType="1"/>
          </p:cNvSpPr>
          <p:nvPr/>
        </p:nvSpPr>
        <p:spPr bwMode="auto">
          <a:xfrm>
            <a:off x="4953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11" name="Line 27"/>
          <p:cNvSpPr>
            <a:spLocks noChangeShapeType="1"/>
          </p:cNvSpPr>
          <p:nvPr/>
        </p:nvSpPr>
        <p:spPr bwMode="auto">
          <a:xfrm>
            <a:off x="5105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12" name="Line 28"/>
          <p:cNvSpPr>
            <a:spLocks noChangeShapeType="1"/>
          </p:cNvSpPr>
          <p:nvPr/>
        </p:nvSpPr>
        <p:spPr bwMode="auto">
          <a:xfrm>
            <a:off x="5257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13" name="Line 29"/>
          <p:cNvSpPr>
            <a:spLocks noChangeShapeType="1"/>
          </p:cNvSpPr>
          <p:nvPr/>
        </p:nvSpPr>
        <p:spPr bwMode="auto">
          <a:xfrm>
            <a:off x="5410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14" name="Line 30"/>
          <p:cNvSpPr>
            <a:spLocks noChangeShapeType="1"/>
          </p:cNvSpPr>
          <p:nvPr/>
        </p:nvSpPr>
        <p:spPr bwMode="auto">
          <a:xfrm>
            <a:off x="5562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15" name="Line 31"/>
          <p:cNvSpPr>
            <a:spLocks noChangeShapeType="1"/>
          </p:cNvSpPr>
          <p:nvPr/>
        </p:nvSpPr>
        <p:spPr bwMode="auto">
          <a:xfrm>
            <a:off x="5715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16" name="Line 32"/>
          <p:cNvSpPr>
            <a:spLocks noChangeShapeType="1"/>
          </p:cNvSpPr>
          <p:nvPr/>
        </p:nvSpPr>
        <p:spPr bwMode="auto">
          <a:xfrm>
            <a:off x="5867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17" name="Line 33"/>
          <p:cNvSpPr>
            <a:spLocks noChangeShapeType="1"/>
          </p:cNvSpPr>
          <p:nvPr/>
        </p:nvSpPr>
        <p:spPr bwMode="auto">
          <a:xfrm>
            <a:off x="6019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18" name="Line 34"/>
          <p:cNvSpPr>
            <a:spLocks noChangeShapeType="1"/>
          </p:cNvSpPr>
          <p:nvPr/>
        </p:nvSpPr>
        <p:spPr bwMode="auto">
          <a:xfrm>
            <a:off x="6172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19" name="Line 35"/>
          <p:cNvSpPr>
            <a:spLocks noChangeShapeType="1"/>
          </p:cNvSpPr>
          <p:nvPr/>
        </p:nvSpPr>
        <p:spPr bwMode="auto">
          <a:xfrm>
            <a:off x="6324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20" name="Line 36"/>
          <p:cNvSpPr>
            <a:spLocks noChangeShapeType="1"/>
          </p:cNvSpPr>
          <p:nvPr/>
        </p:nvSpPr>
        <p:spPr bwMode="auto">
          <a:xfrm>
            <a:off x="6477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21" name="Line 37"/>
          <p:cNvSpPr>
            <a:spLocks noChangeShapeType="1"/>
          </p:cNvSpPr>
          <p:nvPr/>
        </p:nvSpPr>
        <p:spPr bwMode="auto">
          <a:xfrm>
            <a:off x="6629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22" name="Line 38"/>
          <p:cNvSpPr>
            <a:spLocks noChangeShapeType="1"/>
          </p:cNvSpPr>
          <p:nvPr/>
        </p:nvSpPr>
        <p:spPr bwMode="auto">
          <a:xfrm>
            <a:off x="6781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23" name="Line 39"/>
          <p:cNvSpPr>
            <a:spLocks noChangeShapeType="1"/>
          </p:cNvSpPr>
          <p:nvPr/>
        </p:nvSpPr>
        <p:spPr bwMode="auto">
          <a:xfrm>
            <a:off x="6934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24" name="Line 40"/>
          <p:cNvSpPr>
            <a:spLocks noChangeShapeType="1"/>
          </p:cNvSpPr>
          <p:nvPr/>
        </p:nvSpPr>
        <p:spPr bwMode="auto">
          <a:xfrm>
            <a:off x="7086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25" name="Line 41"/>
          <p:cNvSpPr>
            <a:spLocks noChangeShapeType="1"/>
          </p:cNvSpPr>
          <p:nvPr/>
        </p:nvSpPr>
        <p:spPr bwMode="auto">
          <a:xfrm>
            <a:off x="7239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26" name="Line 42"/>
          <p:cNvSpPr>
            <a:spLocks noChangeShapeType="1"/>
          </p:cNvSpPr>
          <p:nvPr/>
        </p:nvSpPr>
        <p:spPr bwMode="auto">
          <a:xfrm>
            <a:off x="7391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27" name="Line 43"/>
          <p:cNvSpPr>
            <a:spLocks noChangeShapeType="1"/>
          </p:cNvSpPr>
          <p:nvPr/>
        </p:nvSpPr>
        <p:spPr bwMode="auto">
          <a:xfrm>
            <a:off x="7543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28" name="Line 44"/>
          <p:cNvSpPr>
            <a:spLocks noChangeShapeType="1"/>
          </p:cNvSpPr>
          <p:nvPr/>
        </p:nvSpPr>
        <p:spPr bwMode="auto">
          <a:xfrm>
            <a:off x="7696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29" name="Line 45"/>
          <p:cNvSpPr>
            <a:spLocks noChangeShapeType="1"/>
          </p:cNvSpPr>
          <p:nvPr/>
        </p:nvSpPr>
        <p:spPr bwMode="auto">
          <a:xfrm>
            <a:off x="7848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30" name="Line 46"/>
          <p:cNvSpPr>
            <a:spLocks noChangeShapeType="1"/>
          </p:cNvSpPr>
          <p:nvPr/>
        </p:nvSpPr>
        <p:spPr bwMode="auto">
          <a:xfrm>
            <a:off x="2971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31" name="Line 47"/>
          <p:cNvSpPr>
            <a:spLocks noChangeShapeType="1"/>
          </p:cNvSpPr>
          <p:nvPr/>
        </p:nvSpPr>
        <p:spPr bwMode="auto">
          <a:xfrm>
            <a:off x="3124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32" name="Line 48"/>
          <p:cNvSpPr>
            <a:spLocks noChangeShapeType="1"/>
          </p:cNvSpPr>
          <p:nvPr/>
        </p:nvSpPr>
        <p:spPr bwMode="auto">
          <a:xfrm>
            <a:off x="3276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33" name="Line 49"/>
          <p:cNvSpPr>
            <a:spLocks noChangeShapeType="1"/>
          </p:cNvSpPr>
          <p:nvPr/>
        </p:nvSpPr>
        <p:spPr bwMode="auto">
          <a:xfrm>
            <a:off x="3429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34" name="Line 50"/>
          <p:cNvSpPr>
            <a:spLocks noChangeShapeType="1"/>
          </p:cNvSpPr>
          <p:nvPr/>
        </p:nvSpPr>
        <p:spPr bwMode="auto">
          <a:xfrm>
            <a:off x="1143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84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990600" y="990600"/>
            <a:ext cx="70866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11" name="Rectangle 3"/>
          <p:cNvSpPr>
            <a:spLocks noChangeArrowheads="1"/>
          </p:cNvSpPr>
          <p:nvPr/>
        </p:nvSpPr>
        <p:spPr bwMode="auto">
          <a:xfrm>
            <a:off x="990600" y="2514600"/>
            <a:ext cx="7086600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12" name="Line 4"/>
          <p:cNvSpPr>
            <a:spLocks noChangeShapeType="1"/>
          </p:cNvSpPr>
          <p:nvPr/>
        </p:nvSpPr>
        <p:spPr bwMode="auto">
          <a:xfrm>
            <a:off x="1295400" y="2674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13" name="Line 5"/>
          <p:cNvSpPr>
            <a:spLocks noChangeShapeType="1"/>
          </p:cNvSpPr>
          <p:nvPr/>
        </p:nvSpPr>
        <p:spPr bwMode="auto">
          <a:xfrm>
            <a:off x="1447800" y="2674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14" name="Line 6"/>
          <p:cNvSpPr>
            <a:spLocks noChangeShapeType="1"/>
          </p:cNvSpPr>
          <p:nvPr/>
        </p:nvSpPr>
        <p:spPr bwMode="auto">
          <a:xfrm>
            <a:off x="1600200" y="2674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15" name="Line 7"/>
          <p:cNvSpPr>
            <a:spLocks noChangeShapeType="1"/>
          </p:cNvSpPr>
          <p:nvPr/>
        </p:nvSpPr>
        <p:spPr bwMode="auto">
          <a:xfrm>
            <a:off x="1752600" y="2674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16" name="Line 8"/>
          <p:cNvSpPr>
            <a:spLocks noChangeShapeType="1"/>
          </p:cNvSpPr>
          <p:nvPr/>
        </p:nvSpPr>
        <p:spPr bwMode="auto">
          <a:xfrm>
            <a:off x="1905000" y="2674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17" name="Line 9"/>
          <p:cNvSpPr>
            <a:spLocks noChangeShapeType="1"/>
          </p:cNvSpPr>
          <p:nvPr/>
        </p:nvSpPr>
        <p:spPr bwMode="auto">
          <a:xfrm>
            <a:off x="2057400" y="2674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18" name="Line 10"/>
          <p:cNvSpPr>
            <a:spLocks noChangeShapeType="1"/>
          </p:cNvSpPr>
          <p:nvPr/>
        </p:nvSpPr>
        <p:spPr bwMode="auto">
          <a:xfrm>
            <a:off x="2209800" y="2674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19" name="Line 11"/>
          <p:cNvSpPr>
            <a:spLocks noChangeShapeType="1"/>
          </p:cNvSpPr>
          <p:nvPr/>
        </p:nvSpPr>
        <p:spPr bwMode="auto">
          <a:xfrm>
            <a:off x="2362200" y="2674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20" name="Line 12"/>
          <p:cNvSpPr>
            <a:spLocks noChangeShapeType="1"/>
          </p:cNvSpPr>
          <p:nvPr/>
        </p:nvSpPr>
        <p:spPr bwMode="auto">
          <a:xfrm>
            <a:off x="2514600" y="2674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21" name="Line 13"/>
          <p:cNvSpPr>
            <a:spLocks noChangeShapeType="1"/>
          </p:cNvSpPr>
          <p:nvPr/>
        </p:nvSpPr>
        <p:spPr bwMode="auto">
          <a:xfrm>
            <a:off x="2667000" y="2674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22" name="Line 14"/>
          <p:cNvSpPr>
            <a:spLocks noChangeShapeType="1"/>
          </p:cNvSpPr>
          <p:nvPr/>
        </p:nvSpPr>
        <p:spPr bwMode="auto">
          <a:xfrm>
            <a:off x="2819400" y="2674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23" name="Line 15"/>
          <p:cNvSpPr>
            <a:spLocks noChangeShapeType="1"/>
          </p:cNvSpPr>
          <p:nvPr/>
        </p:nvSpPr>
        <p:spPr bwMode="auto">
          <a:xfrm>
            <a:off x="3581400" y="2674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24" name="Line 16"/>
          <p:cNvSpPr>
            <a:spLocks noChangeShapeType="1"/>
          </p:cNvSpPr>
          <p:nvPr/>
        </p:nvSpPr>
        <p:spPr bwMode="auto">
          <a:xfrm>
            <a:off x="3733800" y="2674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25" name="Line 17"/>
          <p:cNvSpPr>
            <a:spLocks noChangeShapeType="1"/>
          </p:cNvSpPr>
          <p:nvPr/>
        </p:nvSpPr>
        <p:spPr bwMode="auto">
          <a:xfrm>
            <a:off x="3886200" y="2674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26" name="Line 18"/>
          <p:cNvSpPr>
            <a:spLocks noChangeShapeType="1"/>
          </p:cNvSpPr>
          <p:nvPr/>
        </p:nvSpPr>
        <p:spPr bwMode="auto">
          <a:xfrm>
            <a:off x="4038600" y="2674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27" name="Line 19"/>
          <p:cNvSpPr>
            <a:spLocks noChangeShapeType="1"/>
          </p:cNvSpPr>
          <p:nvPr/>
        </p:nvSpPr>
        <p:spPr bwMode="auto">
          <a:xfrm>
            <a:off x="4191000" y="2674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28" name="Line 20"/>
          <p:cNvSpPr>
            <a:spLocks noChangeShapeType="1"/>
          </p:cNvSpPr>
          <p:nvPr/>
        </p:nvSpPr>
        <p:spPr bwMode="auto">
          <a:xfrm>
            <a:off x="4343400" y="2674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29" name="Line 21"/>
          <p:cNvSpPr>
            <a:spLocks noChangeShapeType="1"/>
          </p:cNvSpPr>
          <p:nvPr/>
        </p:nvSpPr>
        <p:spPr bwMode="auto">
          <a:xfrm>
            <a:off x="4495800" y="2674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30" name="Line 22"/>
          <p:cNvSpPr>
            <a:spLocks noChangeShapeType="1"/>
          </p:cNvSpPr>
          <p:nvPr/>
        </p:nvSpPr>
        <p:spPr bwMode="auto">
          <a:xfrm>
            <a:off x="4648200" y="2674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31" name="Line 23"/>
          <p:cNvSpPr>
            <a:spLocks noChangeShapeType="1"/>
          </p:cNvSpPr>
          <p:nvPr/>
        </p:nvSpPr>
        <p:spPr bwMode="auto">
          <a:xfrm>
            <a:off x="4800600" y="2674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32" name="Line 24"/>
          <p:cNvSpPr>
            <a:spLocks noChangeShapeType="1"/>
          </p:cNvSpPr>
          <p:nvPr/>
        </p:nvSpPr>
        <p:spPr bwMode="auto">
          <a:xfrm>
            <a:off x="4953000" y="2674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33" name="Line 25"/>
          <p:cNvSpPr>
            <a:spLocks noChangeShapeType="1"/>
          </p:cNvSpPr>
          <p:nvPr/>
        </p:nvSpPr>
        <p:spPr bwMode="auto">
          <a:xfrm>
            <a:off x="5105400" y="2674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34" name="Line 26"/>
          <p:cNvSpPr>
            <a:spLocks noChangeShapeType="1"/>
          </p:cNvSpPr>
          <p:nvPr/>
        </p:nvSpPr>
        <p:spPr bwMode="auto">
          <a:xfrm>
            <a:off x="5257800" y="2674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35" name="Line 27"/>
          <p:cNvSpPr>
            <a:spLocks noChangeShapeType="1"/>
          </p:cNvSpPr>
          <p:nvPr/>
        </p:nvSpPr>
        <p:spPr bwMode="auto">
          <a:xfrm>
            <a:off x="5410200" y="2674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36" name="Line 28"/>
          <p:cNvSpPr>
            <a:spLocks noChangeShapeType="1"/>
          </p:cNvSpPr>
          <p:nvPr/>
        </p:nvSpPr>
        <p:spPr bwMode="auto">
          <a:xfrm>
            <a:off x="5562600" y="2674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37" name="Line 29"/>
          <p:cNvSpPr>
            <a:spLocks noChangeShapeType="1"/>
          </p:cNvSpPr>
          <p:nvPr/>
        </p:nvSpPr>
        <p:spPr bwMode="auto">
          <a:xfrm>
            <a:off x="5715000" y="2674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38" name="Line 30"/>
          <p:cNvSpPr>
            <a:spLocks noChangeShapeType="1"/>
          </p:cNvSpPr>
          <p:nvPr/>
        </p:nvSpPr>
        <p:spPr bwMode="auto">
          <a:xfrm>
            <a:off x="5867400" y="2674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39" name="Line 31"/>
          <p:cNvSpPr>
            <a:spLocks noChangeShapeType="1"/>
          </p:cNvSpPr>
          <p:nvPr/>
        </p:nvSpPr>
        <p:spPr bwMode="auto">
          <a:xfrm>
            <a:off x="6019800" y="2674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40" name="Line 32"/>
          <p:cNvSpPr>
            <a:spLocks noChangeShapeType="1"/>
          </p:cNvSpPr>
          <p:nvPr/>
        </p:nvSpPr>
        <p:spPr bwMode="auto">
          <a:xfrm>
            <a:off x="6172200" y="2674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41" name="Line 33"/>
          <p:cNvSpPr>
            <a:spLocks noChangeShapeType="1"/>
          </p:cNvSpPr>
          <p:nvPr/>
        </p:nvSpPr>
        <p:spPr bwMode="auto">
          <a:xfrm>
            <a:off x="6324600" y="2674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42" name="Line 34"/>
          <p:cNvSpPr>
            <a:spLocks noChangeShapeType="1"/>
          </p:cNvSpPr>
          <p:nvPr/>
        </p:nvSpPr>
        <p:spPr bwMode="auto">
          <a:xfrm>
            <a:off x="6477000" y="2674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43" name="Line 35"/>
          <p:cNvSpPr>
            <a:spLocks noChangeShapeType="1"/>
          </p:cNvSpPr>
          <p:nvPr/>
        </p:nvSpPr>
        <p:spPr bwMode="auto">
          <a:xfrm>
            <a:off x="6629400" y="2674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44" name="Line 36"/>
          <p:cNvSpPr>
            <a:spLocks noChangeShapeType="1"/>
          </p:cNvSpPr>
          <p:nvPr/>
        </p:nvSpPr>
        <p:spPr bwMode="auto">
          <a:xfrm>
            <a:off x="6781800" y="2674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45" name="Line 37"/>
          <p:cNvSpPr>
            <a:spLocks noChangeShapeType="1"/>
          </p:cNvSpPr>
          <p:nvPr/>
        </p:nvSpPr>
        <p:spPr bwMode="auto">
          <a:xfrm>
            <a:off x="6934200" y="2674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46" name="Line 38"/>
          <p:cNvSpPr>
            <a:spLocks noChangeShapeType="1"/>
          </p:cNvSpPr>
          <p:nvPr/>
        </p:nvSpPr>
        <p:spPr bwMode="auto">
          <a:xfrm>
            <a:off x="7086600" y="2674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47" name="Line 39"/>
          <p:cNvSpPr>
            <a:spLocks noChangeShapeType="1"/>
          </p:cNvSpPr>
          <p:nvPr/>
        </p:nvSpPr>
        <p:spPr bwMode="auto">
          <a:xfrm>
            <a:off x="7239000" y="2674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48" name="Line 40"/>
          <p:cNvSpPr>
            <a:spLocks noChangeShapeType="1"/>
          </p:cNvSpPr>
          <p:nvPr/>
        </p:nvSpPr>
        <p:spPr bwMode="auto">
          <a:xfrm>
            <a:off x="7391400" y="2674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49" name="Line 41"/>
          <p:cNvSpPr>
            <a:spLocks noChangeShapeType="1"/>
          </p:cNvSpPr>
          <p:nvPr/>
        </p:nvSpPr>
        <p:spPr bwMode="auto">
          <a:xfrm>
            <a:off x="7543800" y="2674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50" name="Line 42"/>
          <p:cNvSpPr>
            <a:spLocks noChangeShapeType="1"/>
          </p:cNvSpPr>
          <p:nvPr/>
        </p:nvSpPr>
        <p:spPr bwMode="auto">
          <a:xfrm>
            <a:off x="7696200" y="2674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51" name="Line 43"/>
          <p:cNvSpPr>
            <a:spLocks noChangeShapeType="1"/>
          </p:cNvSpPr>
          <p:nvPr/>
        </p:nvSpPr>
        <p:spPr bwMode="auto">
          <a:xfrm>
            <a:off x="7848600" y="2674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52" name="Line 44"/>
          <p:cNvSpPr>
            <a:spLocks noChangeShapeType="1"/>
          </p:cNvSpPr>
          <p:nvPr/>
        </p:nvSpPr>
        <p:spPr bwMode="auto">
          <a:xfrm>
            <a:off x="2971800" y="2674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53" name="Line 45"/>
          <p:cNvSpPr>
            <a:spLocks noChangeShapeType="1"/>
          </p:cNvSpPr>
          <p:nvPr/>
        </p:nvSpPr>
        <p:spPr bwMode="auto">
          <a:xfrm>
            <a:off x="3124200" y="2674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54" name="Line 46"/>
          <p:cNvSpPr>
            <a:spLocks noChangeShapeType="1"/>
          </p:cNvSpPr>
          <p:nvPr/>
        </p:nvSpPr>
        <p:spPr bwMode="auto">
          <a:xfrm>
            <a:off x="3276600" y="2674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55" name="Line 47"/>
          <p:cNvSpPr>
            <a:spLocks noChangeShapeType="1"/>
          </p:cNvSpPr>
          <p:nvPr/>
        </p:nvSpPr>
        <p:spPr bwMode="auto">
          <a:xfrm>
            <a:off x="3429000" y="2674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56" name="Line 48"/>
          <p:cNvSpPr>
            <a:spLocks noChangeShapeType="1"/>
          </p:cNvSpPr>
          <p:nvPr/>
        </p:nvSpPr>
        <p:spPr bwMode="auto">
          <a:xfrm>
            <a:off x="1143000" y="2674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57" name="Line 49"/>
          <p:cNvSpPr>
            <a:spLocks noChangeShapeType="1"/>
          </p:cNvSpPr>
          <p:nvPr/>
        </p:nvSpPr>
        <p:spPr bwMode="auto">
          <a:xfrm>
            <a:off x="1295400" y="1150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58" name="Line 50"/>
          <p:cNvSpPr>
            <a:spLocks noChangeShapeType="1"/>
          </p:cNvSpPr>
          <p:nvPr/>
        </p:nvSpPr>
        <p:spPr bwMode="auto">
          <a:xfrm>
            <a:off x="1447800" y="1150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59" name="Line 51"/>
          <p:cNvSpPr>
            <a:spLocks noChangeShapeType="1"/>
          </p:cNvSpPr>
          <p:nvPr/>
        </p:nvSpPr>
        <p:spPr bwMode="auto">
          <a:xfrm>
            <a:off x="1600200" y="1150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60" name="Line 52"/>
          <p:cNvSpPr>
            <a:spLocks noChangeShapeType="1"/>
          </p:cNvSpPr>
          <p:nvPr/>
        </p:nvSpPr>
        <p:spPr bwMode="auto">
          <a:xfrm>
            <a:off x="1752600" y="1150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61" name="Line 53"/>
          <p:cNvSpPr>
            <a:spLocks noChangeShapeType="1"/>
          </p:cNvSpPr>
          <p:nvPr/>
        </p:nvSpPr>
        <p:spPr bwMode="auto">
          <a:xfrm>
            <a:off x="1905000" y="1150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62" name="Line 54"/>
          <p:cNvSpPr>
            <a:spLocks noChangeShapeType="1"/>
          </p:cNvSpPr>
          <p:nvPr/>
        </p:nvSpPr>
        <p:spPr bwMode="auto">
          <a:xfrm>
            <a:off x="2057400" y="1150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63" name="Line 55"/>
          <p:cNvSpPr>
            <a:spLocks noChangeShapeType="1"/>
          </p:cNvSpPr>
          <p:nvPr/>
        </p:nvSpPr>
        <p:spPr bwMode="auto">
          <a:xfrm>
            <a:off x="2209800" y="1150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64" name="Line 56"/>
          <p:cNvSpPr>
            <a:spLocks noChangeShapeType="1"/>
          </p:cNvSpPr>
          <p:nvPr/>
        </p:nvSpPr>
        <p:spPr bwMode="auto">
          <a:xfrm>
            <a:off x="2362200" y="1150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65" name="Line 57"/>
          <p:cNvSpPr>
            <a:spLocks noChangeShapeType="1"/>
          </p:cNvSpPr>
          <p:nvPr/>
        </p:nvSpPr>
        <p:spPr bwMode="auto">
          <a:xfrm>
            <a:off x="2514600" y="1150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66" name="Line 58"/>
          <p:cNvSpPr>
            <a:spLocks noChangeShapeType="1"/>
          </p:cNvSpPr>
          <p:nvPr/>
        </p:nvSpPr>
        <p:spPr bwMode="auto">
          <a:xfrm>
            <a:off x="2667000" y="1150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67" name="Line 59"/>
          <p:cNvSpPr>
            <a:spLocks noChangeShapeType="1"/>
          </p:cNvSpPr>
          <p:nvPr/>
        </p:nvSpPr>
        <p:spPr bwMode="auto">
          <a:xfrm>
            <a:off x="2819400" y="1150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68" name="Line 60"/>
          <p:cNvSpPr>
            <a:spLocks noChangeShapeType="1"/>
          </p:cNvSpPr>
          <p:nvPr/>
        </p:nvSpPr>
        <p:spPr bwMode="auto">
          <a:xfrm>
            <a:off x="3581400" y="1150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69" name="Line 61"/>
          <p:cNvSpPr>
            <a:spLocks noChangeShapeType="1"/>
          </p:cNvSpPr>
          <p:nvPr/>
        </p:nvSpPr>
        <p:spPr bwMode="auto">
          <a:xfrm>
            <a:off x="3733800" y="1150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70" name="Line 62"/>
          <p:cNvSpPr>
            <a:spLocks noChangeShapeType="1"/>
          </p:cNvSpPr>
          <p:nvPr/>
        </p:nvSpPr>
        <p:spPr bwMode="auto">
          <a:xfrm>
            <a:off x="3886200" y="1150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71" name="Line 63"/>
          <p:cNvSpPr>
            <a:spLocks noChangeShapeType="1"/>
          </p:cNvSpPr>
          <p:nvPr/>
        </p:nvSpPr>
        <p:spPr bwMode="auto">
          <a:xfrm>
            <a:off x="4038600" y="1150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72" name="Line 64"/>
          <p:cNvSpPr>
            <a:spLocks noChangeShapeType="1"/>
          </p:cNvSpPr>
          <p:nvPr/>
        </p:nvSpPr>
        <p:spPr bwMode="auto">
          <a:xfrm>
            <a:off x="4191000" y="1150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73" name="Line 65"/>
          <p:cNvSpPr>
            <a:spLocks noChangeShapeType="1"/>
          </p:cNvSpPr>
          <p:nvPr/>
        </p:nvSpPr>
        <p:spPr bwMode="auto">
          <a:xfrm>
            <a:off x="4343400" y="1150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74" name="Line 66"/>
          <p:cNvSpPr>
            <a:spLocks noChangeShapeType="1"/>
          </p:cNvSpPr>
          <p:nvPr/>
        </p:nvSpPr>
        <p:spPr bwMode="auto">
          <a:xfrm>
            <a:off x="4495800" y="1150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75" name="Line 67"/>
          <p:cNvSpPr>
            <a:spLocks noChangeShapeType="1"/>
          </p:cNvSpPr>
          <p:nvPr/>
        </p:nvSpPr>
        <p:spPr bwMode="auto">
          <a:xfrm>
            <a:off x="4648200" y="1150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76" name="Line 68"/>
          <p:cNvSpPr>
            <a:spLocks noChangeShapeType="1"/>
          </p:cNvSpPr>
          <p:nvPr/>
        </p:nvSpPr>
        <p:spPr bwMode="auto">
          <a:xfrm>
            <a:off x="4800600" y="1150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77" name="Line 69"/>
          <p:cNvSpPr>
            <a:spLocks noChangeShapeType="1"/>
          </p:cNvSpPr>
          <p:nvPr/>
        </p:nvSpPr>
        <p:spPr bwMode="auto">
          <a:xfrm>
            <a:off x="4953000" y="1150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78" name="Line 70"/>
          <p:cNvSpPr>
            <a:spLocks noChangeShapeType="1"/>
          </p:cNvSpPr>
          <p:nvPr/>
        </p:nvSpPr>
        <p:spPr bwMode="auto">
          <a:xfrm>
            <a:off x="5105400" y="1150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79" name="Line 71"/>
          <p:cNvSpPr>
            <a:spLocks noChangeShapeType="1"/>
          </p:cNvSpPr>
          <p:nvPr/>
        </p:nvSpPr>
        <p:spPr bwMode="auto">
          <a:xfrm>
            <a:off x="5257800" y="1150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80" name="Line 72"/>
          <p:cNvSpPr>
            <a:spLocks noChangeShapeType="1"/>
          </p:cNvSpPr>
          <p:nvPr/>
        </p:nvSpPr>
        <p:spPr bwMode="auto">
          <a:xfrm>
            <a:off x="5410200" y="1150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81" name="Line 73"/>
          <p:cNvSpPr>
            <a:spLocks noChangeShapeType="1"/>
          </p:cNvSpPr>
          <p:nvPr/>
        </p:nvSpPr>
        <p:spPr bwMode="auto">
          <a:xfrm>
            <a:off x="5562600" y="1150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82" name="Line 74"/>
          <p:cNvSpPr>
            <a:spLocks noChangeShapeType="1"/>
          </p:cNvSpPr>
          <p:nvPr/>
        </p:nvSpPr>
        <p:spPr bwMode="auto">
          <a:xfrm>
            <a:off x="5715000" y="1150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83" name="Line 75"/>
          <p:cNvSpPr>
            <a:spLocks noChangeShapeType="1"/>
          </p:cNvSpPr>
          <p:nvPr/>
        </p:nvSpPr>
        <p:spPr bwMode="auto">
          <a:xfrm>
            <a:off x="5867400" y="1150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84" name="Line 76"/>
          <p:cNvSpPr>
            <a:spLocks noChangeShapeType="1"/>
          </p:cNvSpPr>
          <p:nvPr/>
        </p:nvSpPr>
        <p:spPr bwMode="auto">
          <a:xfrm>
            <a:off x="6019800" y="1150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85" name="Line 77"/>
          <p:cNvSpPr>
            <a:spLocks noChangeShapeType="1"/>
          </p:cNvSpPr>
          <p:nvPr/>
        </p:nvSpPr>
        <p:spPr bwMode="auto">
          <a:xfrm>
            <a:off x="6172200" y="1150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86" name="Line 78"/>
          <p:cNvSpPr>
            <a:spLocks noChangeShapeType="1"/>
          </p:cNvSpPr>
          <p:nvPr/>
        </p:nvSpPr>
        <p:spPr bwMode="auto">
          <a:xfrm>
            <a:off x="6324600" y="1150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87" name="Line 79"/>
          <p:cNvSpPr>
            <a:spLocks noChangeShapeType="1"/>
          </p:cNvSpPr>
          <p:nvPr/>
        </p:nvSpPr>
        <p:spPr bwMode="auto">
          <a:xfrm>
            <a:off x="6477000" y="1150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88" name="Line 80"/>
          <p:cNvSpPr>
            <a:spLocks noChangeShapeType="1"/>
          </p:cNvSpPr>
          <p:nvPr/>
        </p:nvSpPr>
        <p:spPr bwMode="auto">
          <a:xfrm>
            <a:off x="6629400" y="1150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89" name="Line 81"/>
          <p:cNvSpPr>
            <a:spLocks noChangeShapeType="1"/>
          </p:cNvSpPr>
          <p:nvPr/>
        </p:nvSpPr>
        <p:spPr bwMode="auto">
          <a:xfrm>
            <a:off x="6781800" y="1150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90" name="Line 82"/>
          <p:cNvSpPr>
            <a:spLocks noChangeShapeType="1"/>
          </p:cNvSpPr>
          <p:nvPr/>
        </p:nvSpPr>
        <p:spPr bwMode="auto">
          <a:xfrm>
            <a:off x="6934200" y="1150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91" name="Line 83"/>
          <p:cNvSpPr>
            <a:spLocks noChangeShapeType="1"/>
          </p:cNvSpPr>
          <p:nvPr/>
        </p:nvSpPr>
        <p:spPr bwMode="auto">
          <a:xfrm>
            <a:off x="7086600" y="1150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92" name="Line 84"/>
          <p:cNvSpPr>
            <a:spLocks noChangeShapeType="1"/>
          </p:cNvSpPr>
          <p:nvPr/>
        </p:nvSpPr>
        <p:spPr bwMode="auto">
          <a:xfrm>
            <a:off x="7239000" y="1150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93" name="Line 85"/>
          <p:cNvSpPr>
            <a:spLocks noChangeShapeType="1"/>
          </p:cNvSpPr>
          <p:nvPr/>
        </p:nvSpPr>
        <p:spPr bwMode="auto">
          <a:xfrm>
            <a:off x="7391400" y="1150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94" name="Line 86"/>
          <p:cNvSpPr>
            <a:spLocks noChangeShapeType="1"/>
          </p:cNvSpPr>
          <p:nvPr/>
        </p:nvSpPr>
        <p:spPr bwMode="auto">
          <a:xfrm>
            <a:off x="7543800" y="1150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95" name="Line 87"/>
          <p:cNvSpPr>
            <a:spLocks noChangeShapeType="1"/>
          </p:cNvSpPr>
          <p:nvPr/>
        </p:nvSpPr>
        <p:spPr bwMode="auto">
          <a:xfrm>
            <a:off x="7696200" y="1150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96" name="Line 88"/>
          <p:cNvSpPr>
            <a:spLocks noChangeShapeType="1"/>
          </p:cNvSpPr>
          <p:nvPr/>
        </p:nvSpPr>
        <p:spPr bwMode="auto">
          <a:xfrm>
            <a:off x="7848600" y="1150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97" name="Line 89"/>
          <p:cNvSpPr>
            <a:spLocks noChangeShapeType="1"/>
          </p:cNvSpPr>
          <p:nvPr/>
        </p:nvSpPr>
        <p:spPr bwMode="auto">
          <a:xfrm>
            <a:off x="2971800" y="1150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98" name="Line 90"/>
          <p:cNvSpPr>
            <a:spLocks noChangeShapeType="1"/>
          </p:cNvSpPr>
          <p:nvPr/>
        </p:nvSpPr>
        <p:spPr bwMode="auto">
          <a:xfrm>
            <a:off x="3124200" y="1150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99" name="Line 91"/>
          <p:cNvSpPr>
            <a:spLocks noChangeShapeType="1"/>
          </p:cNvSpPr>
          <p:nvPr/>
        </p:nvSpPr>
        <p:spPr bwMode="auto">
          <a:xfrm>
            <a:off x="3276600" y="1150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300" name="Line 92"/>
          <p:cNvSpPr>
            <a:spLocks noChangeShapeType="1"/>
          </p:cNvSpPr>
          <p:nvPr/>
        </p:nvSpPr>
        <p:spPr bwMode="auto">
          <a:xfrm>
            <a:off x="3429000" y="1150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301" name="Line 93"/>
          <p:cNvSpPr>
            <a:spLocks noChangeShapeType="1"/>
          </p:cNvSpPr>
          <p:nvPr/>
        </p:nvSpPr>
        <p:spPr bwMode="auto">
          <a:xfrm>
            <a:off x="1143000" y="1150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0302" name="AutoShape 94"/>
          <p:cNvCxnSpPr>
            <a:cxnSpLocks noChangeShapeType="1"/>
            <a:stCxn id="350301" idx="1"/>
            <a:endCxn id="350229" idx="0"/>
          </p:cNvCxnSpPr>
          <p:nvPr/>
        </p:nvCxnSpPr>
        <p:spPr bwMode="auto">
          <a:xfrm>
            <a:off x="1143000" y="1684338"/>
            <a:ext cx="33528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0303" name="AutoShape 95"/>
          <p:cNvCxnSpPr>
            <a:cxnSpLocks noChangeShapeType="1"/>
            <a:stCxn id="350257" idx="1"/>
            <a:endCxn id="350220" idx="0"/>
          </p:cNvCxnSpPr>
          <p:nvPr/>
        </p:nvCxnSpPr>
        <p:spPr bwMode="auto">
          <a:xfrm>
            <a:off x="1295400" y="1684338"/>
            <a:ext cx="12192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0304" name="AutoShape 96"/>
          <p:cNvCxnSpPr>
            <a:cxnSpLocks noChangeShapeType="1"/>
            <a:stCxn id="350258" idx="1"/>
            <a:endCxn id="350242" idx="0"/>
          </p:cNvCxnSpPr>
          <p:nvPr/>
        </p:nvCxnSpPr>
        <p:spPr bwMode="auto">
          <a:xfrm>
            <a:off x="1447800" y="1684338"/>
            <a:ext cx="50292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0305" name="AutoShape 97"/>
          <p:cNvCxnSpPr>
            <a:cxnSpLocks noChangeShapeType="1"/>
            <a:stCxn id="350271" idx="1"/>
            <a:endCxn id="350253" idx="0"/>
          </p:cNvCxnSpPr>
          <p:nvPr/>
        </p:nvCxnSpPr>
        <p:spPr bwMode="auto">
          <a:xfrm flipH="1">
            <a:off x="3124200" y="1684338"/>
            <a:ext cx="914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0306" name="AutoShape 98"/>
          <p:cNvCxnSpPr>
            <a:cxnSpLocks noChangeShapeType="1"/>
            <a:stCxn id="350297" idx="1"/>
            <a:endCxn id="350214" idx="0"/>
          </p:cNvCxnSpPr>
          <p:nvPr/>
        </p:nvCxnSpPr>
        <p:spPr bwMode="auto">
          <a:xfrm flipH="1">
            <a:off x="1600200" y="1684338"/>
            <a:ext cx="13716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0307" name="AutoShape 99"/>
          <p:cNvCxnSpPr>
            <a:cxnSpLocks noChangeShapeType="1"/>
            <a:stCxn id="350283" idx="1"/>
            <a:endCxn id="350248" idx="0"/>
          </p:cNvCxnSpPr>
          <p:nvPr/>
        </p:nvCxnSpPr>
        <p:spPr bwMode="auto">
          <a:xfrm>
            <a:off x="5867400" y="1684338"/>
            <a:ext cx="1524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0308" name="AutoShape 100"/>
          <p:cNvCxnSpPr>
            <a:cxnSpLocks noChangeShapeType="1"/>
            <a:stCxn id="350279" idx="1"/>
            <a:endCxn id="350244" idx="0"/>
          </p:cNvCxnSpPr>
          <p:nvPr/>
        </p:nvCxnSpPr>
        <p:spPr bwMode="auto">
          <a:xfrm>
            <a:off x="5257800" y="1684338"/>
            <a:ext cx="1524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0309" name="AutoShape 101"/>
          <p:cNvCxnSpPr>
            <a:cxnSpLocks noChangeShapeType="1"/>
            <a:stCxn id="350295" idx="1"/>
            <a:endCxn id="350235" idx="0"/>
          </p:cNvCxnSpPr>
          <p:nvPr/>
        </p:nvCxnSpPr>
        <p:spPr bwMode="auto">
          <a:xfrm flipH="1">
            <a:off x="5410200" y="1684338"/>
            <a:ext cx="2286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0310" name="AutoShape 102"/>
          <p:cNvCxnSpPr>
            <a:cxnSpLocks noChangeShapeType="1"/>
            <a:stCxn id="350288" idx="1"/>
            <a:endCxn id="350249" idx="0"/>
          </p:cNvCxnSpPr>
          <p:nvPr/>
        </p:nvCxnSpPr>
        <p:spPr bwMode="auto">
          <a:xfrm>
            <a:off x="6629400" y="1684338"/>
            <a:ext cx="914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0311" name="AutoShape 103"/>
          <p:cNvCxnSpPr>
            <a:cxnSpLocks noChangeShapeType="1"/>
            <a:stCxn id="350291" idx="1"/>
            <a:endCxn id="350231" idx="0"/>
          </p:cNvCxnSpPr>
          <p:nvPr/>
        </p:nvCxnSpPr>
        <p:spPr bwMode="auto">
          <a:xfrm flipH="1">
            <a:off x="4800600" y="1684338"/>
            <a:ext cx="2286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0312" name="AutoShape 104"/>
          <p:cNvCxnSpPr>
            <a:cxnSpLocks noChangeShapeType="1"/>
            <a:stCxn id="350296" idx="1"/>
            <a:endCxn id="350221" idx="0"/>
          </p:cNvCxnSpPr>
          <p:nvPr/>
        </p:nvCxnSpPr>
        <p:spPr bwMode="auto">
          <a:xfrm flipH="1">
            <a:off x="2667000" y="1684338"/>
            <a:ext cx="51816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0313" name="AutoShape 105"/>
          <p:cNvCxnSpPr>
            <a:cxnSpLocks noChangeShapeType="1"/>
            <a:stCxn id="350281" idx="1"/>
            <a:endCxn id="350217" idx="0"/>
          </p:cNvCxnSpPr>
          <p:nvPr/>
        </p:nvCxnSpPr>
        <p:spPr bwMode="auto">
          <a:xfrm flipH="1">
            <a:off x="2057400" y="1684338"/>
            <a:ext cx="35052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0314" name="AutoShape 106"/>
          <p:cNvCxnSpPr>
            <a:cxnSpLocks noChangeShapeType="1"/>
            <a:stCxn id="350282" idx="1"/>
            <a:endCxn id="350245" idx="0"/>
          </p:cNvCxnSpPr>
          <p:nvPr/>
        </p:nvCxnSpPr>
        <p:spPr bwMode="auto">
          <a:xfrm>
            <a:off x="5715000" y="1684338"/>
            <a:ext cx="12192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0315" name="AutoShape 107"/>
          <p:cNvCxnSpPr>
            <a:cxnSpLocks noChangeShapeType="1"/>
            <a:stCxn id="350287" idx="1"/>
            <a:endCxn id="350230" idx="0"/>
          </p:cNvCxnSpPr>
          <p:nvPr/>
        </p:nvCxnSpPr>
        <p:spPr bwMode="auto">
          <a:xfrm flipH="1">
            <a:off x="4648200" y="1684338"/>
            <a:ext cx="18288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0316" name="AutoShape 108"/>
          <p:cNvCxnSpPr>
            <a:cxnSpLocks noChangeShapeType="1"/>
            <a:stCxn id="350276" idx="1"/>
            <a:endCxn id="350225" idx="0"/>
          </p:cNvCxnSpPr>
          <p:nvPr/>
        </p:nvCxnSpPr>
        <p:spPr bwMode="auto">
          <a:xfrm flipH="1">
            <a:off x="3886200" y="1684338"/>
            <a:ext cx="914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0317" name="AutoShape 109"/>
          <p:cNvCxnSpPr>
            <a:cxnSpLocks noChangeShapeType="1"/>
            <a:stCxn id="350273" idx="1"/>
            <a:endCxn id="350256" idx="0"/>
          </p:cNvCxnSpPr>
          <p:nvPr/>
        </p:nvCxnSpPr>
        <p:spPr bwMode="auto">
          <a:xfrm flipH="1">
            <a:off x="1143000" y="1684338"/>
            <a:ext cx="3200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0318" name="AutoShape 110"/>
          <p:cNvCxnSpPr>
            <a:cxnSpLocks noChangeShapeType="1"/>
            <a:stCxn id="350299" idx="1"/>
            <a:endCxn id="350213" idx="0"/>
          </p:cNvCxnSpPr>
          <p:nvPr/>
        </p:nvCxnSpPr>
        <p:spPr bwMode="auto">
          <a:xfrm flipH="1">
            <a:off x="1447800" y="1684338"/>
            <a:ext cx="18288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0319" name="AutoShape 111"/>
          <p:cNvCxnSpPr>
            <a:cxnSpLocks noChangeShapeType="1"/>
            <a:stCxn id="350262" idx="1"/>
            <a:endCxn id="350234" idx="0"/>
          </p:cNvCxnSpPr>
          <p:nvPr/>
        </p:nvCxnSpPr>
        <p:spPr bwMode="auto">
          <a:xfrm>
            <a:off x="2057400" y="1684338"/>
            <a:ext cx="3200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0320" name="AutoShape 112"/>
          <p:cNvCxnSpPr>
            <a:cxnSpLocks noChangeShapeType="1"/>
            <a:stCxn id="350268" idx="1"/>
            <a:endCxn id="350251" idx="0"/>
          </p:cNvCxnSpPr>
          <p:nvPr/>
        </p:nvCxnSpPr>
        <p:spPr bwMode="auto">
          <a:xfrm>
            <a:off x="3581400" y="1684338"/>
            <a:ext cx="42672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0321" name="AutoShape 113"/>
          <p:cNvCxnSpPr>
            <a:cxnSpLocks noChangeShapeType="1"/>
            <a:stCxn id="350277" idx="1"/>
            <a:endCxn id="350243" idx="0"/>
          </p:cNvCxnSpPr>
          <p:nvPr/>
        </p:nvCxnSpPr>
        <p:spPr bwMode="auto">
          <a:xfrm>
            <a:off x="4953000" y="1684338"/>
            <a:ext cx="1676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0322" name="AutoShape 114"/>
          <p:cNvCxnSpPr>
            <a:cxnSpLocks noChangeShapeType="1"/>
            <a:stCxn id="350274" idx="1"/>
            <a:endCxn id="350223" idx="0"/>
          </p:cNvCxnSpPr>
          <p:nvPr/>
        </p:nvCxnSpPr>
        <p:spPr bwMode="auto">
          <a:xfrm flipH="1">
            <a:off x="3581400" y="1684338"/>
            <a:ext cx="914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0323" name="AutoShape 115"/>
          <p:cNvCxnSpPr>
            <a:cxnSpLocks noChangeShapeType="1"/>
            <a:stCxn id="350289" idx="1"/>
            <a:endCxn id="350224" idx="0"/>
          </p:cNvCxnSpPr>
          <p:nvPr/>
        </p:nvCxnSpPr>
        <p:spPr bwMode="auto">
          <a:xfrm flipH="1">
            <a:off x="3733800" y="1684338"/>
            <a:ext cx="3048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0324" name="AutoShape 116"/>
          <p:cNvCxnSpPr>
            <a:cxnSpLocks noChangeShapeType="1"/>
            <a:stCxn id="350266" idx="1"/>
            <a:endCxn id="350215" idx="0"/>
          </p:cNvCxnSpPr>
          <p:nvPr/>
        </p:nvCxnSpPr>
        <p:spPr bwMode="auto">
          <a:xfrm flipH="1">
            <a:off x="1752600" y="1684338"/>
            <a:ext cx="914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0325" name="AutoShape 117"/>
          <p:cNvCxnSpPr>
            <a:cxnSpLocks noChangeShapeType="1"/>
            <a:stCxn id="350261" idx="1"/>
            <a:endCxn id="350216" idx="0"/>
          </p:cNvCxnSpPr>
          <p:nvPr/>
        </p:nvCxnSpPr>
        <p:spPr bwMode="auto">
          <a:xfrm>
            <a:off x="1905000" y="1684338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0326" name="AutoShape 118"/>
          <p:cNvCxnSpPr>
            <a:cxnSpLocks noChangeShapeType="1"/>
            <a:stCxn id="350285" idx="1"/>
            <a:endCxn id="350239" idx="0"/>
          </p:cNvCxnSpPr>
          <p:nvPr/>
        </p:nvCxnSpPr>
        <p:spPr bwMode="auto">
          <a:xfrm flipH="1">
            <a:off x="6019800" y="1684338"/>
            <a:ext cx="152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0327" name="AutoShape 119"/>
          <p:cNvCxnSpPr>
            <a:cxnSpLocks noChangeShapeType="1"/>
            <a:stCxn id="350300" idx="1"/>
            <a:endCxn id="350254" idx="0"/>
          </p:cNvCxnSpPr>
          <p:nvPr/>
        </p:nvCxnSpPr>
        <p:spPr bwMode="auto">
          <a:xfrm flipH="1">
            <a:off x="3276600" y="1684338"/>
            <a:ext cx="152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0328" name="AutoShape 120"/>
          <p:cNvCxnSpPr>
            <a:cxnSpLocks noChangeShapeType="1"/>
            <a:stCxn id="350292" idx="1"/>
            <a:endCxn id="350246" idx="0"/>
          </p:cNvCxnSpPr>
          <p:nvPr/>
        </p:nvCxnSpPr>
        <p:spPr bwMode="auto">
          <a:xfrm flipH="1">
            <a:off x="7086600" y="1684338"/>
            <a:ext cx="152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0329" name="Text Box 121"/>
          <p:cNvSpPr txBox="1">
            <a:spLocks noChangeArrowheads="1"/>
          </p:cNvSpPr>
          <p:nvPr/>
        </p:nvSpPr>
        <p:spPr bwMode="auto">
          <a:xfrm>
            <a:off x="1066800" y="38862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Can we use an index?</a:t>
            </a:r>
          </a:p>
        </p:txBody>
      </p:sp>
      <p:sp>
        <p:nvSpPr>
          <p:cNvPr id="350330" name="Text Box 122"/>
          <p:cNvSpPr txBox="1">
            <a:spLocks noChangeArrowheads="1"/>
          </p:cNvSpPr>
          <p:nvPr/>
        </p:nvSpPr>
        <p:spPr bwMode="auto">
          <a:xfrm>
            <a:off x="1066800" y="4572000"/>
            <a:ext cx="70104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DD080A"/>
                </a:solidFill>
              </a:rPr>
              <a:t>No.  We have to touch every record no matter what.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DD080A"/>
                </a:solidFill>
              </a:rPr>
              <a:t>The task is fundamentally O(</a:t>
            </a:r>
            <a:r>
              <a:rPr lang="en-US" i="1">
                <a:solidFill>
                  <a:srgbClr val="DD080A"/>
                </a:solidFill>
              </a:rPr>
              <a:t>N</a:t>
            </a:r>
            <a:r>
              <a:rPr lang="en-US">
                <a:solidFill>
                  <a:srgbClr val="DD080A"/>
                </a:solidFill>
              </a:rPr>
              <a:t>)</a:t>
            </a:r>
          </a:p>
        </p:txBody>
      </p:sp>
      <p:sp>
        <p:nvSpPr>
          <p:cNvPr id="350331" name="Text Box 123"/>
          <p:cNvSpPr txBox="1">
            <a:spLocks noChangeArrowheads="1"/>
          </p:cNvSpPr>
          <p:nvPr/>
        </p:nvSpPr>
        <p:spPr bwMode="auto">
          <a:xfrm>
            <a:off x="1143000" y="57912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Can we do any better?</a:t>
            </a:r>
          </a:p>
        </p:txBody>
      </p:sp>
    </p:spTree>
    <p:extLst>
      <p:ext uri="{BB962C8B-B14F-4D97-AF65-F5344CB8AC3E}">
        <p14:creationId xmlns:p14="http://schemas.microsoft.com/office/powerpoint/2010/main" val="3555110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ChangeArrowheads="1"/>
          </p:cNvSpPr>
          <p:nvPr/>
        </p:nvSpPr>
        <p:spPr bwMode="auto">
          <a:xfrm>
            <a:off x="2014538" y="3352800"/>
            <a:ext cx="1185862" cy="838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35" name="Rectangle 3"/>
          <p:cNvSpPr>
            <a:spLocks noChangeArrowheads="1"/>
          </p:cNvSpPr>
          <p:nvPr/>
        </p:nvSpPr>
        <p:spPr bwMode="auto">
          <a:xfrm>
            <a:off x="3352800" y="3352800"/>
            <a:ext cx="1219200" cy="838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36" name="Rectangle 4"/>
          <p:cNvSpPr>
            <a:spLocks noChangeArrowheads="1"/>
          </p:cNvSpPr>
          <p:nvPr/>
        </p:nvSpPr>
        <p:spPr bwMode="auto">
          <a:xfrm>
            <a:off x="4724400" y="3352800"/>
            <a:ext cx="1219200" cy="838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37" name="Rectangle 5"/>
          <p:cNvSpPr>
            <a:spLocks noChangeArrowheads="1"/>
          </p:cNvSpPr>
          <p:nvPr/>
        </p:nvSpPr>
        <p:spPr bwMode="auto">
          <a:xfrm>
            <a:off x="6096000" y="3352800"/>
            <a:ext cx="1219200" cy="838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38" name="Rectangle 6"/>
          <p:cNvSpPr>
            <a:spLocks noChangeArrowheads="1"/>
          </p:cNvSpPr>
          <p:nvPr/>
        </p:nvSpPr>
        <p:spPr bwMode="auto">
          <a:xfrm>
            <a:off x="7467600" y="3352800"/>
            <a:ext cx="914400" cy="838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39" name="Rectangle 7"/>
          <p:cNvSpPr>
            <a:spLocks noChangeArrowheads="1"/>
          </p:cNvSpPr>
          <p:nvPr/>
        </p:nvSpPr>
        <p:spPr bwMode="auto">
          <a:xfrm>
            <a:off x="990600" y="1219200"/>
            <a:ext cx="7086600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40" name="Line 8"/>
          <p:cNvSpPr>
            <a:spLocks noChangeShapeType="1"/>
          </p:cNvSpPr>
          <p:nvPr/>
        </p:nvSpPr>
        <p:spPr bwMode="auto">
          <a:xfrm>
            <a:off x="1143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41" name="Line 9"/>
          <p:cNvSpPr>
            <a:spLocks noChangeShapeType="1"/>
          </p:cNvSpPr>
          <p:nvPr/>
        </p:nvSpPr>
        <p:spPr bwMode="auto">
          <a:xfrm>
            <a:off x="1295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42" name="Line 10"/>
          <p:cNvSpPr>
            <a:spLocks noChangeShapeType="1"/>
          </p:cNvSpPr>
          <p:nvPr/>
        </p:nvSpPr>
        <p:spPr bwMode="auto">
          <a:xfrm>
            <a:off x="14478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43" name="Line 11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44" name="Line 12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45" name="Line 13"/>
          <p:cNvSpPr>
            <a:spLocks noChangeShapeType="1"/>
          </p:cNvSpPr>
          <p:nvPr/>
        </p:nvSpPr>
        <p:spPr bwMode="auto">
          <a:xfrm>
            <a:off x="1905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46" name="Line 14"/>
          <p:cNvSpPr>
            <a:spLocks noChangeShapeType="1"/>
          </p:cNvSpPr>
          <p:nvPr/>
        </p:nvSpPr>
        <p:spPr bwMode="auto">
          <a:xfrm>
            <a:off x="2057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47" name="Line 15"/>
          <p:cNvSpPr>
            <a:spLocks noChangeShapeType="1"/>
          </p:cNvSpPr>
          <p:nvPr/>
        </p:nvSpPr>
        <p:spPr bwMode="auto">
          <a:xfrm>
            <a:off x="22098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48" name="Line 16"/>
          <p:cNvSpPr>
            <a:spLocks noChangeShapeType="1"/>
          </p:cNvSpPr>
          <p:nvPr/>
        </p:nvSpPr>
        <p:spPr bwMode="auto">
          <a:xfrm>
            <a:off x="2362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49" name="Line 17"/>
          <p:cNvSpPr>
            <a:spLocks noChangeShapeType="1"/>
          </p:cNvSpPr>
          <p:nvPr/>
        </p:nvSpPr>
        <p:spPr bwMode="auto">
          <a:xfrm>
            <a:off x="2514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50" name="Line 18"/>
          <p:cNvSpPr>
            <a:spLocks noChangeShapeType="1"/>
          </p:cNvSpPr>
          <p:nvPr/>
        </p:nvSpPr>
        <p:spPr bwMode="auto">
          <a:xfrm>
            <a:off x="2667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51" name="Line 19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52" name="Line 20"/>
          <p:cNvSpPr>
            <a:spLocks noChangeShapeType="1"/>
          </p:cNvSpPr>
          <p:nvPr/>
        </p:nvSpPr>
        <p:spPr bwMode="auto">
          <a:xfrm>
            <a:off x="3581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53" name="Line 21"/>
          <p:cNvSpPr>
            <a:spLocks noChangeShapeType="1"/>
          </p:cNvSpPr>
          <p:nvPr/>
        </p:nvSpPr>
        <p:spPr bwMode="auto">
          <a:xfrm>
            <a:off x="37338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54" name="Line 22"/>
          <p:cNvSpPr>
            <a:spLocks noChangeShapeType="1"/>
          </p:cNvSpPr>
          <p:nvPr/>
        </p:nvSpPr>
        <p:spPr bwMode="auto">
          <a:xfrm>
            <a:off x="3886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55" name="Line 23"/>
          <p:cNvSpPr>
            <a:spLocks noChangeShapeType="1"/>
          </p:cNvSpPr>
          <p:nvPr/>
        </p:nvSpPr>
        <p:spPr bwMode="auto">
          <a:xfrm>
            <a:off x="4038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56" name="Line 24"/>
          <p:cNvSpPr>
            <a:spLocks noChangeShapeType="1"/>
          </p:cNvSpPr>
          <p:nvPr/>
        </p:nvSpPr>
        <p:spPr bwMode="auto">
          <a:xfrm>
            <a:off x="4191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57" name="Line 25"/>
          <p:cNvSpPr>
            <a:spLocks noChangeShapeType="1"/>
          </p:cNvSpPr>
          <p:nvPr/>
        </p:nvSpPr>
        <p:spPr bwMode="auto">
          <a:xfrm>
            <a:off x="4343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58" name="Line 26"/>
          <p:cNvSpPr>
            <a:spLocks noChangeShapeType="1"/>
          </p:cNvSpPr>
          <p:nvPr/>
        </p:nvSpPr>
        <p:spPr bwMode="auto">
          <a:xfrm>
            <a:off x="44958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59" name="Line 27"/>
          <p:cNvSpPr>
            <a:spLocks noChangeShapeType="1"/>
          </p:cNvSpPr>
          <p:nvPr/>
        </p:nvSpPr>
        <p:spPr bwMode="auto">
          <a:xfrm>
            <a:off x="4648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60" name="Line 28"/>
          <p:cNvSpPr>
            <a:spLocks noChangeShapeType="1"/>
          </p:cNvSpPr>
          <p:nvPr/>
        </p:nvSpPr>
        <p:spPr bwMode="auto">
          <a:xfrm>
            <a:off x="4800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61" name="Line 29"/>
          <p:cNvSpPr>
            <a:spLocks noChangeShapeType="1"/>
          </p:cNvSpPr>
          <p:nvPr/>
        </p:nvSpPr>
        <p:spPr bwMode="auto">
          <a:xfrm>
            <a:off x="4953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62" name="Line 30"/>
          <p:cNvSpPr>
            <a:spLocks noChangeShapeType="1"/>
          </p:cNvSpPr>
          <p:nvPr/>
        </p:nvSpPr>
        <p:spPr bwMode="auto">
          <a:xfrm>
            <a:off x="5105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63" name="Line 31"/>
          <p:cNvSpPr>
            <a:spLocks noChangeShapeType="1"/>
          </p:cNvSpPr>
          <p:nvPr/>
        </p:nvSpPr>
        <p:spPr bwMode="auto">
          <a:xfrm>
            <a:off x="52578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64" name="Line 32"/>
          <p:cNvSpPr>
            <a:spLocks noChangeShapeType="1"/>
          </p:cNvSpPr>
          <p:nvPr/>
        </p:nvSpPr>
        <p:spPr bwMode="auto">
          <a:xfrm>
            <a:off x="541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65" name="Line 33"/>
          <p:cNvSpPr>
            <a:spLocks noChangeShapeType="1"/>
          </p:cNvSpPr>
          <p:nvPr/>
        </p:nvSpPr>
        <p:spPr bwMode="auto">
          <a:xfrm>
            <a:off x="556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66" name="Line 34"/>
          <p:cNvSpPr>
            <a:spLocks noChangeShapeType="1"/>
          </p:cNvSpPr>
          <p:nvPr/>
        </p:nvSpPr>
        <p:spPr bwMode="auto">
          <a:xfrm>
            <a:off x="5715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67" name="Line 35"/>
          <p:cNvSpPr>
            <a:spLocks noChangeShapeType="1"/>
          </p:cNvSpPr>
          <p:nvPr/>
        </p:nvSpPr>
        <p:spPr bwMode="auto">
          <a:xfrm>
            <a:off x="5867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68" name="Line 36"/>
          <p:cNvSpPr>
            <a:spLocks noChangeShapeType="1"/>
          </p:cNvSpPr>
          <p:nvPr/>
        </p:nvSpPr>
        <p:spPr bwMode="auto">
          <a:xfrm>
            <a:off x="60198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69" name="Line 37"/>
          <p:cNvSpPr>
            <a:spLocks noChangeShapeType="1"/>
          </p:cNvSpPr>
          <p:nvPr/>
        </p:nvSpPr>
        <p:spPr bwMode="auto">
          <a:xfrm>
            <a:off x="6172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70" name="Line 38"/>
          <p:cNvSpPr>
            <a:spLocks noChangeShapeType="1"/>
          </p:cNvSpPr>
          <p:nvPr/>
        </p:nvSpPr>
        <p:spPr bwMode="auto">
          <a:xfrm>
            <a:off x="6324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71" name="Line 39"/>
          <p:cNvSpPr>
            <a:spLocks noChangeShapeType="1"/>
          </p:cNvSpPr>
          <p:nvPr/>
        </p:nvSpPr>
        <p:spPr bwMode="auto">
          <a:xfrm>
            <a:off x="6477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72" name="Line 40"/>
          <p:cNvSpPr>
            <a:spLocks noChangeShapeType="1"/>
          </p:cNvSpPr>
          <p:nvPr/>
        </p:nvSpPr>
        <p:spPr bwMode="auto">
          <a:xfrm>
            <a:off x="662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73" name="Line 41"/>
          <p:cNvSpPr>
            <a:spLocks noChangeShapeType="1"/>
          </p:cNvSpPr>
          <p:nvPr/>
        </p:nvSpPr>
        <p:spPr bwMode="auto">
          <a:xfrm>
            <a:off x="67818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74" name="Line 42"/>
          <p:cNvSpPr>
            <a:spLocks noChangeShapeType="1"/>
          </p:cNvSpPr>
          <p:nvPr/>
        </p:nvSpPr>
        <p:spPr bwMode="auto">
          <a:xfrm>
            <a:off x="6934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75" name="Line 43"/>
          <p:cNvSpPr>
            <a:spLocks noChangeShapeType="1"/>
          </p:cNvSpPr>
          <p:nvPr/>
        </p:nvSpPr>
        <p:spPr bwMode="auto">
          <a:xfrm>
            <a:off x="7086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76" name="Line 44"/>
          <p:cNvSpPr>
            <a:spLocks noChangeShapeType="1"/>
          </p:cNvSpPr>
          <p:nvPr/>
        </p:nvSpPr>
        <p:spPr bwMode="auto">
          <a:xfrm>
            <a:off x="7239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77" name="Line 45"/>
          <p:cNvSpPr>
            <a:spLocks noChangeShapeType="1"/>
          </p:cNvSpPr>
          <p:nvPr/>
        </p:nvSpPr>
        <p:spPr bwMode="auto">
          <a:xfrm>
            <a:off x="7391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78" name="Line 46"/>
          <p:cNvSpPr>
            <a:spLocks noChangeShapeType="1"/>
          </p:cNvSpPr>
          <p:nvPr/>
        </p:nvSpPr>
        <p:spPr bwMode="auto">
          <a:xfrm>
            <a:off x="75438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79" name="Line 47"/>
          <p:cNvSpPr>
            <a:spLocks noChangeShapeType="1"/>
          </p:cNvSpPr>
          <p:nvPr/>
        </p:nvSpPr>
        <p:spPr bwMode="auto">
          <a:xfrm>
            <a:off x="7696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80" name="Line 48"/>
          <p:cNvSpPr>
            <a:spLocks noChangeShapeType="1"/>
          </p:cNvSpPr>
          <p:nvPr/>
        </p:nvSpPr>
        <p:spPr bwMode="auto">
          <a:xfrm>
            <a:off x="7848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81" name="Line 49"/>
          <p:cNvSpPr>
            <a:spLocks noChangeShapeType="1"/>
          </p:cNvSpPr>
          <p:nvPr/>
        </p:nvSpPr>
        <p:spPr bwMode="auto">
          <a:xfrm>
            <a:off x="29718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82" name="Line 50"/>
          <p:cNvSpPr>
            <a:spLocks noChangeShapeType="1"/>
          </p:cNvSpPr>
          <p:nvPr/>
        </p:nvSpPr>
        <p:spPr bwMode="auto">
          <a:xfrm>
            <a:off x="3124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83" name="Line 51"/>
          <p:cNvSpPr>
            <a:spLocks noChangeShapeType="1"/>
          </p:cNvSpPr>
          <p:nvPr/>
        </p:nvSpPr>
        <p:spPr bwMode="auto">
          <a:xfrm>
            <a:off x="3276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84" name="Line 52"/>
          <p:cNvSpPr>
            <a:spLocks noChangeShapeType="1"/>
          </p:cNvSpPr>
          <p:nvPr/>
        </p:nvSpPr>
        <p:spPr bwMode="auto">
          <a:xfrm>
            <a:off x="3429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85" name="Rectangle 53"/>
          <p:cNvSpPr>
            <a:spLocks noChangeArrowheads="1"/>
          </p:cNvSpPr>
          <p:nvPr/>
        </p:nvSpPr>
        <p:spPr bwMode="auto">
          <a:xfrm>
            <a:off x="714375" y="3352800"/>
            <a:ext cx="1143000" cy="838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86" name="Line 54"/>
          <p:cNvSpPr>
            <a:spLocks noChangeShapeType="1"/>
          </p:cNvSpPr>
          <p:nvPr/>
        </p:nvSpPr>
        <p:spPr bwMode="auto">
          <a:xfrm>
            <a:off x="8382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87" name="Line 55"/>
          <p:cNvSpPr>
            <a:spLocks noChangeShapeType="1"/>
          </p:cNvSpPr>
          <p:nvPr/>
        </p:nvSpPr>
        <p:spPr bwMode="auto">
          <a:xfrm>
            <a:off x="9906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88" name="Line 56"/>
          <p:cNvSpPr>
            <a:spLocks noChangeShapeType="1"/>
          </p:cNvSpPr>
          <p:nvPr/>
        </p:nvSpPr>
        <p:spPr bwMode="auto">
          <a:xfrm>
            <a:off x="11430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89" name="Line 57"/>
          <p:cNvSpPr>
            <a:spLocks noChangeShapeType="1"/>
          </p:cNvSpPr>
          <p:nvPr/>
        </p:nvSpPr>
        <p:spPr bwMode="auto">
          <a:xfrm>
            <a:off x="12954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90" name="Line 58"/>
          <p:cNvSpPr>
            <a:spLocks noChangeShapeType="1"/>
          </p:cNvSpPr>
          <p:nvPr/>
        </p:nvSpPr>
        <p:spPr bwMode="auto">
          <a:xfrm>
            <a:off x="14478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91" name="Line 59"/>
          <p:cNvSpPr>
            <a:spLocks noChangeShapeType="1"/>
          </p:cNvSpPr>
          <p:nvPr/>
        </p:nvSpPr>
        <p:spPr bwMode="auto">
          <a:xfrm>
            <a:off x="16002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92" name="Line 60"/>
          <p:cNvSpPr>
            <a:spLocks noChangeShapeType="1"/>
          </p:cNvSpPr>
          <p:nvPr/>
        </p:nvSpPr>
        <p:spPr bwMode="auto">
          <a:xfrm>
            <a:off x="17526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93" name="Line 61"/>
          <p:cNvSpPr>
            <a:spLocks noChangeShapeType="1"/>
          </p:cNvSpPr>
          <p:nvPr/>
        </p:nvSpPr>
        <p:spPr bwMode="auto">
          <a:xfrm>
            <a:off x="2071688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94" name="Line 62"/>
          <p:cNvSpPr>
            <a:spLocks noChangeShapeType="1"/>
          </p:cNvSpPr>
          <p:nvPr/>
        </p:nvSpPr>
        <p:spPr bwMode="auto">
          <a:xfrm>
            <a:off x="2224088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95" name="Line 63"/>
          <p:cNvSpPr>
            <a:spLocks noChangeShapeType="1"/>
          </p:cNvSpPr>
          <p:nvPr/>
        </p:nvSpPr>
        <p:spPr bwMode="auto">
          <a:xfrm>
            <a:off x="2376488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96" name="Line 64"/>
          <p:cNvSpPr>
            <a:spLocks noChangeShapeType="1"/>
          </p:cNvSpPr>
          <p:nvPr/>
        </p:nvSpPr>
        <p:spPr bwMode="auto">
          <a:xfrm>
            <a:off x="2528888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97" name="Line 65"/>
          <p:cNvSpPr>
            <a:spLocks noChangeShapeType="1"/>
          </p:cNvSpPr>
          <p:nvPr/>
        </p:nvSpPr>
        <p:spPr bwMode="auto">
          <a:xfrm>
            <a:off x="2681288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98" name="Line 66"/>
          <p:cNvSpPr>
            <a:spLocks noChangeShapeType="1"/>
          </p:cNvSpPr>
          <p:nvPr/>
        </p:nvSpPr>
        <p:spPr bwMode="auto">
          <a:xfrm>
            <a:off x="35814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99" name="Line 67"/>
          <p:cNvSpPr>
            <a:spLocks noChangeShapeType="1"/>
          </p:cNvSpPr>
          <p:nvPr/>
        </p:nvSpPr>
        <p:spPr bwMode="auto">
          <a:xfrm>
            <a:off x="37338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00" name="Line 68"/>
          <p:cNvSpPr>
            <a:spLocks noChangeShapeType="1"/>
          </p:cNvSpPr>
          <p:nvPr/>
        </p:nvSpPr>
        <p:spPr bwMode="auto">
          <a:xfrm>
            <a:off x="38862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01" name="Line 69"/>
          <p:cNvSpPr>
            <a:spLocks noChangeShapeType="1"/>
          </p:cNvSpPr>
          <p:nvPr/>
        </p:nvSpPr>
        <p:spPr bwMode="auto">
          <a:xfrm>
            <a:off x="40386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02" name="Line 70"/>
          <p:cNvSpPr>
            <a:spLocks noChangeShapeType="1"/>
          </p:cNvSpPr>
          <p:nvPr/>
        </p:nvSpPr>
        <p:spPr bwMode="auto">
          <a:xfrm>
            <a:off x="41910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03" name="Line 71"/>
          <p:cNvSpPr>
            <a:spLocks noChangeShapeType="1"/>
          </p:cNvSpPr>
          <p:nvPr/>
        </p:nvSpPr>
        <p:spPr bwMode="auto">
          <a:xfrm>
            <a:off x="43434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04" name="Line 72"/>
          <p:cNvSpPr>
            <a:spLocks noChangeShapeType="1"/>
          </p:cNvSpPr>
          <p:nvPr/>
        </p:nvSpPr>
        <p:spPr bwMode="auto">
          <a:xfrm>
            <a:off x="44958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05" name="Line 73"/>
          <p:cNvSpPr>
            <a:spLocks noChangeShapeType="1"/>
          </p:cNvSpPr>
          <p:nvPr/>
        </p:nvSpPr>
        <p:spPr bwMode="auto">
          <a:xfrm>
            <a:off x="48006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06" name="Line 74"/>
          <p:cNvSpPr>
            <a:spLocks noChangeShapeType="1"/>
          </p:cNvSpPr>
          <p:nvPr/>
        </p:nvSpPr>
        <p:spPr bwMode="auto">
          <a:xfrm>
            <a:off x="49530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07" name="Line 75"/>
          <p:cNvSpPr>
            <a:spLocks noChangeShapeType="1"/>
          </p:cNvSpPr>
          <p:nvPr/>
        </p:nvSpPr>
        <p:spPr bwMode="auto">
          <a:xfrm>
            <a:off x="51054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08" name="Line 76"/>
          <p:cNvSpPr>
            <a:spLocks noChangeShapeType="1"/>
          </p:cNvSpPr>
          <p:nvPr/>
        </p:nvSpPr>
        <p:spPr bwMode="auto">
          <a:xfrm>
            <a:off x="52578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09" name="Line 77"/>
          <p:cNvSpPr>
            <a:spLocks noChangeShapeType="1"/>
          </p:cNvSpPr>
          <p:nvPr/>
        </p:nvSpPr>
        <p:spPr bwMode="auto">
          <a:xfrm>
            <a:off x="54102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10" name="Line 78"/>
          <p:cNvSpPr>
            <a:spLocks noChangeShapeType="1"/>
          </p:cNvSpPr>
          <p:nvPr/>
        </p:nvSpPr>
        <p:spPr bwMode="auto">
          <a:xfrm>
            <a:off x="55626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11" name="Line 79"/>
          <p:cNvSpPr>
            <a:spLocks noChangeShapeType="1"/>
          </p:cNvSpPr>
          <p:nvPr/>
        </p:nvSpPr>
        <p:spPr bwMode="auto">
          <a:xfrm>
            <a:off x="57150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12" name="Line 80"/>
          <p:cNvSpPr>
            <a:spLocks noChangeShapeType="1"/>
          </p:cNvSpPr>
          <p:nvPr/>
        </p:nvSpPr>
        <p:spPr bwMode="auto">
          <a:xfrm>
            <a:off x="58674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13" name="Line 81"/>
          <p:cNvSpPr>
            <a:spLocks noChangeShapeType="1"/>
          </p:cNvSpPr>
          <p:nvPr/>
        </p:nvSpPr>
        <p:spPr bwMode="auto">
          <a:xfrm>
            <a:off x="61722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14" name="Line 82"/>
          <p:cNvSpPr>
            <a:spLocks noChangeShapeType="1"/>
          </p:cNvSpPr>
          <p:nvPr/>
        </p:nvSpPr>
        <p:spPr bwMode="auto">
          <a:xfrm>
            <a:off x="63246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15" name="Line 83"/>
          <p:cNvSpPr>
            <a:spLocks noChangeShapeType="1"/>
          </p:cNvSpPr>
          <p:nvPr/>
        </p:nvSpPr>
        <p:spPr bwMode="auto">
          <a:xfrm>
            <a:off x="64770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16" name="Line 84"/>
          <p:cNvSpPr>
            <a:spLocks noChangeShapeType="1"/>
          </p:cNvSpPr>
          <p:nvPr/>
        </p:nvSpPr>
        <p:spPr bwMode="auto">
          <a:xfrm>
            <a:off x="66294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17" name="Line 85"/>
          <p:cNvSpPr>
            <a:spLocks noChangeShapeType="1"/>
          </p:cNvSpPr>
          <p:nvPr/>
        </p:nvSpPr>
        <p:spPr bwMode="auto">
          <a:xfrm>
            <a:off x="67818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18" name="Line 86"/>
          <p:cNvSpPr>
            <a:spLocks noChangeShapeType="1"/>
          </p:cNvSpPr>
          <p:nvPr/>
        </p:nvSpPr>
        <p:spPr bwMode="auto">
          <a:xfrm>
            <a:off x="69342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19" name="Line 87"/>
          <p:cNvSpPr>
            <a:spLocks noChangeShapeType="1"/>
          </p:cNvSpPr>
          <p:nvPr/>
        </p:nvSpPr>
        <p:spPr bwMode="auto">
          <a:xfrm>
            <a:off x="70866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20" name="Line 88"/>
          <p:cNvSpPr>
            <a:spLocks noChangeShapeType="1"/>
          </p:cNvSpPr>
          <p:nvPr/>
        </p:nvSpPr>
        <p:spPr bwMode="auto">
          <a:xfrm>
            <a:off x="72390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21" name="Line 89"/>
          <p:cNvSpPr>
            <a:spLocks noChangeShapeType="1"/>
          </p:cNvSpPr>
          <p:nvPr/>
        </p:nvSpPr>
        <p:spPr bwMode="auto">
          <a:xfrm>
            <a:off x="75438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22" name="Line 90"/>
          <p:cNvSpPr>
            <a:spLocks noChangeShapeType="1"/>
          </p:cNvSpPr>
          <p:nvPr/>
        </p:nvSpPr>
        <p:spPr bwMode="auto">
          <a:xfrm>
            <a:off x="76962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23" name="Line 91"/>
          <p:cNvSpPr>
            <a:spLocks noChangeShapeType="1"/>
          </p:cNvSpPr>
          <p:nvPr/>
        </p:nvSpPr>
        <p:spPr bwMode="auto">
          <a:xfrm>
            <a:off x="78486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24" name="Line 92"/>
          <p:cNvSpPr>
            <a:spLocks noChangeShapeType="1"/>
          </p:cNvSpPr>
          <p:nvPr/>
        </p:nvSpPr>
        <p:spPr bwMode="auto">
          <a:xfrm>
            <a:off x="80010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25" name="Line 93"/>
          <p:cNvSpPr>
            <a:spLocks noChangeShapeType="1"/>
          </p:cNvSpPr>
          <p:nvPr/>
        </p:nvSpPr>
        <p:spPr bwMode="auto">
          <a:xfrm>
            <a:off x="81534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26" name="Line 94"/>
          <p:cNvSpPr>
            <a:spLocks noChangeShapeType="1"/>
          </p:cNvSpPr>
          <p:nvPr/>
        </p:nvSpPr>
        <p:spPr bwMode="auto">
          <a:xfrm>
            <a:off x="83058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27" name="Line 95"/>
          <p:cNvSpPr>
            <a:spLocks noChangeShapeType="1"/>
          </p:cNvSpPr>
          <p:nvPr/>
        </p:nvSpPr>
        <p:spPr bwMode="auto">
          <a:xfrm>
            <a:off x="2833688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28" name="Line 96"/>
          <p:cNvSpPr>
            <a:spLocks noChangeShapeType="1"/>
          </p:cNvSpPr>
          <p:nvPr/>
        </p:nvSpPr>
        <p:spPr bwMode="auto">
          <a:xfrm>
            <a:off x="2986088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29" name="Line 97"/>
          <p:cNvSpPr>
            <a:spLocks noChangeShapeType="1"/>
          </p:cNvSpPr>
          <p:nvPr/>
        </p:nvSpPr>
        <p:spPr bwMode="auto">
          <a:xfrm>
            <a:off x="3138488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30" name="Line 98"/>
          <p:cNvSpPr>
            <a:spLocks noChangeShapeType="1"/>
          </p:cNvSpPr>
          <p:nvPr/>
        </p:nvSpPr>
        <p:spPr bwMode="auto">
          <a:xfrm>
            <a:off x="34290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31" name="AutoShape 99"/>
          <p:cNvSpPr>
            <a:spLocks noChangeArrowheads="1"/>
          </p:cNvSpPr>
          <p:nvPr/>
        </p:nvSpPr>
        <p:spPr bwMode="auto">
          <a:xfrm>
            <a:off x="4114800" y="2362200"/>
            <a:ext cx="762000" cy="762000"/>
          </a:xfrm>
          <a:prstGeom prst="downArrow">
            <a:avLst>
              <a:gd name="adj1" fmla="val 61667"/>
              <a:gd name="adj2" fmla="val 34583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22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ChangeArrowheads="1"/>
          </p:cNvSpPr>
          <p:nvPr/>
        </p:nvSpPr>
        <p:spPr bwMode="auto">
          <a:xfrm>
            <a:off x="2014538" y="1371600"/>
            <a:ext cx="1185862" cy="838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59" name="Rectangle 3"/>
          <p:cNvSpPr>
            <a:spLocks noChangeArrowheads="1"/>
          </p:cNvSpPr>
          <p:nvPr/>
        </p:nvSpPr>
        <p:spPr bwMode="auto">
          <a:xfrm>
            <a:off x="3352800" y="1371600"/>
            <a:ext cx="1219200" cy="838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60" name="Rectangle 4"/>
          <p:cNvSpPr>
            <a:spLocks noChangeArrowheads="1"/>
          </p:cNvSpPr>
          <p:nvPr/>
        </p:nvSpPr>
        <p:spPr bwMode="auto">
          <a:xfrm>
            <a:off x="4724400" y="1371600"/>
            <a:ext cx="1219200" cy="838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61" name="Rectangle 5"/>
          <p:cNvSpPr>
            <a:spLocks noChangeArrowheads="1"/>
          </p:cNvSpPr>
          <p:nvPr/>
        </p:nvSpPr>
        <p:spPr bwMode="auto">
          <a:xfrm>
            <a:off x="6096000" y="1371600"/>
            <a:ext cx="1219200" cy="838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62" name="Rectangle 6"/>
          <p:cNvSpPr>
            <a:spLocks noChangeArrowheads="1"/>
          </p:cNvSpPr>
          <p:nvPr/>
        </p:nvSpPr>
        <p:spPr bwMode="auto">
          <a:xfrm>
            <a:off x="7467600" y="1371600"/>
            <a:ext cx="914400" cy="838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63" name="Rectangle 7"/>
          <p:cNvSpPr>
            <a:spLocks noChangeArrowheads="1"/>
          </p:cNvSpPr>
          <p:nvPr/>
        </p:nvSpPr>
        <p:spPr bwMode="auto">
          <a:xfrm>
            <a:off x="714375" y="1371600"/>
            <a:ext cx="1143000" cy="838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64" name="Rectangle 8"/>
          <p:cNvSpPr>
            <a:spLocks noChangeArrowheads="1"/>
          </p:cNvSpPr>
          <p:nvPr/>
        </p:nvSpPr>
        <p:spPr bwMode="auto">
          <a:xfrm>
            <a:off x="457200" y="4724400"/>
            <a:ext cx="1711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time = 0</a:t>
            </a:r>
            <a:endParaRPr lang="en-US" sz="4000"/>
          </a:p>
        </p:txBody>
      </p:sp>
      <p:sp>
        <p:nvSpPr>
          <p:cNvPr id="352265" name="AutoShape 9"/>
          <p:cNvSpPr>
            <a:spLocks noChangeArrowheads="1"/>
          </p:cNvSpPr>
          <p:nvPr/>
        </p:nvSpPr>
        <p:spPr bwMode="auto">
          <a:xfrm>
            <a:off x="762000" y="1143000"/>
            <a:ext cx="152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2266" name="AutoShape 10"/>
          <p:cNvSpPr>
            <a:spLocks noChangeArrowheads="1"/>
          </p:cNvSpPr>
          <p:nvPr/>
        </p:nvSpPr>
        <p:spPr bwMode="auto">
          <a:xfrm>
            <a:off x="1981200" y="1143000"/>
            <a:ext cx="152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2267" name="AutoShape 11"/>
          <p:cNvSpPr>
            <a:spLocks noChangeArrowheads="1"/>
          </p:cNvSpPr>
          <p:nvPr/>
        </p:nvSpPr>
        <p:spPr bwMode="auto">
          <a:xfrm>
            <a:off x="3352800" y="1143000"/>
            <a:ext cx="152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2268" name="AutoShape 12"/>
          <p:cNvSpPr>
            <a:spLocks noChangeArrowheads="1"/>
          </p:cNvSpPr>
          <p:nvPr/>
        </p:nvSpPr>
        <p:spPr bwMode="auto">
          <a:xfrm>
            <a:off x="4724400" y="1143000"/>
            <a:ext cx="152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2269" name="AutoShape 13"/>
          <p:cNvSpPr>
            <a:spLocks noChangeArrowheads="1"/>
          </p:cNvSpPr>
          <p:nvPr/>
        </p:nvSpPr>
        <p:spPr bwMode="auto">
          <a:xfrm>
            <a:off x="6096000" y="1143000"/>
            <a:ext cx="152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2270" name="AutoShape 14"/>
          <p:cNvSpPr>
            <a:spLocks noChangeArrowheads="1"/>
          </p:cNvSpPr>
          <p:nvPr/>
        </p:nvSpPr>
        <p:spPr bwMode="auto">
          <a:xfrm>
            <a:off x="7467600" y="1143000"/>
            <a:ext cx="152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2271" name="Line 15"/>
          <p:cNvSpPr>
            <a:spLocks noChangeShapeType="1"/>
          </p:cNvSpPr>
          <p:nvPr/>
        </p:nvSpPr>
        <p:spPr bwMode="auto">
          <a:xfrm>
            <a:off x="838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72" name="Line 16"/>
          <p:cNvSpPr>
            <a:spLocks noChangeShapeType="1"/>
          </p:cNvSpPr>
          <p:nvPr/>
        </p:nvSpPr>
        <p:spPr bwMode="auto">
          <a:xfrm>
            <a:off x="990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73" name="Line 17"/>
          <p:cNvSpPr>
            <a:spLocks noChangeShapeType="1"/>
          </p:cNvSpPr>
          <p:nvPr/>
        </p:nvSpPr>
        <p:spPr bwMode="auto">
          <a:xfrm>
            <a:off x="1143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74" name="Line 18"/>
          <p:cNvSpPr>
            <a:spLocks noChangeShapeType="1"/>
          </p:cNvSpPr>
          <p:nvPr/>
        </p:nvSpPr>
        <p:spPr bwMode="auto">
          <a:xfrm>
            <a:off x="1295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75" name="Line 19"/>
          <p:cNvSpPr>
            <a:spLocks noChangeShapeType="1"/>
          </p:cNvSpPr>
          <p:nvPr/>
        </p:nvSpPr>
        <p:spPr bwMode="auto">
          <a:xfrm>
            <a:off x="1447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76" name="Line 20"/>
          <p:cNvSpPr>
            <a:spLocks noChangeShapeType="1"/>
          </p:cNvSpPr>
          <p:nvPr/>
        </p:nvSpPr>
        <p:spPr bwMode="auto">
          <a:xfrm>
            <a:off x="1600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77" name="Line 21"/>
          <p:cNvSpPr>
            <a:spLocks noChangeShapeType="1"/>
          </p:cNvSpPr>
          <p:nvPr/>
        </p:nvSpPr>
        <p:spPr bwMode="auto">
          <a:xfrm>
            <a:off x="1752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78" name="Line 22"/>
          <p:cNvSpPr>
            <a:spLocks noChangeShapeType="1"/>
          </p:cNvSpPr>
          <p:nvPr/>
        </p:nvSpPr>
        <p:spPr bwMode="auto">
          <a:xfrm>
            <a:off x="2071688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79" name="Line 23"/>
          <p:cNvSpPr>
            <a:spLocks noChangeShapeType="1"/>
          </p:cNvSpPr>
          <p:nvPr/>
        </p:nvSpPr>
        <p:spPr bwMode="auto">
          <a:xfrm>
            <a:off x="2224088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80" name="Line 24"/>
          <p:cNvSpPr>
            <a:spLocks noChangeShapeType="1"/>
          </p:cNvSpPr>
          <p:nvPr/>
        </p:nvSpPr>
        <p:spPr bwMode="auto">
          <a:xfrm>
            <a:off x="2376488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81" name="Line 25"/>
          <p:cNvSpPr>
            <a:spLocks noChangeShapeType="1"/>
          </p:cNvSpPr>
          <p:nvPr/>
        </p:nvSpPr>
        <p:spPr bwMode="auto">
          <a:xfrm>
            <a:off x="2528888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82" name="Line 26"/>
          <p:cNvSpPr>
            <a:spLocks noChangeShapeType="1"/>
          </p:cNvSpPr>
          <p:nvPr/>
        </p:nvSpPr>
        <p:spPr bwMode="auto">
          <a:xfrm>
            <a:off x="2681288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83" name="Line 27"/>
          <p:cNvSpPr>
            <a:spLocks noChangeShapeType="1"/>
          </p:cNvSpPr>
          <p:nvPr/>
        </p:nvSpPr>
        <p:spPr bwMode="auto">
          <a:xfrm>
            <a:off x="3581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84" name="Line 28"/>
          <p:cNvSpPr>
            <a:spLocks noChangeShapeType="1"/>
          </p:cNvSpPr>
          <p:nvPr/>
        </p:nvSpPr>
        <p:spPr bwMode="auto">
          <a:xfrm>
            <a:off x="3733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85" name="Line 29"/>
          <p:cNvSpPr>
            <a:spLocks noChangeShapeType="1"/>
          </p:cNvSpPr>
          <p:nvPr/>
        </p:nvSpPr>
        <p:spPr bwMode="auto">
          <a:xfrm>
            <a:off x="3886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86" name="Line 30"/>
          <p:cNvSpPr>
            <a:spLocks noChangeShapeType="1"/>
          </p:cNvSpPr>
          <p:nvPr/>
        </p:nvSpPr>
        <p:spPr bwMode="auto">
          <a:xfrm>
            <a:off x="4038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87" name="Line 31"/>
          <p:cNvSpPr>
            <a:spLocks noChangeShapeType="1"/>
          </p:cNvSpPr>
          <p:nvPr/>
        </p:nvSpPr>
        <p:spPr bwMode="auto">
          <a:xfrm>
            <a:off x="4191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88" name="Line 32"/>
          <p:cNvSpPr>
            <a:spLocks noChangeShapeType="1"/>
          </p:cNvSpPr>
          <p:nvPr/>
        </p:nvSpPr>
        <p:spPr bwMode="auto">
          <a:xfrm>
            <a:off x="4343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89" name="Line 33"/>
          <p:cNvSpPr>
            <a:spLocks noChangeShapeType="1"/>
          </p:cNvSpPr>
          <p:nvPr/>
        </p:nvSpPr>
        <p:spPr bwMode="auto">
          <a:xfrm>
            <a:off x="4495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90" name="Line 34"/>
          <p:cNvSpPr>
            <a:spLocks noChangeShapeType="1"/>
          </p:cNvSpPr>
          <p:nvPr/>
        </p:nvSpPr>
        <p:spPr bwMode="auto">
          <a:xfrm>
            <a:off x="4800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91" name="Line 35"/>
          <p:cNvSpPr>
            <a:spLocks noChangeShapeType="1"/>
          </p:cNvSpPr>
          <p:nvPr/>
        </p:nvSpPr>
        <p:spPr bwMode="auto">
          <a:xfrm>
            <a:off x="4953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92" name="Line 36"/>
          <p:cNvSpPr>
            <a:spLocks noChangeShapeType="1"/>
          </p:cNvSpPr>
          <p:nvPr/>
        </p:nvSpPr>
        <p:spPr bwMode="auto">
          <a:xfrm>
            <a:off x="5105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93" name="Line 37"/>
          <p:cNvSpPr>
            <a:spLocks noChangeShapeType="1"/>
          </p:cNvSpPr>
          <p:nvPr/>
        </p:nvSpPr>
        <p:spPr bwMode="auto">
          <a:xfrm>
            <a:off x="5257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94" name="Line 38"/>
          <p:cNvSpPr>
            <a:spLocks noChangeShapeType="1"/>
          </p:cNvSpPr>
          <p:nvPr/>
        </p:nvSpPr>
        <p:spPr bwMode="auto">
          <a:xfrm>
            <a:off x="5410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95" name="Line 39"/>
          <p:cNvSpPr>
            <a:spLocks noChangeShapeType="1"/>
          </p:cNvSpPr>
          <p:nvPr/>
        </p:nvSpPr>
        <p:spPr bwMode="auto">
          <a:xfrm>
            <a:off x="5562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96" name="Line 40"/>
          <p:cNvSpPr>
            <a:spLocks noChangeShapeType="1"/>
          </p:cNvSpPr>
          <p:nvPr/>
        </p:nvSpPr>
        <p:spPr bwMode="auto">
          <a:xfrm>
            <a:off x="5715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97" name="Line 41"/>
          <p:cNvSpPr>
            <a:spLocks noChangeShapeType="1"/>
          </p:cNvSpPr>
          <p:nvPr/>
        </p:nvSpPr>
        <p:spPr bwMode="auto">
          <a:xfrm>
            <a:off x="5867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98" name="Line 42"/>
          <p:cNvSpPr>
            <a:spLocks noChangeShapeType="1"/>
          </p:cNvSpPr>
          <p:nvPr/>
        </p:nvSpPr>
        <p:spPr bwMode="auto">
          <a:xfrm>
            <a:off x="6172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99" name="Line 43"/>
          <p:cNvSpPr>
            <a:spLocks noChangeShapeType="1"/>
          </p:cNvSpPr>
          <p:nvPr/>
        </p:nvSpPr>
        <p:spPr bwMode="auto">
          <a:xfrm>
            <a:off x="6324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300" name="Line 44"/>
          <p:cNvSpPr>
            <a:spLocks noChangeShapeType="1"/>
          </p:cNvSpPr>
          <p:nvPr/>
        </p:nvSpPr>
        <p:spPr bwMode="auto">
          <a:xfrm>
            <a:off x="6477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301" name="Line 45"/>
          <p:cNvSpPr>
            <a:spLocks noChangeShapeType="1"/>
          </p:cNvSpPr>
          <p:nvPr/>
        </p:nvSpPr>
        <p:spPr bwMode="auto">
          <a:xfrm>
            <a:off x="6629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302" name="Line 46"/>
          <p:cNvSpPr>
            <a:spLocks noChangeShapeType="1"/>
          </p:cNvSpPr>
          <p:nvPr/>
        </p:nvSpPr>
        <p:spPr bwMode="auto">
          <a:xfrm>
            <a:off x="6781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303" name="Line 47"/>
          <p:cNvSpPr>
            <a:spLocks noChangeShapeType="1"/>
          </p:cNvSpPr>
          <p:nvPr/>
        </p:nvSpPr>
        <p:spPr bwMode="auto">
          <a:xfrm>
            <a:off x="6934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304" name="Line 48"/>
          <p:cNvSpPr>
            <a:spLocks noChangeShapeType="1"/>
          </p:cNvSpPr>
          <p:nvPr/>
        </p:nvSpPr>
        <p:spPr bwMode="auto">
          <a:xfrm>
            <a:off x="7086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305" name="Line 49"/>
          <p:cNvSpPr>
            <a:spLocks noChangeShapeType="1"/>
          </p:cNvSpPr>
          <p:nvPr/>
        </p:nvSpPr>
        <p:spPr bwMode="auto">
          <a:xfrm>
            <a:off x="7239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306" name="Line 50"/>
          <p:cNvSpPr>
            <a:spLocks noChangeShapeType="1"/>
          </p:cNvSpPr>
          <p:nvPr/>
        </p:nvSpPr>
        <p:spPr bwMode="auto">
          <a:xfrm>
            <a:off x="7543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307" name="Line 51"/>
          <p:cNvSpPr>
            <a:spLocks noChangeShapeType="1"/>
          </p:cNvSpPr>
          <p:nvPr/>
        </p:nvSpPr>
        <p:spPr bwMode="auto">
          <a:xfrm>
            <a:off x="7696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308" name="Line 52"/>
          <p:cNvSpPr>
            <a:spLocks noChangeShapeType="1"/>
          </p:cNvSpPr>
          <p:nvPr/>
        </p:nvSpPr>
        <p:spPr bwMode="auto">
          <a:xfrm>
            <a:off x="7848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309" name="Line 53"/>
          <p:cNvSpPr>
            <a:spLocks noChangeShapeType="1"/>
          </p:cNvSpPr>
          <p:nvPr/>
        </p:nvSpPr>
        <p:spPr bwMode="auto">
          <a:xfrm>
            <a:off x="8001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310" name="Line 54"/>
          <p:cNvSpPr>
            <a:spLocks noChangeShapeType="1"/>
          </p:cNvSpPr>
          <p:nvPr/>
        </p:nvSpPr>
        <p:spPr bwMode="auto">
          <a:xfrm>
            <a:off x="8153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311" name="Line 55"/>
          <p:cNvSpPr>
            <a:spLocks noChangeShapeType="1"/>
          </p:cNvSpPr>
          <p:nvPr/>
        </p:nvSpPr>
        <p:spPr bwMode="auto">
          <a:xfrm>
            <a:off x="8305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312" name="Line 56"/>
          <p:cNvSpPr>
            <a:spLocks noChangeShapeType="1"/>
          </p:cNvSpPr>
          <p:nvPr/>
        </p:nvSpPr>
        <p:spPr bwMode="auto">
          <a:xfrm>
            <a:off x="2833688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313" name="Line 57"/>
          <p:cNvSpPr>
            <a:spLocks noChangeShapeType="1"/>
          </p:cNvSpPr>
          <p:nvPr/>
        </p:nvSpPr>
        <p:spPr bwMode="auto">
          <a:xfrm>
            <a:off x="2986088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314" name="Line 58"/>
          <p:cNvSpPr>
            <a:spLocks noChangeShapeType="1"/>
          </p:cNvSpPr>
          <p:nvPr/>
        </p:nvSpPr>
        <p:spPr bwMode="auto">
          <a:xfrm>
            <a:off x="3138488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315" name="Line 59"/>
          <p:cNvSpPr>
            <a:spLocks noChangeShapeType="1"/>
          </p:cNvSpPr>
          <p:nvPr/>
        </p:nvSpPr>
        <p:spPr bwMode="auto">
          <a:xfrm>
            <a:off x="3429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20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ChangeArrowheads="1"/>
          </p:cNvSpPr>
          <p:nvPr/>
        </p:nvSpPr>
        <p:spPr bwMode="auto">
          <a:xfrm>
            <a:off x="2014538" y="1371600"/>
            <a:ext cx="1185862" cy="838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283" name="Rectangle 3"/>
          <p:cNvSpPr>
            <a:spLocks noChangeArrowheads="1"/>
          </p:cNvSpPr>
          <p:nvPr/>
        </p:nvSpPr>
        <p:spPr bwMode="auto">
          <a:xfrm>
            <a:off x="3352800" y="1371600"/>
            <a:ext cx="1219200" cy="838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284" name="Rectangle 4"/>
          <p:cNvSpPr>
            <a:spLocks noChangeArrowheads="1"/>
          </p:cNvSpPr>
          <p:nvPr/>
        </p:nvSpPr>
        <p:spPr bwMode="auto">
          <a:xfrm>
            <a:off x="4724400" y="1371600"/>
            <a:ext cx="1219200" cy="838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285" name="Rectangle 5"/>
          <p:cNvSpPr>
            <a:spLocks noChangeArrowheads="1"/>
          </p:cNvSpPr>
          <p:nvPr/>
        </p:nvSpPr>
        <p:spPr bwMode="auto">
          <a:xfrm>
            <a:off x="6096000" y="1371600"/>
            <a:ext cx="1219200" cy="838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286" name="Rectangle 6"/>
          <p:cNvSpPr>
            <a:spLocks noChangeArrowheads="1"/>
          </p:cNvSpPr>
          <p:nvPr/>
        </p:nvSpPr>
        <p:spPr bwMode="auto">
          <a:xfrm>
            <a:off x="7467600" y="1371600"/>
            <a:ext cx="914400" cy="838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287" name="Rectangle 7"/>
          <p:cNvSpPr>
            <a:spLocks noChangeArrowheads="1"/>
          </p:cNvSpPr>
          <p:nvPr/>
        </p:nvSpPr>
        <p:spPr bwMode="auto">
          <a:xfrm>
            <a:off x="714375" y="1371600"/>
            <a:ext cx="1143000" cy="838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288" name="Rectangle 8"/>
          <p:cNvSpPr>
            <a:spLocks noChangeArrowheads="1"/>
          </p:cNvSpPr>
          <p:nvPr/>
        </p:nvSpPr>
        <p:spPr bwMode="auto">
          <a:xfrm>
            <a:off x="457200" y="4724400"/>
            <a:ext cx="1711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time = 1</a:t>
            </a:r>
            <a:endParaRPr lang="en-US" sz="4000"/>
          </a:p>
        </p:txBody>
      </p:sp>
      <p:sp>
        <p:nvSpPr>
          <p:cNvPr id="353289" name="AutoShape 9"/>
          <p:cNvSpPr>
            <a:spLocks noChangeArrowheads="1"/>
          </p:cNvSpPr>
          <p:nvPr/>
        </p:nvSpPr>
        <p:spPr bwMode="auto">
          <a:xfrm>
            <a:off x="914400" y="1143000"/>
            <a:ext cx="152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3290" name="AutoShape 10"/>
          <p:cNvSpPr>
            <a:spLocks noChangeArrowheads="1"/>
          </p:cNvSpPr>
          <p:nvPr/>
        </p:nvSpPr>
        <p:spPr bwMode="auto">
          <a:xfrm>
            <a:off x="2133600" y="1143000"/>
            <a:ext cx="152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3291" name="AutoShape 11"/>
          <p:cNvSpPr>
            <a:spLocks noChangeArrowheads="1"/>
          </p:cNvSpPr>
          <p:nvPr/>
        </p:nvSpPr>
        <p:spPr bwMode="auto">
          <a:xfrm>
            <a:off x="3505200" y="1143000"/>
            <a:ext cx="152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3292" name="AutoShape 12"/>
          <p:cNvSpPr>
            <a:spLocks noChangeArrowheads="1"/>
          </p:cNvSpPr>
          <p:nvPr/>
        </p:nvSpPr>
        <p:spPr bwMode="auto">
          <a:xfrm>
            <a:off x="4876800" y="1143000"/>
            <a:ext cx="152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3293" name="AutoShape 13"/>
          <p:cNvSpPr>
            <a:spLocks noChangeArrowheads="1"/>
          </p:cNvSpPr>
          <p:nvPr/>
        </p:nvSpPr>
        <p:spPr bwMode="auto">
          <a:xfrm>
            <a:off x="6248400" y="1143000"/>
            <a:ext cx="152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3294" name="AutoShape 14"/>
          <p:cNvSpPr>
            <a:spLocks noChangeArrowheads="1"/>
          </p:cNvSpPr>
          <p:nvPr/>
        </p:nvSpPr>
        <p:spPr bwMode="auto">
          <a:xfrm>
            <a:off x="7620000" y="1143000"/>
            <a:ext cx="152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3295" name="Line 15"/>
          <p:cNvSpPr>
            <a:spLocks noChangeShapeType="1"/>
          </p:cNvSpPr>
          <p:nvPr/>
        </p:nvSpPr>
        <p:spPr bwMode="auto">
          <a:xfrm>
            <a:off x="838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296" name="Line 16"/>
          <p:cNvSpPr>
            <a:spLocks noChangeShapeType="1"/>
          </p:cNvSpPr>
          <p:nvPr/>
        </p:nvSpPr>
        <p:spPr bwMode="auto">
          <a:xfrm>
            <a:off x="990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297" name="Line 17"/>
          <p:cNvSpPr>
            <a:spLocks noChangeShapeType="1"/>
          </p:cNvSpPr>
          <p:nvPr/>
        </p:nvSpPr>
        <p:spPr bwMode="auto">
          <a:xfrm>
            <a:off x="1143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298" name="Line 18"/>
          <p:cNvSpPr>
            <a:spLocks noChangeShapeType="1"/>
          </p:cNvSpPr>
          <p:nvPr/>
        </p:nvSpPr>
        <p:spPr bwMode="auto">
          <a:xfrm>
            <a:off x="1295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299" name="Line 19"/>
          <p:cNvSpPr>
            <a:spLocks noChangeShapeType="1"/>
          </p:cNvSpPr>
          <p:nvPr/>
        </p:nvSpPr>
        <p:spPr bwMode="auto">
          <a:xfrm>
            <a:off x="1447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00" name="Line 20"/>
          <p:cNvSpPr>
            <a:spLocks noChangeShapeType="1"/>
          </p:cNvSpPr>
          <p:nvPr/>
        </p:nvSpPr>
        <p:spPr bwMode="auto">
          <a:xfrm>
            <a:off x="1600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01" name="Line 21"/>
          <p:cNvSpPr>
            <a:spLocks noChangeShapeType="1"/>
          </p:cNvSpPr>
          <p:nvPr/>
        </p:nvSpPr>
        <p:spPr bwMode="auto">
          <a:xfrm>
            <a:off x="1752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02" name="Line 22"/>
          <p:cNvSpPr>
            <a:spLocks noChangeShapeType="1"/>
          </p:cNvSpPr>
          <p:nvPr/>
        </p:nvSpPr>
        <p:spPr bwMode="auto">
          <a:xfrm>
            <a:off x="2071688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03" name="Line 23"/>
          <p:cNvSpPr>
            <a:spLocks noChangeShapeType="1"/>
          </p:cNvSpPr>
          <p:nvPr/>
        </p:nvSpPr>
        <p:spPr bwMode="auto">
          <a:xfrm>
            <a:off x="2224088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04" name="Line 24"/>
          <p:cNvSpPr>
            <a:spLocks noChangeShapeType="1"/>
          </p:cNvSpPr>
          <p:nvPr/>
        </p:nvSpPr>
        <p:spPr bwMode="auto">
          <a:xfrm>
            <a:off x="2376488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05" name="Line 25"/>
          <p:cNvSpPr>
            <a:spLocks noChangeShapeType="1"/>
          </p:cNvSpPr>
          <p:nvPr/>
        </p:nvSpPr>
        <p:spPr bwMode="auto">
          <a:xfrm>
            <a:off x="2528888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06" name="Line 26"/>
          <p:cNvSpPr>
            <a:spLocks noChangeShapeType="1"/>
          </p:cNvSpPr>
          <p:nvPr/>
        </p:nvSpPr>
        <p:spPr bwMode="auto">
          <a:xfrm>
            <a:off x="2681288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07" name="Line 27"/>
          <p:cNvSpPr>
            <a:spLocks noChangeShapeType="1"/>
          </p:cNvSpPr>
          <p:nvPr/>
        </p:nvSpPr>
        <p:spPr bwMode="auto">
          <a:xfrm>
            <a:off x="3581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08" name="Line 28"/>
          <p:cNvSpPr>
            <a:spLocks noChangeShapeType="1"/>
          </p:cNvSpPr>
          <p:nvPr/>
        </p:nvSpPr>
        <p:spPr bwMode="auto">
          <a:xfrm>
            <a:off x="3733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09" name="Line 29"/>
          <p:cNvSpPr>
            <a:spLocks noChangeShapeType="1"/>
          </p:cNvSpPr>
          <p:nvPr/>
        </p:nvSpPr>
        <p:spPr bwMode="auto">
          <a:xfrm>
            <a:off x="3886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10" name="Line 30"/>
          <p:cNvSpPr>
            <a:spLocks noChangeShapeType="1"/>
          </p:cNvSpPr>
          <p:nvPr/>
        </p:nvSpPr>
        <p:spPr bwMode="auto">
          <a:xfrm>
            <a:off x="4038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11" name="Line 31"/>
          <p:cNvSpPr>
            <a:spLocks noChangeShapeType="1"/>
          </p:cNvSpPr>
          <p:nvPr/>
        </p:nvSpPr>
        <p:spPr bwMode="auto">
          <a:xfrm>
            <a:off x="4191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12" name="Line 32"/>
          <p:cNvSpPr>
            <a:spLocks noChangeShapeType="1"/>
          </p:cNvSpPr>
          <p:nvPr/>
        </p:nvSpPr>
        <p:spPr bwMode="auto">
          <a:xfrm>
            <a:off x="4343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13" name="Line 33"/>
          <p:cNvSpPr>
            <a:spLocks noChangeShapeType="1"/>
          </p:cNvSpPr>
          <p:nvPr/>
        </p:nvSpPr>
        <p:spPr bwMode="auto">
          <a:xfrm>
            <a:off x="4495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14" name="Line 34"/>
          <p:cNvSpPr>
            <a:spLocks noChangeShapeType="1"/>
          </p:cNvSpPr>
          <p:nvPr/>
        </p:nvSpPr>
        <p:spPr bwMode="auto">
          <a:xfrm>
            <a:off x="4800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15" name="Line 35"/>
          <p:cNvSpPr>
            <a:spLocks noChangeShapeType="1"/>
          </p:cNvSpPr>
          <p:nvPr/>
        </p:nvSpPr>
        <p:spPr bwMode="auto">
          <a:xfrm>
            <a:off x="4953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16" name="Line 36"/>
          <p:cNvSpPr>
            <a:spLocks noChangeShapeType="1"/>
          </p:cNvSpPr>
          <p:nvPr/>
        </p:nvSpPr>
        <p:spPr bwMode="auto">
          <a:xfrm>
            <a:off x="5105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17" name="Line 37"/>
          <p:cNvSpPr>
            <a:spLocks noChangeShapeType="1"/>
          </p:cNvSpPr>
          <p:nvPr/>
        </p:nvSpPr>
        <p:spPr bwMode="auto">
          <a:xfrm>
            <a:off x="5257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18" name="Line 38"/>
          <p:cNvSpPr>
            <a:spLocks noChangeShapeType="1"/>
          </p:cNvSpPr>
          <p:nvPr/>
        </p:nvSpPr>
        <p:spPr bwMode="auto">
          <a:xfrm>
            <a:off x="5410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19" name="Line 39"/>
          <p:cNvSpPr>
            <a:spLocks noChangeShapeType="1"/>
          </p:cNvSpPr>
          <p:nvPr/>
        </p:nvSpPr>
        <p:spPr bwMode="auto">
          <a:xfrm>
            <a:off x="5562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20" name="Line 40"/>
          <p:cNvSpPr>
            <a:spLocks noChangeShapeType="1"/>
          </p:cNvSpPr>
          <p:nvPr/>
        </p:nvSpPr>
        <p:spPr bwMode="auto">
          <a:xfrm>
            <a:off x="5715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21" name="Line 41"/>
          <p:cNvSpPr>
            <a:spLocks noChangeShapeType="1"/>
          </p:cNvSpPr>
          <p:nvPr/>
        </p:nvSpPr>
        <p:spPr bwMode="auto">
          <a:xfrm>
            <a:off x="5867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22" name="Line 42"/>
          <p:cNvSpPr>
            <a:spLocks noChangeShapeType="1"/>
          </p:cNvSpPr>
          <p:nvPr/>
        </p:nvSpPr>
        <p:spPr bwMode="auto">
          <a:xfrm>
            <a:off x="6172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23" name="Line 43"/>
          <p:cNvSpPr>
            <a:spLocks noChangeShapeType="1"/>
          </p:cNvSpPr>
          <p:nvPr/>
        </p:nvSpPr>
        <p:spPr bwMode="auto">
          <a:xfrm>
            <a:off x="6324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24" name="Line 44"/>
          <p:cNvSpPr>
            <a:spLocks noChangeShapeType="1"/>
          </p:cNvSpPr>
          <p:nvPr/>
        </p:nvSpPr>
        <p:spPr bwMode="auto">
          <a:xfrm>
            <a:off x="6477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25" name="Line 45"/>
          <p:cNvSpPr>
            <a:spLocks noChangeShapeType="1"/>
          </p:cNvSpPr>
          <p:nvPr/>
        </p:nvSpPr>
        <p:spPr bwMode="auto">
          <a:xfrm>
            <a:off x="6629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26" name="Line 46"/>
          <p:cNvSpPr>
            <a:spLocks noChangeShapeType="1"/>
          </p:cNvSpPr>
          <p:nvPr/>
        </p:nvSpPr>
        <p:spPr bwMode="auto">
          <a:xfrm>
            <a:off x="6781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27" name="Line 47"/>
          <p:cNvSpPr>
            <a:spLocks noChangeShapeType="1"/>
          </p:cNvSpPr>
          <p:nvPr/>
        </p:nvSpPr>
        <p:spPr bwMode="auto">
          <a:xfrm>
            <a:off x="6934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28" name="Line 48"/>
          <p:cNvSpPr>
            <a:spLocks noChangeShapeType="1"/>
          </p:cNvSpPr>
          <p:nvPr/>
        </p:nvSpPr>
        <p:spPr bwMode="auto">
          <a:xfrm>
            <a:off x="7086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29" name="Line 49"/>
          <p:cNvSpPr>
            <a:spLocks noChangeShapeType="1"/>
          </p:cNvSpPr>
          <p:nvPr/>
        </p:nvSpPr>
        <p:spPr bwMode="auto">
          <a:xfrm>
            <a:off x="7239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30" name="Line 50"/>
          <p:cNvSpPr>
            <a:spLocks noChangeShapeType="1"/>
          </p:cNvSpPr>
          <p:nvPr/>
        </p:nvSpPr>
        <p:spPr bwMode="auto">
          <a:xfrm>
            <a:off x="7543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31" name="Line 51"/>
          <p:cNvSpPr>
            <a:spLocks noChangeShapeType="1"/>
          </p:cNvSpPr>
          <p:nvPr/>
        </p:nvSpPr>
        <p:spPr bwMode="auto">
          <a:xfrm>
            <a:off x="7696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32" name="Line 52"/>
          <p:cNvSpPr>
            <a:spLocks noChangeShapeType="1"/>
          </p:cNvSpPr>
          <p:nvPr/>
        </p:nvSpPr>
        <p:spPr bwMode="auto">
          <a:xfrm>
            <a:off x="7848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33" name="Line 53"/>
          <p:cNvSpPr>
            <a:spLocks noChangeShapeType="1"/>
          </p:cNvSpPr>
          <p:nvPr/>
        </p:nvSpPr>
        <p:spPr bwMode="auto">
          <a:xfrm>
            <a:off x="8001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34" name="Line 54"/>
          <p:cNvSpPr>
            <a:spLocks noChangeShapeType="1"/>
          </p:cNvSpPr>
          <p:nvPr/>
        </p:nvSpPr>
        <p:spPr bwMode="auto">
          <a:xfrm>
            <a:off x="8153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35" name="Line 55"/>
          <p:cNvSpPr>
            <a:spLocks noChangeShapeType="1"/>
          </p:cNvSpPr>
          <p:nvPr/>
        </p:nvSpPr>
        <p:spPr bwMode="auto">
          <a:xfrm>
            <a:off x="8305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36" name="Line 56"/>
          <p:cNvSpPr>
            <a:spLocks noChangeShapeType="1"/>
          </p:cNvSpPr>
          <p:nvPr/>
        </p:nvSpPr>
        <p:spPr bwMode="auto">
          <a:xfrm>
            <a:off x="2833688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37" name="Line 57"/>
          <p:cNvSpPr>
            <a:spLocks noChangeShapeType="1"/>
          </p:cNvSpPr>
          <p:nvPr/>
        </p:nvSpPr>
        <p:spPr bwMode="auto">
          <a:xfrm>
            <a:off x="2986088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38" name="Line 58"/>
          <p:cNvSpPr>
            <a:spLocks noChangeShapeType="1"/>
          </p:cNvSpPr>
          <p:nvPr/>
        </p:nvSpPr>
        <p:spPr bwMode="auto">
          <a:xfrm>
            <a:off x="3138488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39" name="Line 59"/>
          <p:cNvSpPr>
            <a:spLocks noChangeShapeType="1"/>
          </p:cNvSpPr>
          <p:nvPr/>
        </p:nvSpPr>
        <p:spPr bwMode="auto">
          <a:xfrm>
            <a:off x="3429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21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2014538" y="1371600"/>
            <a:ext cx="1185862" cy="838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07" name="Rectangle 3"/>
          <p:cNvSpPr>
            <a:spLocks noChangeArrowheads="1"/>
          </p:cNvSpPr>
          <p:nvPr/>
        </p:nvSpPr>
        <p:spPr bwMode="auto">
          <a:xfrm>
            <a:off x="3352800" y="1371600"/>
            <a:ext cx="1219200" cy="838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08" name="Rectangle 4"/>
          <p:cNvSpPr>
            <a:spLocks noChangeArrowheads="1"/>
          </p:cNvSpPr>
          <p:nvPr/>
        </p:nvSpPr>
        <p:spPr bwMode="auto">
          <a:xfrm>
            <a:off x="4724400" y="1371600"/>
            <a:ext cx="1219200" cy="838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09" name="Rectangle 5"/>
          <p:cNvSpPr>
            <a:spLocks noChangeArrowheads="1"/>
          </p:cNvSpPr>
          <p:nvPr/>
        </p:nvSpPr>
        <p:spPr bwMode="auto">
          <a:xfrm>
            <a:off x="6096000" y="1371600"/>
            <a:ext cx="1219200" cy="838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10" name="Rectangle 6"/>
          <p:cNvSpPr>
            <a:spLocks noChangeArrowheads="1"/>
          </p:cNvSpPr>
          <p:nvPr/>
        </p:nvSpPr>
        <p:spPr bwMode="auto">
          <a:xfrm>
            <a:off x="7467600" y="1371600"/>
            <a:ext cx="914400" cy="838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11" name="Rectangle 7"/>
          <p:cNvSpPr>
            <a:spLocks noChangeArrowheads="1"/>
          </p:cNvSpPr>
          <p:nvPr/>
        </p:nvSpPr>
        <p:spPr bwMode="auto">
          <a:xfrm>
            <a:off x="714375" y="1371600"/>
            <a:ext cx="1143000" cy="838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12" name="Rectangle 8"/>
          <p:cNvSpPr>
            <a:spLocks noChangeArrowheads="1"/>
          </p:cNvSpPr>
          <p:nvPr/>
        </p:nvSpPr>
        <p:spPr bwMode="auto">
          <a:xfrm>
            <a:off x="457200" y="4724400"/>
            <a:ext cx="1711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time = 2</a:t>
            </a:r>
            <a:endParaRPr lang="en-US" sz="4000"/>
          </a:p>
        </p:txBody>
      </p:sp>
      <p:sp>
        <p:nvSpPr>
          <p:cNvPr id="354313" name="AutoShape 9"/>
          <p:cNvSpPr>
            <a:spLocks noChangeArrowheads="1"/>
          </p:cNvSpPr>
          <p:nvPr/>
        </p:nvSpPr>
        <p:spPr bwMode="auto">
          <a:xfrm>
            <a:off x="1066800" y="1143000"/>
            <a:ext cx="152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4314" name="AutoShape 10"/>
          <p:cNvSpPr>
            <a:spLocks noChangeArrowheads="1"/>
          </p:cNvSpPr>
          <p:nvPr/>
        </p:nvSpPr>
        <p:spPr bwMode="auto">
          <a:xfrm>
            <a:off x="2286000" y="1143000"/>
            <a:ext cx="152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4315" name="AutoShape 11"/>
          <p:cNvSpPr>
            <a:spLocks noChangeArrowheads="1"/>
          </p:cNvSpPr>
          <p:nvPr/>
        </p:nvSpPr>
        <p:spPr bwMode="auto">
          <a:xfrm>
            <a:off x="3657600" y="1143000"/>
            <a:ext cx="152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4316" name="AutoShape 12"/>
          <p:cNvSpPr>
            <a:spLocks noChangeArrowheads="1"/>
          </p:cNvSpPr>
          <p:nvPr/>
        </p:nvSpPr>
        <p:spPr bwMode="auto">
          <a:xfrm>
            <a:off x="5029200" y="1143000"/>
            <a:ext cx="152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4317" name="AutoShape 13"/>
          <p:cNvSpPr>
            <a:spLocks noChangeArrowheads="1"/>
          </p:cNvSpPr>
          <p:nvPr/>
        </p:nvSpPr>
        <p:spPr bwMode="auto">
          <a:xfrm>
            <a:off x="6400800" y="1143000"/>
            <a:ext cx="152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4318" name="AutoShape 14"/>
          <p:cNvSpPr>
            <a:spLocks noChangeArrowheads="1"/>
          </p:cNvSpPr>
          <p:nvPr/>
        </p:nvSpPr>
        <p:spPr bwMode="auto">
          <a:xfrm>
            <a:off x="7772400" y="1143000"/>
            <a:ext cx="152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4319" name="Line 15"/>
          <p:cNvSpPr>
            <a:spLocks noChangeShapeType="1"/>
          </p:cNvSpPr>
          <p:nvPr/>
        </p:nvSpPr>
        <p:spPr bwMode="auto">
          <a:xfrm>
            <a:off x="838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0" name="Line 16"/>
          <p:cNvSpPr>
            <a:spLocks noChangeShapeType="1"/>
          </p:cNvSpPr>
          <p:nvPr/>
        </p:nvSpPr>
        <p:spPr bwMode="auto">
          <a:xfrm>
            <a:off x="990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1" name="Line 17"/>
          <p:cNvSpPr>
            <a:spLocks noChangeShapeType="1"/>
          </p:cNvSpPr>
          <p:nvPr/>
        </p:nvSpPr>
        <p:spPr bwMode="auto">
          <a:xfrm>
            <a:off x="1143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2" name="Line 18"/>
          <p:cNvSpPr>
            <a:spLocks noChangeShapeType="1"/>
          </p:cNvSpPr>
          <p:nvPr/>
        </p:nvSpPr>
        <p:spPr bwMode="auto">
          <a:xfrm>
            <a:off x="1295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3" name="Line 19"/>
          <p:cNvSpPr>
            <a:spLocks noChangeShapeType="1"/>
          </p:cNvSpPr>
          <p:nvPr/>
        </p:nvSpPr>
        <p:spPr bwMode="auto">
          <a:xfrm>
            <a:off x="1447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4" name="Line 20"/>
          <p:cNvSpPr>
            <a:spLocks noChangeShapeType="1"/>
          </p:cNvSpPr>
          <p:nvPr/>
        </p:nvSpPr>
        <p:spPr bwMode="auto">
          <a:xfrm>
            <a:off x="1600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5" name="Line 21"/>
          <p:cNvSpPr>
            <a:spLocks noChangeShapeType="1"/>
          </p:cNvSpPr>
          <p:nvPr/>
        </p:nvSpPr>
        <p:spPr bwMode="auto">
          <a:xfrm>
            <a:off x="1752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6" name="Line 22"/>
          <p:cNvSpPr>
            <a:spLocks noChangeShapeType="1"/>
          </p:cNvSpPr>
          <p:nvPr/>
        </p:nvSpPr>
        <p:spPr bwMode="auto">
          <a:xfrm>
            <a:off x="2071688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7" name="Line 23"/>
          <p:cNvSpPr>
            <a:spLocks noChangeShapeType="1"/>
          </p:cNvSpPr>
          <p:nvPr/>
        </p:nvSpPr>
        <p:spPr bwMode="auto">
          <a:xfrm>
            <a:off x="2224088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8" name="Line 24"/>
          <p:cNvSpPr>
            <a:spLocks noChangeShapeType="1"/>
          </p:cNvSpPr>
          <p:nvPr/>
        </p:nvSpPr>
        <p:spPr bwMode="auto">
          <a:xfrm>
            <a:off x="2376488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9" name="Line 25"/>
          <p:cNvSpPr>
            <a:spLocks noChangeShapeType="1"/>
          </p:cNvSpPr>
          <p:nvPr/>
        </p:nvSpPr>
        <p:spPr bwMode="auto">
          <a:xfrm>
            <a:off x="2528888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30" name="Line 26"/>
          <p:cNvSpPr>
            <a:spLocks noChangeShapeType="1"/>
          </p:cNvSpPr>
          <p:nvPr/>
        </p:nvSpPr>
        <p:spPr bwMode="auto">
          <a:xfrm>
            <a:off x="2681288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31" name="Line 27"/>
          <p:cNvSpPr>
            <a:spLocks noChangeShapeType="1"/>
          </p:cNvSpPr>
          <p:nvPr/>
        </p:nvSpPr>
        <p:spPr bwMode="auto">
          <a:xfrm>
            <a:off x="3581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32" name="Line 28"/>
          <p:cNvSpPr>
            <a:spLocks noChangeShapeType="1"/>
          </p:cNvSpPr>
          <p:nvPr/>
        </p:nvSpPr>
        <p:spPr bwMode="auto">
          <a:xfrm>
            <a:off x="3733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33" name="Line 29"/>
          <p:cNvSpPr>
            <a:spLocks noChangeShapeType="1"/>
          </p:cNvSpPr>
          <p:nvPr/>
        </p:nvSpPr>
        <p:spPr bwMode="auto">
          <a:xfrm>
            <a:off x="3886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34" name="Line 30"/>
          <p:cNvSpPr>
            <a:spLocks noChangeShapeType="1"/>
          </p:cNvSpPr>
          <p:nvPr/>
        </p:nvSpPr>
        <p:spPr bwMode="auto">
          <a:xfrm>
            <a:off x="4038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35" name="Line 31"/>
          <p:cNvSpPr>
            <a:spLocks noChangeShapeType="1"/>
          </p:cNvSpPr>
          <p:nvPr/>
        </p:nvSpPr>
        <p:spPr bwMode="auto">
          <a:xfrm>
            <a:off x="4191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36" name="Line 32"/>
          <p:cNvSpPr>
            <a:spLocks noChangeShapeType="1"/>
          </p:cNvSpPr>
          <p:nvPr/>
        </p:nvSpPr>
        <p:spPr bwMode="auto">
          <a:xfrm>
            <a:off x="4343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37" name="Line 33"/>
          <p:cNvSpPr>
            <a:spLocks noChangeShapeType="1"/>
          </p:cNvSpPr>
          <p:nvPr/>
        </p:nvSpPr>
        <p:spPr bwMode="auto">
          <a:xfrm>
            <a:off x="4495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38" name="Line 34"/>
          <p:cNvSpPr>
            <a:spLocks noChangeShapeType="1"/>
          </p:cNvSpPr>
          <p:nvPr/>
        </p:nvSpPr>
        <p:spPr bwMode="auto">
          <a:xfrm>
            <a:off x="4800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39" name="Line 35"/>
          <p:cNvSpPr>
            <a:spLocks noChangeShapeType="1"/>
          </p:cNvSpPr>
          <p:nvPr/>
        </p:nvSpPr>
        <p:spPr bwMode="auto">
          <a:xfrm>
            <a:off x="4953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40" name="Line 36"/>
          <p:cNvSpPr>
            <a:spLocks noChangeShapeType="1"/>
          </p:cNvSpPr>
          <p:nvPr/>
        </p:nvSpPr>
        <p:spPr bwMode="auto">
          <a:xfrm>
            <a:off x="5105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41" name="Line 37"/>
          <p:cNvSpPr>
            <a:spLocks noChangeShapeType="1"/>
          </p:cNvSpPr>
          <p:nvPr/>
        </p:nvSpPr>
        <p:spPr bwMode="auto">
          <a:xfrm>
            <a:off x="5257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42" name="Line 38"/>
          <p:cNvSpPr>
            <a:spLocks noChangeShapeType="1"/>
          </p:cNvSpPr>
          <p:nvPr/>
        </p:nvSpPr>
        <p:spPr bwMode="auto">
          <a:xfrm>
            <a:off x="5410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43" name="Line 39"/>
          <p:cNvSpPr>
            <a:spLocks noChangeShapeType="1"/>
          </p:cNvSpPr>
          <p:nvPr/>
        </p:nvSpPr>
        <p:spPr bwMode="auto">
          <a:xfrm>
            <a:off x="5562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44" name="Line 40"/>
          <p:cNvSpPr>
            <a:spLocks noChangeShapeType="1"/>
          </p:cNvSpPr>
          <p:nvPr/>
        </p:nvSpPr>
        <p:spPr bwMode="auto">
          <a:xfrm>
            <a:off x="5715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45" name="Line 41"/>
          <p:cNvSpPr>
            <a:spLocks noChangeShapeType="1"/>
          </p:cNvSpPr>
          <p:nvPr/>
        </p:nvSpPr>
        <p:spPr bwMode="auto">
          <a:xfrm>
            <a:off x="5867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46" name="Line 42"/>
          <p:cNvSpPr>
            <a:spLocks noChangeShapeType="1"/>
          </p:cNvSpPr>
          <p:nvPr/>
        </p:nvSpPr>
        <p:spPr bwMode="auto">
          <a:xfrm>
            <a:off x="6172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47" name="Line 43"/>
          <p:cNvSpPr>
            <a:spLocks noChangeShapeType="1"/>
          </p:cNvSpPr>
          <p:nvPr/>
        </p:nvSpPr>
        <p:spPr bwMode="auto">
          <a:xfrm>
            <a:off x="6324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48" name="Line 44"/>
          <p:cNvSpPr>
            <a:spLocks noChangeShapeType="1"/>
          </p:cNvSpPr>
          <p:nvPr/>
        </p:nvSpPr>
        <p:spPr bwMode="auto">
          <a:xfrm>
            <a:off x="6477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49" name="Line 45"/>
          <p:cNvSpPr>
            <a:spLocks noChangeShapeType="1"/>
          </p:cNvSpPr>
          <p:nvPr/>
        </p:nvSpPr>
        <p:spPr bwMode="auto">
          <a:xfrm>
            <a:off x="6629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0" name="Line 46"/>
          <p:cNvSpPr>
            <a:spLocks noChangeShapeType="1"/>
          </p:cNvSpPr>
          <p:nvPr/>
        </p:nvSpPr>
        <p:spPr bwMode="auto">
          <a:xfrm>
            <a:off x="6781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1" name="Line 47"/>
          <p:cNvSpPr>
            <a:spLocks noChangeShapeType="1"/>
          </p:cNvSpPr>
          <p:nvPr/>
        </p:nvSpPr>
        <p:spPr bwMode="auto">
          <a:xfrm>
            <a:off x="6934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2" name="Line 48"/>
          <p:cNvSpPr>
            <a:spLocks noChangeShapeType="1"/>
          </p:cNvSpPr>
          <p:nvPr/>
        </p:nvSpPr>
        <p:spPr bwMode="auto">
          <a:xfrm>
            <a:off x="7086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3" name="Line 49"/>
          <p:cNvSpPr>
            <a:spLocks noChangeShapeType="1"/>
          </p:cNvSpPr>
          <p:nvPr/>
        </p:nvSpPr>
        <p:spPr bwMode="auto">
          <a:xfrm>
            <a:off x="7239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4" name="Line 50"/>
          <p:cNvSpPr>
            <a:spLocks noChangeShapeType="1"/>
          </p:cNvSpPr>
          <p:nvPr/>
        </p:nvSpPr>
        <p:spPr bwMode="auto">
          <a:xfrm>
            <a:off x="7543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5" name="Line 51"/>
          <p:cNvSpPr>
            <a:spLocks noChangeShapeType="1"/>
          </p:cNvSpPr>
          <p:nvPr/>
        </p:nvSpPr>
        <p:spPr bwMode="auto">
          <a:xfrm>
            <a:off x="7696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6" name="Line 52"/>
          <p:cNvSpPr>
            <a:spLocks noChangeShapeType="1"/>
          </p:cNvSpPr>
          <p:nvPr/>
        </p:nvSpPr>
        <p:spPr bwMode="auto">
          <a:xfrm>
            <a:off x="7848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7" name="Line 53"/>
          <p:cNvSpPr>
            <a:spLocks noChangeShapeType="1"/>
          </p:cNvSpPr>
          <p:nvPr/>
        </p:nvSpPr>
        <p:spPr bwMode="auto">
          <a:xfrm>
            <a:off x="8001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8" name="Line 54"/>
          <p:cNvSpPr>
            <a:spLocks noChangeShapeType="1"/>
          </p:cNvSpPr>
          <p:nvPr/>
        </p:nvSpPr>
        <p:spPr bwMode="auto">
          <a:xfrm>
            <a:off x="8153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9" name="Line 55"/>
          <p:cNvSpPr>
            <a:spLocks noChangeShapeType="1"/>
          </p:cNvSpPr>
          <p:nvPr/>
        </p:nvSpPr>
        <p:spPr bwMode="auto">
          <a:xfrm>
            <a:off x="8305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60" name="Line 56"/>
          <p:cNvSpPr>
            <a:spLocks noChangeShapeType="1"/>
          </p:cNvSpPr>
          <p:nvPr/>
        </p:nvSpPr>
        <p:spPr bwMode="auto">
          <a:xfrm>
            <a:off x="2833688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61" name="Line 57"/>
          <p:cNvSpPr>
            <a:spLocks noChangeShapeType="1"/>
          </p:cNvSpPr>
          <p:nvPr/>
        </p:nvSpPr>
        <p:spPr bwMode="auto">
          <a:xfrm>
            <a:off x="2986088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62" name="Line 58"/>
          <p:cNvSpPr>
            <a:spLocks noChangeShapeType="1"/>
          </p:cNvSpPr>
          <p:nvPr/>
        </p:nvSpPr>
        <p:spPr bwMode="auto">
          <a:xfrm>
            <a:off x="3138488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63" name="Line 59"/>
          <p:cNvSpPr>
            <a:spLocks noChangeShapeType="1"/>
          </p:cNvSpPr>
          <p:nvPr/>
        </p:nvSpPr>
        <p:spPr bwMode="auto">
          <a:xfrm>
            <a:off x="3429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82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ChangeArrowheads="1"/>
          </p:cNvSpPr>
          <p:nvPr/>
        </p:nvSpPr>
        <p:spPr bwMode="auto">
          <a:xfrm>
            <a:off x="2014538" y="1371600"/>
            <a:ext cx="1185862" cy="838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1" name="Rectangle 3"/>
          <p:cNvSpPr>
            <a:spLocks noChangeArrowheads="1"/>
          </p:cNvSpPr>
          <p:nvPr/>
        </p:nvSpPr>
        <p:spPr bwMode="auto">
          <a:xfrm>
            <a:off x="3352800" y="1371600"/>
            <a:ext cx="1219200" cy="838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2" name="Rectangle 4"/>
          <p:cNvSpPr>
            <a:spLocks noChangeArrowheads="1"/>
          </p:cNvSpPr>
          <p:nvPr/>
        </p:nvSpPr>
        <p:spPr bwMode="auto">
          <a:xfrm>
            <a:off x="4724400" y="1371600"/>
            <a:ext cx="1219200" cy="838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3" name="Rectangle 5"/>
          <p:cNvSpPr>
            <a:spLocks noChangeArrowheads="1"/>
          </p:cNvSpPr>
          <p:nvPr/>
        </p:nvSpPr>
        <p:spPr bwMode="auto">
          <a:xfrm>
            <a:off x="6096000" y="1371600"/>
            <a:ext cx="1219200" cy="838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4" name="Rectangle 6"/>
          <p:cNvSpPr>
            <a:spLocks noChangeArrowheads="1"/>
          </p:cNvSpPr>
          <p:nvPr/>
        </p:nvSpPr>
        <p:spPr bwMode="auto">
          <a:xfrm>
            <a:off x="7467600" y="1371600"/>
            <a:ext cx="914400" cy="838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5" name="Rectangle 7"/>
          <p:cNvSpPr>
            <a:spLocks noChangeArrowheads="1"/>
          </p:cNvSpPr>
          <p:nvPr/>
        </p:nvSpPr>
        <p:spPr bwMode="auto">
          <a:xfrm>
            <a:off x="714375" y="1371600"/>
            <a:ext cx="1143000" cy="838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6" name="Rectangle 8"/>
          <p:cNvSpPr>
            <a:spLocks noChangeArrowheads="1"/>
          </p:cNvSpPr>
          <p:nvPr/>
        </p:nvSpPr>
        <p:spPr bwMode="auto">
          <a:xfrm>
            <a:off x="457200" y="4724400"/>
            <a:ext cx="1711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time = 3</a:t>
            </a:r>
            <a:endParaRPr lang="en-US" sz="4000"/>
          </a:p>
        </p:txBody>
      </p:sp>
      <p:sp>
        <p:nvSpPr>
          <p:cNvPr id="355337" name="AutoShape 9"/>
          <p:cNvSpPr>
            <a:spLocks noChangeArrowheads="1"/>
          </p:cNvSpPr>
          <p:nvPr/>
        </p:nvSpPr>
        <p:spPr bwMode="auto">
          <a:xfrm>
            <a:off x="1233488" y="1143000"/>
            <a:ext cx="152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5338" name="AutoShape 10"/>
          <p:cNvSpPr>
            <a:spLocks noChangeArrowheads="1"/>
          </p:cNvSpPr>
          <p:nvPr/>
        </p:nvSpPr>
        <p:spPr bwMode="auto">
          <a:xfrm>
            <a:off x="2452688" y="1143000"/>
            <a:ext cx="152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5339" name="AutoShape 11"/>
          <p:cNvSpPr>
            <a:spLocks noChangeArrowheads="1"/>
          </p:cNvSpPr>
          <p:nvPr/>
        </p:nvSpPr>
        <p:spPr bwMode="auto">
          <a:xfrm>
            <a:off x="3824288" y="1143000"/>
            <a:ext cx="152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5340" name="AutoShape 12"/>
          <p:cNvSpPr>
            <a:spLocks noChangeArrowheads="1"/>
          </p:cNvSpPr>
          <p:nvPr/>
        </p:nvSpPr>
        <p:spPr bwMode="auto">
          <a:xfrm>
            <a:off x="5195888" y="1143000"/>
            <a:ext cx="152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5341" name="AutoShape 13"/>
          <p:cNvSpPr>
            <a:spLocks noChangeArrowheads="1"/>
          </p:cNvSpPr>
          <p:nvPr/>
        </p:nvSpPr>
        <p:spPr bwMode="auto">
          <a:xfrm>
            <a:off x="6567488" y="1143000"/>
            <a:ext cx="152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5342" name="AutoShape 14"/>
          <p:cNvSpPr>
            <a:spLocks noChangeArrowheads="1"/>
          </p:cNvSpPr>
          <p:nvPr/>
        </p:nvSpPr>
        <p:spPr bwMode="auto">
          <a:xfrm>
            <a:off x="7924800" y="1143000"/>
            <a:ext cx="152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5343" name="Line 15"/>
          <p:cNvSpPr>
            <a:spLocks noChangeShapeType="1"/>
          </p:cNvSpPr>
          <p:nvPr/>
        </p:nvSpPr>
        <p:spPr bwMode="auto">
          <a:xfrm>
            <a:off x="838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4" name="Line 16"/>
          <p:cNvSpPr>
            <a:spLocks noChangeShapeType="1"/>
          </p:cNvSpPr>
          <p:nvPr/>
        </p:nvSpPr>
        <p:spPr bwMode="auto">
          <a:xfrm>
            <a:off x="990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5" name="Line 17"/>
          <p:cNvSpPr>
            <a:spLocks noChangeShapeType="1"/>
          </p:cNvSpPr>
          <p:nvPr/>
        </p:nvSpPr>
        <p:spPr bwMode="auto">
          <a:xfrm>
            <a:off x="1143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6" name="Line 18"/>
          <p:cNvSpPr>
            <a:spLocks noChangeShapeType="1"/>
          </p:cNvSpPr>
          <p:nvPr/>
        </p:nvSpPr>
        <p:spPr bwMode="auto">
          <a:xfrm>
            <a:off x="1295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7" name="Line 19"/>
          <p:cNvSpPr>
            <a:spLocks noChangeShapeType="1"/>
          </p:cNvSpPr>
          <p:nvPr/>
        </p:nvSpPr>
        <p:spPr bwMode="auto">
          <a:xfrm>
            <a:off x="1447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8" name="Line 20"/>
          <p:cNvSpPr>
            <a:spLocks noChangeShapeType="1"/>
          </p:cNvSpPr>
          <p:nvPr/>
        </p:nvSpPr>
        <p:spPr bwMode="auto">
          <a:xfrm>
            <a:off x="1600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9" name="Line 21"/>
          <p:cNvSpPr>
            <a:spLocks noChangeShapeType="1"/>
          </p:cNvSpPr>
          <p:nvPr/>
        </p:nvSpPr>
        <p:spPr bwMode="auto">
          <a:xfrm>
            <a:off x="1752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0" name="Line 22"/>
          <p:cNvSpPr>
            <a:spLocks noChangeShapeType="1"/>
          </p:cNvSpPr>
          <p:nvPr/>
        </p:nvSpPr>
        <p:spPr bwMode="auto">
          <a:xfrm>
            <a:off x="2071688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1" name="Line 23"/>
          <p:cNvSpPr>
            <a:spLocks noChangeShapeType="1"/>
          </p:cNvSpPr>
          <p:nvPr/>
        </p:nvSpPr>
        <p:spPr bwMode="auto">
          <a:xfrm>
            <a:off x="2224088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2" name="Line 24"/>
          <p:cNvSpPr>
            <a:spLocks noChangeShapeType="1"/>
          </p:cNvSpPr>
          <p:nvPr/>
        </p:nvSpPr>
        <p:spPr bwMode="auto">
          <a:xfrm>
            <a:off x="2376488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3" name="Line 25"/>
          <p:cNvSpPr>
            <a:spLocks noChangeShapeType="1"/>
          </p:cNvSpPr>
          <p:nvPr/>
        </p:nvSpPr>
        <p:spPr bwMode="auto">
          <a:xfrm>
            <a:off x="2528888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4" name="Line 26"/>
          <p:cNvSpPr>
            <a:spLocks noChangeShapeType="1"/>
          </p:cNvSpPr>
          <p:nvPr/>
        </p:nvSpPr>
        <p:spPr bwMode="auto">
          <a:xfrm>
            <a:off x="2681288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5" name="Line 27"/>
          <p:cNvSpPr>
            <a:spLocks noChangeShapeType="1"/>
          </p:cNvSpPr>
          <p:nvPr/>
        </p:nvSpPr>
        <p:spPr bwMode="auto">
          <a:xfrm>
            <a:off x="3581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6" name="Line 28"/>
          <p:cNvSpPr>
            <a:spLocks noChangeShapeType="1"/>
          </p:cNvSpPr>
          <p:nvPr/>
        </p:nvSpPr>
        <p:spPr bwMode="auto">
          <a:xfrm>
            <a:off x="3733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7" name="Line 29"/>
          <p:cNvSpPr>
            <a:spLocks noChangeShapeType="1"/>
          </p:cNvSpPr>
          <p:nvPr/>
        </p:nvSpPr>
        <p:spPr bwMode="auto">
          <a:xfrm>
            <a:off x="3886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8" name="Line 30"/>
          <p:cNvSpPr>
            <a:spLocks noChangeShapeType="1"/>
          </p:cNvSpPr>
          <p:nvPr/>
        </p:nvSpPr>
        <p:spPr bwMode="auto">
          <a:xfrm>
            <a:off x="4038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9" name="Line 31"/>
          <p:cNvSpPr>
            <a:spLocks noChangeShapeType="1"/>
          </p:cNvSpPr>
          <p:nvPr/>
        </p:nvSpPr>
        <p:spPr bwMode="auto">
          <a:xfrm>
            <a:off x="4191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60" name="Line 32"/>
          <p:cNvSpPr>
            <a:spLocks noChangeShapeType="1"/>
          </p:cNvSpPr>
          <p:nvPr/>
        </p:nvSpPr>
        <p:spPr bwMode="auto">
          <a:xfrm>
            <a:off x="4343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61" name="Line 33"/>
          <p:cNvSpPr>
            <a:spLocks noChangeShapeType="1"/>
          </p:cNvSpPr>
          <p:nvPr/>
        </p:nvSpPr>
        <p:spPr bwMode="auto">
          <a:xfrm>
            <a:off x="4495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62" name="Line 34"/>
          <p:cNvSpPr>
            <a:spLocks noChangeShapeType="1"/>
          </p:cNvSpPr>
          <p:nvPr/>
        </p:nvSpPr>
        <p:spPr bwMode="auto">
          <a:xfrm>
            <a:off x="4800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63" name="Line 35"/>
          <p:cNvSpPr>
            <a:spLocks noChangeShapeType="1"/>
          </p:cNvSpPr>
          <p:nvPr/>
        </p:nvSpPr>
        <p:spPr bwMode="auto">
          <a:xfrm>
            <a:off x="4953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64" name="Line 36"/>
          <p:cNvSpPr>
            <a:spLocks noChangeShapeType="1"/>
          </p:cNvSpPr>
          <p:nvPr/>
        </p:nvSpPr>
        <p:spPr bwMode="auto">
          <a:xfrm>
            <a:off x="5105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65" name="Line 37"/>
          <p:cNvSpPr>
            <a:spLocks noChangeShapeType="1"/>
          </p:cNvSpPr>
          <p:nvPr/>
        </p:nvSpPr>
        <p:spPr bwMode="auto">
          <a:xfrm>
            <a:off x="5257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66" name="Line 38"/>
          <p:cNvSpPr>
            <a:spLocks noChangeShapeType="1"/>
          </p:cNvSpPr>
          <p:nvPr/>
        </p:nvSpPr>
        <p:spPr bwMode="auto">
          <a:xfrm>
            <a:off x="5410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67" name="Line 39"/>
          <p:cNvSpPr>
            <a:spLocks noChangeShapeType="1"/>
          </p:cNvSpPr>
          <p:nvPr/>
        </p:nvSpPr>
        <p:spPr bwMode="auto">
          <a:xfrm>
            <a:off x="5562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68" name="Line 40"/>
          <p:cNvSpPr>
            <a:spLocks noChangeShapeType="1"/>
          </p:cNvSpPr>
          <p:nvPr/>
        </p:nvSpPr>
        <p:spPr bwMode="auto">
          <a:xfrm>
            <a:off x="5715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69" name="Line 41"/>
          <p:cNvSpPr>
            <a:spLocks noChangeShapeType="1"/>
          </p:cNvSpPr>
          <p:nvPr/>
        </p:nvSpPr>
        <p:spPr bwMode="auto">
          <a:xfrm>
            <a:off x="5867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70" name="Line 42"/>
          <p:cNvSpPr>
            <a:spLocks noChangeShapeType="1"/>
          </p:cNvSpPr>
          <p:nvPr/>
        </p:nvSpPr>
        <p:spPr bwMode="auto">
          <a:xfrm>
            <a:off x="6172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71" name="Line 43"/>
          <p:cNvSpPr>
            <a:spLocks noChangeShapeType="1"/>
          </p:cNvSpPr>
          <p:nvPr/>
        </p:nvSpPr>
        <p:spPr bwMode="auto">
          <a:xfrm>
            <a:off x="6324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72" name="Line 44"/>
          <p:cNvSpPr>
            <a:spLocks noChangeShapeType="1"/>
          </p:cNvSpPr>
          <p:nvPr/>
        </p:nvSpPr>
        <p:spPr bwMode="auto">
          <a:xfrm>
            <a:off x="6477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73" name="Line 45"/>
          <p:cNvSpPr>
            <a:spLocks noChangeShapeType="1"/>
          </p:cNvSpPr>
          <p:nvPr/>
        </p:nvSpPr>
        <p:spPr bwMode="auto">
          <a:xfrm>
            <a:off x="6629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74" name="Line 46"/>
          <p:cNvSpPr>
            <a:spLocks noChangeShapeType="1"/>
          </p:cNvSpPr>
          <p:nvPr/>
        </p:nvSpPr>
        <p:spPr bwMode="auto">
          <a:xfrm>
            <a:off x="6781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75" name="Line 47"/>
          <p:cNvSpPr>
            <a:spLocks noChangeShapeType="1"/>
          </p:cNvSpPr>
          <p:nvPr/>
        </p:nvSpPr>
        <p:spPr bwMode="auto">
          <a:xfrm>
            <a:off x="6934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76" name="Line 48"/>
          <p:cNvSpPr>
            <a:spLocks noChangeShapeType="1"/>
          </p:cNvSpPr>
          <p:nvPr/>
        </p:nvSpPr>
        <p:spPr bwMode="auto">
          <a:xfrm>
            <a:off x="7086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77" name="Line 49"/>
          <p:cNvSpPr>
            <a:spLocks noChangeShapeType="1"/>
          </p:cNvSpPr>
          <p:nvPr/>
        </p:nvSpPr>
        <p:spPr bwMode="auto">
          <a:xfrm>
            <a:off x="7239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78" name="Line 50"/>
          <p:cNvSpPr>
            <a:spLocks noChangeShapeType="1"/>
          </p:cNvSpPr>
          <p:nvPr/>
        </p:nvSpPr>
        <p:spPr bwMode="auto">
          <a:xfrm>
            <a:off x="7543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79" name="Line 51"/>
          <p:cNvSpPr>
            <a:spLocks noChangeShapeType="1"/>
          </p:cNvSpPr>
          <p:nvPr/>
        </p:nvSpPr>
        <p:spPr bwMode="auto">
          <a:xfrm>
            <a:off x="7696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80" name="Line 52"/>
          <p:cNvSpPr>
            <a:spLocks noChangeShapeType="1"/>
          </p:cNvSpPr>
          <p:nvPr/>
        </p:nvSpPr>
        <p:spPr bwMode="auto">
          <a:xfrm>
            <a:off x="7848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81" name="Line 53"/>
          <p:cNvSpPr>
            <a:spLocks noChangeShapeType="1"/>
          </p:cNvSpPr>
          <p:nvPr/>
        </p:nvSpPr>
        <p:spPr bwMode="auto">
          <a:xfrm>
            <a:off x="8001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82" name="Line 54"/>
          <p:cNvSpPr>
            <a:spLocks noChangeShapeType="1"/>
          </p:cNvSpPr>
          <p:nvPr/>
        </p:nvSpPr>
        <p:spPr bwMode="auto">
          <a:xfrm>
            <a:off x="8153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83" name="Line 55"/>
          <p:cNvSpPr>
            <a:spLocks noChangeShapeType="1"/>
          </p:cNvSpPr>
          <p:nvPr/>
        </p:nvSpPr>
        <p:spPr bwMode="auto">
          <a:xfrm>
            <a:off x="8305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84" name="Line 56"/>
          <p:cNvSpPr>
            <a:spLocks noChangeShapeType="1"/>
          </p:cNvSpPr>
          <p:nvPr/>
        </p:nvSpPr>
        <p:spPr bwMode="auto">
          <a:xfrm>
            <a:off x="2833688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85" name="Line 57"/>
          <p:cNvSpPr>
            <a:spLocks noChangeShapeType="1"/>
          </p:cNvSpPr>
          <p:nvPr/>
        </p:nvSpPr>
        <p:spPr bwMode="auto">
          <a:xfrm>
            <a:off x="2986088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86" name="Line 58"/>
          <p:cNvSpPr>
            <a:spLocks noChangeShapeType="1"/>
          </p:cNvSpPr>
          <p:nvPr/>
        </p:nvSpPr>
        <p:spPr bwMode="auto">
          <a:xfrm>
            <a:off x="3138488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87" name="Line 59"/>
          <p:cNvSpPr>
            <a:spLocks noChangeShapeType="1"/>
          </p:cNvSpPr>
          <p:nvPr/>
        </p:nvSpPr>
        <p:spPr bwMode="auto">
          <a:xfrm>
            <a:off x="3429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34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ChangeArrowheads="1"/>
          </p:cNvSpPr>
          <p:nvPr/>
        </p:nvSpPr>
        <p:spPr bwMode="auto">
          <a:xfrm>
            <a:off x="2014538" y="1371600"/>
            <a:ext cx="1185862" cy="838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55" name="Rectangle 3"/>
          <p:cNvSpPr>
            <a:spLocks noChangeArrowheads="1"/>
          </p:cNvSpPr>
          <p:nvPr/>
        </p:nvSpPr>
        <p:spPr bwMode="auto">
          <a:xfrm>
            <a:off x="3352800" y="1371600"/>
            <a:ext cx="1219200" cy="838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56" name="Rectangle 4"/>
          <p:cNvSpPr>
            <a:spLocks noChangeArrowheads="1"/>
          </p:cNvSpPr>
          <p:nvPr/>
        </p:nvSpPr>
        <p:spPr bwMode="auto">
          <a:xfrm>
            <a:off x="4724400" y="1371600"/>
            <a:ext cx="1219200" cy="838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57" name="Rectangle 5"/>
          <p:cNvSpPr>
            <a:spLocks noChangeArrowheads="1"/>
          </p:cNvSpPr>
          <p:nvPr/>
        </p:nvSpPr>
        <p:spPr bwMode="auto">
          <a:xfrm>
            <a:off x="6096000" y="1371600"/>
            <a:ext cx="1219200" cy="838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58" name="Rectangle 6"/>
          <p:cNvSpPr>
            <a:spLocks noChangeArrowheads="1"/>
          </p:cNvSpPr>
          <p:nvPr/>
        </p:nvSpPr>
        <p:spPr bwMode="auto">
          <a:xfrm>
            <a:off x="7467600" y="1371600"/>
            <a:ext cx="914400" cy="838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59" name="Rectangle 7"/>
          <p:cNvSpPr>
            <a:spLocks noChangeArrowheads="1"/>
          </p:cNvSpPr>
          <p:nvPr/>
        </p:nvSpPr>
        <p:spPr bwMode="auto">
          <a:xfrm>
            <a:off x="714375" y="1371600"/>
            <a:ext cx="1143000" cy="838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60" name="Rectangle 8"/>
          <p:cNvSpPr>
            <a:spLocks noChangeArrowheads="1"/>
          </p:cNvSpPr>
          <p:nvPr/>
        </p:nvSpPr>
        <p:spPr bwMode="auto">
          <a:xfrm>
            <a:off x="457200" y="4724400"/>
            <a:ext cx="1711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time = 7</a:t>
            </a:r>
            <a:endParaRPr lang="en-US" sz="4000"/>
          </a:p>
        </p:txBody>
      </p:sp>
      <p:sp>
        <p:nvSpPr>
          <p:cNvPr id="356361" name="AutoShape 9"/>
          <p:cNvSpPr>
            <a:spLocks noChangeArrowheads="1"/>
          </p:cNvSpPr>
          <p:nvPr/>
        </p:nvSpPr>
        <p:spPr bwMode="auto">
          <a:xfrm>
            <a:off x="3048000" y="1143000"/>
            <a:ext cx="152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6362" name="AutoShape 10"/>
          <p:cNvSpPr>
            <a:spLocks noChangeArrowheads="1"/>
          </p:cNvSpPr>
          <p:nvPr/>
        </p:nvSpPr>
        <p:spPr bwMode="auto">
          <a:xfrm>
            <a:off x="4419600" y="1143000"/>
            <a:ext cx="152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6363" name="AutoShape 11"/>
          <p:cNvSpPr>
            <a:spLocks noChangeArrowheads="1"/>
          </p:cNvSpPr>
          <p:nvPr/>
        </p:nvSpPr>
        <p:spPr bwMode="auto">
          <a:xfrm>
            <a:off x="5791200" y="1143000"/>
            <a:ext cx="152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6364" name="AutoShape 12"/>
          <p:cNvSpPr>
            <a:spLocks noChangeArrowheads="1"/>
          </p:cNvSpPr>
          <p:nvPr/>
        </p:nvSpPr>
        <p:spPr bwMode="auto">
          <a:xfrm>
            <a:off x="7162800" y="1143000"/>
            <a:ext cx="152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6365" name="Line 13"/>
          <p:cNvSpPr>
            <a:spLocks noChangeShapeType="1"/>
          </p:cNvSpPr>
          <p:nvPr/>
        </p:nvSpPr>
        <p:spPr bwMode="auto">
          <a:xfrm>
            <a:off x="838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66" name="Line 14"/>
          <p:cNvSpPr>
            <a:spLocks noChangeShapeType="1"/>
          </p:cNvSpPr>
          <p:nvPr/>
        </p:nvSpPr>
        <p:spPr bwMode="auto">
          <a:xfrm>
            <a:off x="990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67" name="Line 15"/>
          <p:cNvSpPr>
            <a:spLocks noChangeShapeType="1"/>
          </p:cNvSpPr>
          <p:nvPr/>
        </p:nvSpPr>
        <p:spPr bwMode="auto">
          <a:xfrm>
            <a:off x="1143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68" name="Line 16"/>
          <p:cNvSpPr>
            <a:spLocks noChangeShapeType="1"/>
          </p:cNvSpPr>
          <p:nvPr/>
        </p:nvSpPr>
        <p:spPr bwMode="auto">
          <a:xfrm>
            <a:off x="1295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69" name="Line 17"/>
          <p:cNvSpPr>
            <a:spLocks noChangeShapeType="1"/>
          </p:cNvSpPr>
          <p:nvPr/>
        </p:nvSpPr>
        <p:spPr bwMode="auto">
          <a:xfrm>
            <a:off x="1447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70" name="Line 18"/>
          <p:cNvSpPr>
            <a:spLocks noChangeShapeType="1"/>
          </p:cNvSpPr>
          <p:nvPr/>
        </p:nvSpPr>
        <p:spPr bwMode="auto">
          <a:xfrm>
            <a:off x="1600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71" name="Line 19"/>
          <p:cNvSpPr>
            <a:spLocks noChangeShapeType="1"/>
          </p:cNvSpPr>
          <p:nvPr/>
        </p:nvSpPr>
        <p:spPr bwMode="auto">
          <a:xfrm>
            <a:off x="1752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72" name="Line 20"/>
          <p:cNvSpPr>
            <a:spLocks noChangeShapeType="1"/>
          </p:cNvSpPr>
          <p:nvPr/>
        </p:nvSpPr>
        <p:spPr bwMode="auto">
          <a:xfrm>
            <a:off x="2071688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73" name="Line 21"/>
          <p:cNvSpPr>
            <a:spLocks noChangeShapeType="1"/>
          </p:cNvSpPr>
          <p:nvPr/>
        </p:nvSpPr>
        <p:spPr bwMode="auto">
          <a:xfrm>
            <a:off x="2224088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74" name="Line 22"/>
          <p:cNvSpPr>
            <a:spLocks noChangeShapeType="1"/>
          </p:cNvSpPr>
          <p:nvPr/>
        </p:nvSpPr>
        <p:spPr bwMode="auto">
          <a:xfrm>
            <a:off x="2376488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75" name="Line 23"/>
          <p:cNvSpPr>
            <a:spLocks noChangeShapeType="1"/>
          </p:cNvSpPr>
          <p:nvPr/>
        </p:nvSpPr>
        <p:spPr bwMode="auto">
          <a:xfrm>
            <a:off x="2528888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76" name="Line 24"/>
          <p:cNvSpPr>
            <a:spLocks noChangeShapeType="1"/>
          </p:cNvSpPr>
          <p:nvPr/>
        </p:nvSpPr>
        <p:spPr bwMode="auto">
          <a:xfrm>
            <a:off x="2681288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77" name="Line 25"/>
          <p:cNvSpPr>
            <a:spLocks noChangeShapeType="1"/>
          </p:cNvSpPr>
          <p:nvPr/>
        </p:nvSpPr>
        <p:spPr bwMode="auto">
          <a:xfrm>
            <a:off x="3581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78" name="Line 26"/>
          <p:cNvSpPr>
            <a:spLocks noChangeShapeType="1"/>
          </p:cNvSpPr>
          <p:nvPr/>
        </p:nvSpPr>
        <p:spPr bwMode="auto">
          <a:xfrm>
            <a:off x="3733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79" name="Line 27"/>
          <p:cNvSpPr>
            <a:spLocks noChangeShapeType="1"/>
          </p:cNvSpPr>
          <p:nvPr/>
        </p:nvSpPr>
        <p:spPr bwMode="auto">
          <a:xfrm>
            <a:off x="3886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80" name="Line 28"/>
          <p:cNvSpPr>
            <a:spLocks noChangeShapeType="1"/>
          </p:cNvSpPr>
          <p:nvPr/>
        </p:nvSpPr>
        <p:spPr bwMode="auto">
          <a:xfrm>
            <a:off x="4038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81" name="Line 29"/>
          <p:cNvSpPr>
            <a:spLocks noChangeShapeType="1"/>
          </p:cNvSpPr>
          <p:nvPr/>
        </p:nvSpPr>
        <p:spPr bwMode="auto">
          <a:xfrm>
            <a:off x="4191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82" name="Line 30"/>
          <p:cNvSpPr>
            <a:spLocks noChangeShapeType="1"/>
          </p:cNvSpPr>
          <p:nvPr/>
        </p:nvSpPr>
        <p:spPr bwMode="auto">
          <a:xfrm>
            <a:off x="4343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83" name="Line 31"/>
          <p:cNvSpPr>
            <a:spLocks noChangeShapeType="1"/>
          </p:cNvSpPr>
          <p:nvPr/>
        </p:nvSpPr>
        <p:spPr bwMode="auto">
          <a:xfrm>
            <a:off x="4495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84" name="Line 32"/>
          <p:cNvSpPr>
            <a:spLocks noChangeShapeType="1"/>
          </p:cNvSpPr>
          <p:nvPr/>
        </p:nvSpPr>
        <p:spPr bwMode="auto">
          <a:xfrm>
            <a:off x="4800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85" name="Line 33"/>
          <p:cNvSpPr>
            <a:spLocks noChangeShapeType="1"/>
          </p:cNvSpPr>
          <p:nvPr/>
        </p:nvSpPr>
        <p:spPr bwMode="auto">
          <a:xfrm>
            <a:off x="4953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86" name="Line 34"/>
          <p:cNvSpPr>
            <a:spLocks noChangeShapeType="1"/>
          </p:cNvSpPr>
          <p:nvPr/>
        </p:nvSpPr>
        <p:spPr bwMode="auto">
          <a:xfrm>
            <a:off x="5105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87" name="Line 35"/>
          <p:cNvSpPr>
            <a:spLocks noChangeShapeType="1"/>
          </p:cNvSpPr>
          <p:nvPr/>
        </p:nvSpPr>
        <p:spPr bwMode="auto">
          <a:xfrm>
            <a:off x="5257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88" name="Line 36"/>
          <p:cNvSpPr>
            <a:spLocks noChangeShapeType="1"/>
          </p:cNvSpPr>
          <p:nvPr/>
        </p:nvSpPr>
        <p:spPr bwMode="auto">
          <a:xfrm>
            <a:off x="5410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89" name="Line 37"/>
          <p:cNvSpPr>
            <a:spLocks noChangeShapeType="1"/>
          </p:cNvSpPr>
          <p:nvPr/>
        </p:nvSpPr>
        <p:spPr bwMode="auto">
          <a:xfrm>
            <a:off x="5562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90" name="Line 38"/>
          <p:cNvSpPr>
            <a:spLocks noChangeShapeType="1"/>
          </p:cNvSpPr>
          <p:nvPr/>
        </p:nvSpPr>
        <p:spPr bwMode="auto">
          <a:xfrm>
            <a:off x="5715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91" name="Line 39"/>
          <p:cNvSpPr>
            <a:spLocks noChangeShapeType="1"/>
          </p:cNvSpPr>
          <p:nvPr/>
        </p:nvSpPr>
        <p:spPr bwMode="auto">
          <a:xfrm>
            <a:off x="5867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92" name="Line 40"/>
          <p:cNvSpPr>
            <a:spLocks noChangeShapeType="1"/>
          </p:cNvSpPr>
          <p:nvPr/>
        </p:nvSpPr>
        <p:spPr bwMode="auto">
          <a:xfrm>
            <a:off x="6172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93" name="Line 41"/>
          <p:cNvSpPr>
            <a:spLocks noChangeShapeType="1"/>
          </p:cNvSpPr>
          <p:nvPr/>
        </p:nvSpPr>
        <p:spPr bwMode="auto">
          <a:xfrm>
            <a:off x="6324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94" name="Line 42"/>
          <p:cNvSpPr>
            <a:spLocks noChangeShapeType="1"/>
          </p:cNvSpPr>
          <p:nvPr/>
        </p:nvSpPr>
        <p:spPr bwMode="auto">
          <a:xfrm>
            <a:off x="6477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95" name="Line 43"/>
          <p:cNvSpPr>
            <a:spLocks noChangeShapeType="1"/>
          </p:cNvSpPr>
          <p:nvPr/>
        </p:nvSpPr>
        <p:spPr bwMode="auto">
          <a:xfrm>
            <a:off x="6629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96" name="Line 44"/>
          <p:cNvSpPr>
            <a:spLocks noChangeShapeType="1"/>
          </p:cNvSpPr>
          <p:nvPr/>
        </p:nvSpPr>
        <p:spPr bwMode="auto">
          <a:xfrm>
            <a:off x="6781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97" name="Line 45"/>
          <p:cNvSpPr>
            <a:spLocks noChangeShapeType="1"/>
          </p:cNvSpPr>
          <p:nvPr/>
        </p:nvSpPr>
        <p:spPr bwMode="auto">
          <a:xfrm>
            <a:off x="6934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98" name="Line 46"/>
          <p:cNvSpPr>
            <a:spLocks noChangeShapeType="1"/>
          </p:cNvSpPr>
          <p:nvPr/>
        </p:nvSpPr>
        <p:spPr bwMode="auto">
          <a:xfrm>
            <a:off x="7086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99" name="Line 47"/>
          <p:cNvSpPr>
            <a:spLocks noChangeShapeType="1"/>
          </p:cNvSpPr>
          <p:nvPr/>
        </p:nvSpPr>
        <p:spPr bwMode="auto">
          <a:xfrm>
            <a:off x="7239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00" name="Line 48"/>
          <p:cNvSpPr>
            <a:spLocks noChangeShapeType="1"/>
          </p:cNvSpPr>
          <p:nvPr/>
        </p:nvSpPr>
        <p:spPr bwMode="auto">
          <a:xfrm>
            <a:off x="7543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01" name="Line 49"/>
          <p:cNvSpPr>
            <a:spLocks noChangeShapeType="1"/>
          </p:cNvSpPr>
          <p:nvPr/>
        </p:nvSpPr>
        <p:spPr bwMode="auto">
          <a:xfrm>
            <a:off x="7696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02" name="Line 50"/>
          <p:cNvSpPr>
            <a:spLocks noChangeShapeType="1"/>
          </p:cNvSpPr>
          <p:nvPr/>
        </p:nvSpPr>
        <p:spPr bwMode="auto">
          <a:xfrm>
            <a:off x="7848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03" name="Line 51"/>
          <p:cNvSpPr>
            <a:spLocks noChangeShapeType="1"/>
          </p:cNvSpPr>
          <p:nvPr/>
        </p:nvSpPr>
        <p:spPr bwMode="auto">
          <a:xfrm>
            <a:off x="8001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04" name="Line 52"/>
          <p:cNvSpPr>
            <a:spLocks noChangeShapeType="1"/>
          </p:cNvSpPr>
          <p:nvPr/>
        </p:nvSpPr>
        <p:spPr bwMode="auto">
          <a:xfrm>
            <a:off x="8153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05" name="Line 53"/>
          <p:cNvSpPr>
            <a:spLocks noChangeShapeType="1"/>
          </p:cNvSpPr>
          <p:nvPr/>
        </p:nvSpPr>
        <p:spPr bwMode="auto">
          <a:xfrm>
            <a:off x="8305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06" name="Line 54"/>
          <p:cNvSpPr>
            <a:spLocks noChangeShapeType="1"/>
          </p:cNvSpPr>
          <p:nvPr/>
        </p:nvSpPr>
        <p:spPr bwMode="auto">
          <a:xfrm>
            <a:off x="2833688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07" name="Line 55"/>
          <p:cNvSpPr>
            <a:spLocks noChangeShapeType="1"/>
          </p:cNvSpPr>
          <p:nvPr/>
        </p:nvSpPr>
        <p:spPr bwMode="auto">
          <a:xfrm>
            <a:off x="2986088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08" name="Line 56"/>
          <p:cNvSpPr>
            <a:spLocks noChangeShapeType="1"/>
          </p:cNvSpPr>
          <p:nvPr/>
        </p:nvSpPr>
        <p:spPr bwMode="auto">
          <a:xfrm>
            <a:off x="3138488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09" name="Line 57"/>
          <p:cNvSpPr>
            <a:spLocks noChangeShapeType="1"/>
          </p:cNvSpPr>
          <p:nvPr/>
        </p:nvSpPr>
        <p:spPr bwMode="auto">
          <a:xfrm>
            <a:off x="3429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10" name="Text Box 58"/>
          <p:cNvSpPr txBox="1">
            <a:spLocks noChangeArrowheads="1"/>
          </p:cNvSpPr>
          <p:nvPr/>
        </p:nvSpPr>
        <p:spPr bwMode="auto">
          <a:xfrm>
            <a:off x="3276600" y="3276600"/>
            <a:ext cx="4267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How much time did this take?</a:t>
            </a:r>
          </a:p>
          <a:p>
            <a:pPr>
              <a:spcBef>
                <a:spcPct val="50000"/>
              </a:spcBef>
            </a:pPr>
            <a:r>
              <a:rPr lang="en-US"/>
              <a:t>7 cycles</a:t>
            </a:r>
          </a:p>
        </p:txBody>
      </p:sp>
      <p:sp>
        <p:nvSpPr>
          <p:cNvPr id="356411" name="Text Box 59"/>
          <p:cNvSpPr txBox="1">
            <a:spLocks noChangeArrowheads="1"/>
          </p:cNvSpPr>
          <p:nvPr/>
        </p:nvSpPr>
        <p:spPr bwMode="auto">
          <a:xfrm>
            <a:off x="3352800" y="452755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40 records, 6 workers</a:t>
            </a:r>
          </a:p>
        </p:txBody>
      </p:sp>
      <p:sp>
        <p:nvSpPr>
          <p:cNvPr id="356412" name="Rectangle 60"/>
          <p:cNvSpPr>
            <a:spLocks noChangeArrowheads="1"/>
          </p:cNvSpPr>
          <p:nvPr/>
        </p:nvSpPr>
        <p:spPr bwMode="auto">
          <a:xfrm>
            <a:off x="3462338" y="5281613"/>
            <a:ext cx="1030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O(</a:t>
            </a:r>
            <a:r>
              <a:rPr lang="en-US" i="1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/</a:t>
            </a:r>
            <a:r>
              <a:rPr lang="en-US" i="1">
                <a:solidFill>
                  <a:srgbClr val="FF0000"/>
                </a:solidFill>
              </a:rPr>
              <a:t>k</a:t>
            </a:r>
            <a:r>
              <a:rPr lang="en-US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2822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412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MADSkills paper takeaway</a:t>
            </a:r>
          </a:p>
          <a:p>
            <a:pPr lvl="1"/>
            <a:r>
              <a:rPr lang="en-US"/>
              <a:t>Even “non-relational” tasks can be expressed in the database</a:t>
            </a:r>
          </a:p>
          <a:p>
            <a:pPr lvl="1"/>
            <a:r>
              <a:rPr lang="en-US"/>
              <a:t>Why might this be a good idea?</a:t>
            </a:r>
          </a:p>
          <a:p>
            <a:r>
              <a:rPr lang="en-US"/>
              <a:t>LINQ paper takeaway</a:t>
            </a:r>
          </a:p>
          <a:p>
            <a:pPr lvl="1"/>
            <a:r>
              <a:rPr lang="en-US"/>
              <a:t>Relational abstractions can be embedded in a programming language – no database required.</a:t>
            </a:r>
          </a:p>
          <a:p>
            <a:pPr lvl="1"/>
            <a:r>
              <a:rPr lang="en-US"/>
              <a:t>Why might this be a good idea?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10/30/12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80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2388-6BBB-4E45-B512-CD3FE5C41105}" type="datetime1">
              <a:rPr lang="en-US"/>
              <a:pPr/>
              <a:t>10/29/12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eScience Institute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1042-F8FF-EA4B-88A3-3DE2B7070CCE}" type="slidenum">
              <a:rPr lang="en-US"/>
              <a:pPr/>
              <a:t>30</a:t>
            </a:fld>
            <a:endParaRPr lang="en-US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44513"/>
            <a:ext cx="7854696" cy="657225"/>
          </a:xfrm>
        </p:spPr>
        <p:txBody>
          <a:bodyPr/>
          <a:lstStyle/>
          <a:p>
            <a:r>
              <a:rPr lang="en-US"/>
              <a:t>Taxonomy of Parallel Architectures</a:t>
            </a:r>
          </a:p>
        </p:txBody>
      </p:sp>
      <p:pic>
        <p:nvPicPr>
          <p:cNvPr id="357379" name="Picture 3" descr="&#10;fig3_1.gif                                                     0036066CMacintosh HD                   C346CA06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636713"/>
            <a:ext cx="8339137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6002338" y="4364038"/>
            <a:ext cx="27749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41B74D"/>
                </a:solidFill>
              </a:rPr>
              <a:t>Easiest to program, but</a:t>
            </a:r>
            <a:r>
              <a:rPr lang="en-US" sz="4000" b="1">
                <a:solidFill>
                  <a:srgbClr val="41B74D"/>
                </a:solidFill>
              </a:rPr>
              <a:t> $$$$</a:t>
            </a:r>
          </a:p>
        </p:txBody>
      </p:sp>
      <p:grpSp>
        <p:nvGrpSpPr>
          <p:cNvPr id="357381" name="Group 5"/>
          <p:cNvGrpSpPr>
            <a:grpSpLocks/>
          </p:cNvGrpSpPr>
          <p:nvPr/>
        </p:nvGrpSpPr>
        <p:grpSpPr bwMode="auto">
          <a:xfrm>
            <a:off x="34925" y="1201738"/>
            <a:ext cx="6867525" cy="3214687"/>
            <a:chOff x="22" y="757"/>
            <a:chExt cx="4326" cy="2025"/>
          </a:xfrm>
        </p:grpSpPr>
        <p:sp>
          <p:nvSpPr>
            <p:cNvPr id="357382" name="AutoShape 6"/>
            <p:cNvSpPr>
              <a:spLocks noChangeArrowheads="1"/>
            </p:cNvSpPr>
            <p:nvPr/>
          </p:nvSpPr>
          <p:spPr bwMode="auto">
            <a:xfrm>
              <a:off x="22" y="919"/>
              <a:ext cx="1842" cy="1863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3" name="Text Box 7"/>
            <p:cNvSpPr txBox="1">
              <a:spLocks noChangeArrowheads="1"/>
            </p:cNvSpPr>
            <p:nvPr/>
          </p:nvSpPr>
          <p:spPr bwMode="auto">
            <a:xfrm>
              <a:off x="1748" y="757"/>
              <a:ext cx="2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FF0000"/>
                  </a:solidFill>
                </a:rPr>
                <a:t>Scales to 1000s of computers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8545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0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69-9B56-0142-BEE3-E13A34C2B26E}" type="datetime1">
              <a:rPr lang="en-US"/>
              <a:pPr/>
              <a:t>10/29/12</a:t>
            </a:fld>
            <a:endParaRPr lang="en-US"/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eScience Institute</a:t>
            </a: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8825-11A2-BC40-82D2-6A77EE145AF0}" type="slidenum">
              <a:rPr lang="en-US"/>
              <a:pPr/>
              <a:t>31</a:t>
            </a:fld>
            <a:endParaRPr lang="en-US"/>
          </a:p>
        </p:txBody>
      </p:sp>
      <p:sp>
        <p:nvSpPr>
          <p:cNvPr id="359426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/>
              <a:t>Design Space</a:t>
            </a:r>
          </a:p>
        </p:txBody>
      </p:sp>
      <p:sp>
        <p:nvSpPr>
          <p:cNvPr id="39" name="Slide Number Placeholder 38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r" eaLnBrk="1" hangingPunct="1"/>
            <a:fld id="{E85D4CA6-B37E-4D4B-8560-67DA502C2D7B}" type="slidenum">
              <a:rPr lang="en-US" sz="1200">
                <a:solidFill>
                  <a:srgbClr val="898989"/>
                </a:solidFill>
                <a:latin typeface="Calibri" charset="0"/>
                <a:cs typeface="ＭＳ Ｐゴシック" charset="0"/>
              </a:rPr>
              <a:pPr algn="r" eaLnBrk="1" hangingPunct="1"/>
              <a:t>31</a:t>
            </a:fld>
            <a:endParaRPr lang="en-US" sz="1200">
              <a:solidFill>
                <a:srgbClr val="898989"/>
              </a:solidFill>
              <a:latin typeface="Calibri" charset="0"/>
              <a:cs typeface="ＭＳ Ｐゴシック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09700" y="5575300"/>
            <a:ext cx="5715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 rot="5400000" flipH="1" flipV="1">
            <a:off x="-647699" y="3441700"/>
            <a:ext cx="3962400" cy="31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9430" name="TextBox 8"/>
          <p:cNvSpPr txBox="1">
            <a:spLocks noChangeArrowheads="1"/>
          </p:cNvSpPr>
          <p:nvPr/>
        </p:nvSpPr>
        <p:spPr bwMode="auto">
          <a:xfrm>
            <a:off x="5829300" y="5727700"/>
            <a:ext cx="1352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  <a:cs typeface="ＭＳ Ｐゴシック" charset="0"/>
              </a:rPr>
              <a:t>Throughput</a:t>
            </a:r>
          </a:p>
        </p:txBody>
      </p:sp>
      <p:sp>
        <p:nvSpPr>
          <p:cNvPr id="359431" name="TextBox 9"/>
          <p:cNvSpPr txBox="1">
            <a:spLocks noChangeArrowheads="1"/>
          </p:cNvSpPr>
          <p:nvPr/>
        </p:nvSpPr>
        <p:spPr bwMode="auto">
          <a:xfrm>
            <a:off x="1333500" y="5727700"/>
            <a:ext cx="98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  <a:cs typeface="ＭＳ Ｐゴシック" charset="0"/>
              </a:rPr>
              <a:t>Latency</a:t>
            </a:r>
          </a:p>
        </p:txBody>
      </p:sp>
      <p:sp>
        <p:nvSpPr>
          <p:cNvPr id="359432" name="TextBox 10"/>
          <p:cNvSpPr txBox="1">
            <a:spLocks noChangeArrowheads="1"/>
          </p:cNvSpPr>
          <p:nvPr/>
        </p:nvSpPr>
        <p:spPr bwMode="auto">
          <a:xfrm>
            <a:off x="342900" y="1689100"/>
            <a:ext cx="95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  <a:cs typeface="ＭＳ Ｐゴシック" charset="0"/>
              </a:rPr>
              <a:t>Internet</a:t>
            </a:r>
          </a:p>
        </p:txBody>
      </p:sp>
      <p:sp>
        <p:nvSpPr>
          <p:cNvPr id="359433" name="TextBox 11"/>
          <p:cNvSpPr txBox="1">
            <a:spLocks noChangeArrowheads="1"/>
          </p:cNvSpPr>
          <p:nvPr/>
        </p:nvSpPr>
        <p:spPr bwMode="auto">
          <a:xfrm>
            <a:off x="312738" y="4356100"/>
            <a:ext cx="8953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Calibri" charset="0"/>
                <a:cs typeface="ＭＳ Ｐゴシック" charset="0"/>
              </a:rPr>
              <a:t>Private</a:t>
            </a:r>
          </a:p>
          <a:p>
            <a:pPr algn="ctr" eaLnBrk="1" hangingPunct="1"/>
            <a:r>
              <a:rPr lang="en-US" sz="1800">
                <a:latin typeface="Calibri" charset="0"/>
                <a:cs typeface="ＭＳ Ｐゴシック" charset="0"/>
              </a:rPr>
              <a:t>data</a:t>
            </a:r>
          </a:p>
          <a:p>
            <a:pPr algn="ctr" eaLnBrk="1" hangingPunct="1"/>
            <a:r>
              <a:rPr lang="en-US" sz="1800">
                <a:latin typeface="Calibri" charset="0"/>
                <a:cs typeface="ＭＳ Ｐゴシック" charset="0"/>
              </a:rPr>
              <a:t>center</a:t>
            </a:r>
          </a:p>
        </p:txBody>
      </p: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flipV="1">
            <a:off x="1485900" y="3517900"/>
            <a:ext cx="2057400" cy="1828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9435" name="TextBox 15"/>
          <p:cNvSpPr txBox="1">
            <a:spLocks noChangeArrowheads="1"/>
          </p:cNvSpPr>
          <p:nvPr/>
        </p:nvSpPr>
        <p:spPr bwMode="auto">
          <a:xfrm>
            <a:off x="2667000" y="2763838"/>
            <a:ext cx="920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Calibri" charset="0"/>
                <a:cs typeface="ＭＳ Ｐゴシック" charset="0"/>
              </a:rPr>
              <a:t>Data-</a:t>
            </a:r>
          </a:p>
          <a:p>
            <a:pPr algn="ctr" eaLnBrk="1" hangingPunct="1"/>
            <a:r>
              <a:rPr lang="en-US" sz="1800">
                <a:latin typeface="Calibri" charset="0"/>
                <a:cs typeface="ＭＳ Ｐゴシック" charset="0"/>
              </a:rPr>
              <a:t>parallel</a:t>
            </a:r>
          </a:p>
        </p:txBody>
      </p:sp>
      <p:sp>
        <p:nvSpPr>
          <p:cNvPr id="359436" name="TextBox 16"/>
          <p:cNvSpPr txBox="1">
            <a:spLocks noChangeArrowheads="1"/>
          </p:cNvSpPr>
          <p:nvPr/>
        </p:nvSpPr>
        <p:spPr bwMode="auto">
          <a:xfrm>
            <a:off x="1481138" y="3865563"/>
            <a:ext cx="1009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  <a:cs typeface="ＭＳ Ｐゴシック" charset="0"/>
              </a:rPr>
              <a:t>Shared</a:t>
            </a:r>
          </a:p>
          <a:p>
            <a:pPr eaLnBrk="1" hangingPunct="1"/>
            <a:r>
              <a:rPr lang="en-US" sz="1800">
                <a:latin typeface="Calibri" charset="0"/>
                <a:cs typeface="ＭＳ Ｐゴシック" charset="0"/>
              </a:rPr>
              <a:t>memory</a:t>
            </a:r>
          </a:p>
        </p:txBody>
      </p: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5400000" flipH="1" flipV="1">
            <a:off x="6629400" y="3632200"/>
            <a:ext cx="1905000" cy="1828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 flipV="1">
            <a:off x="3619500" y="3517900"/>
            <a:ext cx="4953000" cy="76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28"/>
          <p:cNvSpPr/>
          <p:nvPr/>
        </p:nvSpPr>
        <p:spPr>
          <a:xfrm>
            <a:off x="7200900" y="3441700"/>
            <a:ext cx="83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obliqueTopRight">
              <a:rot lat="0" lon="0" rev="0"/>
            </a:camera>
            <a:lightRig rig="threePt" dir="t"/>
          </a:scene3d>
          <a:sp3d extrusionH="1270000">
            <a:bevelB/>
            <a:extrusionClr>
              <a:schemeClr val="tx2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tx1"/>
                </a:solidFill>
              </a:rPr>
              <a:t>Dryad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467100" y="3517900"/>
            <a:ext cx="838200" cy="533400"/>
          </a:xfrm>
          <a:prstGeom prst="rect">
            <a:avLst/>
          </a:prstGeom>
          <a:solidFill>
            <a:srgbClr val="FFFF99"/>
          </a:solidFill>
          <a:ln>
            <a:noFill/>
          </a:ln>
          <a:scene3d>
            <a:camera prst="obliqueTopRight">
              <a:rot lat="0" lon="0" rev="0"/>
            </a:camera>
            <a:lightRig rig="threePt" dir="t"/>
          </a:scene3d>
          <a:sp3d extrusionH="1270000">
            <a:bevelB/>
            <a:extrusionClr>
              <a:schemeClr val="tx2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676900" y="4889500"/>
            <a:ext cx="838200" cy="533400"/>
          </a:xfrm>
          <a:prstGeom prst="rect">
            <a:avLst/>
          </a:prstGeom>
          <a:solidFill>
            <a:srgbClr val="FFFF99"/>
          </a:solidFill>
          <a:ln>
            <a:noFill/>
          </a:ln>
          <a:scene3d>
            <a:camera prst="obliqueTopRight">
              <a:rot lat="0" lon="0" rev="0"/>
            </a:camera>
            <a:lightRig rig="threePt" dir="t"/>
          </a:scene3d>
          <a:sp3d extrusionH="1270000">
            <a:bevelB/>
            <a:extrusionClr>
              <a:schemeClr val="tx2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tx1"/>
                </a:solidFill>
              </a:rPr>
              <a:t>HPC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671974" y="1498779"/>
            <a:ext cx="990600" cy="550381"/>
          </a:xfrm>
          <a:prstGeom prst="rect">
            <a:avLst/>
          </a:prstGeom>
          <a:solidFill>
            <a:srgbClr val="FFFF99"/>
          </a:solidFill>
          <a:ln>
            <a:noFill/>
          </a:ln>
          <a:scene3d>
            <a:camera prst="obliqueTopRight">
              <a:rot lat="0" lon="0" rev="0"/>
            </a:camera>
            <a:lightRig rig="threePt" dir="t"/>
          </a:scene3d>
          <a:sp3d extrusionH="1270000">
            <a:bevelB/>
            <a:extrusionClr>
              <a:schemeClr val="tx2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tx1"/>
                </a:solidFill>
              </a:rPr>
              <a:t>Grid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943100" y="4889500"/>
            <a:ext cx="1219200" cy="533400"/>
          </a:xfrm>
          <a:prstGeom prst="rect">
            <a:avLst/>
          </a:prstGeom>
          <a:solidFill>
            <a:srgbClr val="FFFF99"/>
          </a:solidFill>
          <a:ln>
            <a:noFill/>
          </a:ln>
          <a:scene3d>
            <a:camera prst="obliqueTopRight">
              <a:rot lat="0" lon="0" rev="0"/>
            </a:camera>
            <a:lightRig rig="threePt" dir="t"/>
          </a:scene3d>
          <a:sp3d extrusionH="2540000">
            <a:bevelB/>
            <a:extrusionClr>
              <a:schemeClr val="tx2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</a:rPr>
              <a:t>Transaction</a:t>
            </a:r>
          </a:p>
        </p:txBody>
      </p:sp>
      <p:sp>
        <p:nvSpPr>
          <p:cNvPr id="359444" name="Rectangle 20"/>
          <p:cNvSpPr>
            <a:spLocks noChangeArrowheads="1"/>
          </p:cNvSpPr>
          <p:nvPr/>
        </p:nvSpPr>
        <p:spPr bwMode="auto">
          <a:xfrm>
            <a:off x="7221538" y="3454400"/>
            <a:ext cx="785812" cy="498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DISC</a:t>
            </a:r>
          </a:p>
        </p:txBody>
      </p:sp>
      <p:sp>
        <p:nvSpPr>
          <p:cNvPr id="359445" name="Text Box 21"/>
          <p:cNvSpPr txBox="1">
            <a:spLocks noChangeArrowheads="1"/>
          </p:cNvSpPr>
          <p:nvPr/>
        </p:nvSpPr>
        <p:spPr bwMode="auto">
          <a:xfrm>
            <a:off x="6248400" y="2355850"/>
            <a:ext cx="18637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The area we’re discussing</a:t>
            </a:r>
          </a:p>
        </p:txBody>
      </p:sp>
      <p:sp>
        <p:nvSpPr>
          <p:cNvPr id="359446" name="Freeform 22"/>
          <p:cNvSpPr>
            <a:spLocks/>
          </p:cNvSpPr>
          <p:nvPr/>
        </p:nvSpPr>
        <p:spPr bwMode="auto">
          <a:xfrm>
            <a:off x="8085138" y="2543175"/>
            <a:ext cx="546100" cy="546100"/>
          </a:xfrm>
          <a:custGeom>
            <a:avLst/>
            <a:gdLst>
              <a:gd name="T0" fmla="*/ 0 w 344"/>
              <a:gd name="T1" fmla="*/ 14 h 344"/>
              <a:gd name="T2" fmla="*/ 314 w 344"/>
              <a:gd name="T3" fmla="*/ 55 h 344"/>
              <a:gd name="T4" fmla="*/ 182 w 344"/>
              <a:gd name="T5" fmla="*/ 344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4" h="344">
                <a:moveTo>
                  <a:pt x="0" y="14"/>
                </a:moveTo>
                <a:cubicBezTo>
                  <a:pt x="142" y="7"/>
                  <a:pt x="284" y="0"/>
                  <a:pt x="314" y="55"/>
                </a:cubicBezTo>
                <a:cubicBezTo>
                  <a:pt x="344" y="110"/>
                  <a:pt x="263" y="227"/>
                  <a:pt x="182" y="344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47" name="Text Box 23"/>
          <p:cNvSpPr txBox="1">
            <a:spLocks noChangeArrowheads="1"/>
          </p:cNvSpPr>
          <p:nvPr/>
        </p:nvSpPr>
        <p:spPr bwMode="auto">
          <a:xfrm>
            <a:off x="4000500" y="6362700"/>
            <a:ext cx="3549650" cy="396875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slide src: Michael Isard, MSR</a:t>
            </a: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2446922" y="2117507"/>
            <a:ext cx="18637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In a few weeks</a:t>
            </a:r>
          </a:p>
        </p:txBody>
      </p:sp>
      <p:sp>
        <p:nvSpPr>
          <p:cNvPr id="33" name="Freeform 22"/>
          <p:cNvSpPr>
            <a:spLocks/>
          </p:cNvSpPr>
          <p:nvPr/>
        </p:nvSpPr>
        <p:spPr bwMode="auto">
          <a:xfrm>
            <a:off x="4138196" y="2296861"/>
            <a:ext cx="546100" cy="792414"/>
          </a:xfrm>
          <a:custGeom>
            <a:avLst/>
            <a:gdLst>
              <a:gd name="T0" fmla="*/ 0 w 344"/>
              <a:gd name="T1" fmla="*/ 14 h 344"/>
              <a:gd name="T2" fmla="*/ 314 w 344"/>
              <a:gd name="T3" fmla="*/ 55 h 344"/>
              <a:gd name="T4" fmla="*/ 182 w 344"/>
              <a:gd name="T5" fmla="*/ 344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4" h="344">
                <a:moveTo>
                  <a:pt x="0" y="14"/>
                </a:moveTo>
                <a:cubicBezTo>
                  <a:pt x="142" y="7"/>
                  <a:pt x="284" y="0"/>
                  <a:pt x="314" y="55"/>
                </a:cubicBezTo>
                <a:cubicBezTo>
                  <a:pt x="344" y="110"/>
                  <a:pt x="263" y="227"/>
                  <a:pt x="182" y="344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698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C3B4-4202-3640-982B-EF96064910EC}" type="datetime1">
              <a:rPr lang="en-US"/>
              <a:pPr/>
              <a:t>10/29/12</a:t>
            </a:fld>
            <a:endParaRPr lang="en-US"/>
          </a:p>
        </p:txBody>
      </p:sp>
      <p:sp>
        <p:nvSpPr>
          <p:cNvPr id="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eScience Institute</a:t>
            </a:r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F0B1-65B0-0845-B3C0-A1F301718256}" type="slidenum">
              <a:rPr lang="en-US"/>
              <a:pPr/>
              <a:t>32</a:t>
            </a:fld>
            <a:endParaRPr lang="en-US"/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>
                <a:solidFill>
                  <a:srgbClr val="000000"/>
                </a:solidFill>
                <a:latin typeface="Lucida Grande" charset="0"/>
              </a:rPr>
              <a:t>Some distributed algorithm…</a:t>
            </a:r>
          </a:p>
        </p:txBody>
      </p:sp>
      <p:sp>
        <p:nvSpPr>
          <p:cNvPr id="361475" name="Rectangle 3"/>
          <p:cNvSpPr>
            <a:spLocks noChangeArrowheads="1"/>
          </p:cNvSpPr>
          <p:nvPr/>
        </p:nvSpPr>
        <p:spPr bwMode="auto">
          <a:xfrm>
            <a:off x="1500188" y="2901950"/>
            <a:ext cx="752475" cy="6778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76" name="Rectangle 4"/>
          <p:cNvSpPr>
            <a:spLocks noChangeArrowheads="1"/>
          </p:cNvSpPr>
          <p:nvPr/>
        </p:nvSpPr>
        <p:spPr bwMode="auto">
          <a:xfrm>
            <a:off x="2657475" y="2901950"/>
            <a:ext cx="752475" cy="6778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77" name="Rectangle 5"/>
          <p:cNvSpPr>
            <a:spLocks noChangeArrowheads="1"/>
          </p:cNvSpPr>
          <p:nvPr/>
        </p:nvSpPr>
        <p:spPr bwMode="auto">
          <a:xfrm>
            <a:off x="3814763" y="2901950"/>
            <a:ext cx="752475" cy="6778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78" name="Rectangle 6"/>
          <p:cNvSpPr>
            <a:spLocks noChangeArrowheads="1"/>
          </p:cNvSpPr>
          <p:nvPr/>
        </p:nvSpPr>
        <p:spPr bwMode="auto">
          <a:xfrm>
            <a:off x="4972050" y="2901950"/>
            <a:ext cx="752475" cy="6778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79" name="Rectangle 7"/>
          <p:cNvSpPr>
            <a:spLocks noChangeArrowheads="1"/>
          </p:cNvSpPr>
          <p:nvPr/>
        </p:nvSpPr>
        <p:spPr bwMode="auto">
          <a:xfrm>
            <a:off x="6129338" y="2901950"/>
            <a:ext cx="752475" cy="6778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80" name="Rectangle 8"/>
          <p:cNvSpPr>
            <a:spLocks noChangeArrowheads="1"/>
          </p:cNvSpPr>
          <p:nvPr/>
        </p:nvSpPr>
        <p:spPr bwMode="auto">
          <a:xfrm>
            <a:off x="7286625" y="2887663"/>
            <a:ext cx="752475" cy="677862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81" name="Rectangle 9"/>
          <p:cNvSpPr>
            <a:spLocks noChangeArrowheads="1"/>
          </p:cNvSpPr>
          <p:nvPr/>
        </p:nvSpPr>
        <p:spPr bwMode="auto">
          <a:xfrm>
            <a:off x="2406650" y="4489450"/>
            <a:ext cx="752475" cy="6778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82" name="Rectangle 10"/>
          <p:cNvSpPr>
            <a:spLocks noChangeArrowheads="1"/>
          </p:cNvSpPr>
          <p:nvPr/>
        </p:nvSpPr>
        <p:spPr bwMode="auto">
          <a:xfrm>
            <a:off x="3563938" y="4489450"/>
            <a:ext cx="752475" cy="6778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83" name="Rectangle 11"/>
          <p:cNvSpPr>
            <a:spLocks noChangeArrowheads="1"/>
          </p:cNvSpPr>
          <p:nvPr/>
        </p:nvSpPr>
        <p:spPr bwMode="auto">
          <a:xfrm>
            <a:off x="4721225" y="4489450"/>
            <a:ext cx="752475" cy="6778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84" name="Rectangle 12"/>
          <p:cNvSpPr>
            <a:spLocks noChangeArrowheads="1"/>
          </p:cNvSpPr>
          <p:nvPr/>
        </p:nvSpPr>
        <p:spPr bwMode="auto">
          <a:xfrm>
            <a:off x="5878513" y="4489450"/>
            <a:ext cx="752475" cy="6778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1485" name="AutoShape 13"/>
          <p:cNvCxnSpPr>
            <a:cxnSpLocks noChangeShapeType="1"/>
            <a:stCxn id="361475" idx="2"/>
            <a:endCxn id="361481" idx="0"/>
          </p:cNvCxnSpPr>
          <p:nvPr/>
        </p:nvCxnSpPr>
        <p:spPr bwMode="auto">
          <a:xfrm>
            <a:off x="1876425" y="3579813"/>
            <a:ext cx="906463" cy="909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1486" name="AutoShape 14"/>
          <p:cNvCxnSpPr>
            <a:cxnSpLocks noChangeShapeType="1"/>
            <a:stCxn id="361476" idx="2"/>
            <a:endCxn id="361481" idx="0"/>
          </p:cNvCxnSpPr>
          <p:nvPr/>
        </p:nvCxnSpPr>
        <p:spPr bwMode="auto">
          <a:xfrm flipH="1">
            <a:off x="2782888" y="3579813"/>
            <a:ext cx="250825" cy="909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1487" name="AutoShape 15"/>
          <p:cNvCxnSpPr>
            <a:cxnSpLocks noChangeShapeType="1"/>
            <a:stCxn id="361475" idx="2"/>
            <a:endCxn id="361482" idx="0"/>
          </p:cNvCxnSpPr>
          <p:nvPr/>
        </p:nvCxnSpPr>
        <p:spPr bwMode="auto">
          <a:xfrm>
            <a:off x="1876425" y="3579813"/>
            <a:ext cx="2063750" cy="909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1488" name="AutoShape 16"/>
          <p:cNvCxnSpPr>
            <a:cxnSpLocks noChangeShapeType="1"/>
            <a:stCxn id="361476" idx="2"/>
            <a:endCxn id="361482" idx="0"/>
          </p:cNvCxnSpPr>
          <p:nvPr/>
        </p:nvCxnSpPr>
        <p:spPr bwMode="auto">
          <a:xfrm>
            <a:off x="3033713" y="3579813"/>
            <a:ext cx="906462" cy="909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1489" name="AutoShape 17"/>
          <p:cNvCxnSpPr>
            <a:cxnSpLocks noChangeShapeType="1"/>
            <a:stCxn id="361477" idx="2"/>
            <a:endCxn id="361482" idx="0"/>
          </p:cNvCxnSpPr>
          <p:nvPr/>
        </p:nvCxnSpPr>
        <p:spPr bwMode="auto">
          <a:xfrm flipH="1">
            <a:off x="3940175" y="3579813"/>
            <a:ext cx="250825" cy="909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1490" name="AutoShape 18"/>
          <p:cNvCxnSpPr>
            <a:cxnSpLocks noChangeShapeType="1"/>
            <a:stCxn id="361477" idx="2"/>
            <a:endCxn id="361484" idx="0"/>
          </p:cNvCxnSpPr>
          <p:nvPr/>
        </p:nvCxnSpPr>
        <p:spPr bwMode="auto">
          <a:xfrm>
            <a:off x="4191000" y="3579813"/>
            <a:ext cx="2063750" cy="909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1491" name="AutoShape 19"/>
          <p:cNvCxnSpPr>
            <a:cxnSpLocks noChangeShapeType="1"/>
            <a:stCxn id="361478" idx="2"/>
            <a:endCxn id="361483" idx="0"/>
          </p:cNvCxnSpPr>
          <p:nvPr/>
        </p:nvCxnSpPr>
        <p:spPr bwMode="auto">
          <a:xfrm flipH="1">
            <a:off x="5097463" y="3579813"/>
            <a:ext cx="250825" cy="909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1492" name="AutoShape 20"/>
          <p:cNvCxnSpPr>
            <a:cxnSpLocks noChangeShapeType="1"/>
            <a:stCxn id="361478" idx="2"/>
            <a:endCxn id="361484" idx="0"/>
          </p:cNvCxnSpPr>
          <p:nvPr/>
        </p:nvCxnSpPr>
        <p:spPr bwMode="auto">
          <a:xfrm>
            <a:off x="5348288" y="3579813"/>
            <a:ext cx="906462" cy="909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1493" name="AutoShape 21"/>
          <p:cNvCxnSpPr>
            <a:cxnSpLocks noChangeShapeType="1"/>
            <a:stCxn id="361479" idx="2"/>
            <a:endCxn id="361484" idx="0"/>
          </p:cNvCxnSpPr>
          <p:nvPr/>
        </p:nvCxnSpPr>
        <p:spPr bwMode="auto">
          <a:xfrm flipH="1">
            <a:off x="6254750" y="3579813"/>
            <a:ext cx="250825" cy="909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1494" name="AutoShape 22"/>
          <p:cNvCxnSpPr>
            <a:cxnSpLocks noChangeShapeType="1"/>
            <a:stCxn id="361480" idx="2"/>
            <a:endCxn id="361484" idx="0"/>
          </p:cNvCxnSpPr>
          <p:nvPr/>
        </p:nvCxnSpPr>
        <p:spPr bwMode="auto">
          <a:xfrm flipH="1">
            <a:off x="6254750" y="3565525"/>
            <a:ext cx="1408113" cy="923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1495" name="AutoShape 23"/>
          <p:cNvCxnSpPr>
            <a:cxnSpLocks noChangeShapeType="1"/>
            <a:stCxn id="361477" idx="2"/>
            <a:endCxn id="361483" idx="0"/>
          </p:cNvCxnSpPr>
          <p:nvPr/>
        </p:nvCxnSpPr>
        <p:spPr bwMode="auto">
          <a:xfrm>
            <a:off x="4191000" y="3579813"/>
            <a:ext cx="906463" cy="909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1496" name="AutoShape 24"/>
          <p:cNvCxnSpPr>
            <a:cxnSpLocks noChangeShapeType="1"/>
            <a:stCxn id="361476" idx="2"/>
            <a:endCxn id="361483" idx="0"/>
          </p:cNvCxnSpPr>
          <p:nvPr/>
        </p:nvCxnSpPr>
        <p:spPr bwMode="auto">
          <a:xfrm>
            <a:off x="3033713" y="3579813"/>
            <a:ext cx="2063750" cy="909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1497" name="AutoShape 25"/>
          <p:cNvCxnSpPr>
            <a:cxnSpLocks noChangeShapeType="1"/>
            <a:stCxn id="361480" idx="2"/>
            <a:endCxn id="361483" idx="0"/>
          </p:cNvCxnSpPr>
          <p:nvPr/>
        </p:nvCxnSpPr>
        <p:spPr bwMode="auto">
          <a:xfrm flipH="1">
            <a:off x="5097463" y="3565525"/>
            <a:ext cx="2565400" cy="923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1498" name="AutoShape 26"/>
          <p:cNvCxnSpPr>
            <a:cxnSpLocks noChangeShapeType="1"/>
            <a:stCxn id="361479" idx="2"/>
            <a:endCxn id="361481" idx="0"/>
          </p:cNvCxnSpPr>
          <p:nvPr/>
        </p:nvCxnSpPr>
        <p:spPr bwMode="auto">
          <a:xfrm flipH="1">
            <a:off x="2782888" y="3579813"/>
            <a:ext cx="3722687" cy="909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1499" name="AutoShape 27"/>
          <p:cNvCxnSpPr>
            <a:cxnSpLocks noChangeShapeType="1"/>
            <a:stCxn id="361500" idx="3"/>
            <a:endCxn id="361475" idx="0"/>
          </p:cNvCxnSpPr>
          <p:nvPr/>
        </p:nvCxnSpPr>
        <p:spPr bwMode="auto">
          <a:xfrm>
            <a:off x="1874838" y="2287588"/>
            <a:ext cx="1587" cy="614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1500" name="AutoShape 28"/>
          <p:cNvSpPr>
            <a:spLocks noChangeArrowheads="1"/>
          </p:cNvSpPr>
          <p:nvPr/>
        </p:nvSpPr>
        <p:spPr bwMode="auto">
          <a:xfrm>
            <a:off x="1554163" y="1703388"/>
            <a:ext cx="641350" cy="5842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1501" name="AutoShape 29"/>
          <p:cNvCxnSpPr>
            <a:cxnSpLocks noChangeShapeType="1"/>
            <a:stCxn id="361502" idx="3"/>
            <a:endCxn id="361476" idx="0"/>
          </p:cNvCxnSpPr>
          <p:nvPr/>
        </p:nvCxnSpPr>
        <p:spPr bwMode="auto">
          <a:xfrm flipH="1">
            <a:off x="3033713" y="2287588"/>
            <a:ext cx="7937" cy="614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1502" name="AutoShape 30"/>
          <p:cNvSpPr>
            <a:spLocks noChangeArrowheads="1"/>
          </p:cNvSpPr>
          <p:nvPr/>
        </p:nvSpPr>
        <p:spPr bwMode="auto">
          <a:xfrm>
            <a:off x="2720975" y="1703388"/>
            <a:ext cx="641350" cy="5842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1503" name="AutoShape 31"/>
          <p:cNvCxnSpPr>
            <a:cxnSpLocks noChangeShapeType="1"/>
            <a:stCxn id="361504" idx="3"/>
            <a:endCxn id="361477" idx="0"/>
          </p:cNvCxnSpPr>
          <p:nvPr/>
        </p:nvCxnSpPr>
        <p:spPr bwMode="auto">
          <a:xfrm flipH="1">
            <a:off x="4191000" y="2287588"/>
            <a:ext cx="1588" cy="614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1504" name="AutoShape 32"/>
          <p:cNvSpPr>
            <a:spLocks noChangeArrowheads="1"/>
          </p:cNvSpPr>
          <p:nvPr/>
        </p:nvSpPr>
        <p:spPr bwMode="auto">
          <a:xfrm>
            <a:off x="3871913" y="1703388"/>
            <a:ext cx="641350" cy="5842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1505" name="AutoShape 33"/>
          <p:cNvCxnSpPr>
            <a:cxnSpLocks noChangeShapeType="1"/>
            <a:stCxn id="361506" idx="3"/>
            <a:endCxn id="361478" idx="0"/>
          </p:cNvCxnSpPr>
          <p:nvPr/>
        </p:nvCxnSpPr>
        <p:spPr bwMode="auto">
          <a:xfrm flipH="1">
            <a:off x="5348288" y="2287588"/>
            <a:ext cx="3175" cy="614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1506" name="AutoShape 34"/>
          <p:cNvSpPr>
            <a:spLocks noChangeArrowheads="1"/>
          </p:cNvSpPr>
          <p:nvPr/>
        </p:nvSpPr>
        <p:spPr bwMode="auto">
          <a:xfrm>
            <a:off x="5030788" y="1703388"/>
            <a:ext cx="641350" cy="5842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1507" name="AutoShape 35"/>
          <p:cNvCxnSpPr>
            <a:cxnSpLocks noChangeShapeType="1"/>
            <a:stCxn id="361508" idx="3"/>
            <a:endCxn id="361479" idx="0"/>
          </p:cNvCxnSpPr>
          <p:nvPr/>
        </p:nvCxnSpPr>
        <p:spPr bwMode="auto">
          <a:xfrm>
            <a:off x="6503988" y="2287588"/>
            <a:ext cx="1587" cy="614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1508" name="AutoShape 36"/>
          <p:cNvSpPr>
            <a:spLocks noChangeArrowheads="1"/>
          </p:cNvSpPr>
          <p:nvPr/>
        </p:nvSpPr>
        <p:spPr bwMode="auto">
          <a:xfrm>
            <a:off x="6183313" y="1703388"/>
            <a:ext cx="641350" cy="5842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1509" name="AutoShape 37"/>
          <p:cNvCxnSpPr>
            <a:cxnSpLocks noChangeShapeType="1"/>
            <a:stCxn id="361510" idx="3"/>
            <a:endCxn id="361480" idx="0"/>
          </p:cNvCxnSpPr>
          <p:nvPr/>
        </p:nvCxnSpPr>
        <p:spPr bwMode="auto">
          <a:xfrm flipH="1">
            <a:off x="7662863" y="2287588"/>
            <a:ext cx="6350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1510" name="AutoShape 38"/>
          <p:cNvSpPr>
            <a:spLocks noChangeArrowheads="1"/>
          </p:cNvSpPr>
          <p:nvPr/>
        </p:nvSpPr>
        <p:spPr bwMode="auto">
          <a:xfrm>
            <a:off x="7348538" y="1703388"/>
            <a:ext cx="641350" cy="5842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1511" name="AutoShape 39"/>
          <p:cNvCxnSpPr>
            <a:cxnSpLocks noChangeShapeType="1"/>
            <a:stCxn id="361481" idx="2"/>
          </p:cNvCxnSpPr>
          <p:nvPr/>
        </p:nvCxnSpPr>
        <p:spPr bwMode="auto">
          <a:xfrm>
            <a:off x="2782888" y="5167313"/>
            <a:ext cx="1587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1512" name="AutoShape 40"/>
          <p:cNvCxnSpPr>
            <a:cxnSpLocks noChangeShapeType="1"/>
            <a:stCxn id="361482" idx="2"/>
          </p:cNvCxnSpPr>
          <p:nvPr/>
        </p:nvCxnSpPr>
        <p:spPr bwMode="auto">
          <a:xfrm flipH="1">
            <a:off x="3921125" y="5167313"/>
            <a:ext cx="19050" cy="338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1513" name="AutoShape 41"/>
          <p:cNvCxnSpPr>
            <a:cxnSpLocks noChangeShapeType="1"/>
            <a:stCxn id="361483" idx="2"/>
          </p:cNvCxnSpPr>
          <p:nvPr/>
        </p:nvCxnSpPr>
        <p:spPr bwMode="auto">
          <a:xfrm>
            <a:off x="5097463" y="5167313"/>
            <a:ext cx="17462" cy="347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1514" name="AutoShape 42"/>
          <p:cNvCxnSpPr>
            <a:cxnSpLocks noChangeShapeType="1"/>
            <a:stCxn id="361484" idx="2"/>
          </p:cNvCxnSpPr>
          <p:nvPr/>
        </p:nvCxnSpPr>
        <p:spPr bwMode="auto">
          <a:xfrm>
            <a:off x="6254750" y="5167313"/>
            <a:ext cx="2540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61515" name="Group 43"/>
          <p:cNvGrpSpPr>
            <a:grpSpLocks/>
          </p:cNvGrpSpPr>
          <p:nvPr/>
        </p:nvGrpSpPr>
        <p:grpSpPr bwMode="auto">
          <a:xfrm>
            <a:off x="252413" y="3052763"/>
            <a:ext cx="1441450" cy="2017712"/>
            <a:chOff x="159" y="1923"/>
            <a:chExt cx="908" cy="1271"/>
          </a:xfrm>
        </p:grpSpPr>
        <p:sp>
          <p:nvSpPr>
            <p:cNvPr id="361516" name="Text Box 44"/>
            <p:cNvSpPr txBox="1">
              <a:spLocks noChangeArrowheads="1"/>
            </p:cNvSpPr>
            <p:nvPr/>
          </p:nvSpPr>
          <p:spPr bwMode="auto">
            <a:xfrm>
              <a:off x="207" y="1923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Map</a:t>
              </a:r>
            </a:p>
          </p:txBody>
        </p:sp>
        <p:sp>
          <p:nvSpPr>
            <p:cNvPr id="361517" name="Text Box 45"/>
            <p:cNvSpPr txBox="1">
              <a:spLocks noChangeArrowheads="1"/>
            </p:cNvSpPr>
            <p:nvPr/>
          </p:nvSpPr>
          <p:spPr bwMode="auto">
            <a:xfrm>
              <a:off x="159" y="2423"/>
              <a:ext cx="9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848484"/>
                  </a:solidFill>
                </a:rPr>
                <a:t>(Shuffle)</a:t>
              </a:r>
            </a:p>
          </p:txBody>
        </p:sp>
        <p:sp>
          <p:nvSpPr>
            <p:cNvPr id="361518" name="Text Box 46"/>
            <p:cNvSpPr txBox="1">
              <a:spLocks noChangeArrowheads="1"/>
            </p:cNvSpPr>
            <p:nvPr/>
          </p:nvSpPr>
          <p:spPr bwMode="auto">
            <a:xfrm>
              <a:off x="192" y="2906"/>
              <a:ext cx="7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Reduce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5047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57EC-BF48-2A4F-8FA7-BD5CEFCC52E4}" type="datetime1">
              <a:rPr lang="en-US"/>
              <a:pPr/>
              <a:t>10/29/12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eScience Institute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AFD2-CE64-3345-AD1D-9000E328789B}" type="slidenum">
              <a:rPr lang="en-US"/>
              <a:pPr/>
              <a:t>33</a:t>
            </a:fld>
            <a:endParaRPr lang="en-US"/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MapReduce Programming Model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00">
                <a:solidFill>
                  <a:srgbClr val="000000"/>
                </a:solidFill>
                <a:latin typeface="Lucida Grande" charset="0"/>
              </a:rPr>
              <a:t>Input &amp; Output: each a set of key/value pairs</a:t>
            </a:r>
          </a:p>
          <a:p>
            <a:r>
              <a:rPr lang="en-US" sz="1900">
                <a:solidFill>
                  <a:srgbClr val="000000"/>
                </a:solidFill>
                <a:latin typeface="Lucida Grande" charset="0"/>
              </a:rPr>
              <a:t>Programmer specifies two functions:</a:t>
            </a:r>
          </a:p>
          <a:p>
            <a:endParaRPr lang="en-US" sz="1900">
              <a:solidFill>
                <a:srgbClr val="000000"/>
              </a:solidFill>
              <a:latin typeface="Lucida Grande" charset="0"/>
            </a:endParaRPr>
          </a:p>
          <a:p>
            <a:pPr lvl="1"/>
            <a:endParaRPr lang="en-US" sz="1700">
              <a:solidFill>
                <a:srgbClr val="000000"/>
              </a:solidFill>
              <a:latin typeface="Lucida Grande" charset="0"/>
            </a:endParaRPr>
          </a:p>
          <a:p>
            <a:pPr lvl="1"/>
            <a:r>
              <a:rPr lang="en-US" sz="1700">
                <a:solidFill>
                  <a:srgbClr val="000000"/>
                </a:solidFill>
                <a:latin typeface="Lucida Grande" charset="0"/>
              </a:rPr>
              <a:t>Processes input key/value pair</a:t>
            </a:r>
          </a:p>
          <a:p>
            <a:pPr lvl="1"/>
            <a:r>
              <a:rPr lang="en-US" sz="1700">
                <a:solidFill>
                  <a:srgbClr val="000000"/>
                </a:solidFill>
                <a:latin typeface="Lucida Grande" charset="0"/>
              </a:rPr>
              <a:t>Produces set of intermediate pairs</a:t>
            </a:r>
          </a:p>
          <a:p>
            <a:endParaRPr lang="en-US" sz="1900">
              <a:solidFill>
                <a:srgbClr val="000000"/>
              </a:solidFill>
              <a:latin typeface="Lucida Grande" charset="0"/>
            </a:endParaRPr>
          </a:p>
          <a:p>
            <a:pPr>
              <a:buFont typeface="Wingdings" charset="0"/>
              <a:buNone/>
            </a:pPr>
            <a:endParaRPr lang="en-US" sz="1900">
              <a:solidFill>
                <a:srgbClr val="000000"/>
              </a:solidFill>
              <a:latin typeface="Lucida Grande" charset="0"/>
            </a:endParaRPr>
          </a:p>
          <a:p>
            <a:pPr lvl="1"/>
            <a:r>
              <a:rPr lang="en-US" sz="1700">
                <a:solidFill>
                  <a:srgbClr val="000000"/>
                </a:solidFill>
                <a:latin typeface="Lucida Grande" charset="0"/>
              </a:rPr>
              <a:t>Combines all intermediate values for a particular key</a:t>
            </a:r>
          </a:p>
          <a:p>
            <a:pPr lvl="1"/>
            <a:r>
              <a:rPr lang="en-US" sz="1700">
                <a:solidFill>
                  <a:srgbClr val="000000"/>
                </a:solidFill>
                <a:latin typeface="Lucida Grande" charset="0"/>
              </a:rPr>
              <a:t>Produces a set of merged output values (usually just one)</a:t>
            </a:r>
          </a:p>
          <a:p>
            <a:pPr>
              <a:buFont typeface="Wingdings" charset="0"/>
              <a:buNone/>
            </a:pPr>
            <a:endParaRPr lang="en-US" sz="1800"/>
          </a:p>
        </p:txBody>
      </p:sp>
      <p:sp>
        <p:nvSpPr>
          <p:cNvPr id="362500" name="Rectangle 4"/>
          <p:cNvSpPr>
            <a:spLocks noChangeArrowheads="1"/>
          </p:cNvSpPr>
          <p:nvPr/>
        </p:nvSpPr>
        <p:spPr bwMode="auto">
          <a:xfrm>
            <a:off x="381000" y="2609313"/>
            <a:ext cx="823595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100" b="1" dirty="0">
                <a:solidFill>
                  <a:srgbClr val="0011CF"/>
                </a:solidFill>
                <a:latin typeface="Lucida Grande" charset="0"/>
              </a:rPr>
              <a:t>map (</a:t>
            </a:r>
            <a:r>
              <a:rPr lang="en-US" sz="2100" b="1" dirty="0" err="1">
                <a:solidFill>
                  <a:srgbClr val="0011CF"/>
                </a:solidFill>
                <a:latin typeface="Lucida Grande" charset="0"/>
              </a:rPr>
              <a:t>in_key</a:t>
            </a:r>
            <a:r>
              <a:rPr lang="en-US" sz="2100" b="1" dirty="0">
                <a:solidFill>
                  <a:srgbClr val="0011CF"/>
                </a:solidFill>
                <a:latin typeface="Lucida Grande" charset="0"/>
              </a:rPr>
              <a:t>, </a:t>
            </a:r>
            <a:r>
              <a:rPr lang="en-US" sz="2100" b="1" dirty="0" err="1">
                <a:solidFill>
                  <a:srgbClr val="0011CF"/>
                </a:solidFill>
                <a:latin typeface="Lucida Grande" charset="0"/>
              </a:rPr>
              <a:t>in_value</a:t>
            </a:r>
            <a:r>
              <a:rPr lang="en-US" sz="2100" b="1" dirty="0">
                <a:solidFill>
                  <a:srgbClr val="0011CF"/>
                </a:solidFill>
                <a:latin typeface="Lucida Grande" charset="0"/>
              </a:rPr>
              <a:t>) -&gt; list(</a:t>
            </a:r>
            <a:r>
              <a:rPr lang="en-US" sz="2100" b="1" dirty="0" err="1">
                <a:solidFill>
                  <a:srgbClr val="0011CF"/>
                </a:solidFill>
                <a:latin typeface="Lucida Grande" charset="0"/>
              </a:rPr>
              <a:t>out_key</a:t>
            </a:r>
            <a:r>
              <a:rPr lang="en-US" sz="2100" b="1" dirty="0">
                <a:solidFill>
                  <a:srgbClr val="0011CF"/>
                </a:solidFill>
                <a:latin typeface="Lucida Grande" charset="0"/>
              </a:rPr>
              <a:t>, </a:t>
            </a:r>
            <a:r>
              <a:rPr lang="en-US" sz="2100" b="1" dirty="0" err="1">
                <a:solidFill>
                  <a:srgbClr val="0011CF"/>
                </a:solidFill>
                <a:latin typeface="Lucida Grande" charset="0"/>
              </a:rPr>
              <a:t>intermediate_value</a:t>
            </a:r>
            <a:r>
              <a:rPr lang="en-US" sz="2100" b="1" dirty="0">
                <a:solidFill>
                  <a:srgbClr val="0011CF"/>
                </a:solidFill>
                <a:latin typeface="Lucida Grande" charset="0"/>
              </a:rPr>
              <a:t>)</a:t>
            </a:r>
          </a:p>
        </p:txBody>
      </p:sp>
      <p:sp>
        <p:nvSpPr>
          <p:cNvPr id="362501" name="Rectangle 5"/>
          <p:cNvSpPr>
            <a:spLocks noChangeArrowheads="1"/>
          </p:cNvSpPr>
          <p:nvPr/>
        </p:nvSpPr>
        <p:spPr bwMode="auto">
          <a:xfrm>
            <a:off x="323850" y="3930650"/>
            <a:ext cx="835977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rgbClr val="0011CF"/>
                </a:solidFill>
                <a:latin typeface="Lucida Grande" charset="0"/>
              </a:rPr>
              <a:t>reduce (</a:t>
            </a:r>
            <a:r>
              <a:rPr lang="en-US" sz="2100" b="1" dirty="0" err="1">
                <a:solidFill>
                  <a:srgbClr val="0011CF"/>
                </a:solidFill>
                <a:latin typeface="Lucida Grande" charset="0"/>
              </a:rPr>
              <a:t>out_key</a:t>
            </a:r>
            <a:r>
              <a:rPr lang="en-US" sz="2100" b="1" dirty="0">
                <a:solidFill>
                  <a:srgbClr val="0011CF"/>
                </a:solidFill>
                <a:latin typeface="Lucida Grande" charset="0"/>
              </a:rPr>
              <a:t>, list(</a:t>
            </a:r>
            <a:r>
              <a:rPr lang="en-US" sz="2100" b="1" dirty="0" err="1">
                <a:solidFill>
                  <a:srgbClr val="0011CF"/>
                </a:solidFill>
                <a:latin typeface="Lucida Grande" charset="0"/>
              </a:rPr>
              <a:t>intermediate_value</a:t>
            </a:r>
            <a:r>
              <a:rPr lang="en-US" sz="2100" b="1" dirty="0">
                <a:solidFill>
                  <a:srgbClr val="0011CF"/>
                </a:solidFill>
                <a:latin typeface="Lucida Grande" charset="0"/>
              </a:rPr>
              <a:t>)) -&gt; list(</a:t>
            </a:r>
            <a:r>
              <a:rPr lang="en-US" sz="2100" b="1" dirty="0" err="1">
                <a:solidFill>
                  <a:srgbClr val="0011CF"/>
                </a:solidFill>
                <a:latin typeface="Lucida Grande" charset="0"/>
              </a:rPr>
              <a:t>out_value</a:t>
            </a:r>
            <a:r>
              <a:rPr lang="en-US" sz="2100" b="1" dirty="0">
                <a:solidFill>
                  <a:srgbClr val="0011CF"/>
                </a:solidFill>
                <a:latin typeface="Lucida Grande" charset="0"/>
              </a:rPr>
              <a:t>)</a:t>
            </a:r>
          </a:p>
        </p:txBody>
      </p:sp>
      <p:sp>
        <p:nvSpPr>
          <p:cNvPr id="362502" name="Text Box 6"/>
          <p:cNvSpPr txBox="1">
            <a:spLocks noChangeArrowheads="1"/>
          </p:cNvSpPr>
          <p:nvPr/>
        </p:nvSpPr>
        <p:spPr bwMode="auto">
          <a:xfrm>
            <a:off x="1538288" y="5699125"/>
            <a:ext cx="60658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FF0000"/>
                </a:solidFill>
              </a:rPr>
              <a:t>Inspired by primitives from functional programming languages such as Lisp, Scheme, and Haskell</a:t>
            </a:r>
          </a:p>
        </p:txBody>
      </p:sp>
      <p:sp>
        <p:nvSpPr>
          <p:cNvPr id="362503" name="Text Box 7"/>
          <p:cNvSpPr txBox="1">
            <a:spLocks noChangeArrowheads="1"/>
          </p:cNvSpPr>
          <p:nvPr/>
        </p:nvSpPr>
        <p:spPr bwMode="auto">
          <a:xfrm>
            <a:off x="6916738" y="6249988"/>
            <a:ext cx="1905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slide source: Google, Inc.</a:t>
            </a:r>
          </a:p>
        </p:txBody>
      </p:sp>
    </p:spTree>
    <p:extLst>
      <p:ext uri="{BB962C8B-B14F-4D97-AF65-F5344CB8AC3E}">
        <p14:creationId xmlns:p14="http://schemas.microsoft.com/office/powerpoint/2010/main" val="3260923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4463-750C-A84F-BA0F-D9FD06DF334C}" type="datetime1">
              <a:rPr lang="en-US"/>
              <a:pPr/>
              <a:t>10/29/12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eScience Institute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690D-BF55-294B-8D6D-DFA099D6CBB6}" type="slidenum">
              <a:rPr lang="en-US"/>
              <a:pPr/>
              <a:t>34</a:t>
            </a:fld>
            <a:endParaRPr lang="en-US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What does this do? </a:t>
            </a:r>
          </a:p>
        </p:txBody>
      </p:sp>
      <p:sp>
        <p:nvSpPr>
          <p:cNvPr id="363523" name="Rectangle 3"/>
          <p:cNvSpPr>
            <a:spLocks noChangeArrowheads="1"/>
          </p:cNvSpPr>
          <p:nvPr/>
        </p:nvSpPr>
        <p:spPr bwMode="auto">
          <a:xfrm>
            <a:off x="722313" y="1446213"/>
            <a:ext cx="8042275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1">
                <a:solidFill>
                  <a:srgbClr val="0011CF"/>
                </a:solidFill>
                <a:latin typeface="Lucida Grande" charset="0"/>
              </a:rPr>
              <a:t> map(String input_key, String input_value):</a:t>
            </a:r>
          </a:p>
          <a:p>
            <a:r>
              <a:rPr lang="en-US" sz="1700" b="1">
                <a:solidFill>
                  <a:schemeClr val="bg2"/>
                </a:solidFill>
                <a:latin typeface="Lucida Grande" charset="0"/>
              </a:rPr>
              <a:t>   </a:t>
            </a:r>
            <a:r>
              <a:rPr lang="en-US" sz="1700" b="1">
                <a:solidFill>
                  <a:srgbClr val="3366FF"/>
                </a:solidFill>
                <a:latin typeface="Lucida Grande" charset="0"/>
              </a:rPr>
              <a:t> // input_key: document name</a:t>
            </a:r>
          </a:p>
          <a:p>
            <a:r>
              <a:rPr lang="en-US" sz="1700" b="1">
                <a:solidFill>
                  <a:srgbClr val="3366FF"/>
                </a:solidFill>
                <a:latin typeface="Lucida Grande" charset="0"/>
              </a:rPr>
              <a:t>    // input_value: document contents</a:t>
            </a:r>
            <a:endParaRPr lang="en-US" sz="2100" b="1">
              <a:solidFill>
                <a:srgbClr val="3366FF"/>
              </a:solidFill>
              <a:latin typeface="Lucida Grande" charset="0"/>
            </a:endParaRPr>
          </a:p>
          <a:p>
            <a:r>
              <a:rPr lang="en-US" sz="2100" b="1">
                <a:solidFill>
                  <a:srgbClr val="3366FF"/>
                </a:solidFill>
                <a:latin typeface="Lucida Grande" charset="0"/>
              </a:rPr>
              <a:t>   </a:t>
            </a:r>
            <a:r>
              <a:rPr lang="en-US" sz="2100" b="1">
                <a:solidFill>
                  <a:srgbClr val="0011CF"/>
                </a:solidFill>
                <a:latin typeface="Lucida Grande" charset="0"/>
              </a:rPr>
              <a:t> for each word w in input_value:</a:t>
            </a:r>
          </a:p>
          <a:p>
            <a:r>
              <a:rPr lang="en-US" sz="2100" b="1">
                <a:solidFill>
                  <a:srgbClr val="0011CF"/>
                </a:solidFill>
                <a:latin typeface="Lucida Grande" charset="0"/>
              </a:rPr>
              <a:t>        EmitIntermediate(w, 1);</a:t>
            </a:r>
          </a:p>
          <a:p>
            <a:endParaRPr lang="en-US" sz="2100" b="1">
              <a:solidFill>
                <a:srgbClr val="0011CF"/>
              </a:solidFill>
              <a:latin typeface="Lucida Grande" charset="0"/>
            </a:endParaRPr>
          </a:p>
          <a:p>
            <a:endParaRPr lang="en-US" sz="2100" b="1">
              <a:solidFill>
                <a:srgbClr val="0011CF"/>
              </a:solidFill>
              <a:latin typeface="Lucida Grande" charset="0"/>
            </a:endParaRPr>
          </a:p>
          <a:p>
            <a:r>
              <a:rPr lang="en-US" sz="2100" b="1">
                <a:solidFill>
                  <a:srgbClr val="0011CF"/>
                </a:solidFill>
                <a:latin typeface="Lucida Grande" charset="0"/>
              </a:rPr>
              <a:t>  reduce(String output_key, Iterator intermediate_values):</a:t>
            </a:r>
          </a:p>
          <a:p>
            <a:r>
              <a:rPr lang="en-US" sz="1700" b="1">
                <a:solidFill>
                  <a:srgbClr val="3366FF"/>
                </a:solidFill>
                <a:latin typeface="Lucida Grande" charset="0"/>
              </a:rPr>
              <a:t>    // output_key: word</a:t>
            </a:r>
          </a:p>
          <a:p>
            <a:r>
              <a:rPr lang="en-US" sz="1700" b="1">
                <a:solidFill>
                  <a:srgbClr val="3366FF"/>
                </a:solidFill>
                <a:latin typeface="Lucida Grande" charset="0"/>
              </a:rPr>
              <a:t>    // output_values: ????</a:t>
            </a:r>
            <a:endParaRPr lang="en-US" sz="2100" b="1">
              <a:solidFill>
                <a:srgbClr val="3366FF"/>
              </a:solidFill>
              <a:latin typeface="Lucida Grande" charset="0"/>
            </a:endParaRPr>
          </a:p>
          <a:p>
            <a:r>
              <a:rPr lang="en-US" sz="2100" b="1">
                <a:solidFill>
                  <a:srgbClr val="0011CF"/>
                </a:solidFill>
                <a:latin typeface="Lucida Grande" charset="0"/>
              </a:rPr>
              <a:t>    int result = 0;</a:t>
            </a:r>
          </a:p>
          <a:p>
            <a:r>
              <a:rPr lang="en-US" sz="2100" b="1">
                <a:solidFill>
                  <a:srgbClr val="0011CF"/>
                </a:solidFill>
                <a:latin typeface="Lucida Grande" charset="0"/>
              </a:rPr>
              <a:t>    for each v in intermediate_values:</a:t>
            </a:r>
          </a:p>
          <a:p>
            <a:r>
              <a:rPr lang="en-US" sz="2100" b="1">
                <a:solidFill>
                  <a:srgbClr val="0011CF"/>
                </a:solidFill>
                <a:latin typeface="Lucida Grande" charset="0"/>
              </a:rPr>
              <a:t>        result += v;</a:t>
            </a:r>
          </a:p>
          <a:p>
            <a:r>
              <a:rPr lang="en-US" sz="2100" b="1">
                <a:solidFill>
                  <a:srgbClr val="0011CF"/>
                </a:solidFill>
                <a:latin typeface="Lucida Grande" charset="0"/>
              </a:rPr>
              <a:t>    Emit(result);</a:t>
            </a:r>
          </a:p>
        </p:txBody>
      </p:sp>
      <p:sp>
        <p:nvSpPr>
          <p:cNvPr id="363524" name="Text Box 4"/>
          <p:cNvSpPr txBox="1">
            <a:spLocks noChangeArrowheads="1"/>
          </p:cNvSpPr>
          <p:nvPr/>
        </p:nvSpPr>
        <p:spPr bwMode="auto">
          <a:xfrm>
            <a:off x="6916738" y="6165850"/>
            <a:ext cx="1905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slide source: Google, Inc.</a:t>
            </a:r>
          </a:p>
        </p:txBody>
      </p:sp>
    </p:spTree>
    <p:extLst>
      <p:ext uri="{BB962C8B-B14F-4D97-AF65-F5344CB8AC3E}">
        <p14:creationId xmlns:p14="http://schemas.microsoft.com/office/powerpoint/2010/main" val="153656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3/12/09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eScience Institute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55F1-7916-2E4A-97F9-4BC7782AD8B5}" type="slidenum">
              <a:rPr lang="en-US"/>
              <a:pPr/>
              <a:t>35</a:t>
            </a:fld>
            <a:endParaRPr lang="en-US"/>
          </a:p>
        </p:txBody>
      </p:sp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1176338" y="1582738"/>
          <a:ext cx="6859587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r:id="rId4" imgW="6858000" imgH="4294632" progId="Word.Document.8">
                  <p:embed/>
                </p:oleObj>
              </mc:Choice>
              <mc:Fallback>
                <p:oleObj name="Document" r:id="rId4" imgW="6858000" imgH="42946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1582738"/>
                        <a:ext cx="6859587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Document Processing</a:t>
            </a:r>
          </a:p>
        </p:txBody>
      </p:sp>
    </p:spTree>
    <p:extLst>
      <p:ext uri="{BB962C8B-B14F-4D97-AF65-F5344CB8AC3E}">
        <p14:creationId xmlns:p14="http://schemas.microsoft.com/office/powerpoint/2010/main" val="1528211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3/12/09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eScience Institute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F5B0-0754-F14B-9F90-1C6EE10DFFCD}" type="slidenum">
              <a:rPr lang="en-US"/>
              <a:pPr/>
              <a:t>36</a:t>
            </a:fld>
            <a:endParaRPr lang="en-US"/>
          </a:p>
        </p:txBody>
      </p:sp>
      <p:graphicFrame>
        <p:nvGraphicFramePr>
          <p:cNvPr id="158722" name="Object 2"/>
          <p:cNvGraphicFramePr>
            <a:graphicFrameLocks noChangeAspect="1"/>
          </p:cNvGraphicFramePr>
          <p:nvPr/>
        </p:nvGraphicFramePr>
        <p:xfrm>
          <a:off x="1176338" y="1298575"/>
          <a:ext cx="6859587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Document" r:id="rId4" imgW="6858000" imgH="4294632" progId="Word.Document.8">
                  <p:embed/>
                </p:oleObj>
              </mc:Choice>
              <mc:Fallback>
                <p:oleObj name="Document" r:id="rId4" imgW="6858000" imgH="42946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1298575"/>
                        <a:ext cx="6859587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Word length histogram</a:t>
            </a: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1152525" y="5597525"/>
            <a:ext cx="7350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How many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big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,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medium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, and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small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words are used?</a:t>
            </a:r>
          </a:p>
        </p:txBody>
      </p:sp>
    </p:spTree>
    <p:extLst>
      <p:ext uri="{BB962C8B-B14F-4D97-AF65-F5344CB8AC3E}">
        <p14:creationId xmlns:p14="http://schemas.microsoft.com/office/powerpoint/2010/main" val="1844064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387" name="Object 11"/>
          <p:cNvGraphicFramePr>
            <a:graphicFrameLocks noChangeAspect="1"/>
          </p:cNvGraphicFramePr>
          <p:nvPr/>
        </p:nvGraphicFramePr>
        <p:xfrm>
          <a:off x="3568700" y="1038225"/>
          <a:ext cx="5487988" cy="569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Document" r:id="rId4" imgW="5486400" imgH="5696712" progId="Word.Document.8">
                  <p:embed/>
                </p:oleObj>
              </mc:Choice>
              <mc:Fallback>
                <p:oleObj name="Document" r:id="rId4" imgW="5486400" imgH="56967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1038225"/>
                        <a:ext cx="5487988" cy="569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334963" y="1809750"/>
            <a:ext cx="3141662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Arial" charset="0"/>
                <a:cs typeface="ＭＳ Ｐゴシック" charset="0"/>
              </a:rPr>
              <a:t>Big = Yellow = 10+ letters</a:t>
            </a:r>
          </a:p>
          <a:p>
            <a:endParaRPr lang="en-US" sz="1800">
              <a:latin typeface="Arial" charset="0"/>
              <a:cs typeface="ＭＳ Ｐゴシック" charset="0"/>
            </a:endParaRPr>
          </a:p>
          <a:p>
            <a:r>
              <a:rPr lang="en-US" sz="1800">
                <a:latin typeface="Arial" charset="0"/>
                <a:cs typeface="ＭＳ Ｐゴシック" charset="0"/>
              </a:rPr>
              <a:t>Medium = Red = 5..9 letters</a:t>
            </a:r>
          </a:p>
          <a:p>
            <a:endParaRPr lang="en-US" sz="1800">
              <a:latin typeface="Arial" charset="0"/>
              <a:cs typeface="ＭＳ Ｐゴシック" charset="0"/>
            </a:endParaRPr>
          </a:p>
          <a:p>
            <a:r>
              <a:rPr lang="en-US" sz="1800">
                <a:latin typeface="Arial" charset="0"/>
                <a:cs typeface="ＭＳ Ｐゴシック" charset="0"/>
              </a:rPr>
              <a:t>Small = Blue = 2..4 letters</a:t>
            </a:r>
          </a:p>
          <a:p>
            <a:endParaRPr lang="en-US" sz="1800">
              <a:latin typeface="Arial" charset="0"/>
              <a:cs typeface="ＭＳ Ｐゴシック" charset="0"/>
            </a:endParaRPr>
          </a:p>
          <a:p>
            <a:r>
              <a:rPr lang="en-US" sz="1800">
                <a:latin typeface="Arial" charset="0"/>
                <a:cs typeface="ＭＳ Ｐゴシック" charset="0"/>
              </a:rPr>
              <a:t>Tiny = Pink = 1 letter</a:t>
            </a:r>
          </a:p>
        </p:txBody>
      </p:sp>
      <p:sp>
        <p:nvSpPr>
          <p:cNvPr id="101402" name="Rectangle 26"/>
          <p:cNvSpPr>
            <a:spLocks noChangeArrowheads="1"/>
          </p:cNvSpPr>
          <p:nvPr/>
        </p:nvSpPr>
        <p:spPr bwMode="auto">
          <a:xfrm>
            <a:off x="1588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36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01403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Word length histogram</a:t>
            </a:r>
          </a:p>
        </p:txBody>
      </p:sp>
    </p:spTree>
    <p:extLst>
      <p:ext uri="{BB962C8B-B14F-4D97-AF65-F5344CB8AC3E}">
        <p14:creationId xmlns:p14="http://schemas.microsoft.com/office/powerpoint/2010/main" val="25225837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770" name="Object 2"/>
          <p:cNvGraphicFramePr>
            <a:graphicFrameLocks noChangeAspect="1"/>
          </p:cNvGraphicFramePr>
          <p:nvPr/>
        </p:nvGraphicFramePr>
        <p:xfrm>
          <a:off x="3346450" y="1073150"/>
          <a:ext cx="5487988" cy="569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Document" r:id="rId4" imgW="5486400" imgH="5696712" progId="Word.Document.8">
                  <p:embed/>
                </p:oleObj>
              </mc:Choice>
              <mc:Fallback>
                <p:oleObj name="Document" r:id="rId4" imgW="5486400" imgH="56967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1073150"/>
                        <a:ext cx="5487988" cy="569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1588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36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607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Word length histogram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34925" y="1303338"/>
            <a:ext cx="3124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Split the document into chunks and process each chunk on a different computer</a:t>
            </a:r>
          </a:p>
        </p:txBody>
      </p:sp>
      <p:sp>
        <p:nvSpPr>
          <p:cNvPr id="160775" name="Rectangle 7"/>
          <p:cNvSpPr>
            <a:spLocks noChangeArrowheads="1"/>
          </p:cNvSpPr>
          <p:nvPr/>
        </p:nvSpPr>
        <p:spPr bwMode="auto">
          <a:xfrm>
            <a:off x="3195638" y="4090988"/>
            <a:ext cx="5715000" cy="2362200"/>
          </a:xfrm>
          <a:prstGeom prst="rect">
            <a:avLst/>
          </a:prstGeom>
          <a:solidFill>
            <a:srgbClr val="CC66FF">
              <a:alpha val="24001"/>
            </a:srgbClr>
          </a:solidFill>
          <a:ln w="9525">
            <a:solidFill>
              <a:srgbClr val="CC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3205163" y="1339850"/>
            <a:ext cx="5715000" cy="2667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8" name="Rectangle 10"/>
          <p:cNvSpPr>
            <a:spLocks noChangeArrowheads="1"/>
          </p:cNvSpPr>
          <p:nvPr/>
        </p:nvSpPr>
        <p:spPr bwMode="auto">
          <a:xfrm>
            <a:off x="1717675" y="3351213"/>
            <a:ext cx="1295400" cy="6858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Chunk 1</a:t>
            </a:r>
          </a:p>
        </p:txBody>
      </p:sp>
      <p:sp>
        <p:nvSpPr>
          <p:cNvPr id="160781" name="Rectangle 13"/>
          <p:cNvSpPr>
            <a:spLocks noChangeArrowheads="1"/>
          </p:cNvSpPr>
          <p:nvPr/>
        </p:nvSpPr>
        <p:spPr bwMode="auto">
          <a:xfrm>
            <a:off x="1785938" y="5724525"/>
            <a:ext cx="1295400" cy="685800"/>
          </a:xfrm>
          <a:prstGeom prst="rect">
            <a:avLst/>
          </a:prstGeom>
          <a:solidFill>
            <a:srgbClr val="CC66FF">
              <a:alpha val="24001"/>
            </a:srgbClr>
          </a:solidFill>
          <a:ln w="9525">
            <a:solidFill>
              <a:srgbClr val="CC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11CF"/>
                </a:solidFill>
              </a:rPr>
              <a:t>Chunk 2</a:t>
            </a:r>
          </a:p>
        </p:txBody>
      </p:sp>
    </p:spTree>
    <p:extLst>
      <p:ext uri="{BB962C8B-B14F-4D97-AF65-F5344CB8AC3E}">
        <p14:creationId xmlns:p14="http://schemas.microsoft.com/office/powerpoint/2010/main" val="2407720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5" grpId="0" animBg="1"/>
      <p:bldP spid="16077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74" name="Group 2"/>
          <p:cNvGrpSpPr>
            <a:grpSpLocks/>
          </p:cNvGrpSpPr>
          <p:nvPr/>
        </p:nvGrpSpPr>
        <p:grpSpPr bwMode="auto">
          <a:xfrm>
            <a:off x="7543800" y="4038600"/>
            <a:ext cx="1371600" cy="1295400"/>
            <a:chOff x="4752" y="2544"/>
            <a:chExt cx="864" cy="816"/>
          </a:xfrm>
        </p:grpSpPr>
        <p:sp>
          <p:nvSpPr>
            <p:cNvPr id="156675" name="Rectangle 3"/>
            <p:cNvSpPr>
              <a:spLocks noChangeArrowheads="1"/>
            </p:cNvSpPr>
            <p:nvPr/>
          </p:nvSpPr>
          <p:spPr bwMode="auto">
            <a:xfrm>
              <a:off x="4800" y="2544"/>
              <a:ext cx="816" cy="816"/>
            </a:xfrm>
            <a:prstGeom prst="rect">
              <a:avLst/>
            </a:prstGeom>
            <a:solidFill>
              <a:srgbClr val="CC66FF">
                <a:alpha val="24001"/>
              </a:srgbClr>
            </a:solidFill>
            <a:ln w="9525">
              <a:solidFill>
                <a:srgbClr val="CC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76" name="Rectangle 4"/>
            <p:cNvSpPr>
              <a:spLocks noChangeArrowheads="1"/>
            </p:cNvSpPr>
            <p:nvPr/>
          </p:nvSpPr>
          <p:spPr bwMode="auto">
            <a:xfrm>
              <a:off x="4848" y="2592"/>
              <a:ext cx="432" cy="14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4848" y="2784"/>
              <a:ext cx="192" cy="14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78" name="Rectangle 6"/>
            <p:cNvSpPr>
              <a:spLocks noChangeArrowheads="1"/>
            </p:cNvSpPr>
            <p:nvPr/>
          </p:nvSpPr>
          <p:spPr bwMode="auto">
            <a:xfrm>
              <a:off x="4848" y="2928"/>
              <a:ext cx="288" cy="14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79" name="Rectangle 7"/>
            <p:cNvSpPr>
              <a:spLocks noChangeArrowheads="1"/>
            </p:cNvSpPr>
            <p:nvPr/>
          </p:nvSpPr>
          <p:spPr bwMode="auto">
            <a:xfrm>
              <a:off x="4848" y="3120"/>
              <a:ext cx="288" cy="144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4752" y="2544"/>
              <a:ext cx="852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ＭＳ Ｐゴシック" charset="0"/>
                </a:rPr>
                <a:t>(yellow, 20)</a:t>
              </a: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(red, 71)</a:t>
              </a: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(blue, 93)</a:t>
              </a: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(pink, 6 )</a:t>
              </a:r>
            </a:p>
          </p:txBody>
        </p:sp>
      </p:grpSp>
      <p:sp>
        <p:nvSpPr>
          <p:cNvPr id="156681" name="Rectangle 9"/>
          <p:cNvSpPr>
            <a:spLocks noChangeArrowheads="1"/>
          </p:cNvSpPr>
          <p:nvPr/>
        </p:nvSpPr>
        <p:spPr bwMode="auto">
          <a:xfrm>
            <a:off x="1752600" y="4038600"/>
            <a:ext cx="5715000" cy="2362200"/>
          </a:xfrm>
          <a:prstGeom prst="rect">
            <a:avLst/>
          </a:prstGeom>
          <a:solidFill>
            <a:srgbClr val="CC66FF">
              <a:alpha val="24001"/>
            </a:srgbClr>
          </a:solidFill>
          <a:ln w="9525">
            <a:solidFill>
              <a:srgbClr val="CC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1770063" y="1311275"/>
            <a:ext cx="5715000" cy="2667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6683" name="Object 11"/>
          <p:cNvGraphicFramePr>
            <a:graphicFrameLocks noChangeAspect="1"/>
          </p:cNvGraphicFramePr>
          <p:nvPr/>
        </p:nvGraphicFramePr>
        <p:xfrm>
          <a:off x="1903413" y="1065213"/>
          <a:ext cx="5487987" cy="569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Document" r:id="rId4" imgW="5486400" imgH="5696712" progId="Word.Document.8">
                  <p:embed/>
                </p:oleObj>
              </mc:Choice>
              <mc:Fallback>
                <p:oleObj name="Document" r:id="rId4" imgW="5486400" imgH="56967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1065213"/>
                        <a:ext cx="5487987" cy="569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6685" name="Group 13"/>
          <p:cNvGrpSpPr>
            <a:grpSpLocks/>
          </p:cNvGrpSpPr>
          <p:nvPr/>
        </p:nvGrpSpPr>
        <p:grpSpPr bwMode="auto">
          <a:xfrm>
            <a:off x="304800" y="1295400"/>
            <a:ext cx="1390650" cy="717550"/>
            <a:chOff x="192" y="816"/>
            <a:chExt cx="876" cy="452"/>
          </a:xfrm>
        </p:grpSpPr>
        <p:sp>
          <p:nvSpPr>
            <p:cNvPr id="156686" name="Rectangle 14"/>
            <p:cNvSpPr>
              <a:spLocks noChangeArrowheads="1"/>
            </p:cNvSpPr>
            <p:nvPr/>
          </p:nvSpPr>
          <p:spPr bwMode="auto">
            <a:xfrm>
              <a:off x="240" y="816"/>
              <a:ext cx="816" cy="432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87" name="Rectangle 15"/>
            <p:cNvSpPr>
              <a:spLocks noChangeArrowheads="1"/>
            </p:cNvSpPr>
            <p:nvPr/>
          </p:nvSpPr>
          <p:spPr bwMode="auto">
            <a:xfrm>
              <a:off x="192" y="864"/>
              <a:ext cx="87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ＭＳ Ｐゴシック" charset="0"/>
                </a:rPr>
                <a:t>Map Task 1</a:t>
              </a: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(204 words)</a:t>
              </a:r>
            </a:p>
          </p:txBody>
        </p:sp>
      </p:grpSp>
      <p:grpSp>
        <p:nvGrpSpPr>
          <p:cNvPr id="156688" name="Group 16"/>
          <p:cNvGrpSpPr>
            <a:grpSpLocks/>
          </p:cNvGrpSpPr>
          <p:nvPr/>
        </p:nvGrpSpPr>
        <p:grpSpPr bwMode="auto">
          <a:xfrm>
            <a:off x="304800" y="5715000"/>
            <a:ext cx="1390650" cy="717550"/>
            <a:chOff x="192" y="3600"/>
            <a:chExt cx="876" cy="452"/>
          </a:xfrm>
        </p:grpSpPr>
        <p:sp>
          <p:nvSpPr>
            <p:cNvPr id="156689" name="Rectangle 17"/>
            <p:cNvSpPr>
              <a:spLocks noChangeArrowheads="1"/>
            </p:cNvSpPr>
            <p:nvPr/>
          </p:nvSpPr>
          <p:spPr bwMode="auto">
            <a:xfrm>
              <a:off x="240" y="3600"/>
              <a:ext cx="816" cy="432"/>
            </a:xfrm>
            <a:prstGeom prst="rect">
              <a:avLst/>
            </a:prstGeom>
            <a:solidFill>
              <a:srgbClr val="CC66FF">
                <a:alpha val="24001"/>
              </a:srgbClr>
            </a:solidFill>
            <a:ln w="9525">
              <a:solidFill>
                <a:srgbClr val="CC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90" name="Rectangle 18"/>
            <p:cNvSpPr>
              <a:spLocks noChangeArrowheads="1"/>
            </p:cNvSpPr>
            <p:nvPr/>
          </p:nvSpPr>
          <p:spPr bwMode="auto">
            <a:xfrm>
              <a:off x="192" y="3648"/>
              <a:ext cx="87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ＭＳ Ｐゴシック" charset="0"/>
                </a:rPr>
                <a:t>Map Task 2</a:t>
              </a: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(190 words)</a:t>
              </a:r>
            </a:p>
          </p:txBody>
        </p:sp>
      </p:grpSp>
      <p:grpSp>
        <p:nvGrpSpPr>
          <p:cNvPr id="156691" name="Group 19"/>
          <p:cNvGrpSpPr>
            <a:grpSpLocks/>
          </p:cNvGrpSpPr>
          <p:nvPr/>
        </p:nvGrpSpPr>
        <p:grpSpPr bwMode="auto">
          <a:xfrm>
            <a:off x="7545388" y="1295400"/>
            <a:ext cx="1598612" cy="1828800"/>
            <a:chOff x="4753" y="816"/>
            <a:chExt cx="1007" cy="1152"/>
          </a:xfrm>
        </p:grpSpPr>
        <p:sp>
          <p:nvSpPr>
            <p:cNvPr id="156692" name="Rectangle 20"/>
            <p:cNvSpPr>
              <a:spLocks noChangeArrowheads="1"/>
            </p:cNvSpPr>
            <p:nvPr/>
          </p:nvSpPr>
          <p:spPr bwMode="auto">
            <a:xfrm>
              <a:off x="4800" y="1152"/>
              <a:ext cx="816" cy="816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93" name="Rectangle 21"/>
            <p:cNvSpPr>
              <a:spLocks noChangeArrowheads="1"/>
            </p:cNvSpPr>
            <p:nvPr/>
          </p:nvSpPr>
          <p:spPr bwMode="auto">
            <a:xfrm>
              <a:off x="4848" y="1200"/>
              <a:ext cx="432" cy="14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94" name="Rectangle 22"/>
            <p:cNvSpPr>
              <a:spLocks noChangeArrowheads="1"/>
            </p:cNvSpPr>
            <p:nvPr/>
          </p:nvSpPr>
          <p:spPr bwMode="auto">
            <a:xfrm>
              <a:off x="4848" y="1392"/>
              <a:ext cx="192" cy="14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95" name="Rectangle 23"/>
            <p:cNvSpPr>
              <a:spLocks noChangeArrowheads="1"/>
            </p:cNvSpPr>
            <p:nvPr/>
          </p:nvSpPr>
          <p:spPr bwMode="auto">
            <a:xfrm>
              <a:off x="4848" y="1536"/>
              <a:ext cx="288" cy="14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96" name="Rectangle 24"/>
            <p:cNvSpPr>
              <a:spLocks noChangeArrowheads="1"/>
            </p:cNvSpPr>
            <p:nvPr/>
          </p:nvSpPr>
          <p:spPr bwMode="auto">
            <a:xfrm>
              <a:off x="4848" y="1728"/>
              <a:ext cx="288" cy="144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97" name="Rectangle 25"/>
            <p:cNvSpPr>
              <a:spLocks noChangeArrowheads="1"/>
            </p:cNvSpPr>
            <p:nvPr/>
          </p:nvSpPr>
          <p:spPr bwMode="auto">
            <a:xfrm>
              <a:off x="4753" y="816"/>
              <a:ext cx="1007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latin typeface="Arial" charset="0"/>
                  <a:cs typeface="ＭＳ Ｐゴシック" charset="0"/>
                </a:rPr>
                <a:t>(key, value)</a:t>
              </a:r>
            </a:p>
            <a:p>
              <a:endParaRPr lang="en-US" sz="1800">
                <a:latin typeface="Arial" charset="0"/>
                <a:cs typeface="ＭＳ Ｐゴシック" charset="0"/>
              </a:endParaRP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(yellow, 17)</a:t>
              </a: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(red, 77)</a:t>
              </a: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(blue, 107)</a:t>
              </a: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(pink, 3) </a:t>
              </a:r>
            </a:p>
          </p:txBody>
        </p:sp>
      </p:grpSp>
      <p:sp>
        <p:nvSpPr>
          <p:cNvPr id="156698" name="Rectangle 26"/>
          <p:cNvSpPr>
            <a:spLocks noChangeArrowheads="1"/>
          </p:cNvSpPr>
          <p:nvPr/>
        </p:nvSpPr>
        <p:spPr bwMode="auto">
          <a:xfrm>
            <a:off x="1588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36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5669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Word length histogram</a:t>
            </a:r>
          </a:p>
        </p:txBody>
      </p:sp>
    </p:spTree>
    <p:extLst>
      <p:ext uri="{BB962C8B-B14F-4D97-AF65-F5344CB8AC3E}">
        <p14:creationId xmlns:p14="http://schemas.microsoft.com/office/powerpoint/2010/main" val="3943529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1" grpId="0" animBg="1"/>
      <p:bldP spid="1566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1EA6-BC91-9D4F-A3EC-91E8B5FE7457}" type="datetime1">
              <a:rPr lang="en-US"/>
              <a:pPr/>
              <a:t>10/29/12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eScience Institute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36C8-DE77-4545-B1E7-632514B2C332}" type="slidenum">
              <a:rPr lang="en-US"/>
              <a:pPr/>
              <a:t>4</a:t>
            </a:fld>
            <a:endParaRPr lang="en-US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</a:t>
            </a:r>
            <a:r>
              <a:rPr lang="en-US">
                <a:solidFill>
                  <a:srgbClr val="0011CF"/>
                </a:solidFill>
              </a:rPr>
              <a:t>Scalable</a:t>
            </a:r>
            <a:r>
              <a:rPr lang="en-US"/>
              <a:t> Mean?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u="sng"/>
              <a:t>Operationally</a:t>
            </a:r>
            <a:r>
              <a:rPr lang="en-US" sz="240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In the past: </a:t>
            </a:r>
            <a:r>
              <a:rPr lang="ja-JP" altLang="en-US" sz="1800" b="1">
                <a:solidFill>
                  <a:srgbClr val="0011CF"/>
                </a:solidFill>
                <a:latin typeface="Arial"/>
              </a:rPr>
              <a:t>“</a:t>
            </a:r>
            <a:r>
              <a:rPr lang="en-US" sz="1800" b="1">
                <a:solidFill>
                  <a:srgbClr val="0011CF"/>
                </a:solidFill>
              </a:rPr>
              <a:t>Works even if data doesn</a:t>
            </a:r>
            <a:r>
              <a:rPr lang="ja-JP" altLang="en-US" sz="1800" b="1">
                <a:solidFill>
                  <a:srgbClr val="0011CF"/>
                </a:solidFill>
                <a:latin typeface="Arial"/>
              </a:rPr>
              <a:t>’</a:t>
            </a:r>
            <a:r>
              <a:rPr lang="en-US" sz="1800" b="1">
                <a:solidFill>
                  <a:srgbClr val="0011CF"/>
                </a:solidFill>
              </a:rPr>
              <a:t>t fit in main memory</a:t>
            </a:r>
            <a:r>
              <a:rPr lang="ja-JP" altLang="en-US" sz="1800" b="1">
                <a:solidFill>
                  <a:srgbClr val="0011CF"/>
                </a:solidFill>
                <a:latin typeface="Arial"/>
              </a:rPr>
              <a:t>”</a:t>
            </a:r>
            <a:endParaRPr lang="en-US" sz="1800" b="1">
              <a:solidFill>
                <a:srgbClr val="0011C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/>
              <a:t>Now: </a:t>
            </a:r>
            <a:r>
              <a:rPr lang="ja-JP" altLang="en-US" sz="1800" b="1">
                <a:solidFill>
                  <a:srgbClr val="0011CF"/>
                </a:solidFill>
                <a:latin typeface="Arial"/>
              </a:rPr>
              <a:t>“</a:t>
            </a:r>
            <a:r>
              <a:rPr lang="en-US" sz="1800" b="1">
                <a:solidFill>
                  <a:srgbClr val="0011CF"/>
                </a:solidFill>
              </a:rPr>
              <a:t>Can make use of 1000s of cheap computers</a:t>
            </a:r>
            <a:r>
              <a:rPr lang="ja-JP" altLang="en-US" sz="1800" b="1">
                <a:solidFill>
                  <a:srgbClr val="0011CF"/>
                </a:solidFill>
                <a:latin typeface="Arial"/>
              </a:rPr>
              <a:t>”</a:t>
            </a:r>
            <a:endParaRPr lang="en-US" sz="2000"/>
          </a:p>
          <a:p>
            <a:pPr>
              <a:lnSpc>
                <a:spcPct val="90000"/>
              </a:lnSpc>
            </a:pPr>
            <a:endParaRPr lang="en-US" sz="500"/>
          </a:p>
          <a:p>
            <a:pPr>
              <a:lnSpc>
                <a:spcPct val="90000"/>
              </a:lnSpc>
            </a:pPr>
            <a:r>
              <a:rPr lang="en-US" sz="2400" u="sng"/>
              <a:t>Formally</a:t>
            </a:r>
            <a:r>
              <a:rPr lang="en-US" sz="240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In the past: </a:t>
            </a:r>
            <a:r>
              <a:rPr lang="en-US" sz="1800" b="1">
                <a:solidFill>
                  <a:srgbClr val="0011CF"/>
                </a:solidFill>
              </a:rPr>
              <a:t>If you have N data items, you must do no more than </a:t>
            </a:r>
            <a:r>
              <a:rPr lang="en-US" sz="1800" b="1" i="1">
                <a:solidFill>
                  <a:srgbClr val="FF0000"/>
                </a:solidFill>
              </a:rPr>
              <a:t>N</a:t>
            </a:r>
            <a:r>
              <a:rPr lang="en-US" sz="1800" b="1" i="1" baseline="30000">
                <a:solidFill>
                  <a:srgbClr val="FF0000"/>
                </a:solidFill>
              </a:rPr>
              <a:t>k</a:t>
            </a:r>
            <a:r>
              <a:rPr lang="en-US" sz="1800" b="1">
                <a:solidFill>
                  <a:srgbClr val="0011CF"/>
                </a:solidFill>
              </a:rPr>
              <a:t> operations -- </a:t>
            </a:r>
            <a:r>
              <a:rPr lang="ja-JP" altLang="en-US" sz="1800" b="1">
                <a:solidFill>
                  <a:srgbClr val="0011CF"/>
                </a:solidFill>
                <a:latin typeface="Arial"/>
              </a:rPr>
              <a:t>“</a:t>
            </a:r>
            <a:r>
              <a:rPr lang="en-US" sz="1800" b="1">
                <a:solidFill>
                  <a:srgbClr val="0011CF"/>
                </a:solidFill>
              </a:rPr>
              <a:t>polynomial time algorithms</a:t>
            </a:r>
            <a:r>
              <a:rPr lang="ja-JP" altLang="en-US" sz="1800" b="1">
                <a:solidFill>
                  <a:srgbClr val="0011CF"/>
                </a:solidFill>
                <a:latin typeface="Arial"/>
              </a:rPr>
              <a:t>”</a:t>
            </a:r>
            <a:endParaRPr lang="en-US" sz="1800" b="1">
              <a:solidFill>
                <a:srgbClr val="0011C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/>
              <a:t>Soon: </a:t>
            </a:r>
            <a:r>
              <a:rPr lang="en-US" sz="1800" b="1">
                <a:solidFill>
                  <a:srgbClr val="0011CF"/>
                </a:solidFill>
              </a:rPr>
              <a:t>If you have N data items, you must do no more than    </a:t>
            </a:r>
            <a:r>
              <a:rPr lang="en-US" sz="1800" b="1" i="1">
                <a:solidFill>
                  <a:srgbClr val="FF0000"/>
                </a:solidFill>
              </a:rPr>
              <a:t>N * log(N)</a:t>
            </a:r>
            <a:r>
              <a:rPr lang="en-US" sz="1800" b="1">
                <a:solidFill>
                  <a:srgbClr val="0011CF"/>
                </a:solidFill>
              </a:rPr>
              <a:t> operations -- </a:t>
            </a:r>
            <a:r>
              <a:rPr lang="ja-JP" altLang="en-US" sz="1800" b="1">
                <a:solidFill>
                  <a:srgbClr val="0011CF"/>
                </a:solidFill>
                <a:latin typeface="Arial"/>
              </a:rPr>
              <a:t>“</a:t>
            </a:r>
            <a:r>
              <a:rPr lang="en-US" sz="1800" b="1">
                <a:solidFill>
                  <a:srgbClr val="0011CF"/>
                </a:solidFill>
              </a:rPr>
              <a:t>logarithmic time algorithms</a:t>
            </a:r>
            <a:r>
              <a:rPr lang="ja-JP" altLang="en-US" sz="1800" b="1">
                <a:solidFill>
                  <a:srgbClr val="0011CF"/>
                </a:solidFill>
                <a:latin typeface="Arial"/>
              </a:rPr>
              <a:t>”</a:t>
            </a:r>
            <a:endParaRPr lang="en-US" sz="1800" b="1">
              <a:solidFill>
                <a:srgbClr val="0011CF"/>
              </a:solidFill>
            </a:endParaRPr>
          </a:p>
          <a:p>
            <a:pPr lvl="1"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000"/>
              <a:t>Soon, you</a:t>
            </a:r>
            <a:r>
              <a:rPr lang="ja-JP" altLang="en-US" sz="2000">
                <a:latin typeface="Arial"/>
              </a:rPr>
              <a:t>’</a:t>
            </a:r>
            <a:r>
              <a:rPr lang="en-US" sz="2000"/>
              <a:t>ll only get </a:t>
            </a:r>
            <a:r>
              <a:rPr lang="en-US" sz="2000">
                <a:solidFill>
                  <a:srgbClr val="FF0000"/>
                </a:solidFill>
              </a:rPr>
              <a:t>one pass</a:t>
            </a:r>
            <a:r>
              <a:rPr lang="en-US" sz="2000"/>
              <a:t> at the data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So you better make that one pass count</a:t>
            </a:r>
          </a:p>
        </p:txBody>
      </p:sp>
    </p:spTree>
    <p:extLst>
      <p:ext uri="{BB962C8B-B14F-4D97-AF65-F5344CB8AC3E}">
        <p14:creationId xmlns:p14="http://schemas.microsoft.com/office/powerpoint/2010/main" val="3637852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3/12/09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eScience Institute</a:t>
            </a:r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7853-8C37-0846-A4BD-2EDEC3BA490A}" type="slidenum">
              <a:rPr lang="en-US"/>
              <a:pPr/>
              <a:t>40</a:t>
            </a:fld>
            <a:endParaRPr lang="en-US"/>
          </a:p>
        </p:txBody>
      </p:sp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247650" y="4205288"/>
            <a:ext cx="4670425" cy="1501775"/>
          </a:xfrm>
          <a:prstGeom prst="rect">
            <a:avLst/>
          </a:prstGeom>
          <a:solidFill>
            <a:srgbClr val="CC66FF">
              <a:alpha val="24001"/>
            </a:srgbClr>
          </a:solidFill>
          <a:ln w="9525">
            <a:solidFill>
              <a:srgbClr val="CC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347663" y="1812925"/>
            <a:ext cx="4586287" cy="17526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3428" name="Group 4"/>
          <p:cNvGrpSpPr>
            <a:grpSpLocks/>
          </p:cNvGrpSpPr>
          <p:nvPr/>
        </p:nvGrpSpPr>
        <p:grpSpPr bwMode="auto">
          <a:xfrm>
            <a:off x="3629025" y="1592263"/>
            <a:ext cx="1598613" cy="3937000"/>
            <a:chOff x="720" y="1152"/>
            <a:chExt cx="1007" cy="2480"/>
          </a:xfrm>
        </p:grpSpPr>
        <p:sp>
          <p:nvSpPr>
            <p:cNvPr id="103429" name="Rectangle 5"/>
            <p:cNvSpPr>
              <a:spLocks noChangeArrowheads="1"/>
            </p:cNvSpPr>
            <p:nvPr/>
          </p:nvSpPr>
          <p:spPr bwMode="auto">
            <a:xfrm>
              <a:off x="815" y="1536"/>
              <a:ext cx="432" cy="14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0" name="Rectangle 6"/>
            <p:cNvSpPr>
              <a:spLocks noChangeArrowheads="1"/>
            </p:cNvSpPr>
            <p:nvPr/>
          </p:nvSpPr>
          <p:spPr bwMode="auto">
            <a:xfrm>
              <a:off x="815" y="2928"/>
              <a:ext cx="432" cy="14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1" name="Rectangle 7"/>
            <p:cNvSpPr>
              <a:spLocks noChangeArrowheads="1"/>
            </p:cNvSpPr>
            <p:nvPr/>
          </p:nvSpPr>
          <p:spPr bwMode="auto">
            <a:xfrm>
              <a:off x="815" y="3120"/>
              <a:ext cx="192" cy="14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2" name="Rectangle 8"/>
            <p:cNvSpPr>
              <a:spLocks noChangeArrowheads="1"/>
            </p:cNvSpPr>
            <p:nvPr/>
          </p:nvSpPr>
          <p:spPr bwMode="auto">
            <a:xfrm>
              <a:off x="815" y="1728"/>
              <a:ext cx="192" cy="14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3" name="Rectangle 9"/>
            <p:cNvSpPr>
              <a:spLocks noChangeArrowheads="1"/>
            </p:cNvSpPr>
            <p:nvPr/>
          </p:nvSpPr>
          <p:spPr bwMode="auto">
            <a:xfrm>
              <a:off x="815" y="3264"/>
              <a:ext cx="288" cy="14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4" name="Rectangle 10"/>
            <p:cNvSpPr>
              <a:spLocks noChangeArrowheads="1"/>
            </p:cNvSpPr>
            <p:nvPr/>
          </p:nvSpPr>
          <p:spPr bwMode="auto">
            <a:xfrm>
              <a:off x="815" y="1872"/>
              <a:ext cx="288" cy="14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5" name="Rectangle 11"/>
            <p:cNvSpPr>
              <a:spLocks noChangeArrowheads="1"/>
            </p:cNvSpPr>
            <p:nvPr/>
          </p:nvSpPr>
          <p:spPr bwMode="auto">
            <a:xfrm>
              <a:off x="815" y="3456"/>
              <a:ext cx="288" cy="144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6" name="Rectangle 12"/>
            <p:cNvSpPr>
              <a:spLocks noChangeArrowheads="1"/>
            </p:cNvSpPr>
            <p:nvPr/>
          </p:nvSpPr>
          <p:spPr bwMode="auto">
            <a:xfrm>
              <a:off x="815" y="2064"/>
              <a:ext cx="288" cy="144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7" name="Rectangle 13"/>
            <p:cNvSpPr>
              <a:spLocks noChangeArrowheads="1"/>
            </p:cNvSpPr>
            <p:nvPr/>
          </p:nvSpPr>
          <p:spPr bwMode="auto">
            <a:xfrm>
              <a:off x="720" y="1152"/>
              <a:ext cx="1007" cy="2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sz="1800">
                <a:latin typeface="Arial" charset="0"/>
                <a:cs typeface="ＭＳ Ｐゴシック" charset="0"/>
              </a:endParaRPr>
            </a:p>
            <a:p>
              <a:endParaRPr lang="en-US" sz="1800">
                <a:latin typeface="Arial" charset="0"/>
                <a:cs typeface="ＭＳ Ｐゴシック" charset="0"/>
              </a:endParaRP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(yellow, 17)</a:t>
              </a: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(red, 77)</a:t>
              </a: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(blue, 107)</a:t>
              </a: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(pink, 3) </a:t>
              </a:r>
            </a:p>
            <a:p>
              <a:endParaRPr lang="en-US" sz="1800">
                <a:latin typeface="Arial" charset="0"/>
                <a:cs typeface="ＭＳ Ｐゴシック" charset="0"/>
              </a:endParaRPr>
            </a:p>
            <a:p>
              <a:endParaRPr lang="en-US" sz="1800">
                <a:latin typeface="Arial" charset="0"/>
                <a:cs typeface="ＭＳ Ｐゴシック" charset="0"/>
              </a:endParaRPr>
            </a:p>
            <a:p>
              <a:endParaRPr lang="en-US" sz="1800">
                <a:latin typeface="Arial" charset="0"/>
                <a:cs typeface="ＭＳ Ｐゴシック" charset="0"/>
              </a:endParaRPr>
            </a:p>
            <a:p>
              <a:endParaRPr lang="en-US" sz="1800">
                <a:latin typeface="Arial" charset="0"/>
                <a:cs typeface="ＭＳ Ｐゴシック" charset="0"/>
              </a:endParaRP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(yellow, 20)</a:t>
              </a: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(red, 71)</a:t>
              </a: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(blue, 93)</a:t>
              </a: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(pink, 6 )</a:t>
              </a:r>
            </a:p>
          </p:txBody>
        </p:sp>
      </p:grpSp>
      <p:sp>
        <p:nvSpPr>
          <p:cNvPr id="103438" name="Rectangle 14"/>
          <p:cNvSpPr>
            <a:spLocks noChangeArrowheads="1"/>
          </p:cNvSpPr>
          <p:nvPr/>
        </p:nvSpPr>
        <p:spPr bwMode="auto">
          <a:xfrm>
            <a:off x="6142038" y="1973263"/>
            <a:ext cx="1219200" cy="914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Rectangle 15"/>
          <p:cNvSpPr>
            <a:spLocks noChangeArrowheads="1"/>
          </p:cNvSpPr>
          <p:nvPr/>
        </p:nvSpPr>
        <p:spPr bwMode="auto">
          <a:xfrm>
            <a:off x="6142038" y="2887663"/>
            <a:ext cx="1219200" cy="914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Rectangle 16"/>
          <p:cNvSpPr>
            <a:spLocks noChangeArrowheads="1"/>
          </p:cNvSpPr>
          <p:nvPr/>
        </p:nvSpPr>
        <p:spPr bwMode="auto">
          <a:xfrm>
            <a:off x="6142038" y="4716463"/>
            <a:ext cx="1219200" cy="914400"/>
          </a:xfrm>
          <a:prstGeom prst="rect">
            <a:avLst/>
          </a:prstGeom>
          <a:solidFill>
            <a:srgbClr val="CC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Rectangle 17"/>
          <p:cNvSpPr>
            <a:spLocks noChangeArrowheads="1"/>
          </p:cNvSpPr>
          <p:nvPr/>
        </p:nvSpPr>
        <p:spPr bwMode="auto">
          <a:xfrm>
            <a:off x="6142038" y="3802063"/>
            <a:ext cx="1219200" cy="9144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4" name="Rectangle 20"/>
          <p:cNvSpPr>
            <a:spLocks noChangeArrowheads="1"/>
          </p:cNvSpPr>
          <p:nvPr/>
        </p:nvSpPr>
        <p:spPr bwMode="auto">
          <a:xfrm>
            <a:off x="6142038" y="1592263"/>
            <a:ext cx="106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800">
              <a:latin typeface="Arial" charset="0"/>
              <a:cs typeface="ＭＳ Ｐゴシック" charset="0"/>
            </a:endParaRPr>
          </a:p>
        </p:txBody>
      </p:sp>
      <p:sp>
        <p:nvSpPr>
          <p:cNvPr id="103445" name="Rectangle 21"/>
          <p:cNvSpPr>
            <a:spLocks noChangeArrowheads="1"/>
          </p:cNvSpPr>
          <p:nvPr/>
        </p:nvSpPr>
        <p:spPr bwMode="auto">
          <a:xfrm>
            <a:off x="6065838" y="1592263"/>
            <a:ext cx="172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  <a:cs typeface="ＭＳ Ｐゴシック" charset="0"/>
              </a:rPr>
              <a:t>Reduce tasks </a:t>
            </a:r>
          </a:p>
        </p:txBody>
      </p:sp>
      <p:grpSp>
        <p:nvGrpSpPr>
          <p:cNvPr id="103458" name="Group 34"/>
          <p:cNvGrpSpPr>
            <a:grpSpLocks/>
          </p:cNvGrpSpPr>
          <p:nvPr/>
        </p:nvGrpSpPr>
        <p:grpSpPr bwMode="auto">
          <a:xfrm>
            <a:off x="4778375" y="2278063"/>
            <a:ext cx="1254125" cy="3124200"/>
            <a:chOff x="2653" y="1402"/>
            <a:chExt cx="1728" cy="1968"/>
          </a:xfrm>
        </p:grpSpPr>
        <p:sp>
          <p:nvSpPr>
            <p:cNvPr id="103442" name="Line 18"/>
            <p:cNvSpPr>
              <a:spLocks noChangeShapeType="1"/>
            </p:cNvSpPr>
            <p:nvPr/>
          </p:nvSpPr>
          <p:spPr bwMode="auto">
            <a:xfrm flipV="1">
              <a:off x="2749" y="3274"/>
              <a:ext cx="1632" cy="96"/>
            </a:xfrm>
            <a:prstGeom prst="line">
              <a:avLst/>
            </a:prstGeom>
            <a:noFill/>
            <a:ln w="38100">
              <a:solidFill>
                <a:srgbClr val="CC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3" name="Line 19"/>
            <p:cNvSpPr>
              <a:spLocks noChangeShapeType="1"/>
            </p:cNvSpPr>
            <p:nvPr/>
          </p:nvSpPr>
          <p:spPr bwMode="auto">
            <a:xfrm>
              <a:off x="2653" y="1978"/>
              <a:ext cx="1728" cy="1152"/>
            </a:xfrm>
            <a:prstGeom prst="line">
              <a:avLst/>
            </a:prstGeom>
            <a:noFill/>
            <a:ln w="38100">
              <a:solidFill>
                <a:srgbClr val="CC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6" name="Line 22"/>
            <p:cNvSpPr>
              <a:spLocks noChangeShapeType="1"/>
            </p:cNvSpPr>
            <p:nvPr/>
          </p:nvSpPr>
          <p:spPr bwMode="auto">
            <a:xfrm flipV="1">
              <a:off x="2749" y="2794"/>
              <a:ext cx="1632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7" name="Line 23"/>
            <p:cNvSpPr>
              <a:spLocks noChangeShapeType="1"/>
            </p:cNvSpPr>
            <p:nvPr/>
          </p:nvSpPr>
          <p:spPr bwMode="auto">
            <a:xfrm>
              <a:off x="2845" y="1786"/>
              <a:ext cx="1536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8" name="Line 24"/>
            <p:cNvSpPr>
              <a:spLocks noChangeShapeType="1"/>
            </p:cNvSpPr>
            <p:nvPr/>
          </p:nvSpPr>
          <p:spPr bwMode="auto">
            <a:xfrm flipV="1">
              <a:off x="2701" y="2170"/>
              <a:ext cx="1680" cy="8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9" name="Line 25"/>
            <p:cNvSpPr>
              <a:spLocks noChangeShapeType="1"/>
            </p:cNvSpPr>
            <p:nvPr/>
          </p:nvSpPr>
          <p:spPr bwMode="auto">
            <a:xfrm>
              <a:off x="2701" y="1594"/>
              <a:ext cx="1680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0" name="Line 26"/>
            <p:cNvSpPr>
              <a:spLocks noChangeShapeType="1"/>
            </p:cNvSpPr>
            <p:nvPr/>
          </p:nvSpPr>
          <p:spPr bwMode="auto">
            <a:xfrm>
              <a:off x="2893" y="1402"/>
              <a:ext cx="1488" cy="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1" name="Line 27"/>
            <p:cNvSpPr>
              <a:spLocks noChangeShapeType="1"/>
            </p:cNvSpPr>
            <p:nvPr/>
          </p:nvSpPr>
          <p:spPr bwMode="auto">
            <a:xfrm flipV="1">
              <a:off x="2893" y="1546"/>
              <a:ext cx="1488" cy="1296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452" name="Rectangle 28"/>
          <p:cNvSpPr>
            <a:spLocks noChangeArrowheads="1"/>
          </p:cNvSpPr>
          <p:nvPr/>
        </p:nvSpPr>
        <p:spPr bwMode="auto">
          <a:xfrm>
            <a:off x="6065838" y="2049463"/>
            <a:ext cx="135255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Arial" charset="0"/>
                <a:cs typeface="ＭＳ Ｐゴシック" charset="0"/>
              </a:rPr>
              <a:t>(yellow, 17)</a:t>
            </a:r>
          </a:p>
          <a:p>
            <a:r>
              <a:rPr lang="en-US" sz="1800">
                <a:latin typeface="Arial" charset="0"/>
                <a:cs typeface="ＭＳ Ｐゴシック" charset="0"/>
              </a:rPr>
              <a:t>(yellow, 20)</a:t>
            </a:r>
          </a:p>
          <a:p>
            <a:endParaRPr lang="en-US" sz="1800">
              <a:latin typeface="Arial" charset="0"/>
              <a:cs typeface="ＭＳ Ｐゴシック" charset="0"/>
            </a:endParaRPr>
          </a:p>
          <a:p>
            <a:r>
              <a:rPr lang="en-US" sz="1800">
                <a:latin typeface="Arial" charset="0"/>
                <a:cs typeface="ＭＳ Ｐゴシック" charset="0"/>
              </a:rPr>
              <a:t>(red, 77)</a:t>
            </a:r>
          </a:p>
          <a:p>
            <a:r>
              <a:rPr lang="en-US" sz="1800">
                <a:latin typeface="Arial" charset="0"/>
                <a:cs typeface="ＭＳ Ｐゴシック" charset="0"/>
              </a:rPr>
              <a:t>(red, 71)</a:t>
            </a:r>
          </a:p>
          <a:p>
            <a:endParaRPr lang="en-US" sz="1800">
              <a:latin typeface="Arial" charset="0"/>
              <a:cs typeface="ＭＳ Ｐゴシック" charset="0"/>
            </a:endParaRPr>
          </a:p>
          <a:p>
            <a:endParaRPr lang="en-US" sz="1800">
              <a:latin typeface="Arial" charset="0"/>
              <a:cs typeface="ＭＳ Ｐゴシック" charset="0"/>
            </a:endParaRPr>
          </a:p>
          <a:p>
            <a:r>
              <a:rPr lang="en-US" sz="1800">
                <a:latin typeface="Arial" charset="0"/>
                <a:cs typeface="ＭＳ Ｐゴシック" charset="0"/>
              </a:rPr>
              <a:t>(blue, 93)</a:t>
            </a:r>
          </a:p>
          <a:p>
            <a:r>
              <a:rPr lang="en-US" sz="1800">
                <a:latin typeface="Arial" charset="0"/>
                <a:cs typeface="ＭＳ Ｐゴシック" charset="0"/>
              </a:rPr>
              <a:t>(blue, 107)</a:t>
            </a:r>
          </a:p>
          <a:p>
            <a:endParaRPr lang="en-US" sz="1800">
              <a:latin typeface="Arial" charset="0"/>
              <a:cs typeface="ＭＳ Ｐゴシック" charset="0"/>
            </a:endParaRPr>
          </a:p>
          <a:p>
            <a:r>
              <a:rPr lang="en-US" sz="1800">
                <a:latin typeface="Arial" charset="0"/>
                <a:cs typeface="ＭＳ Ｐゴシック" charset="0"/>
              </a:rPr>
              <a:t>(pink, 6)</a:t>
            </a:r>
          </a:p>
          <a:p>
            <a:r>
              <a:rPr lang="en-US" sz="1800">
                <a:latin typeface="Arial" charset="0"/>
                <a:cs typeface="ＭＳ Ｐゴシック" charset="0"/>
              </a:rPr>
              <a:t>(pink, 3)</a:t>
            </a:r>
          </a:p>
        </p:txBody>
      </p:sp>
      <p:sp>
        <p:nvSpPr>
          <p:cNvPr id="103455" name="Rectangle 31"/>
          <p:cNvSpPr>
            <a:spLocks noGrp="1" noChangeArrowheads="1"/>
          </p:cNvSpPr>
          <p:nvPr>
            <p:ph type="title"/>
          </p:nvPr>
        </p:nvSpPr>
        <p:spPr>
          <a:xfrm>
            <a:off x="685800" y="544513"/>
            <a:ext cx="7854696" cy="914400"/>
          </a:xfrm>
        </p:spPr>
        <p:txBody>
          <a:bodyPr/>
          <a:lstStyle/>
          <a:p>
            <a:r>
              <a:rPr lang="en-US"/>
              <a:t>Example: Word length histogram</a:t>
            </a:r>
          </a:p>
        </p:txBody>
      </p:sp>
      <p:graphicFrame>
        <p:nvGraphicFramePr>
          <p:cNvPr id="103457" name="Object 33"/>
          <p:cNvGraphicFramePr>
            <a:graphicFrameLocks noChangeAspect="1"/>
          </p:cNvGraphicFramePr>
          <p:nvPr/>
        </p:nvGraphicFramePr>
        <p:xfrm>
          <a:off x="587375" y="2020888"/>
          <a:ext cx="2871788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Document" r:id="rId4" imgW="5486400" imgH="3154680" progId="Word.Document.8">
                  <p:embed/>
                </p:oleObj>
              </mc:Choice>
              <mc:Fallback>
                <p:oleObj name="Document" r:id="rId4" imgW="5486400" imgH="3154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2020888"/>
                        <a:ext cx="2871788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59" name="Object 35"/>
          <p:cNvGraphicFramePr>
            <a:graphicFrameLocks noChangeAspect="1"/>
          </p:cNvGraphicFramePr>
          <p:nvPr/>
        </p:nvGraphicFramePr>
        <p:xfrm>
          <a:off x="469900" y="4373563"/>
          <a:ext cx="2871788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Document" r:id="rId6" imgW="5486400" imgH="2276856" progId="Word.Document.8">
                  <p:embed/>
                </p:oleObj>
              </mc:Choice>
              <mc:Fallback>
                <p:oleObj name="Document" r:id="rId6" imgW="5486400" imgH="22768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4373563"/>
                        <a:ext cx="2871788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60" name="Rectangle 36"/>
          <p:cNvSpPr>
            <a:spLocks noChangeArrowheads="1"/>
          </p:cNvSpPr>
          <p:nvPr/>
        </p:nvSpPr>
        <p:spPr bwMode="auto">
          <a:xfrm>
            <a:off x="334963" y="1458913"/>
            <a:ext cx="1352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  <a:cs typeface="ＭＳ Ｐゴシック" charset="0"/>
              </a:rPr>
              <a:t>Map task 1</a:t>
            </a:r>
          </a:p>
        </p:txBody>
      </p:sp>
      <p:sp>
        <p:nvSpPr>
          <p:cNvPr id="103461" name="Rectangle 37"/>
          <p:cNvSpPr>
            <a:spLocks noChangeArrowheads="1"/>
          </p:cNvSpPr>
          <p:nvPr/>
        </p:nvSpPr>
        <p:spPr bwMode="auto">
          <a:xfrm>
            <a:off x="292100" y="3840163"/>
            <a:ext cx="1352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  <a:cs typeface="ＭＳ Ｐゴシック" charset="0"/>
              </a:rPr>
              <a:t>Map task 2</a:t>
            </a:r>
          </a:p>
        </p:txBody>
      </p:sp>
      <p:sp>
        <p:nvSpPr>
          <p:cNvPr id="103463" name="Rectangle 39"/>
          <p:cNvSpPr>
            <a:spLocks noChangeArrowheads="1"/>
          </p:cNvSpPr>
          <p:nvPr/>
        </p:nvSpPr>
        <p:spPr bwMode="auto">
          <a:xfrm>
            <a:off x="4600575" y="1212850"/>
            <a:ext cx="172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sz="1800" b="1">
                <a:solidFill>
                  <a:srgbClr val="FF0000"/>
                </a:solidFill>
                <a:latin typeface="Arial" charset="0"/>
                <a:cs typeface="ＭＳ Ｐゴシック" charset="0"/>
              </a:rPr>
              <a:t>“</a:t>
            </a:r>
            <a:r>
              <a:rPr lang="en-US" sz="1800" b="1">
                <a:solidFill>
                  <a:srgbClr val="FF0000"/>
                </a:solidFill>
                <a:latin typeface="Arial" charset="0"/>
                <a:cs typeface="ＭＳ Ｐゴシック" charset="0"/>
              </a:rPr>
              <a:t>Shuffle step</a:t>
            </a:r>
            <a:r>
              <a:rPr lang="ja-JP" altLang="en-US" sz="1800" b="1">
                <a:solidFill>
                  <a:srgbClr val="FF0000"/>
                </a:solidFill>
                <a:latin typeface="Arial" charset="0"/>
                <a:cs typeface="ＭＳ Ｐゴシック" charset="0"/>
              </a:rPr>
              <a:t>”</a:t>
            </a:r>
            <a:endParaRPr lang="en-US" sz="1800" b="1">
              <a:solidFill>
                <a:srgbClr val="FF0000"/>
              </a:solidFill>
              <a:latin typeface="Arial" charset="0"/>
              <a:cs typeface="ＭＳ Ｐゴシック" charset="0"/>
            </a:endParaRPr>
          </a:p>
        </p:txBody>
      </p:sp>
      <p:sp>
        <p:nvSpPr>
          <p:cNvPr id="103464" name="Rectangle 40"/>
          <p:cNvSpPr>
            <a:spLocks noChangeArrowheads="1"/>
          </p:cNvSpPr>
          <p:nvPr/>
        </p:nvSpPr>
        <p:spPr bwMode="auto">
          <a:xfrm>
            <a:off x="7407275" y="2054225"/>
            <a:ext cx="135255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Arial" charset="0"/>
                <a:cs typeface="ＭＳ Ｐゴシック" charset="0"/>
              </a:rPr>
              <a:t>(yellow, 37)</a:t>
            </a:r>
          </a:p>
          <a:p>
            <a:endParaRPr lang="en-US" sz="1800">
              <a:latin typeface="Arial" charset="0"/>
              <a:cs typeface="ＭＳ Ｐゴシック" charset="0"/>
            </a:endParaRPr>
          </a:p>
          <a:p>
            <a:endParaRPr lang="en-US" sz="1800">
              <a:latin typeface="Arial" charset="0"/>
              <a:cs typeface="ＭＳ Ｐゴシック" charset="0"/>
            </a:endParaRPr>
          </a:p>
          <a:p>
            <a:r>
              <a:rPr lang="en-US" sz="1800">
                <a:latin typeface="Arial" charset="0"/>
                <a:cs typeface="ＭＳ Ｐゴシック" charset="0"/>
              </a:rPr>
              <a:t>(red, 148)</a:t>
            </a:r>
          </a:p>
          <a:p>
            <a:endParaRPr lang="en-US" sz="1800">
              <a:latin typeface="Arial" charset="0"/>
              <a:cs typeface="ＭＳ Ｐゴシック" charset="0"/>
            </a:endParaRPr>
          </a:p>
          <a:p>
            <a:endParaRPr lang="en-US" sz="1800">
              <a:latin typeface="Arial" charset="0"/>
              <a:cs typeface="ＭＳ Ｐゴシック" charset="0"/>
            </a:endParaRPr>
          </a:p>
          <a:p>
            <a:endParaRPr lang="en-US" sz="1800">
              <a:latin typeface="Arial" charset="0"/>
              <a:cs typeface="ＭＳ Ｐゴシック" charset="0"/>
            </a:endParaRPr>
          </a:p>
          <a:p>
            <a:r>
              <a:rPr lang="en-US" sz="1800">
                <a:latin typeface="Arial" charset="0"/>
                <a:cs typeface="ＭＳ Ｐゴシック" charset="0"/>
              </a:rPr>
              <a:t>(blue, 200)</a:t>
            </a:r>
          </a:p>
          <a:p>
            <a:endParaRPr lang="en-US" sz="1800">
              <a:latin typeface="Arial" charset="0"/>
              <a:cs typeface="ＭＳ Ｐゴシック" charset="0"/>
            </a:endParaRPr>
          </a:p>
          <a:p>
            <a:endParaRPr lang="en-US" sz="1800">
              <a:latin typeface="Arial" charset="0"/>
              <a:cs typeface="ＭＳ Ｐゴシック" charset="0"/>
            </a:endParaRPr>
          </a:p>
          <a:p>
            <a:r>
              <a:rPr lang="en-US" sz="1800">
                <a:latin typeface="Arial" charset="0"/>
                <a:cs typeface="ＭＳ Ｐゴシック" charset="0"/>
              </a:rPr>
              <a:t>(pink, 9)</a:t>
            </a:r>
          </a:p>
        </p:txBody>
      </p:sp>
    </p:spTree>
    <p:extLst>
      <p:ext uri="{BB962C8B-B14F-4D97-AF65-F5344CB8AC3E}">
        <p14:creationId xmlns:p14="http://schemas.microsoft.com/office/powerpoint/2010/main" val="3435227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 animBg="1"/>
      <p:bldP spid="10342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80" name="Picture 3" descr="MapReduceDAG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409825"/>
            <a:ext cx="82296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133600" y="3733800"/>
            <a:ext cx="4876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eaLnBrk="1" hangingPunct="1"/>
            <a:endParaRPr lang="en-US">
              <a:solidFill>
                <a:srgbClr val="FFFFFF"/>
              </a:solidFill>
              <a:latin typeface="Calibri" charset="0"/>
              <a:cs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10400" y="3886200"/>
            <a:ext cx="990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eaLnBrk="1" hangingPunct="1"/>
            <a:endParaRPr lang="en-US">
              <a:solidFill>
                <a:srgbClr val="FFFFFF"/>
              </a:solidFill>
              <a:latin typeface="Calibri" charset="0"/>
              <a:cs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67500" y="3924300"/>
            <a:ext cx="72390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eaLnBrk="1" hangingPunct="1"/>
            <a:endParaRPr lang="en-US">
              <a:solidFill>
                <a:srgbClr val="FFFFFF"/>
              </a:solidFill>
              <a:latin typeface="Calibri" charset="0"/>
              <a:cs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65838" y="3429000"/>
            <a:ext cx="182562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eaLnBrk="1" hangingPunct="1"/>
            <a:endParaRPr lang="en-US">
              <a:solidFill>
                <a:srgbClr val="FFFFFF"/>
              </a:solidFill>
              <a:latin typeface="Calibri" charset="0"/>
              <a:cs typeface="ＭＳ Ｐゴシック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00600" y="3419475"/>
            <a:ext cx="182563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eaLnBrk="1" hangingPunct="1"/>
            <a:endParaRPr lang="en-US" sz="2000">
              <a:solidFill>
                <a:srgbClr val="FFFFFF"/>
              </a:solidFill>
              <a:latin typeface="Calibri" charset="0"/>
              <a:cs typeface="ＭＳ Ｐゴシック" charset="-128"/>
            </a:endParaRPr>
          </a:p>
        </p:txBody>
      </p:sp>
      <p:sp>
        <p:nvSpPr>
          <p:cNvPr id="75786" name="TextBox 10"/>
          <p:cNvSpPr txBox="1">
            <a:spLocks noChangeArrowheads="1"/>
          </p:cNvSpPr>
          <p:nvPr/>
        </p:nvSpPr>
        <p:spPr bwMode="auto">
          <a:xfrm>
            <a:off x="3732213" y="4125913"/>
            <a:ext cx="15430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457200" eaLnBrk="1" hangingPunct="1"/>
            <a:r>
              <a:rPr lang="en-US" sz="2000">
                <a:latin typeface="Calibri" charset="0"/>
              </a:rPr>
              <a:t>Local storage</a:t>
            </a:r>
          </a:p>
        </p:txBody>
      </p:sp>
      <p:sp>
        <p:nvSpPr>
          <p:cNvPr id="12" name="Can 11"/>
          <p:cNvSpPr/>
          <p:nvPr/>
        </p:nvSpPr>
        <p:spPr>
          <a:xfrm>
            <a:off x="3656013" y="4049713"/>
            <a:ext cx="1601787" cy="522287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eaLnBrk="1" hangingPunct="1"/>
            <a:r>
              <a:rPr lang="en-US" sz="2000">
                <a:solidFill>
                  <a:srgbClr val="FFFFFF"/>
                </a:solidFill>
                <a:latin typeface="Calibri" charset="0"/>
                <a:cs typeface="ＭＳ Ｐゴシック" charset="-128"/>
              </a:rPr>
              <a:t>`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4261644" y="3891757"/>
            <a:ext cx="314325" cy="1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4413250" y="3890963"/>
            <a:ext cx="315913" cy="15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790" name="Rectangle 14"/>
          <p:cNvSpPr>
            <a:spLocks noChangeArrowheads="1"/>
          </p:cNvSpPr>
          <p:nvPr/>
        </p:nvSpPr>
        <p:spPr bwMode="auto">
          <a:xfrm>
            <a:off x="2284413" y="17145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sp>
        <p:nvSpPr>
          <p:cNvPr id="75791" name="Rectangle 15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r>
              <a:rPr lang="en-US"/>
              <a:t>MR Phases</a:t>
            </a:r>
          </a:p>
        </p:txBody>
      </p:sp>
      <p:sp>
        <p:nvSpPr>
          <p:cNvPr id="7579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9144000" cy="4114800"/>
          </a:xfrm>
        </p:spPr>
        <p:txBody>
          <a:bodyPr/>
          <a:lstStyle/>
          <a:p>
            <a:r>
              <a:rPr lang="en-US" sz="2400">
                <a:solidFill>
                  <a:srgbClr val="8000FF"/>
                </a:solidFill>
              </a:rPr>
              <a:t>Each Map and Reduce task has multiple phases: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48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E1A87-2965-BD4C-930B-7266289817F3}" type="datetime1">
              <a:rPr lang="en-US" smtClean="0"/>
              <a:pPr/>
              <a:t>10/29/12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eScience Institute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DC93-4935-904A-A35B-D9D8A9FF88B0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7474" y="190500"/>
            <a:ext cx="2533651" cy="5410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Picture 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0" y="184008"/>
            <a:ext cx="6262726" cy="58229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8169" y="846068"/>
            <a:ext cx="1494251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latin typeface="Arial"/>
                <a:cs typeface="Arial"/>
              </a:rPr>
              <a:t>Hadoop</a:t>
            </a:r>
            <a:r>
              <a:rPr lang="en-US" sz="2000" i="1" dirty="0" smtClean="0">
                <a:latin typeface="Arial"/>
                <a:cs typeface="Arial"/>
              </a:rPr>
              <a:t> in One Slide</a:t>
            </a:r>
            <a:endParaRPr lang="en-US" sz="2000" i="1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3314700"/>
            <a:ext cx="14700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7663" indent="-347663"/>
            <a:r>
              <a:rPr lang="en-US" sz="1400" i="1" dirty="0" err="1" smtClean="0"/>
              <a:t>src</a:t>
            </a:r>
            <a:r>
              <a:rPr lang="en-US" sz="1400" i="1" dirty="0" smtClean="0"/>
              <a:t>: </a:t>
            </a:r>
            <a:r>
              <a:rPr lang="en-US" sz="1400" i="1" dirty="0" err="1" smtClean="0"/>
              <a:t>Huy</a:t>
            </a:r>
            <a:r>
              <a:rPr lang="en-US" sz="1400" i="1" dirty="0" smtClean="0"/>
              <a:t> Vo, NYU Poly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665390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10/30/12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43</a:t>
            </a:fld>
            <a:endParaRPr lang="en-US"/>
          </a:p>
        </p:txBody>
      </p:sp>
      <p:pic>
        <p:nvPicPr>
          <p:cNvPr id="8" name="Picture 7" descr="Picture 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3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10/30/12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44</a:t>
            </a:fld>
            <a:endParaRPr lang="en-US"/>
          </a:p>
        </p:txBody>
      </p:sp>
      <p:pic>
        <p:nvPicPr>
          <p:cNvPr id="8" name="Picture 7" descr="Picture 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90" y="657392"/>
            <a:ext cx="8823709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32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0E98-99ED-4543-9243-84A692EFF621}" type="datetime1">
              <a:rPr lang="en-US"/>
              <a:pPr/>
              <a:t>10/29/12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eScience Institute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95897-7198-D241-8955-941E20EABFF9}" type="slidenum">
              <a:rPr lang="en-US"/>
              <a:pPr/>
              <a:t>45</a:t>
            </a:fld>
            <a:endParaRPr lang="en-US"/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854696" cy="914400"/>
          </a:xfrm>
        </p:spPr>
        <p:txBody>
          <a:bodyPr/>
          <a:lstStyle/>
          <a:p>
            <a:r>
              <a:rPr lang="en-US" sz="2900">
                <a:solidFill>
                  <a:srgbClr val="000000"/>
                </a:solidFill>
                <a:latin typeface="Lucida Grande" charset="0"/>
              </a:rPr>
              <a:t>Large-Scale Data Processing</a:t>
            </a:r>
            <a:endParaRPr lang="en-US" sz="150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638" y="1331913"/>
            <a:ext cx="8661400" cy="4762500"/>
          </a:xfrm>
        </p:spPr>
        <p:txBody>
          <a:bodyPr/>
          <a:lstStyle/>
          <a:p>
            <a:r>
              <a:rPr lang="en-US" sz="2100">
                <a:solidFill>
                  <a:srgbClr val="000000"/>
                </a:solidFill>
                <a:latin typeface="Lucida Grande" charset="0"/>
              </a:rPr>
              <a:t>Many tasks process big data, produce big data</a:t>
            </a:r>
          </a:p>
          <a:p>
            <a:r>
              <a:rPr lang="en-US" sz="2100">
                <a:solidFill>
                  <a:srgbClr val="000000"/>
                </a:solidFill>
                <a:latin typeface="Lucida Grande" charset="0"/>
              </a:rPr>
              <a:t>Want to use hundreds or thousands of CPUs</a:t>
            </a:r>
          </a:p>
          <a:p>
            <a:pPr lvl="1"/>
            <a:r>
              <a:rPr lang="en-US" sz="1900">
                <a:solidFill>
                  <a:srgbClr val="000000"/>
                </a:solidFill>
                <a:latin typeface="Lucida Grande" charset="0"/>
              </a:rPr>
              <a:t>... but this needs to be easy</a:t>
            </a:r>
          </a:p>
          <a:p>
            <a:pPr lvl="1"/>
            <a:r>
              <a:rPr lang="en-US" sz="1900">
                <a:solidFill>
                  <a:srgbClr val="0011CF"/>
                </a:solidFill>
                <a:latin typeface="Lucida Grande" charset="0"/>
              </a:rPr>
              <a:t>Parallel databases</a:t>
            </a:r>
            <a:r>
              <a:rPr lang="en-US" sz="1900">
                <a:solidFill>
                  <a:srgbClr val="000000"/>
                </a:solidFill>
                <a:latin typeface="Lucida Grande" charset="0"/>
              </a:rPr>
              <a:t> exist, but they are expensive, difficult to set up, and do not necessarily scale to hundreds of nodes.</a:t>
            </a:r>
          </a:p>
          <a:p>
            <a:pPr lvl="1"/>
            <a:endParaRPr lang="en-US" sz="1900">
              <a:solidFill>
                <a:srgbClr val="000000"/>
              </a:solidFill>
              <a:latin typeface="Lucida Grande" charset="0"/>
            </a:endParaRPr>
          </a:p>
          <a:p>
            <a:r>
              <a:rPr lang="en-US" sz="2100">
                <a:solidFill>
                  <a:srgbClr val="000000"/>
                </a:solidFill>
                <a:latin typeface="Lucida Grande" charset="0"/>
              </a:rPr>
              <a:t>MapReduce is a </a:t>
            </a:r>
            <a:r>
              <a:rPr lang="en-US" sz="2100" i="1">
                <a:solidFill>
                  <a:srgbClr val="000000"/>
                </a:solidFill>
                <a:latin typeface="Lucida Grande" charset="0"/>
              </a:rPr>
              <a:t>lightweight</a:t>
            </a:r>
            <a:r>
              <a:rPr lang="en-US" sz="2100">
                <a:solidFill>
                  <a:srgbClr val="000000"/>
                </a:solidFill>
                <a:latin typeface="Lucida Grande" charset="0"/>
              </a:rPr>
              <a:t> framework, providing:</a:t>
            </a:r>
          </a:p>
          <a:p>
            <a:pPr lvl="1"/>
            <a:r>
              <a:rPr lang="en-US" sz="1900" b="1">
                <a:solidFill>
                  <a:srgbClr val="0011CF"/>
                </a:solidFill>
                <a:latin typeface="Lucida Grande" charset="0"/>
              </a:rPr>
              <a:t>Automatic parallelization and distribution</a:t>
            </a:r>
          </a:p>
          <a:p>
            <a:pPr lvl="1"/>
            <a:r>
              <a:rPr lang="en-US" sz="1900" b="1">
                <a:solidFill>
                  <a:srgbClr val="0011CF"/>
                </a:solidFill>
                <a:latin typeface="Lucida Grande" charset="0"/>
              </a:rPr>
              <a:t>Fault-tolerance</a:t>
            </a:r>
          </a:p>
          <a:p>
            <a:pPr lvl="1"/>
            <a:r>
              <a:rPr lang="en-US" sz="1900" b="1">
                <a:solidFill>
                  <a:srgbClr val="0011CF"/>
                </a:solidFill>
                <a:latin typeface="Lucida Grande" charset="0"/>
              </a:rPr>
              <a:t>I/O scheduling</a:t>
            </a:r>
          </a:p>
          <a:p>
            <a:pPr lvl="1"/>
            <a:r>
              <a:rPr lang="en-US" sz="1900" b="1">
                <a:solidFill>
                  <a:srgbClr val="0011CF"/>
                </a:solidFill>
                <a:latin typeface="Lucida Grande" charset="0"/>
              </a:rPr>
              <a:t>Status and monitoring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00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3486-2E9A-674D-B6E9-76B0B9E964CD}" type="datetime1">
              <a:rPr lang="en-US"/>
              <a:pPr/>
              <a:t>10/29/12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eScience Institute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DDAFC-12B9-0349-AA33-4B040C239B44}" type="slidenum">
              <a:rPr lang="en-US"/>
              <a:pPr/>
              <a:t>46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Idea: Declarative Languages</a:t>
            </a:r>
          </a:p>
        </p:txBody>
      </p:sp>
      <p:sp>
        <p:nvSpPr>
          <p:cNvPr id="377859" name="Text Box 3"/>
          <p:cNvSpPr txBox="1">
            <a:spLocks noChangeArrowheads="1"/>
          </p:cNvSpPr>
          <p:nvPr/>
        </p:nvSpPr>
        <p:spPr bwMode="auto">
          <a:xfrm>
            <a:off x="452438" y="3171825"/>
            <a:ext cx="387826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charset="0"/>
              </a:rPr>
              <a:t>SELECT * </a:t>
            </a:r>
          </a:p>
          <a:p>
            <a:r>
              <a:rPr lang="en-US" sz="1800">
                <a:latin typeface="Courier New" charset="0"/>
              </a:rPr>
              <a:t>  FROM Order o, Item i</a:t>
            </a:r>
          </a:p>
          <a:p>
            <a:r>
              <a:rPr lang="en-US" sz="1800">
                <a:latin typeface="Courier New" charset="0"/>
              </a:rPr>
              <a:t> WHERE o.item = i.item</a:t>
            </a:r>
          </a:p>
          <a:p>
            <a:r>
              <a:rPr lang="en-US" sz="1800">
                <a:latin typeface="Courier New" charset="0"/>
              </a:rPr>
              <a:t>   AND o.date = today()</a:t>
            </a:r>
          </a:p>
        </p:txBody>
      </p:sp>
      <p:sp>
        <p:nvSpPr>
          <p:cNvPr id="377860" name="Oval 4"/>
          <p:cNvSpPr>
            <a:spLocks noChangeArrowheads="1"/>
          </p:cNvSpPr>
          <p:nvPr/>
        </p:nvSpPr>
        <p:spPr bwMode="auto">
          <a:xfrm>
            <a:off x="5780088" y="3286125"/>
            <a:ext cx="876300" cy="32385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join</a:t>
            </a:r>
          </a:p>
        </p:txBody>
      </p:sp>
      <p:sp>
        <p:nvSpPr>
          <p:cNvPr id="377861" name="Oval 5"/>
          <p:cNvSpPr>
            <a:spLocks noChangeArrowheads="1"/>
          </p:cNvSpPr>
          <p:nvPr/>
        </p:nvSpPr>
        <p:spPr bwMode="auto">
          <a:xfrm>
            <a:off x="6780213" y="3890963"/>
            <a:ext cx="876300" cy="32385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select</a:t>
            </a:r>
          </a:p>
        </p:txBody>
      </p:sp>
      <p:sp>
        <p:nvSpPr>
          <p:cNvPr id="377862" name="Oval 6"/>
          <p:cNvSpPr>
            <a:spLocks noChangeArrowheads="1"/>
          </p:cNvSpPr>
          <p:nvPr/>
        </p:nvSpPr>
        <p:spPr bwMode="auto">
          <a:xfrm>
            <a:off x="4897438" y="4608513"/>
            <a:ext cx="876300" cy="32385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scan</a:t>
            </a:r>
          </a:p>
        </p:txBody>
      </p:sp>
      <p:sp>
        <p:nvSpPr>
          <p:cNvPr id="377863" name="Oval 7"/>
          <p:cNvSpPr>
            <a:spLocks noChangeArrowheads="1"/>
          </p:cNvSpPr>
          <p:nvPr/>
        </p:nvSpPr>
        <p:spPr bwMode="auto">
          <a:xfrm>
            <a:off x="6789738" y="4619625"/>
            <a:ext cx="876300" cy="32385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scan</a:t>
            </a:r>
          </a:p>
        </p:txBody>
      </p:sp>
      <p:sp>
        <p:nvSpPr>
          <p:cNvPr id="377864" name="Rectangle 8"/>
          <p:cNvSpPr>
            <a:spLocks noChangeArrowheads="1"/>
          </p:cNvSpPr>
          <p:nvPr/>
        </p:nvSpPr>
        <p:spPr bwMode="auto">
          <a:xfrm>
            <a:off x="7646988" y="4021138"/>
            <a:ext cx="1468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date = today()</a:t>
            </a:r>
          </a:p>
        </p:txBody>
      </p:sp>
      <p:cxnSp>
        <p:nvCxnSpPr>
          <p:cNvPr id="377865" name="AutoShape 9"/>
          <p:cNvCxnSpPr>
            <a:cxnSpLocks noChangeShapeType="1"/>
            <a:stCxn id="377862" idx="0"/>
            <a:endCxn id="377860" idx="3"/>
          </p:cNvCxnSpPr>
          <p:nvPr/>
        </p:nvCxnSpPr>
        <p:spPr bwMode="auto">
          <a:xfrm flipV="1">
            <a:off x="5335588" y="3562350"/>
            <a:ext cx="573087" cy="1046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7866" name="AutoShape 10"/>
          <p:cNvCxnSpPr>
            <a:cxnSpLocks noChangeShapeType="1"/>
            <a:stCxn id="377861" idx="0"/>
            <a:endCxn id="377860" idx="5"/>
          </p:cNvCxnSpPr>
          <p:nvPr/>
        </p:nvCxnSpPr>
        <p:spPr bwMode="auto">
          <a:xfrm flipH="1" flipV="1">
            <a:off x="6527800" y="3562350"/>
            <a:ext cx="690563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7867" name="AutoShape 11"/>
          <p:cNvCxnSpPr>
            <a:cxnSpLocks noChangeShapeType="1"/>
            <a:stCxn id="377863" idx="0"/>
            <a:endCxn id="377861" idx="4"/>
          </p:cNvCxnSpPr>
          <p:nvPr/>
        </p:nvCxnSpPr>
        <p:spPr bwMode="auto">
          <a:xfrm flipH="1" flipV="1">
            <a:off x="7218363" y="4214813"/>
            <a:ext cx="9525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7868" name="Rectangle 12"/>
          <p:cNvSpPr>
            <a:spLocks noChangeArrowheads="1"/>
          </p:cNvSpPr>
          <p:nvPr/>
        </p:nvSpPr>
        <p:spPr bwMode="auto">
          <a:xfrm>
            <a:off x="6697663" y="3311525"/>
            <a:ext cx="1531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o.item = i.item</a:t>
            </a:r>
          </a:p>
        </p:txBody>
      </p:sp>
      <p:sp>
        <p:nvSpPr>
          <p:cNvPr id="377869" name="Rectangle 13"/>
          <p:cNvSpPr>
            <a:spLocks noChangeArrowheads="1"/>
          </p:cNvSpPr>
          <p:nvPr/>
        </p:nvSpPr>
        <p:spPr bwMode="auto">
          <a:xfrm>
            <a:off x="7621588" y="4768850"/>
            <a:ext cx="88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Order o</a:t>
            </a:r>
          </a:p>
        </p:txBody>
      </p:sp>
      <p:sp>
        <p:nvSpPr>
          <p:cNvPr id="377870" name="Rectangle 14"/>
          <p:cNvSpPr>
            <a:spLocks noChangeArrowheads="1"/>
          </p:cNvSpPr>
          <p:nvPr/>
        </p:nvSpPr>
        <p:spPr bwMode="auto">
          <a:xfrm>
            <a:off x="5740400" y="4767263"/>
            <a:ext cx="723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Item i</a:t>
            </a:r>
          </a:p>
        </p:txBody>
      </p:sp>
      <p:cxnSp>
        <p:nvCxnSpPr>
          <p:cNvPr id="377871" name="AutoShape 15"/>
          <p:cNvCxnSpPr>
            <a:cxnSpLocks noChangeShapeType="1"/>
            <a:stCxn id="377860" idx="0"/>
          </p:cNvCxnSpPr>
          <p:nvPr/>
        </p:nvCxnSpPr>
        <p:spPr bwMode="auto">
          <a:xfrm flipH="1" flipV="1">
            <a:off x="6215063" y="2816225"/>
            <a:ext cx="3175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7872" name="AutoShape 16"/>
          <p:cNvSpPr>
            <a:spLocks noChangeArrowheads="1"/>
          </p:cNvSpPr>
          <p:nvPr/>
        </p:nvSpPr>
        <p:spPr bwMode="auto">
          <a:xfrm>
            <a:off x="4122738" y="3683000"/>
            <a:ext cx="1128712" cy="381000"/>
          </a:xfrm>
          <a:prstGeom prst="rightArrow">
            <a:avLst>
              <a:gd name="adj1" fmla="val 50000"/>
              <a:gd name="adj2" fmla="val 740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7873" name="Text Box 17"/>
          <p:cNvSpPr txBox="1">
            <a:spLocks noChangeArrowheads="1"/>
          </p:cNvSpPr>
          <p:nvPr/>
        </p:nvSpPr>
        <p:spPr bwMode="auto">
          <a:xfrm>
            <a:off x="804863" y="1876425"/>
            <a:ext cx="7646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Find all orders from today, along with the items ordered</a:t>
            </a:r>
          </a:p>
        </p:txBody>
      </p:sp>
    </p:spTree>
    <p:extLst>
      <p:ext uri="{BB962C8B-B14F-4D97-AF65-F5344CB8AC3E}">
        <p14:creationId xmlns:p14="http://schemas.microsoft.com/office/powerpoint/2010/main" val="2915609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notions of parallel query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“Distributed Query”</a:t>
            </a:r>
          </a:p>
          <a:p>
            <a:pPr lvl="1"/>
            <a:r>
              <a:rPr lang="en-US" sz="2400"/>
              <a:t>Rewrite the query as a union of subqueries</a:t>
            </a:r>
          </a:p>
          <a:p>
            <a:pPr lvl="1"/>
            <a:r>
              <a:rPr lang="en-US" sz="2400"/>
              <a:t>Workers communicate through standard interfaces, so compatible with federated, heterogeneous, or distributed databases</a:t>
            </a:r>
          </a:p>
          <a:p>
            <a:r>
              <a:rPr lang="en-US" sz="2800"/>
              <a:t>“Parallel Query”</a:t>
            </a:r>
          </a:p>
          <a:p>
            <a:pPr lvl="1"/>
            <a:r>
              <a:rPr lang="en-US" sz="2400"/>
              <a:t>Each operator is implemented with a parallel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10/29/12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846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 Query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10/29/12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48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00200" y="1826126"/>
            <a:ext cx="5562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latin typeface="Courier New"/>
                <a:cs typeface="Courier New"/>
              </a:rPr>
              <a:t>CREATE VIEW Sales AS</a:t>
            </a:r>
          </a:p>
          <a:p>
            <a:endParaRPr lang="en-US" b="1">
              <a:latin typeface="Courier New"/>
              <a:cs typeface="Courier New"/>
            </a:endParaRPr>
          </a:p>
          <a:p>
            <a:r>
              <a:rPr lang="en-US" b="1">
                <a:latin typeface="Courier New"/>
                <a:cs typeface="Courier New"/>
              </a:rPr>
              <a:t>SELECT * FROM JanSales</a:t>
            </a:r>
          </a:p>
          <a:p>
            <a:r>
              <a:rPr lang="en-US" b="1">
                <a:latin typeface="Courier New"/>
                <a:cs typeface="Courier New"/>
              </a:rPr>
              <a:t>  UNION ALL</a:t>
            </a:r>
          </a:p>
          <a:p>
            <a:r>
              <a:rPr lang="en-US" b="1">
                <a:latin typeface="Courier New"/>
                <a:cs typeface="Courier New"/>
              </a:rPr>
              <a:t>SELECT * FROM FebSales</a:t>
            </a:r>
          </a:p>
          <a:p>
            <a:r>
              <a:rPr lang="en-US" b="1">
                <a:latin typeface="Courier New"/>
                <a:cs typeface="Courier New"/>
              </a:rPr>
              <a:t>  UNION ALL</a:t>
            </a:r>
          </a:p>
          <a:p>
            <a:r>
              <a:rPr lang="en-US" b="1">
                <a:latin typeface="Courier New"/>
                <a:cs typeface="Courier New"/>
              </a:rPr>
              <a:t>SELECT * FROM </a:t>
            </a:r>
            <a:r>
              <a:rPr lang="en-US" b="1">
                <a:solidFill>
                  <a:srgbClr val="3366FF"/>
                </a:solidFill>
                <a:latin typeface="Courier New"/>
                <a:cs typeface="Courier New"/>
              </a:rPr>
              <a:t>MarSales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676400" y="4114800"/>
            <a:ext cx="6705600" cy="2057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40000" dist="241300" dir="2460000" sx="97000" sy="97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chemeClr val="tx1"/>
                </a:solidFill>
                <a:latin typeface="Courier New"/>
                <a:cs typeface="Courier New"/>
              </a:rPr>
              <a:t>CREATE TABLE </a:t>
            </a:r>
            <a:r>
              <a:rPr lang="en-US" sz="1600" b="1">
                <a:solidFill>
                  <a:srgbClr val="3366FF"/>
                </a:solidFill>
                <a:latin typeface="Courier New"/>
                <a:cs typeface="Courier New"/>
              </a:rPr>
              <a:t>MarSales</a:t>
            </a:r>
            <a:r>
              <a:rPr lang="en-US" sz="1600" b="1">
                <a:solidFill>
                  <a:schemeClr val="tx1"/>
                </a:solidFill>
                <a:latin typeface="Courier New"/>
                <a:cs typeface="Courier New"/>
              </a:rPr>
              <a:t>( </a:t>
            </a:r>
          </a:p>
          <a:p>
            <a:r>
              <a:rPr lang="en-US" sz="1600" b="1">
                <a:solidFill>
                  <a:schemeClr val="tx1"/>
                </a:solidFill>
                <a:latin typeface="Courier New"/>
                <a:cs typeface="Courier New"/>
              </a:rPr>
              <a:t>   OrderID      INT,</a:t>
            </a:r>
          </a:p>
          <a:p>
            <a:r>
              <a:rPr lang="en-US" sz="1600" b="1">
                <a:solidFill>
                  <a:schemeClr val="tx1"/>
                </a:solidFill>
                <a:latin typeface="Courier New"/>
                <a:cs typeface="Courier New"/>
              </a:rPr>
              <a:t>   CustomerID   INT      NOT NULL,</a:t>
            </a:r>
          </a:p>
          <a:p>
            <a:r>
              <a:rPr lang="en-US" sz="1600" b="1">
                <a:solidFill>
                  <a:schemeClr val="tx1"/>
                </a:solidFill>
                <a:latin typeface="Courier New"/>
                <a:cs typeface="Courier New"/>
              </a:rPr>
              <a:t>   OrderDate    DATETIME      NULL</a:t>
            </a:r>
          </a:p>
          <a:p>
            <a:r>
              <a:rPr lang="en-US" sz="1600" b="1">
                <a:solidFill>
                  <a:schemeClr val="tx1"/>
                </a:solidFill>
                <a:latin typeface="Courier New"/>
                <a:cs typeface="Courier New"/>
              </a:rPr>
              <a:t>      </a:t>
            </a:r>
            <a:r>
              <a:rPr lang="en-US" sz="1600" b="1">
                <a:solidFill>
                  <a:srgbClr val="3366FF"/>
                </a:solidFill>
                <a:latin typeface="Courier New"/>
                <a:cs typeface="Courier New"/>
              </a:rPr>
              <a:t>CHECK (DATEPART(mm, OrderDate) = 3),</a:t>
            </a:r>
          </a:p>
          <a:p>
            <a:r>
              <a:rPr lang="en-US" sz="1600" b="1">
                <a:solidFill>
                  <a:schemeClr val="tx1"/>
                </a:solidFill>
                <a:latin typeface="Courier New"/>
                <a:cs typeface="Courier New"/>
              </a:rPr>
              <a:t>  CONSTRAINT OrderIDMonth PRIMARY KEY(OrderID)</a:t>
            </a:r>
          </a:p>
          <a:p>
            <a:r>
              <a:rPr lang="en-US" sz="1600" b="1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69570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8800-1EAF-F441-98F5-01ED1A51D19B}" type="datetime1">
              <a:rPr lang="en-US"/>
              <a:pPr/>
              <a:t>10/29/12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eScience Institute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AD42-06F9-EE46-941C-669784497415}" type="slidenum">
              <a:rPr lang="en-US"/>
              <a:pPr/>
              <a:t>49</a:t>
            </a:fld>
            <a:endParaRPr lang="en-US"/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854696" cy="914400"/>
          </a:xfrm>
        </p:spPr>
        <p:txBody>
          <a:bodyPr/>
          <a:lstStyle/>
          <a:p>
            <a:r>
              <a:rPr lang="en-US"/>
              <a:t>Parallel Query Example: Teradata</a:t>
            </a:r>
          </a:p>
        </p:txBody>
      </p:sp>
      <p:pic>
        <p:nvPicPr>
          <p:cNvPr id="379907" name="Picture 3" descr="Picture 26.png                                                 000C4E1AMacintosh HD                   C63A6B94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75" y="1352550"/>
            <a:ext cx="7299325" cy="448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3952875" y="5884863"/>
            <a:ext cx="368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AMP = unit of parallelism</a:t>
            </a:r>
          </a:p>
        </p:txBody>
      </p:sp>
    </p:spTree>
    <p:extLst>
      <p:ext uri="{BB962C8B-B14F-4D97-AF65-F5344CB8AC3E}">
        <p14:creationId xmlns:p14="http://schemas.microsoft.com/office/powerpoint/2010/main" val="654725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9B3F-C730-104E-8544-BC660634599D}" type="datetime1">
              <a:rPr lang="en-US"/>
              <a:pPr/>
              <a:t>10/29/12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eScience Institute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4709-786D-A946-808A-D882B11405B9}" type="slidenum">
              <a:rPr lang="en-US"/>
              <a:pPr/>
              <a:t>5</a:t>
            </a:fld>
            <a:endParaRPr lang="en-US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Find matching sequences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Given a set of sequences</a:t>
            </a:r>
          </a:p>
          <a:p>
            <a:r>
              <a:rPr lang="en-US"/>
              <a:t>Find all sequences equal to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GATTACGATATTA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04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F9A6-27E0-7343-A94F-1C7F81CBA97B}" type="datetime1">
              <a:rPr lang="en-US"/>
              <a:pPr/>
              <a:t>10/29/12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eScience Institute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60-2401-5546-A83F-69A51EADA662}" type="slidenum">
              <a:rPr lang="en-US"/>
              <a:pPr/>
              <a:t>50</a:t>
            </a:fld>
            <a:endParaRPr lang="en-US"/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System: Teradata</a:t>
            </a:r>
          </a:p>
        </p:txBody>
      </p:sp>
      <p:sp>
        <p:nvSpPr>
          <p:cNvPr id="380931" name="Text Box 3"/>
          <p:cNvSpPr txBox="1">
            <a:spLocks noChangeArrowheads="1"/>
          </p:cNvSpPr>
          <p:nvPr/>
        </p:nvSpPr>
        <p:spPr bwMode="auto">
          <a:xfrm>
            <a:off x="452438" y="3171825"/>
            <a:ext cx="387826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charset="0"/>
              </a:rPr>
              <a:t>SELECT * </a:t>
            </a:r>
          </a:p>
          <a:p>
            <a:r>
              <a:rPr lang="en-US" sz="1800">
                <a:latin typeface="Courier New" charset="0"/>
              </a:rPr>
              <a:t>  FROM Orders o, Lines i</a:t>
            </a:r>
          </a:p>
          <a:p>
            <a:r>
              <a:rPr lang="en-US" sz="1800">
                <a:latin typeface="Courier New" charset="0"/>
              </a:rPr>
              <a:t> WHERE o.item = i.item</a:t>
            </a:r>
          </a:p>
          <a:p>
            <a:r>
              <a:rPr lang="en-US" sz="1800">
                <a:latin typeface="Courier New" charset="0"/>
              </a:rPr>
              <a:t>   AND o.date = today()</a:t>
            </a:r>
          </a:p>
        </p:txBody>
      </p:sp>
      <p:sp>
        <p:nvSpPr>
          <p:cNvPr id="380932" name="Oval 4"/>
          <p:cNvSpPr>
            <a:spLocks noChangeArrowheads="1"/>
          </p:cNvSpPr>
          <p:nvPr/>
        </p:nvSpPr>
        <p:spPr bwMode="auto">
          <a:xfrm>
            <a:off x="5780088" y="3286125"/>
            <a:ext cx="876300" cy="32385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join</a:t>
            </a:r>
          </a:p>
        </p:txBody>
      </p:sp>
      <p:sp>
        <p:nvSpPr>
          <p:cNvPr id="380933" name="Oval 5"/>
          <p:cNvSpPr>
            <a:spLocks noChangeArrowheads="1"/>
          </p:cNvSpPr>
          <p:nvPr/>
        </p:nvSpPr>
        <p:spPr bwMode="auto">
          <a:xfrm>
            <a:off x="6780213" y="3890963"/>
            <a:ext cx="876300" cy="32385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select</a:t>
            </a:r>
          </a:p>
        </p:txBody>
      </p:sp>
      <p:sp>
        <p:nvSpPr>
          <p:cNvPr id="380934" name="Oval 6"/>
          <p:cNvSpPr>
            <a:spLocks noChangeArrowheads="1"/>
          </p:cNvSpPr>
          <p:nvPr/>
        </p:nvSpPr>
        <p:spPr bwMode="auto">
          <a:xfrm>
            <a:off x="4897438" y="4608513"/>
            <a:ext cx="876300" cy="32385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scan</a:t>
            </a:r>
          </a:p>
        </p:txBody>
      </p:sp>
      <p:sp>
        <p:nvSpPr>
          <p:cNvPr id="380935" name="Oval 7"/>
          <p:cNvSpPr>
            <a:spLocks noChangeArrowheads="1"/>
          </p:cNvSpPr>
          <p:nvPr/>
        </p:nvSpPr>
        <p:spPr bwMode="auto">
          <a:xfrm>
            <a:off x="6789738" y="4619625"/>
            <a:ext cx="876300" cy="32385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scan</a:t>
            </a: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7646988" y="4021138"/>
            <a:ext cx="1468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date = today()</a:t>
            </a:r>
          </a:p>
        </p:txBody>
      </p:sp>
      <p:cxnSp>
        <p:nvCxnSpPr>
          <p:cNvPr id="380937" name="AutoShape 9"/>
          <p:cNvCxnSpPr>
            <a:cxnSpLocks noChangeShapeType="1"/>
            <a:stCxn id="380934" idx="0"/>
            <a:endCxn id="380932" idx="3"/>
          </p:cNvCxnSpPr>
          <p:nvPr/>
        </p:nvCxnSpPr>
        <p:spPr bwMode="auto">
          <a:xfrm flipV="1">
            <a:off x="5335588" y="3562350"/>
            <a:ext cx="573087" cy="1046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0938" name="AutoShape 10"/>
          <p:cNvCxnSpPr>
            <a:cxnSpLocks noChangeShapeType="1"/>
            <a:stCxn id="380933" idx="0"/>
            <a:endCxn id="380932" idx="5"/>
          </p:cNvCxnSpPr>
          <p:nvPr/>
        </p:nvCxnSpPr>
        <p:spPr bwMode="auto">
          <a:xfrm flipH="1" flipV="1">
            <a:off x="6527800" y="3562350"/>
            <a:ext cx="690563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0939" name="AutoShape 11"/>
          <p:cNvCxnSpPr>
            <a:cxnSpLocks noChangeShapeType="1"/>
            <a:stCxn id="380935" idx="0"/>
            <a:endCxn id="380933" idx="4"/>
          </p:cNvCxnSpPr>
          <p:nvPr/>
        </p:nvCxnSpPr>
        <p:spPr bwMode="auto">
          <a:xfrm flipH="1" flipV="1">
            <a:off x="7218363" y="4214813"/>
            <a:ext cx="9525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0940" name="Rectangle 12"/>
          <p:cNvSpPr>
            <a:spLocks noChangeArrowheads="1"/>
          </p:cNvSpPr>
          <p:nvPr/>
        </p:nvSpPr>
        <p:spPr bwMode="auto">
          <a:xfrm>
            <a:off x="6697663" y="3311525"/>
            <a:ext cx="1531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o.item = i.item</a:t>
            </a:r>
          </a:p>
        </p:txBody>
      </p:sp>
      <p:sp>
        <p:nvSpPr>
          <p:cNvPr id="380941" name="Rectangle 13"/>
          <p:cNvSpPr>
            <a:spLocks noChangeArrowheads="1"/>
          </p:cNvSpPr>
          <p:nvPr/>
        </p:nvSpPr>
        <p:spPr bwMode="auto">
          <a:xfrm>
            <a:off x="7621588" y="4768850"/>
            <a:ext cx="88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Order o</a:t>
            </a:r>
          </a:p>
        </p:txBody>
      </p:sp>
      <p:sp>
        <p:nvSpPr>
          <p:cNvPr id="380942" name="Rectangle 14"/>
          <p:cNvSpPr>
            <a:spLocks noChangeArrowheads="1"/>
          </p:cNvSpPr>
          <p:nvPr/>
        </p:nvSpPr>
        <p:spPr bwMode="auto">
          <a:xfrm>
            <a:off x="5740400" y="4767263"/>
            <a:ext cx="723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Item i</a:t>
            </a:r>
          </a:p>
        </p:txBody>
      </p:sp>
      <p:cxnSp>
        <p:nvCxnSpPr>
          <p:cNvPr id="380943" name="AutoShape 15"/>
          <p:cNvCxnSpPr>
            <a:cxnSpLocks noChangeShapeType="1"/>
            <a:stCxn id="380932" idx="0"/>
          </p:cNvCxnSpPr>
          <p:nvPr/>
        </p:nvCxnSpPr>
        <p:spPr bwMode="auto">
          <a:xfrm flipH="1" flipV="1">
            <a:off x="6215063" y="2816225"/>
            <a:ext cx="3175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0944" name="AutoShape 16"/>
          <p:cNvSpPr>
            <a:spLocks noChangeArrowheads="1"/>
          </p:cNvSpPr>
          <p:nvPr/>
        </p:nvSpPr>
        <p:spPr bwMode="auto">
          <a:xfrm>
            <a:off x="4122738" y="3683000"/>
            <a:ext cx="1128712" cy="381000"/>
          </a:xfrm>
          <a:prstGeom prst="rightArrow">
            <a:avLst>
              <a:gd name="adj1" fmla="val 50000"/>
              <a:gd name="adj2" fmla="val 740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0945" name="Text Box 17"/>
          <p:cNvSpPr txBox="1">
            <a:spLocks noChangeArrowheads="1"/>
          </p:cNvSpPr>
          <p:nvPr/>
        </p:nvSpPr>
        <p:spPr bwMode="auto">
          <a:xfrm>
            <a:off x="804863" y="1876425"/>
            <a:ext cx="7646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Find all orders from today, along with the items ordered</a:t>
            </a:r>
          </a:p>
        </p:txBody>
      </p:sp>
    </p:spTree>
    <p:extLst>
      <p:ext uri="{BB962C8B-B14F-4D97-AF65-F5344CB8AC3E}">
        <p14:creationId xmlns:p14="http://schemas.microsoft.com/office/powerpoint/2010/main" val="1344187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326C-4D48-F24E-8922-D27B05652AD7}" type="datetime1">
              <a:rPr lang="en-US"/>
              <a:pPr/>
              <a:t>10/29/12</a:t>
            </a:fld>
            <a:endParaRPr lang="en-US"/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eScience Institute</a:t>
            </a:r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5DB2-5F66-6345-BD73-630285DA6B6A}" type="slidenum">
              <a:rPr lang="en-US"/>
              <a:pPr/>
              <a:t>51</a:t>
            </a:fld>
            <a:endParaRPr lang="en-US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System: Teradata</a:t>
            </a:r>
          </a:p>
        </p:txBody>
      </p:sp>
      <p:sp>
        <p:nvSpPr>
          <p:cNvPr id="381955" name="Rectangle 3"/>
          <p:cNvSpPr>
            <a:spLocks noChangeArrowheads="1"/>
          </p:cNvSpPr>
          <p:nvPr/>
        </p:nvSpPr>
        <p:spPr bwMode="auto">
          <a:xfrm>
            <a:off x="889000" y="5030788"/>
            <a:ext cx="1057275" cy="776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AMP 1</a:t>
            </a:r>
          </a:p>
        </p:txBody>
      </p:sp>
      <p:sp>
        <p:nvSpPr>
          <p:cNvPr id="381956" name="Rectangle 4"/>
          <p:cNvSpPr>
            <a:spLocks noChangeArrowheads="1"/>
          </p:cNvSpPr>
          <p:nvPr/>
        </p:nvSpPr>
        <p:spPr bwMode="auto">
          <a:xfrm>
            <a:off x="3735388" y="5030788"/>
            <a:ext cx="1057275" cy="776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AMP 2</a:t>
            </a:r>
          </a:p>
        </p:txBody>
      </p:sp>
      <p:sp>
        <p:nvSpPr>
          <p:cNvPr id="381957" name="Rectangle 5"/>
          <p:cNvSpPr>
            <a:spLocks noChangeArrowheads="1"/>
          </p:cNvSpPr>
          <p:nvPr/>
        </p:nvSpPr>
        <p:spPr bwMode="auto">
          <a:xfrm>
            <a:off x="6486525" y="5016500"/>
            <a:ext cx="1057275" cy="776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AMP 3</a:t>
            </a:r>
          </a:p>
        </p:txBody>
      </p:sp>
      <p:grpSp>
        <p:nvGrpSpPr>
          <p:cNvPr id="381958" name="Group 6"/>
          <p:cNvGrpSpPr>
            <a:grpSpLocks/>
          </p:cNvGrpSpPr>
          <p:nvPr/>
        </p:nvGrpSpPr>
        <p:grpSpPr bwMode="auto">
          <a:xfrm>
            <a:off x="908050" y="3698875"/>
            <a:ext cx="7591425" cy="793750"/>
            <a:chOff x="572" y="2330"/>
            <a:chExt cx="4782" cy="500"/>
          </a:xfrm>
        </p:grpSpPr>
        <p:sp>
          <p:nvSpPr>
            <p:cNvPr id="381959" name="Oval 7"/>
            <p:cNvSpPr>
              <a:spLocks noChangeArrowheads="1"/>
            </p:cNvSpPr>
            <p:nvPr/>
          </p:nvSpPr>
          <p:spPr bwMode="auto">
            <a:xfrm>
              <a:off x="572" y="2330"/>
              <a:ext cx="552" cy="20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select</a:t>
              </a:r>
            </a:p>
          </p:txBody>
        </p:sp>
        <p:sp>
          <p:nvSpPr>
            <p:cNvPr id="381960" name="Rectangle 8"/>
            <p:cNvSpPr>
              <a:spLocks noChangeArrowheads="1"/>
            </p:cNvSpPr>
            <p:nvPr/>
          </p:nvSpPr>
          <p:spPr bwMode="auto">
            <a:xfrm>
              <a:off x="922" y="2502"/>
              <a:ext cx="8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date=today()</a:t>
              </a:r>
            </a:p>
          </p:txBody>
        </p:sp>
        <p:cxnSp>
          <p:nvCxnSpPr>
            <p:cNvPr id="381961" name="AutoShape 9"/>
            <p:cNvCxnSpPr>
              <a:cxnSpLocks noChangeShapeType="1"/>
              <a:stCxn id="381969" idx="0"/>
              <a:endCxn id="381959" idx="4"/>
            </p:cNvCxnSpPr>
            <p:nvPr/>
          </p:nvCxnSpPr>
          <p:spPr bwMode="auto">
            <a:xfrm flipV="1">
              <a:off x="845" y="2534"/>
              <a:ext cx="3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1962" name="Oval 10"/>
            <p:cNvSpPr>
              <a:spLocks noChangeArrowheads="1"/>
            </p:cNvSpPr>
            <p:nvPr/>
          </p:nvSpPr>
          <p:spPr bwMode="auto">
            <a:xfrm>
              <a:off x="2428" y="2346"/>
              <a:ext cx="552" cy="20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select</a:t>
              </a:r>
            </a:p>
          </p:txBody>
        </p:sp>
        <p:sp>
          <p:nvSpPr>
            <p:cNvPr id="381963" name="Rectangle 11"/>
            <p:cNvSpPr>
              <a:spLocks noChangeArrowheads="1"/>
            </p:cNvSpPr>
            <p:nvPr/>
          </p:nvSpPr>
          <p:spPr bwMode="auto">
            <a:xfrm>
              <a:off x="2778" y="2518"/>
              <a:ext cx="8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date=today()</a:t>
              </a:r>
            </a:p>
          </p:txBody>
        </p:sp>
        <p:cxnSp>
          <p:nvCxnSpPr>
            <p:cNvPr id="381964" name="AutoShape 12"/>
            <p:cNvCxnSpPr>
              <a:cxnSpLocks noChangeShapeType="1"/>
              <a:stCxn id="381971" idx="0"/>
              <a:endCxn id="381962" idx="4"/>
            </p:cNvCxnSpPr>
            <p:nvPr/>
          </p:nvCxnSpPr>
          <p:spPr bwMode="auto">
            <a:xfrm flipV="1">
              <a:off x="2701" y="2550"/>
              <a:ext cx="3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1965" name="Oval 13"/>
            <p:cNvSpPr>
              <a:spLocks noChangeArrowheads="1"/>
            </p:cNvSpPr>
            <p:nvPr/>
          </p:nvSpPr>
          <p:spPr bwMode="auto">
            <a:xfrm>
              <a:off x="4151" y="2371"/>
              <a:ext cx="552" cy="20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select</a:t>
              </a:r>
            </a:p>
          </p:txBody>
        </p:sp>
        <p:sp>
          <p:nvSpPr>
            <p:cNvPr id="381966" name="Rectangle 14"/>
            <p:cNvSpPr>
              <a:spLocks noChangeArrowheads="1"/>
            </p:cNvSpPr>
            <p:nvPr/>
          </p:nvSpPr>
          <p:spPr bwMode="auto">
            <a:xfrm>
              <a:off x="4501" y="2543"/>
              <a:ext cx="8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date=today()</a:t>
              </a:r>
            </a:p>
          </p:txBody>
        </p:sp>
        <p:cxnSp>
          <p:nvCxnSpPr>
            <p:cNvPr id="381967" name="AutoShape 15"/>
            <p:cNvCxnSpPr>
              <a:cxnSpLocks noChangeShapeType="1"/>
              <a:stCxn id="381973" idx="0"/>
              <a:endCxn id="381965" idx="4"/>
            </p:cNvCxnSpPr>
            <p:nvPr/>
          </p:nvCxnSpPr>
          <p:spPr bwMode="auto">
            <a:xfrm flipV="1">
              <a:off x="4424" y="2575"/>
              <a:ext cx="3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81968" name="Group 16"/>
          <p:cNvGrpSpPr>
            <a:grpSpLocks/>
          </p:cNvGrpSpPr>
          <p:nvPr/>
        </p:nvGrpSpPr>
        <p:grpSpPr bwMode="auto">
          <a:xfrm>
            <a:off x="903288" y="4427538"/>
            <a:ext cx="7304087" cy="623887"/>
            <a:chOff x="569" y="2789"/>
            <a:chExt cx="4601" cy="393"/>
          </a:xfrm>
        </p:grpSpPr>
        <p:sp>
          <p:nvSpPr>
            <p:cNvPr id="381969" name="Oval 17"/>
            <p:cNvSpPr>
              <a:spLocks noChangeArrowheads="1"/>
            </p:cNvSpPr>
            <p:nvPr/>
          </p:nvSpPr>
          <p:spPr bwMode="auto">
            <a:xfrm>
              <a:off x="569" y="2789"/>
              <a:ext cx="552" cy="20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scan</a:t>
              </a:r>
            </a:p>
          </p:txBody>
        </p:sp>
        <p:sp>
          <p:nvSpPr>
            <p:cNvPr id="381970" name="Rectangle 18"/>
            <p:cNvSpPr>
              <a:spLocks noChangeArrowheads="1"/>
            </p:cNvSpPr>
            <p:nvPr/>
          </p:nvSpPr>
          <p:spPr bwMode="auto">
            <a:xfrm>
              <a:off x="1031" y="2910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Order o</a:t>
              </a:r>
            </a:p>
          </p:txBody>
        </p:sp>
        <p:sp>
          <p:nvSpPr>
            <p:cNvPr id="381971" name="Oval 19"/>
            <p:cNvSpPr>
              <a:spLocks noChangeArrowheads="1"/>
            </p:cNvSpPr>
            <p:nvPr/>
          </p:nvSpPr>
          <p:spPr bwMode="auto">
            <a:xfrm>
              <a:off x="2425" y="2805"/>
              <a:ext cx="552" cy="20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scan</a:t>
              </a:r>
            </a:p>
          </p:txBody>
        </p:sp>
        <p:sp>
          <p:nvSpPr>
            <p:cNvPr id="381972" name="Rectangle 20"/>
            <p:cNvSpPr>
              <a:spLocks noChangeArrowheads="1"/>
            </p:cNvSpPr>
            <p:nvPr/>
          </p:nvSpPr>
          <p:spPr bwMode="auto">
            <a:xfrm>
              <a:off x="2887" y="2926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Order o</a:t>
              </a:r>
            </a:p>
          </p:txBody>
        </p:sp>
        <p:sp>
          <p:nvSpPr>
            <p:cNvPr id="381973" name="Oval 21"/>
            <p:cNvSpPr>
              <a:spLocks noChangeArrowheads="1"/>
            </p:cNvSpPr>
            <p:nvPr/>
          </p:nvSpPr>
          <p:spPr bwMode="auto">
            <a:xfrm>
              <a:off x="4148" y="2830"/>
              <a:ext cx="552" cy="20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scan</a:t>
              </a:r>
            </a:p>
          </p:txBody>
        </p:sp>
        <p:sp>
          <p:nvSpPr>
            <p:cNvPr id="381974" name="Rectangle 22"/>
            <p:cNvSpPr>
              <a:spLocks noChangeArrowheads="1"/>
            </p:cNvSpPr>
            <p:nvPr/>
          </p:nvSpPr>
          <p:spPr bwMode="auto">
            <a:xfrm>
              <a:off x="4610" y="2951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Order o</a:t>
              </a:r>
            </a:p>
          </p:txBody>
        </p:sp>
      </p:grpSp>
      <p:grpSp>
        <p:nvGrpSpPr>
          <p:cNvPr id="381975" name="Group 23"/>
          <p:cNvGrpSpPr>
            <a:grpSpLocks/>
          </p:cNvGrpSpPr>
          <p:nvPr/>
        </p:nvGrpSpPr>
        <p:grpSpPr bwMode="auto">
          <a:xfrm>
            <a:off x="917575" y="3094038"/>
            <a:ext cx="7327900" cy="698500"/>
            <a:chOff x="578" y="1949"/>
            <a:chExt cx="4616" cy="440"/>
          </a:xfrm>
        </p:grpSpPr>
        <p:sp>
          <p:nvSpPr>
            <p:cNvPr id="381976" name="Rectangle 24"/>
            <p:cNvSpPr>
              <a:spLocks noChangeArrowheads="1"/>
            </p:cNvSpPr>
            <p:nvPr/>
          </p:nvSpPr>
          <p:spPr bwMode="auto">
            <a:xfrm>
              <a:off x="578" y="1949"/>
              <a:ext cx="525" cy="18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hash</a:t>
              </a:r>
            </a:p>
          </p:txBody>
        </p:sp>
        <p:sp>
          <p:nvSpPr>
            <p:cNvPr id="381977" name="Rectangle 25"/>
            <p:cNvSpPr>
              <a:spLocks noChangeArrowheads="1"/>
            </p:cNvSpPr>
            <p:nvPr/>
          </p:nvSpPr>
          <p:spPr bwMode="auto">
            <a:xfrm>
              <a:off x="1075" y="2117"/>
              <a:ext cx="5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h(item)</a:t>
              </a:r>
            </a:p>
          </p:txBody>
        </p:sp>
        <p:cxnSp>
          <p:nvCxnSpPr>
            <p:cNvPr id="381978" name="AutoShape 26"/>
            <p:cNvCxnSpPr>
              <a:cxnSpLocks noChangeShapeType="1"/>
              <a:stCxn id="381959" idx="0"/>
              <a:endCxn id="381976" idx="2"/>
            </p:cNvCxnSpPr>
            <p:nvPr/>
          </p:nvCxnSpPr>
          <p:spPr bwMode="auto">
            <a:xfrm flipH="1" flipV="1">
              <a:off x="841" y="2136"/>
              <a:ext cx="7" cy="1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1979" name="Rectangle 27"/>
            <p:cNvSpPr>
              <a:spLocks noChangeArrowheads="1"/>
            </p:cNvSpPr>
            <p:nvPr/>
          </p:nvSpPr>
          <p:spPr bwMode="auto">
            <a:xfrm>
              <a:off x="2434" y="1965"/>
              <a:ext cx="525" cy="18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hash</a:t>
              </a:r>
            </a:p>
          </p:txBody>
        </p:sp>
        <p:sp>
          <p:nvSpPr>
            <p:cNvPr id="381980" name="Rectangle 28"/>
            <p:cNvSpPr>
              <a:spLocks noChangeArrowheads="1"/>
            </p:cNvSpPr>
            <p:nvPr/>
          </p:nvSpPr>
          <p:spPr bwMode="auto">
            <a:xfrm>
              <a:off x="2931" y="2133"/>
              <a:ext cx="5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h(item)</a:t>
              </a:r>
            </a:p>
          </p:txBody>
        </p:sp>
        <p:cxnSp>
          <p:nvCxnSpPr>
            <p:cNvPr id="381981" name="AutoShape 29"/>
            <p:cNvCxnSpPr>
              <a:cxnSpLocks noChangeShapeType="1"/>
              <a:stCxn id="381962" idx="0"/>
              <a:endCxn id="381979" idx="2"/>
            </p:cNvCxnSpPr>
            <p:nvPr/>
          </p:nvCxnSpPr>
          <p:spPr bwMode="auto">
            <a:xfrm flipH="1" flipV="1">
              <a:off x="2697" y="2152"/>
              <a:ext cx="7" cy="1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1982" name="Rectangle 30"/>
            <p:cNvSpPr>
              <a:spLocks noChangeArrowheads="1"/>
            </p:cNvSpPr>
            <p:nvPr/>
          </p:nvSpPr>
          <p:spPr bwMode="auto">
            <a:xfrm>
              <a:off x="4157" y="1990"/>
              <a:ext cx="525" cy="18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hash</a:t>
              </a:r>
            </a:p>
          </p:txBody>
        </p:sp>
        <p:sp>
          <p:nvSpPr>
            <p:cNvPr id="381983" name="Rectangle 31"/>
            <p:cNvSpPr>
              <a:spLocks noChangeArrowheads="1"/>
            </p:cNvSpPr>
            <p:nvPr/>
          </p:nvSpPr>
          <p:spPr bwMode="auto">
            <a:xfrm>
              <a:off x="4654" y="2158"/>
              <a:ext cx="5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h(item)</a:t>
              </a:r>
            </a:p>
          </p:txBody>
        </p:sp>
        <p:cxnSp>
          <p:nvCxnSpPr>
            <p:cNvPr id="381984" name="AutoShape 32"/>
            <p:cNvCxnSpPr>
              <a:cxnSpLocks noChangeShapeType="1"/>
              <a:stCxn id="381965" idx="0"/>
              <a:endCxn id="381982" idx="2"/>
            </p:cNvCxnSpPr>
            <p:nvPr/>
          </p:nvCxnSpPr>
          <p:spPr bwMode="auto">
            <a:xfrm flipH="1" flipV="1">
              <a:off x="4420" y="2177"/>
              <a:ext cx="7" cy="1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81985" name="Group 33"/>
          <p:cNvGrpSpPr>
            <a:grpSpLocks/>
          </p:cNvGrpSpPr>
          <p:nvPr/>
        </p:nvGrpSpPr>
        <p:grpSpPr bwMode="auto">
          <a:xfrm>
            <a:off x="842963" y="1636713"/>
            <a:ext cx="6654800" cy="1522412"/>
            <a:chOff x="531" y="1031"/>
            <a:chExt cx="4192" cy="959"/>
          </a:xfrm>
        </p:grpSpPr>
        <p:sp>
          <p:nvSpPr>
            <p:cNvPr id="381986" name="Rectangle 34"/>
            <p:cNvSpPr>
              <a:spLocks noChangeArrowheads="1"/>
            </p:cNvSpPr>
            <p:nvPr/>
          </p:nvSpPr>
          <p:spPr bwMode="auto">
            <a:xfrm>
              <a:off x="531" y="1040"/>
              <a:ext cx="666" cy="4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AMP 4</a:t>
              </a:r>
            </a:p>
          </p:txBody>
        </p:sp>
        <p:sp>
          <p:nvSpPr>
            <p:cNvPr id="381987" name="Rectangle 35"/>
            <p:cNvSpPr>
              <a:spLocks noChangeArrowheads="1"/>
            </p:cNvSpPr>
            <p:nvPr/>
          </p:nvSpPr>
          <p:spPr bwMode="auto">
            <a:xfrm>
              <a:off x="2324" y="1040"/>
              <a:ext cx="666" cy="4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AMP 5</a:t>
              </a:r>
            </a:p>
          </p:txBody>
        </p:sp>
        <p:sp>
          <p:nvSpPr>
            <p:cNvPr id="381988" name="Rectangle 36"/>
            <p:cNvSpPr>
              <a:spLocks noChangeArrowheads="1"/>
            </p:cNvSpPr>
            <p:nvPr/>
          </p:nvSpPr>
          <p:spPr bwMode="auto">
            <a:xfrm>
              <a:off x="4057" y="1031"/>
              <a:ext cx="666" cy="4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AMP 6</a:t>
              </a:r>
            </a:p>
          </p:txBody>
        </p:sp>
        <p:grpSp>
          <p:nvGrpSpPr>
            <p:cNvPr id="381989" name="Group 37"/>
            <p:cNvGrpSpPr>
              <a:grpSpLocks/>
            </p:cNvGrpSpPr>
            <p:nvPr/>
          </p:nvGrpSpPr>
          <p:grpSpPr bwMode="auto">
            <a:xfrm>
              <a:off x="841" y="1520"/>
              <a:ext cx="3579" cy="470"/>
              <a:chOff x="841" y="1520"/>
              <a:chExt cx="3579" cy="470"/>
            </a:xfrm>
          </p:grpSpPr>
          <p:cxnSp>
            <p:nvCxnSpPr>
              <p:cNvPr id="381990" name="AutoShape 38"/>
              <p:cNvCxnSpPr>
                <a:cxnSpLocks noChangeShapeType="1"/>
                <a:stCxn id="381976" idx="0"/>
                <a:endCxn id="381987" idx="2"/>
              </p:cNvCxnSpPr>
              <p:nvPr/>
            </p:nvCxnSpPr>
            <p:spPr bwMode="auto">
              <a:xfrm flipV="1">
                <a:off x="841" y="1529"/>
                <a:ext cx="1816" cy="4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1991" name="AutoShape 39"/>
              <p:cNvCxnSpPr>
                <a:cxnSpLocks noChangeShapeType="1"/>
                <a:stCxn id="381976" idx="0"/>
                <a:endCxn id="381988" idx="2"/>
              </p:cNvCxnSpPr>
              <p:nvPr/>
            </p:nvCxnSpPr>
            <p:spPr bwMode="auto">
              <a:xfrm flipV="1">
                <a:off x="841" y="1520"/>
                <a:ext cx="3549" cy="42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1992" name="AutoShape 40"/>
              <p:cNvCxnSpPr>
                <a:cxnSpLocks noChangeShapeType="1"/>
                <a:stCxn id="381976" idx="0"/>
                <a:endCxn id="381986" idx="2"/>
              </p:cNvCxnSpPr>
              <p:nvPr/>
            </p:nvCxnSpPr>
            <p:spPr bwMode="auto">
              <a:xfrm flipV="1">
                <a:off x="841" y="1529"/>
                <a:ext cx="23" cy="4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1993" name="AutoShape 41"/>
              <p:cNvCxnSpPr>
                <a:cxnSpLocks noChangeShapeType="1"/>
                <a:stCxn id="381979" idx="0"/>
                <a:endCxn id="381986" idx="2"/>
              </p:cNvCxnSpPr>
              <p:nvPr/>
            </p:nvCxnSpPr>
            <p:spPr bwMode="auto">
              <a:xfrm flipH="1" flipV="1">
                <a:off x="864" y="1529"/>
                <a:ext cx="1833" cy="43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1994" name="AutoShape 42"/>
              <p:cNvCxnSpPr>
                <a:cxnSpLocks noChangeShapeType="1"/>
                <a:stCxn id="381982" idx="0"/>
                <a:endCxn id="381987" idx="2"/>
              </p:cNvCxnSpPr>
              <p:nvPr/>
            </p:nvCxnSpPr>
            <p:spPr bwMode="auto">
              <a:xfrm flipH="1" flipV="1">
                <a:off x="2657" y="1529"/>
                <a:ext cx="1763" cy="46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1995" name="AutoShape 43"/>
              <p:cNvCxnSpPr>
                <a:cxnSpLocks noChangeShapeType="1"/>
                <a:stCxn id="381982" idx="0"/>
                <a:endCxn id="381988" idx="2"/>
              </p:cNvCxnSpPr>
              <p:nvPr/>
            </p:nvCxnSpPr>
            <p:spPr bwMode="auto">
              <a:xfrm flipH="1" flipV="1">
                <a:off x="4390" y="1520"/>
                <a:ext cx="30" cy="47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1996" name="AutoShape 44"/>
              <p:cNvCxnSpPr>
                <a:cxnSpLocks noChangeShapeType="1"/>
                <a:stCxn id="381982" idx="0"/>
                <a:endCxn id="381986" idx="2"/>
              </p:cNvCxnSpPr>
              <p:nvPr/>
            </p:nvCxnSpPr>
            <p:spPr bwMode="auto">
              <a:xfrm flipH="1" flipV="1">
                <a:off x="864" y="1529"/>
                <a:ext cx="3556" cy="46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1997" name="AutoShape 45"/>
              <p:cNvCxnSpPr>
                <a:cxnSpLocks noChangeShapeType="1"/>
                <a:stCxn id="381979" idx="0"/>
                <a:endCxn id="381988" idx="2"/>
              </p:cNvCxnSpPr>
              <p:nvPr/>
            </p:nvCxnSpPr>
            <p:spPr bwMode="auto">
              <a:xfrm flipV="1">
                <a:off x="2697" y="1520"/>
                <a:ext cx="1693" cy="44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1704734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940A-2DBF-1541-B540-4DF096E168F4}" type="datetime1">
              <a:rPr lang="en-US"/>
              <a:pPr/>
              <a:t>10/29/12</a:t>
            </a:fld>
            <a:endParaRPr lang="en-US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eScience Institute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D0162-79AF-D745-B45B-B7F2B361037B}" type="slidenum">
              <a:rPr lang="en-US"/>
              <a:pPr/>
              <a:t>52</a:t>
            </a:fld>
            <a:endParaRPr lang="en-US"/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System: Teradata</a:t>
            </a:r>
          </a:p>
        </p:txBody>
      </p:sp>
      <p:sp>
        <p:nvSpPr>
          <p:cNvPr id="382979" name="Rectangle 3"/>
          <p:cNvSpPr>
            <a:spLocks noChangeArrowheads="1"/>
          </p:cNvSpPr>
          <p:nvPr/>
        </p:nvSpPr>
        <p:spPr bwMode="auto">
          <a:xfrm>
            <a:off x="889000" y="5030788"/>
            <a:ext cx="1057275" cy="776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AMP 1</a:t>
            </a:r>
          </a:p>
        </p:txBody>
      </p:sp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3735388" y="5030788"/>
            <a:ext cx="1057275" cy="776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AMP 2</a:t>
            </a:r>
          </a:p>
        </p:txBody>
      </p:sp>
      <p:sp>
        <p:nvSpPr>
          <p:cNvPr id="382981" name="Rectangle 5"/>
          <p:cNvSpPr>
            <a:spLocks noChangeArrowheads="1"/>
          </p:cNvSpPr>
          <p:nvPr/>
        </p:nvSpPr>
        <p:spPr bwMode="auto">
          <a:xfrm>
            <a:off x="6486525" y="5016500"/>
            <a:ext cx="1057275" cy="776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AMP 3</a:t>
            </a:r>
          </a:p>
        </p:txBody>
      </p:sp>
      <p:sp>
        <p:nvSpPr>
          <p:cNvPr id="382982" name="Oval 6"/>
          <p:cNvSpPr>
            <a:spLocks noChangeArrowheads="1"/>
          </p:cNvSpPr>
          <p:nvPr/>
        </p:nvSpPr>
        <p:spPr bwMode="auto">
          <a:xfrm>
            <a:off x="903288" y="4427538"/>
            <a:ext cx="876300" cy="32385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scan</a:t>
            </a:r>
          </a:p>
        </p:txBody>
      </p:sp>
      <p:cxnSp>
        <p:nvCxnSpPr>
          <p:cNvPr id="382983" name="AutoShape 7"/>
          <p:cNvCxnSpPr>
            <a:cxnSpLocks noChangeShapeType="1"/>
            <a:stCxn id="382982" idx="0"/>
            <a:endCxn id="382988" idx="2"/>
          </p:cNvCxnSpPr>
          <p:nvPr/>
        </p:nvCxnSpPr>
        <p:spPr bwMode="auto">
          <a:xfrm flipH="1" flipV="1">
            <a:off x="1335088" y="3819525"/>
            <a:ext cx="6350" cy="608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2984" name="Rectangle 8"/>
          <p:cNvSpPr>
            <a:spLocks noChangeArrowheads="1"/>
          </p:cNvSpPr>
          <p:nvPr/>
        </p:nvSpPr>
        <p:spPr bwMode="auto">
          <a:xfrm>
            <a:off x="1636713" y="4619625"/>
            <a:ext cx="723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Item i</a:t>
            </a:r>
          </a:p>
        </p:txBody>
      </p:sp>
      <p:sp>
        <p:nvSpPr>
          <p:cNvPr id="382985" name="Rectangle 9"/>
          <p:cNvSpPr>
            <a:spLocks noChangeArrowheads="1"/>
          </p:cNvSpPr>
          <p:nvPr/>
        </p:nvSpPr>
        <p:spPr bwMode="auto">
          <a:xfrm>
            <a:off x="842963" y="1651000"/>
            <a:ext cx="1057275" cy="776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AMP 4</a:t>
            </a:r>
          </a:p>
        </p:txBody>
      </p:sp>
      <p:sp>
        <p:nvSpPr>
          <p:cNvPr id="382986" name="Rectangle 10"/>
          <p:cNvSpPr>
            <a:spLocks noChangeArrowheads="1"/>
          </p:cNvSpPr>
          <p:nvPr/>
        </p:nvSpPr>
        <p:spPr bwMode="auto">
          <a:xfrm>
            <a:off x="3689350" y="1651000"/>
            <a:ext cx="1057275" cy="776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AMP 5</a:t>
            </a:r>
          </a:p>
        </p:txBody>
      </p:sp>
      <p:sp>
        <p:nvSpPr>
          <p:cNvPr id="382987" name="Rectangle 11"/>
          <p:cNvSpPr>
            <a:spLocks noChangeArrowheads="1"/>
          </p:cNvSpPr>
          <p:nvPr/>
        </p:nvSpPr>
        <p:spPr bwMode="auto">
          <a:xfrm>
            <a:off x="6440488" y="1636713"/>
            <a:ext cx="1057275" cy="776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AMP 6</a:t>
            </a:r>
          </a:p>
        </p:txBody>
      </p:sp>
      <p:sp>
        <p:nvSpPr>
          <p:cNvPr id="382988" name="Rectangle 12"/>
          <p:cNvSpPr>
            <a:spLocks noChangeArrowheads="1"/>
          </p:cNvSpPr>
          <p:nvPr/>
        </p:nvSpPr>
        <p:spPr bwMode="auto">
          <a:xfrm>
            <a:off x="917575" y="3522663"/>
            <a:ext cx="833438" cy="29686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hash</a:t>
            </a:r>
          </a:p>
        </p:txBody>
      </p:sp>
      <p:sp>
        <p:nvSpPr>
          <p:cNvPr id="382989" name="Rectangle 13"/>
          <p:cNvSpPr>
            <a:spLocks noChangeArrowheads="1"/>
          </p:cNvSpPr>
          <p:nvPr/>
        </p:nvSpPr>
        <p:spPr bwMode="auto">
          <a:xfrm>
            <a:off x="1706563" y="3789363"/>
            <a:ext cx="857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h(item)</a:t>
            </a:r>
          </a:p>
        </p:txBody>
      </p:sp>
      <p:sp>
        <p:nvSpPr>
          <p:cNvPr id="382990" name="Oval 14"/>
          <p:cNvSpPr>
            <a:spLocks noChangeArrowheads="1"/>
          </p:cNvSpPr>
          <p:nvPr/>
        </p:nvSpPr>
        <p:spPr bwMode="auto">
          <a:xfrm>
            <a:off x="3849688" y="4452938"/>
            <a:ext cx="876300" cy="32385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scan</a:t>
            </a:r>
          </a:p>
        </p:txBody>
      </p:sp>
      <p:sp>
        <p:nvSpPr>
          <p:cNvPr id="382991" name="Rectangle 15"/>
          <p:cNvSpPr>
            <a:spLocks noChangeArrowheads="1"/>
          </p:cNvSpPr>
          <p:nvPr/>
        </p:nvSpPr>
        <p:spPr bwMode="auto">
          <a:xfrm>
            <a:off x="4583113" y="4645025"/>
            <a:ext cx="723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Item i</a:t>
            </a:r>
          </a:p>
        </p:txBody>
      </p:sp>
      <p:sp>
        <p:nvSpPr>
          <p:cNvPr id="382992" name="Rectangle 16"/>
          <p:cNvSpPr>
            <a:spLocks noChangeArrowheads="1"/>
          </p:cNvSpPr>
          <p:nvPr/>
        </p:nvSpPr>
        <p:spPr bwMode="auto">
          <a:xfrm>
            <a:off x="3863975" y="3548063"/>
            <a:ext cx="833438" cy="29686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hash</a:t>
            </a:r>
          </a:p>
        </p:txBody>
      </p:sp>
      <p:sp>
        <p:nvSpPr>
          <p:cNvPr id="382993" name="Rectangle 17"/>
          <p:cNvSpPr>
            <a:spLocks noChangeArrowheads="1"/>
          </p:cNvSpPr>
          <p:nvPr/>
        </p:nvSpPr>
        <p:spPr bwMode="auto">
          <a:xfrm>
            <a:off x="4652963" y="3814763"/>
            <a:ext cx="857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h(item)</a:t>
            </a:r>
          </a:p>
        </p:txBody>
      </p:sp>
      <p:cxnSp>
        <p:nvCxnSpPr>
          <p:cNvPr id="382994" name="AutoShape 18"/>
          <p:cNvCxnSpPr>
            <a:cxnSpLocks noChangeShapeType="1"/>
            <a:stCxn id="382990" idx="0"/>
            <a:endCxn id="382992" idx="2"/>
          </p:cNvCxnSpPr>
          <p:nvPr/>
        </p:nvCxnSpPr>
        <p:spPr bwMode="auto">
          <a:xfrm flipH="1" flipV="1">
            <a:off x="4281488" y="3844925"/>
            <a:ext cx="6350" cy="608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2995" name="Oval 19"/>
          <p:cNvSpPr>
            <a:spLocks noChangeArrowheads="1"/>
          </p:cNvSpPr>
          <p:nvPr/>
        </p:nvSpPr>
        <p:spPr bwMode="auto">
          <a:xfrm>
            <a:off x="6584950" y="4492625"/>
            <a:ext cx="876300" cy="32385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scan</a:t>
            </a:r>
          </a:p>
        </p:txBody>
      </p:sp>
      <p:sp>
        <p:nvSpPr>
          <p:cNvPr id="382996" name="Rectangle 20"/>
          <p:cNvSpPr>
            <a:spLocks noChangeArrowheads="1"/>
          </p:cNvSpPr>
          <p:nvPr/>
        </p:nvSpPr>
        <p:spPr bwMode="auto">
          <a:xfrm>
            <a:off x="7318375" y="4684713"/>
            <a:ext cx="723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Item i</a:t>
            </a:r>
          </a:p>
        </p:txBody>
      </p:sp>
      <p:sp>
        <p:nvSpPr>
          <p:cNvPr id="382997" name="Rectangle 21"/>
          <p:cNvSpPr>
            <a:spLocks noChangeArrowheads="1"/>
          </p:cNvSpPr>
          <p:nvPr/>
        </p:nvSpPr>
        <p:spPr bwMode="auto">
          <a:xfrm>
            <a:off x="6599238" y="3587750"/>
            <a:ext cx="833437" cy="29686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hash</a:t>
            </a:r>
          </a:p>
        </p:txBody>
      </p:sp>
      <p:sp>
        <p:nvSpPr>
          <p:cNvPr id="382998" name="Rectangle 22"/>
          <p:cNvSpPr>
            <a:spLocks noChangeArrowheads="1"/>
          </p:cNvSpPr>
          <p:nvPr/>
        </p:nvSpPr>
        <p:spPr bwMode="auto">
          <a:xfrm>
            <a:off x="7388225" y="3854450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h(item)</a:t>
            </a:r>
          </a:p>
        </p:txBody>
      </p:sp>
      <p:cxnSp>
        <p:nvCxnSpPr>
          <p:cNvPr id="382999" name="AutoShape 23"/>
          <p:cNvCxnSpPr>
            <a:cxnSpLocks noChangeShapeType="1"/>
            <a:stCxn id="382995" idx="0"/>
            <a:endCxn id="382997" idx="2"/>
          </p:cNvCxnSpPr>
          <p:nvPr/>
        </p:nvCxnSpPr>
        <p:spPr bwMode="auto">
          <a:xfrm flipH="1" flipV="1">
            <a:off x="7016750" y="3884613"/>
            <a:ext cx="6350" cy="608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3000" name="AutoShape 24"/>
          <p:cNvCxnSpPr>
            <a:cxnSpLocks noChangeShapeType="1"/>
            <a:stCxn id="382988" idx="0"/>
            <a:endCxn id="382986" idx="2"/>
          </p:cNvCxnSpPr>
          <p:nvPr/>
        </p:nvCxnSpPr>
        <p:spPr bwMode="auto">
          <a:xfrm flipV="1">
            <a:off x="1335088" y="2427288"/>
            <a:ext cx="288290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3001" name="AutoShape 25"/>
          <p:cNvCxnSpPr>
            <a:cxnSpLocks noChangeShapeType="1"/>
            <a:stCxn id="382988" idx="0"/>
            <a:endCxn id="382987" idx="2"/>
          </p:cNvCxnSpPr>
          <p:nvPr/>
        </p:nvCxnSpPr>
        <p:spPr bwMode="auto">
          <a:xfrm flipV="1">
            <a:off x="1335088" y="2413000"/>
            <a:ext cx="5634037" cy="1109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3002" name="AutoShape 26"/>
          <p:cNvCxnSpPr>
            <a:cxnSpLocks noChangeShapeType="1"/>
            <a:stCxn id="382988" idx="0"/>
            <a:endCxn id="382985" idx="2"/>
          </p:cNvCxnSpPr>
          <p:nvPr/>
        </p:nvCxnSpPr>
        <p:spPr bwMode="auto">
          <a:xfrm flipV="1">
            <a:off x="1335088" y="2427288"/>
            <a:ext cx="36512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3003" name="AutoShape 27"/>
          <p:cNvCxnSpPr>
            <a:cxnSpLocks noChangeShapeType="1"/>
            <a:stCxn id="382992" idx="0"/>
            <a:endCxn id="382985" idx="2"/>
          </p:cNvCxnSpPr>
          <p:nvPr/>
        </p:nvCxnSpPr>
        <p:spPr bwMode="auto">
          <a:xfrm flipH="1" flipV="1">
            <a:off x="1371600" y="2427288"/>
            <a:ext cx="2909888" cy="1120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3004" name="AutoShape 28"/>
          <p:cNvCxnSpPr>
            <a:cxnSpLocks noChangeShapeType="1"/>
            <a:stCxn id="382997" idx="0"/>
            <a:endCxn id="382986" idx="2"/>
          </p:cNvCxnSpPr>
          <p:nvPr/>
        </p:nvCxnSpPr>
        <p:spPr bwMode="auto">
          <a:xfrm flipH="1" flipV="1">
            <a:off x="4217988" y="2427288"/>
            <a:ext cx="2798762" cy="1160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3005" name="AutoShape 29"/>
          <p:cNvCxnSpPr>
            <a:cxnSpLocks noChangeShapeType="1"/>
            <a:stCxn id="382997" idx="0"/>
            <a:endCxn id="382987" idx="2"/>
          </p:cNvCxnSpPr>
          <p:nvPr/>
        </p:nvCxnSpPr>
        <p:spPr bwMode="auto">
          <a:xfrm flipH="1" flipV="1">
            <a:off x="6969125" y="2413000"/>
            <a:ext cx="47625" cy="1174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3006" name="AutoShape 30"/>
          <p:cNvCxnSpPr>
            <a:cxnSpLocks noChangeShapeType="1"/>
            <a:stCxn id="382997" idx="0"/>
            <a:endCxn id="382985" idx="2"/>
          </p:cNvCxnSpPr>
          <p:nvPr/>
        </p:nvCxnSpPr>
        <p:spPr bwMode="auto">
          <a:xfrm flipH="1" flipV="1">
            <a:off x="1371600" y="2427288"/>
            <a:ext cx="5645150" cy="1160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3007" name="AutoShape 31"/>
          <p:cNvCxnSpPr>
            <a:cxnSpLocks noChangeShapeType="1"/>
            <a:stCxn id="382992" idx="0"/>
            <a:endCxn id="382987" idx="2"/>
          </p:cNvCxnSpPr>
          <p:nvPr/>
        </p:nvCxnSpPr>
        <p:spPr bwMode="auto">
          <a:xfrm flipV="1">
            <a:off x="4281488" y="2413000"/>
            <a:ext cx="2687637" cy="1135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40768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FE67-625C-E04E-9F77-60F6A73D2355}" type="datetime1">
              <a:rPr lang="en-US"/>
              <a:pPr/>
              <a:t>10/29/12</a:t>
            </a:fld>
            <a:endParaRPr lang="en-US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eScience Institute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5AFD9-1C30-AC48-B791-BD2CFA39C627}" type="slidenum">
              <a:rPr lang="en-US"/>
              <a:pPr/>
              <a:t>53</a:t>
            </a:fld>
            <a:endParaRPr lang="en-US"/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System: Teradata</a:t>
            </a:r>
          </a:p>
        </p:txBody>
      </p:sp>
      <p:sp>
        <p:nvSpPr>
          <p:cNvPr id="384003" name="Rectangle 3"/>
          <p:cNvSpPr>
            <a:spLocks noChangeArrowheads="1"/>
          </p:cNvSpPr>
          <p:nvPr/>
        </p:nvSpPr>
        <p:spPr bwMode="auto">
          <a:xfrm>
            <a:off x="735013" y="2552700"/>
            <a:ext cx="1057275" cy="776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AMP 4</a:t>
            </a:r>
          </a:p>
        </p:txBody>
      </p:sp>
      <p:sp>
        <p:nvSpPr>
          <p:cNvPr id="384004" name="Rectangle 4"/>
          <p:cNvSpPr>
            <a:spLocks noChangeArrowheads="1"/>
          </p:cNvSpPr>
          <p:nvPr/>
        </p:nvSpPr>
        <p:spPr bwMode="auto">
          <a:xfrm>
            <a:off x="3581400" y="2552700"/>
            <a:ext cx="1057275" cy="776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AMP 5</a:t>
            </a:r>
          </a:p>
        </p:txBody>
      </p:sp>
      <p:sp>
        <p:nvSpPr>
          <p:cNvPr id="384005" name="Rectangle 5"/>
          <p:cNvSpPr>
            <a:spLocks noChangeArrowheads="1"/>
          </p:cNvSpPr>
          <p:nvPr/>
        </p:nvSpPr>
        <p:spPr bwMode="auto">
          <a:xfrm>
            <a:off x="6332538" y="2538413"/>
            <a:ext cx="1057275" cy="776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AMP 6</a:t>
            </a:r>
          </a:p>
        </p:txBody>
      </p:sp>
      <p:sp>
        <p:nvSpPr>
          <p:cNvPr id="384006" name="Oval 6"/>
          <p:cNvSpPr>
            <a:spLocks noChangeArrowheads="1"/>
          </p:cNvSpPr>
          <p:nvPr/>
        </p:nvSpPr>
        <p:spPr bwMode="auto">
          <a:xfrm>
            <a:off x="868363" y="1690688"/>
            <a:ext cx="876300" cy="32385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join</a:t>
            </a:r>
          </a:p>
        </p:txBody>
      </p:sp>
      <p:sp>
        <p:nvSpPr>
          <p:cNvPr id="384007" name="Oval 7"/>
          <p:cNvSpPr>
            <a:spLocks noChangeArrowheads="1"/>
          </p:cNvSpPr>
          <p:nvPr/>
        </p:nvSpPr>
        <p:spPr bwMode="auto">
          <a:xfrm>
            <a:off x="3673475" y="1690688"/>
            <a:ext cx="876300" cy="32385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join</a:t>
            </a:r>
          </a:p>
        </p:txBody>
      </p:sp>
      <p:sp>
        <p:nvSpPr>
          <p:cNvPr id="384008" name="Oval 8"/>
          <p:cNvSpPr>
            <a:spLocks noChangeArrowheads="1"/>
          </p:cNvSpPr>
          <p:nvPr/>
        </p:nvSpPr>
        <p:spPr bwMode="auto">
          <a:xfrm>
            <a:off x="6423025" y="1690688"/>
            <a:ext cx="876300" cy="32385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join</a:t>
            </a:r>
          </a:p>
        </p:txBody>
      </p:sp>
      <p:sp>
        <p:nvSpPr>
          <p:cNvPr id="384009" name="Rectangle 9"/>
          <p:cNvSpPr>
            <a:spLocks noChangeArrowheads="1"/>
          </p:cNvSpPr>
          <p:nvPr/>
        </p:nvSpPr>
        <p:spPr bwMode="auto">
          <a:xfrm>
            <a:off x="1716088" y="1927225"/>
            <a:ext cx="1531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o.item = i.item</a:t>
            </a:r>
          </a:p>
        </p:txBody>
      </p:sp>
      <p:sp>
        <p:nvSpPr>
          <p:cNvPr id="384010" name="Rectangle 10"/>
          <p:cNvSpPr>
            <a:spLocks noChangeArrowheads="1"/>
          </p:cNvSpPr>
          <p:nvPr/>
        </p:nvSpPr>
        <p:spPr bwMode="auto">
          <a:xfrm>
            <a:off x="4465638" y="1966913"/>
            <a:ext cx="1531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o.item = i.item</a:t>
            </a:r>
          </a:p>
        </p:txBody>
      </p:sp>
      <p:sp>
        <p:nvSpPr>
          <p:cNvPr id="384011" name="Rectangle 11"/>
          <p:cNvSpPr>
            <a:spLocks noChangeArrowheads="1"/>
          </p:cNvSpPr>
          <p:nvPr/>
        </p:nvSpPr>
        <p:spPr bwMode="auto">
          <a:xfrm>
            <a:off x="7089775" y="1909763"/>
            <a:ext cx="1531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o.item = i.item</a:t>
            </a:r>
          </a:p>
        </p:txBody>
      </p:sp>
      <p:sp>
        <p:nvSpPr>
          <p:cNvPr id="384012" name="Text Box 12"/>
          <p:cNvSpPr txBox="1">
            <a:spLocks noChangeArrowheads="1"/>
          </p:cNvSpPr>
          <p:nvPr/>
        </p:nvSpPr>
        <p:spPr bwMode="auto">
          <a:xfrm>
            <a:off x="1184275" y="5360988"/>
            <a:ext cx="42179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contains all orders and all lines where hash(item) = 1</a:t>
            </a:r>
          </a:p>
        </p:txBody>
      </p:sp>
      <p:cxnSp>
        <p:nvCxnSpPr>
          <p:cNvPr id="384013" name="AutoShape 13"/>
          <p:cNvCxnSpPr>
            <a:cxnSpLocks noChangeShapeType="1"/>
            <a:stCxn id="384012" idx="1"/>
            <a:endCxn id="384003" idx="2"/>
          </p:cNvCxnSpPr>
          <p:nvPr/>
        </p:nvCxnSpPr>
        <p:spPr bwMode="auto">
          <a:xfrm rot="10800000" flipH="1">
            <a:off x="1184275" y="3328988"/>
            <a:ext cx="79375" cy="2443162"/>
          </a:xfrm>
          <a:prstGeom prst="curvedConnector4">
            <a:avLst>
              <a:gd name="adj1" fmla="val -288000"/>
              <a:gd name="adj2" fmla="val 58417"/>
            </a:avLst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4014" name="Text Box 14"/>
          <p:cNvSpPr txBox="1">
            <a:spLocks noChangeArrowheads="1"/>
          </p:cNvSpPr>
          <p:nvPr/>
        </p:nvSpPr>
        <p:spPr bwMode="auto">
          <a:xfrm>
            <a:off x="2959100" y="4497388"/>
            <a:ext cx="42037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contains all orders and all lines where hash(item) = 2</a:t>
            </a:r>
          </a:p>
        </p:txBody>
      </p:sp>
      <p:cxnSp>
        <p:nvCxnSpPr>
          <p:cNvPr id="384015" name="AutoShape 15"/>
          <p:cNvCxnSpPr>
            <a:cxnSpLocks noChangeShapeType="1"/>
            <a:stCxn id="384014" idx="1"/>
            <a:endCxn id="384004" idx="2"/>
          </p:cNvCxnSpPr>
          <p:nvPr/>
        </p:nvCxnSpPr>
        <p:spPr bwMode="auto">
          <a:xfrm rot="10800000" flipH="1">
            <a:off x="2959100" y="3328988"/>
            <a:ext cx="1150938" cy="1579562"/>
          </a:xfrm>
          <a:prstGeom prst="curvedConnector4">
            <a:avLst>
              <a:gd name="adj1" fmla="val -19861"/>
              <a:gd name="adj2" fmla="val 63014"/>
            </a:avLst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4016" name="Text Box 16"/>
          <p:cNvSpPr txBox="1">
            <a:spLocks noChangeArrowheads="1"/>
          </p:cNvSpPr>
          <p:nvPr/>
        </p:nvSpPr>
        <p:spPr bwMode="auto">
          <a:xfrm>
            <a:off x="4997450" y="3592513"/>
            <a:ext cx="43449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contains all orders and all lines where hash(item) = 3</a:t>
            </a:r>
          </a:p>
        </p:txBody>
      </p:sp>
      <p:cxnSp>
        <p:nvCxnSpPr>
          <p:cNvPr id="384017" name="AutoShape 17"/>
          <p:cNvCxnSpPr>
            <a:cxnSpLocks noChangeShapeType="1"/>
            <a:stCxn id="384016" idx="1"/>
            <a:endCxn id="384005" idx="2"/>
          </p:cNvCxnSpPr>
          <p:nvPr/>
        </p:nvCxnSpPr>
        <p:spPr bwMode="auto">
          <a:xfrm rot="10800000" flipH="1">
            <a:off x="4997450" y="3314700"/>
            <a:ext cx="1863725" cy="688975"/>
          </a:xfrm>
          <a:prstGeom prst="curvedConnector4">
            <a:avLst>
              <a:gd name="adj1" fmla="val -12264"/>
              <a:gd name="adj2" fmla="val 79722"/>
            </a:avLst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4018" name="AutoShape 18"/>
          <p:cNvCxnSpPr>
            <a:cxnSpLocks noChangeShapeType="1"/>
            <a:stCxn id="384003" idx="0"/>
            <a:endCxn id="384006" idx="4"/>
          </p:cNvCxnSpPr>
          <p:nvPr/>
        </p:nvCxnSpPr>
        <p:spPr bwMode="auto">
          <a:xfrm flipV="1">
            <a:off x="1263650" y="2014538"/>
            <a:ext cx="42863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4019" name="AutoShape 19"/>
          <p:cNvCxnSpPr>
            <a:cxnSpLocks noChangeShapeType="1"/>
            <a:stCxn id="384004" idx="0"/>
            <a:endCxn id="384007" idx="4"/>
          </p:cNvCxnSpPr>
          <p:nvPr/>
        </p:nvCxnSpPr>
        <p:spPr bwMode="auto">
          <a:xfrm flipV="1">
            <a:off x="4110038" y="2014538"/>
            <a:ext cx="1587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4020" name="AutoShape 20"/>
          <p:cNvCxnSpPr>
            <a:cxnSpLocks noChangeShapeType="1"/>
            <a:stCxn id="384005" idx="0"/>
            <a:endCxn id="384008" idx="4"/>
          </p:cNvCxnSpPr>
          <p:nvPr/>
        </p:nvCxnSpPr>
        <p:spPr bwMode="auto">
          <a:xfrm flipV="1">
            <a:off x="6861175" y="2014538"/>
            <a:ext cx="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05364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CF6F-195E-6B44-B130-1E63E9A0EB95}" type="datetime1">
              <a:rPr lang="en-US"/>
              <a:pPr/>
              <a:t>10/29/12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eScience Institute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B78-6316-CB43-AE6C-C9E57AF6F12B}" type="slidenum">
              <a:rPr lang="en-US"/>
              <a:pPr/>
              <a:t>54</a:t>
            </a:fld>
            <a:endParaRPr lang="en-US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MapReduce Contemporaries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Dryad (Microsoft)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Relational Algebra</a:t>
            </a:r>
          </a:p>
          <a:p>
            <a:pPr>
              <a:lnSpc>
                <a:spcPct val="90000"/>
              </a:lnSpc>
            </a:pPr>
            <a:r>
              <a:rPr lang="en-US" sz="2400"/>
              <a:t>Pig (Yahoo)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Near Relational Algebra over MapReduce </a:t>
            </a:r>
          </a:p>
          <a:p>
            <a:pPr>
              <a:lnSpc>
                <a:spcPct val="90000"/>
              </a:lnSpc>
            </a:pPr>
            <a:r>
              <a:rPr lang="en-US" sz="2400"/>
              <a:t>HIVE (Facebook)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SQL over MapReduce</a:t>
            </a:r>
          </a:p>
          <a:p>
            <a:pPr>
              <a:lnSpc>
                <a:spcPct val="90000"/>
              </a:lnSpc>
            </a:pPr>
            <a:r>
              <a:rPr lang="en-US" sz="2400"/>
              <a:t>Cascading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Relational Algebra</a:t>
            </a:r>
          </a:p>
          <a:p>
            <a:pPr>
              <a:lnSpc>
                <a:spcPct val="90000"/>
              </a:lnSpc>
            </a:pPr>
            <a:r>
              <a:rPr lang="en-US" sz="2400"/>
              <a:t>Clustera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U of Wisconsin</a:t>
            </a:r>
          </a:p>
          <a:p>
            <a:pPr>
              <a:lnSpc>
                <a:spcPct val="90000"/>
              </a:lnSpc>
            </a:pPr>
            <a:r>
              <a:rPr lang="en-US" sz="2400"/>
              <a:t>Hbase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Indexing on HDFS</a:t>
            </a:r>
          </a:p>
        </p:txBody>
      </p:sp>
    </p:spTree>
    <p:extLst>
      <p:ext uri="{BB962C8B-B14F-4D97-AF65-F5344CB8AC3E}">
        <p14:creationId xmlns:p14="http://schemas.microsoft.com/office/powerpoint/2010/main" val="2421829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807A-EA96-8049-BDF9-BBB43C8A9FB2}" type="datetime1">
              <a:rPr lang="en-US"/>
              <a:pPr/>
              <a:t>10/29/12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eScience Institute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ED7E-6D81-D243-981B-3314099913EA}" type="slidenum">
              <a:rPr lang="en-US"/>
              <a:pPr/>
              <a:t>55</a:t>
            </a:fld>
            <a:endParaRPr lang="en-US"/>
          </a:p>
        </p:txBody>
      </p:sp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>
                <a:solidFill>
                  <a:srgbClr val="000000"/>
                </a:solidFill>
              </a:rPr>
              <a:t>MapReduce vs RDBMS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638" y="1331913"/>
            <a:ext cx="8661400" cy="4762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rgbClr val="000000"/>
                </a:solidFill>
              </a:rPr>
              <a:t>RDBMS</a:t>
            </a:r>
          </a:p>
          <a:p>
            <a:pPr lvl="1">
              <a:lnSpc>
                <a:spcPct val="90000"/>
              </a:lnSpc>
            </a:pPr>
            <a:r>
              <a:rPr lang="en-US" sz="2100">
                <a:solidFill>
                  <a:srgbClr val="0011CF"/>
                </a:solidFill>
              </a:rPr>
              <a:t>Declarative query languages</a:t>
            </a:r>
          </a:p>
          <a:p>
            <a:pPr lvl="1">
              <a:lnSpc>
                <a:spcPct val="90000"/>
              </a:lnSpc>
            </a:pPr>
            <a:r>
              <a:rPr lang="en-US" sz="2100">
                <a:solidFill>
                  <a:srgbClr val="0011CF"/>
                </a:solidFill>
              </a:rPr>
              <a:t>Schemas</a:t>
            </a:r>
          </a:p>
          <a:p>
            <a:pPr lvl="1">
              <a:lnSpc>
                <a:spcPct val="90000"/>
              </a:lnSpc>
            </a:pPr>
            <a:r>
              <a:rPr lang="en-US" sz="2100">
                <a:solidFill>
                  <a:srgbClr val="0011CF"/>
                </a:solidFill>
              </a:rPr>
              <a:t>Logical Data Independence</a:t>
            </a:r>
          </a:p>
          <a:p>
            <a:pPr lvl="1">
              <a:lnSpc>
                <a:spcPct val="90000"/>
              </a:lnSpc>
            </a:pPr>
            <a:r>
              <a:rPr lang="en-US" sz="2100">
                <a:solidFill>
                  <a:srgbClr val="0011CF"/>
                </a:solidFill>
              </a:rPr>
              <a:t>Indexing</a:t>
            </a:r>
          </a:p>
          <a:p>
            <a:pPr lvl="1">
              <a:lnSpc>
                <a:spcPct val="90000"/>
              </a:lnSpc>
            </a:pPr>
            <a:r>
              <a:rPr lang="en-US" sz="2100">
                <a:solidFill>
                  <a:srgbClr val="0011CF"/>
                </a:solidFill>
              </a:rPr>
              <a:t>Algebraic Optimization</a:t>
            </a:r>
          </a:p>
          <a:p>
            <a:pPr lvl="1">
              <a:lnSpc>
                <a:spcPct val="90000"/>
              </a:lnSpc>
            </a:pPr>
            <a:r>
              <a:rPr lang="en-US" sz="2100">
                <a:solidFill>
                  <a:srgbClr val="0011CF"/>
                </a:solidFill>
              </a:rPr>
              <a:t>Caching/Materialized Views</a:t>
            </a:r>
          </a:p>
          <a:p>
            <a:pPr lvl="1">
              <a:lnSpc>
                <a:spcPct val="90000"/>
              </a:lnSpc>
            </a:pPr>
            <a:r>
              <a:rPr lang="en-US" sz="2100" i="1">
                <a:solidFill>
                  <a:srgbClr val="0011CF"/>
                </a:solidFill>
              </a:rPr>
              <a:t>ACID/Transactions</a:t>
            </a:r>
            <a:endParaRPr lang="en-US" sz="21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500">
                <a:solidFill>
                  <a:srgbClr val="000000"/>
                </a:solidFill>
              </a:rPr>
              <a:t>MapReduce</a:t>
            </a:r>
          </a:p>
          <a:p>
            <a:pPr lvl="1">
              <a:lnSpc>
                <a:spcPct val="90000"/>
              </a:lnSpc>
            </a:pPr>
            <a:r>
              <a:rPr lang="en-US" sz="2100">
                <a:solidFill>
                  <a:srgbClr val="0011CF"/>
                </a:solidFill>
              </a:rPr>
              <a:t>High Scalability</a:t>
            </a:r>
          </a:p>
          <a:p>
            <a:pPr lvl="1">
              <a:lnSpc>
                <a:spcPct val="90000"/>
              </a:lnSpc>
            </a:pPr>
            <a:r>
              <a:rPr lang="en-US" sz="2100">
                <a:solidFill>
                  <a:srgbClr val="0011CF"/>
                </a:solidFill>
              </a:rPr>
              <a:t>Fault-tolerance</a:t>
            </a:r>
          </a:p>
          <a:p>
            <a:pPr lvl="1">
              <a:lnSpc>
                <a:spcPct val="90000"/>
              </a:lnSpc>
            </a:pPr>
            <a:r>
              <a:rPr lang="ja-JP" altLang="en-US" sz="2100">
                <a:solidFill>
                  <a:srgbClr val="0011CF"/>
                </a:solidFill>
                <a:latin typeface="Arial"/>
              </a:rPr>
              <a:t>“</a:t>
            </a:r>
            <a:r>
              <a:rPr lang="en-US" sz="2100">
                <a:solidFill>
                  <a:srgbClr val="0011CF"/>
                </a:solidFill>
              </a:rPr>
              <a:t>One-person deployment</a:t>
            </a:r>
            <a:r>
              <a:rPr lang="ja-JP" altLang="en-US" sz="2100">
                <a:solidFill>
                  <a:srgbClr val="0011CF"/>
                </a:solidFill>
                <a:latin typeface="Arial"/>
              </a:rPr>
              <a:t>”</a:t>
            </a:r>
            <a:endParaRPr lang="en-US" sz="2100" b="1">
              <a:solidFill>
                <a:srgbClr val="0011CF"/>
              </a:solidFill>
            </a:endParaRPr>
          </a:p>
        </p:txBody>
      </p:sp>
      <p:sp>
        <p:nvSpPr>
          <p:cNvPr id="388100" name="Text Box 4"/>
          <p:cNvSpPr txBox="1">
            <a:spLocks noChangeArrowheads="1"/>
          </p:cNvSpPr>
          <p:nvPr/>
        </p:nvSpPr>
        <p:spPr bwMode="auto">
          <a:xfrm>
            <a:off x="4684713" y="2092325"/>
            <a:ext cx="318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HIVE, Pig, DryadLINQ</a:t>
            </a:r>
          </a:p>
        </p:txBody>
      </p:sp>
      <p:sp>
        <p:nvSpPr>
          <p:cNvPr id="388101" name="Text Box 5"/>
          <p:cNvSpPr txBox="1">
            <a:spLocks noChangeArrowheads="1"/>
          </p:cNvSpPr>
          <p:nvPr/>
        </p:nvSpPr>
        <p:spPr bwMode="auto">
          <a:xfrm>
            <a:off x="4657725" y="1692275"/>
            <a:ext cx="318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DryadLINQ, Pig, HIVE</a:t>
            </a:r>
          </a:p>
        </p:txBody>
      </p:sp>
      <p:sp>
        <p:nvSpPr>
          <p:cNvPr id="388102" name="Text Box 6"/>
          <p:cNvSpPr txBox="1">
            <a:spLocks noChangeArrowheads="1"/>
          </p:cNvSpPr>
          <p:nvPr/>
        </p:nvSpPr>
        <p:spPr bwMode="auto">
          <a:xfrm>
            <a:off x="4675188" y="3054350"/>
            <a:ext cx="318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Pig, (Dryad, HIVE)</a:t>
            </a:r>
          </a:p>
        </p:txBody>
      </p:sp>
      <p:sp>
        <p:nvSpPr>
          <p:cNvPr id="388103" name="Text Box 7"/>
          <p:cNvSpPr txBox="1">
            <a:spLocks noChangeArrowheads="1"/>
          </p:cNvSpPr>
          <p:nvPr/>
        </p:nvSpPr>
        <p:spPr bwMode="auto">
          <a:xfrm>
            <a:off x="4646613" y="2722563"/>
            <a:ext cx="318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Hbase</a:t>
            </a:r>
          </a:p>
        </p:txBody>
      </p:sp>
    </p:spTree>
    <p:extLst>
      <p:ext uri="{BB962C8B-B14F-4D97-AF65-F5344CB8AC3E}">
        <p14:creationId xmlns:p14="http://schemas.microsoft.com/office/powerpoint/2010/main" val="39144377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41A3-0167-D94F-8CED-FD222CEEBD0A}" type="datetime1">
              <a:rPr lang="en-US"/>
              <a:pPr/>
              <a:t>10/29/12</a:t>
            </a:fld>
            <a:endParaRPr lang="en-US"/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eScience Institute</a:t>
            </a:r>
          </a:p>
        </p:txBody>
      </p:sp>
      <p:sp>
        <p:nvSpPr>
          <p:cNvPr id="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CE52-3777-A446-BCDC-013FE0577F4E}" type="slidenum">
              <a:rPr lang="en-US"/>
              <a:pPr/>
              <a:t>56</a:t>
            </a:fld>
            <a:endParaRPr lang="en-US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Comparison</a:t>
            </a:r>
          </a:p>
        </p:txBody>
      </p:sp>
      <p:sp>
        <p:nvSpPr>
          <p:cNvPr id="389123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9124" name="Group 4"/>
          <p:cNvGraphicFramePr>
            <a:graphicFrameLocks noGrp="1"/>
          </p:cNvGraphicFramePr>
          <p:nvPr/>
        </p:nvGraphicFramePr>
        <p:xfrm>
          <a:off x="533400" y="519113"/>
          <a:ext cx="8153400" cy="5008880"/>
        </p:xfrm>
        <a:graphic>
          <a:graphicData uri="http://schemas.openxmlformats.org/drawingml/2006/table">
            <a:tbl>
              <a:tblPr/>
              <a:tblGrid>
                <a:gridCol w="1600200"/>
                <a:gridCol w="1752600"/>
                <a:gridCol w="2209800"/>
                <a:gridCol w="25908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A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 Model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A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Prog. Model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A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Services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AF9"/>
                    </a:solidFill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GPL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A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Typing (maybe)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Workflow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A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dataflow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typing, provenance, scheduling, caching, task parallelism, reuse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Relational Algebra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A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Relations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Select, Project, Join, Aggregate,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optimization, physical data independence, data parallelism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MapReduce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A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[(key,value)]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Map, Reduce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massive data parallelism, fault tolerance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MS Dryad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A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IQueryable, IEnumerable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RA + Apply + Partitioning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typing, massive data parallelism, fault tolerance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MPI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A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Arrays/ Matrices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70+ ops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 parallelism,          full control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25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MR VS. Databases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Today’s Reading, Pavlo 2009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10/30/12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26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vs. RDBMS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Comparison of 3 systems</a:t>
            </a:r>
          </a:p>
          <a:p>
            <a:pPr lvl="1"/>
            <a:r>
              <a:rPr lang="en-US" sz="2400" dirty="0" err="1" smtClean="0"/>
              <a:t>Hadoop</a:t>
            </a:r>
            <a:endParaRPr lang="en-US" sz="2400" dirty="0"/>
          </a:p>
          <a:p>
            <a:pPr lvl="1"/>
            <a:r>
              <a:rPr lang="en-US" sz="2400" dirty="0" err="1" smtClean="0"/>
              <a:t>Vertica</a:t>
            </a:r>
            <a:r>
              <a:rPr lang="en-US" sz="2400" dirty="0" smtClean="0"/>
              <a:t> (a column-oriented database)</a:t>
            </a:r>
          </a:p>
          <a:p>
            <a:pPr lvl="1"/>
            <a:r>
              <a:rPr lang="en-US" sz="2400" dirty="0" smtClean="0"/>
              <a:t>DBMS-X (a row-oriented database) </a:t>
            </a:r>
          </a:p>
          <a:p>
            <a:pPr lvl="2"/>
            <a:r>
              <a:rPr lang="en-US" sz="2000" dirty="0" smtClean="0"/>
              <a:t>rhymes with “</a:t>
            </a:r>
            <a:r>
              <a:rPr lang="en-US" sz="2000" dirty="0" err="1"/>
              <a:t>s</a:t>
            </a:r>
            <a:r>
              <a:rPr lang="en-US" sz="2000" dirty="0" err="1" smtClean="0"/>
              <a:t>chmoracle</a:t>
            </a:r>
            <a:r>
              <a:rPr lang="en-US" sz="2000" dirty="0" smtClean="0"/>
              <a:t>”</a:t>
            </a:r>
          </a:p>
          <a:p>
            <a:r>
              <a:rPr lang="en-US" sz="2800" dirty="0" smtClean="0"/>
              <a:t>Qualitative</a:t>
            </a:r>
          </a:p>
          <a:p>
            <a:pPr lvl="1"/>
            <a:r>
              <a:rPr lang="en-US" sz="2400" dirty="0" smtClean="0"/>
              <a:t>Programming model, ease of setup, features, etc.</a:t>
            </a:r>
          </a:p>
          <a:p>
            <a:r>
              <a:rPr lang="en-US" sz="2800" dirty="0" smtClean="0"/>
              <a:t>Quantitative</a:t>
            </a:r>
          </a:p>
          <a:p>
            <a:pPr lvl="1"/>
            <a:r>
              <a:rPr lang="en-US" sz="2400" dirty="0" smtClean="0"/>
              <a:t>Data loading, different types of queries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1882-628C-914A-A536-69F634EF4EA1}" type="datetime1">
              <a:rPr lang="en-US" smtClean="0"/>
              <a:pPr/>
              <a:t>10/30/12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eScience Institute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EA0C-3258-E444-A701-304E54896E40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75854" y="451793"/>
            <a:ext cx="2005702" cy="400110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en-US" sz="2000" i="1" dirty="0" err="1"/>
              <a:t>Pavlo</a:t>
            </a:r>
            <a:r>
              <a:rPr lang="en-US" sz="2000" i="1" dirty="0"/>
              <a:t> et al. 2009</a:t>
            </a:r>
          </a:p>
        </p:txBody>
      </p:sp>
    </p:spTree>
    <p:extLst>
      <p:ext uri="{BB962C8B-B14F-4D97-AF65-F5344CB8AC3E}">
        <p14:creationId xmlns:p14="http://schemas.microsoft.com/office/powerpoint/2010/main" val="3042622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10/30/12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59</a:t>
            </a:fld>
            <a:endParaRPr lang="en-US"/>
          </a:p>
        </p:txBody>
      </p:sp>
      <p:pic>
        <p:nvPicPr>
          <p:cNvPr id="7" name="Picture 6" descr="Picture 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65100"/>
            <a:ext cx="8787301" cy="65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1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ChangeArrowheads="1"/>
          </p:cNvSpPr>
          <p:nvPr/>
        </p:nvSpPr>
        <p:spPr bwMode="auto">
          <a:xfrm>
            <a:off x="990600" y="1219200"/>
            <a:ext cx="7086600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03" name="Line 3"/>
          <p:cNvSpPr>
            <a:spLocks noChangeShapeType="1"/>
          </p:cNvSpPr>
          <p:nvPr/>
        </p:nvSpPr>
        <p:spPr bwMode="auto">
          <a:xfrm>
            <a:off x="1143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04" name="Line 4"/>
          <p:cNvSpPr>
            <a:spLocks noChangeShapeType="1"/>
          </p:cNvSpPr>
          <p:nvPr/>
        </p:nvSpPr>
        <p:spPr bwMode="auto">
          <a:xfrm>
            <a:off x="1295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05" name="Line 5"/>
          <p:cNvSpPr>
            <a:spLocks noChangeShapeType="1"/>
          </p:cNvSpPr>
          <p:nvPr/>
        </p:nvSpPr>
        <p:spPr bwMode="auto">
          <a:xfrm>
            <a:off x="14478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06" name="Line 6"/>
          <p:cNvSpPr>
            <a:spLocks noChangeShapeType="1"/>
          </p:cNvSpPr>
          <p:nvPr/>
        </p:nvSpPr>
        <p:spPr bwMode="auto">
          <a:xfrm>
            <a:off x="160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07" name="Line 7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08" name="Line 8"/>
          <p:cNvSpPr>
            <a:spLocks noChangeShapeType="1"/>
          </p:cNvSpPr>
          <p:nvPr/>
        </p:nvSpPr>
        <p:spPr bwMode="auto">
          <a:xfrm>
            <a:off x="1905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09" name="Line 9"/>
          <p:cNvSpPr>
            <a:spLocks noChangeShapeType="1"/>
          </p:cNvSpPr>
          <p:nvPr/>
        </p:nvSpPr>
        <p:spPr bwMode="auto">
          <a:xfrm>
            <a:off x="2057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10" name="Line 10"/>
          <p:cNvSpPr>
            <a:spLocks noChangeShapeType="1"/>
          </p:cNvSpPr>
          <p:nvPr/>
        </p:nvSpPr>
        <p:spPr bwMode="auto">
          <a:xfrm>
            <a:off x="22098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11" name="Line 11"/>
          <p:cNvSpPr>
            <a:spLocks noChangeShapeType="1"/>
          </p:cNvSpPr>
          <p:nvPr/>
        </p:nvSpPr>
        <p:spPr bwMode="auto">
          <a:xfrm>
            <a:off x="2362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12" name="Line 12"/>
          <p:cNvSpPr>
            <a:spLocks noChangeShapeType="1"/>
          </p:cNvSpPr>
          <p:nvPr/>
        </p:nvSpPr>
        <p:spPr bwMode="auto">
          <a:xfrm>
            <a:off x="2514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13" name="Line 13"/>
          <p:cNvSpPr>
            <a:spLocks noChangeShapeType="1"/>
          </p:cNvSpPr>
          <p:nvPr/>
        </p:nvSpPr>
        <p:spPr bwMode="auto">
          <a:xfrm>
            <a:off x="2667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14" name="Line 14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15" name="Line 15"/>
          <p:cNvSpPr>
            <a:spLocks noChangeShapeType="1"/>
          </p:cNvSpPr>
          <p:nvPr/>
        </p:nvSpPr>
        <p:spPr bwMode="auto">
          <a:xfrm>
            <a:off x="3581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16" name="Line 16"/>
          <p:cNvSpPr>
            <a:spLocks noChangeShapeType="1"/>
          </p:cNvSpPr>
          <p:nvPr/>
        </p:nvSpPr>
        <p:spPr bwMode="auto">
          <a:xfrm>
            <a:off x="37338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17" name="Line 17"/>
          <p:cNvSpPr>
            <a:spLocks noChangeShapeType="1"/>
          </p:cNvSpPr>
          <p:nvPr/>
        </p:nvSpPr>
        <p:spPr bwMode="auto">
          <a:xfrm>
            <a:off x="3886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18" name="Line 18"/>
          <p:cNvSpPr>
            <a:spLocks noChangeShapeType="1"/>
          </p:cNvSpPr>
          <p:nvPr/>
        </p:nvSpPr>
        <p:spPr bwMode="auto">
          <a:xfrm>
            <a:off x="4038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19" name="Line 19"/>
          <p:cNvSpPr>
            <a:spLocks noChangeShapeType="1"/>
          </p:cNvSpPr>
          <p:nvPr/>
        </p:nvSpPr>
        <p:spPr bwMode="auto">
          <a:xfrm>
            <a:off x="4191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20" name="Line 20"/>
          <p:cNvSpPr>
            <a:spLocks noChangeShapeType="1"/>
          </p:cNvSpPr>
          <p:nvPr/>
        </p:nvSpPr>
        <p:spPr bwMode="auto">
          <a:xfrm>
            <a:off x="4343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21" name="Line 21"/>
          <p:cNvSpPr>
            <a:spLocks noChangeShapeType="1"/>
          </p:cNvSpPr>
          <p:nvPr/>
        </p:nvSpPr>
        <p:spPr bwMode="auto">
          <a:xfrm>
            <a:off x="44958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22" name="Line 22"/>
          <p:cNvSpPr>
            <a:spLocks noChangeShapeType="1"/>
          </p:cNvSpPr>
          <p:nvPr/>
        </p:nvSpPr>
        <p:spPr bwMode="auto">
          <a:xfrm>
            <a:off x="4648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23" name="Line 23"/>
          <p:cNvSpPr>
            <a:spLocks noChangeShapeType="1"/>
          </p:cNvSpPr>
          <p:nvPr/>
        </p:nvSpPr>
        <p:spPr bwMode="auto">
          <a:xfrm>
            <a:off x="4800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24" name="Line 24"/>
          <p:cNvSpPr>
            <a:spLocks noChangeShapeType="1"/>
          </p:cNvSpPr>
          <p:nvPr/>
        </p:nvSpPr>
        <p:spPr bwMode="auto">
          <a:xfrm>
            <a:off x="4953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25" name="Line 25"/>
          <p:cNvSpPr>
            <a:spLocks noChangeShapeType="1"/>
          </p:cNvSpPr>
          <p:nvPr/>
        </p:nvSpPr>
        <p:spPr bwMode="auto">
          <a:xfrm>
            <a:off x="5105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26" name="Line 26"/>
          <p:cNvSpPr>
            <a:spLocks noChangeShapeType="1"/>
          </p:cNvSpPr>
          <p:nvPr/>
        </p:nvSpPr>
        <p:spPr bwMode="auto">
          <a:xfrm>
            <a:off x="52578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27" name="Line 27"/>
          <p:cNvSpPr>
            <a:spLocks noChangeShapeType="1"/>
          </p:cNvSpPr>
          <p:nvPr/>
        </p:nvSpPr>
        <p:spPr bwMode="auto">
          <a:xfrm>
            <a:off x="5410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28" name="Line 28"/>
          <p:cNvSpPr>
            <a:spLocks noChangeShapeType="1"/>
          </p:cNvSpPr>
          <p:nvPr/>
        </p:nvSpPr>
        <p:spPr bwMode="auto">
          <a:xfrm>
            <a:off x="556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29" name="Line 29"/>
          <p:cNvSpPr>
            <a:spLocks noChangeShapeType="1"/>
          </p:cNvSpPr>
          <p:nvPr/>
        </p:nvSpPr>
        <p:spPr bwMode="auto">
          <a:xfrm>
            <a:off x="5715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30" name="Line 30"/>
          <p:cNvSpPr>
            <a:spLocks noChangeShapeType="1"/>
          </p:cNvSpPr>
          <p:nvPr/>
        </p:nvSpPr>
        <p:spPr bwMode="auto">
          <a:xfrm>
            <a:off x="5867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31" name="Line 31"/>
          <p:cNvSpPr>
            <a:spLocks noChangeShapeType="1"/>
          </p:cNvSpPr>
          <p:nvPr/>
        </p:nvSpPr>
        <p:spPr bwMode="auto">
          <a:xfrm>
            <a:off x="60198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32" name="Line 32"/>
          <p:cNvSpPr>
            <a:spLocks noChangeShapeType="1"/>
          </p:cNvSpPr>
          <p:nvPr/>
        </p:nvSpPr>
        <p:spPr bwMode="auto">
          <a:xfrm>
            <a:off x="6172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33" name="Line 33"/>
          <p:cNvSpPr>
            <a:spLocks noChangeShapeType="1"/>
          </p:cNvSpPr>
          <p:nvPr/>
        </p:nvSpPr>
        <p:spPr bwMode="auto">
          <a:xfrm>
            <a:off x="6324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34" name="Line 34"/>
          <p:cNvSpPr>
            <a:spLocks noChangeShapeType="1"/>
          </p:cNvSpPr>
          <p:nvPr/>
        </p:nvSpPr>
        <p:spPr bwMode="auto">
          <a:xfrm>
            <a:off x="6477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35" name="Line 35"/>
          <p:cNvSpPr>
            <a:spLocks noChangeShapeType="1"/>
          </p:cNvSpPr>
          <p:nvPr/>
        </p:nvSpPr>
        <p:spPr bwMode="auto">
          <a:xfrm>
            <a:off x="662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36" name="Line 36"/>
          <p:cNvSpPr>
            <a:spLocks noChangeShapeType="1"/>
          </p:cNvSpPr>
          <p:nvPr/>
        </p:nvSpPr>
        <p:spPr bwMode="auto">
          <a:xfrm>
            <a:off x="67818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37" name="Line 37"/>
          <p:cNvSpPr>
            <a:spLocks noChangeShapeType="1"/>
          </p:cNvSpPr>
          <p:nvPr/>
        </p:nvSpPr>
        <p:spPr bwMode="auto">
          <a:xfrm>
            <a:off x="6934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38" name="Line 38"/>
          <p:cNvSpPr>
            <a:spLocks noChangeShapeType="1"/>
          </p:cNvSpPr>
          <p:nvPr/>
        </p:nvSpPr>
        <p:spPr bwMode="auto">
          <a:xfrm>
            <a:off x="7086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39" name="Line 39"/>
          <p:cNvSpPr>
            <a:spLocks noChangeShapeType="1"/>
          </p:cNvSpPr>
          <p:nvPr/>
        </p:nvSpPr>
        <p:spPr bwMode="auto">
          <a:xfrm>
            <a:off x="7239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40" name="Line 40"/>
          <p:cNvSpPr>
            <a:spLocks noChangeShapeType="1"/>
          </p:cNvSpPr>
          <p:nvPr/>
        </p:nvSpPr>
        <p:spPr bwMode="auto">
          <a:xfrm>
            <a:off x="7391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41" name="Line 41"/>
          <p:cNvSpPr>
            <a:spLocks noChangeShapeType="1"/>
          </p:cNvSpPr>
          <p:nvPr/>
        </p:nvSpPr>
        <p:spPr bwMode="auto">
          <a:xfrm>
            <a:off x="75438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42" name="Line 42"/>
          <p:cNvSpPr>
            <a:spLocks noChangeShapeType="1"/>
          </p:cNvSpPr>
          <p:nvPr/>
        </p:nvSpPr>
        <p:spPr bwMode="auto">
          <a:xfrm>
            <a:off x="7696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43" name="Line 43"/>
          <p:cNvSpPr>
            <a:spLocks noChangeShapeType="1"/>
          </p:cNvSpPr>
          <p:nvPr/>
        </p:nvSpPr>
        <p:spPr bwMode="auto">
          <a:xfrm>
            <a:off x="7848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44" name="Line 44"/>
          <p:cNvSpPr>
            <a:spLocks noChangeShapeType="1"/>
          </p:cNvSpPr>
          <p:nvPr/>
        </p:nvSpPr>
        <p:spPr bwMode="auto">
          <a:xfrm>
            <a:off x="29718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45" name="Line 45"/>
          <p:cNvSpPr>
            <a:spLocks noChangeShapeType="1"/>
          </p:cNvSpPr>
          <p:nvPr/>
        </p:nvSpPr>
        <p:spPr bwMode="auto">
          <a:xfrm>
            <a:off x="3124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46" name="Line 46"/>
          <p:cNvSpPr>
            <a:spLocks noChangeShapeType="1"/>
          </p:cNvSpPr>
          <p:nvPr/>
        </p:nvSpPr>
        <p:spPr bwMode="auto">
          <a:xfrm>
            <a:off x="3276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47" name="Line 47"/>
          <p:cNvSpPr>
            <a:spLocks noChangeShapeType="1"/>
          </p:cNvSpPr>
          <p:nvPr/>
        </p:nvSpPr>
        <p:spPr bwMode="auto">
          <a:xfrm>
            <a:off x="3429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48" name="Rectangle 48"/>
          <p:cNvSpPr>
            <a:spLocks noChangeArrowheads="1"/>
          </p:cNvSpPr>
          <p:nvPr/>
        </p:nvSpPr>
        <p:spPr bwMode="auto">
          <a:xfrm>
            <a:off x="4114800" y="685800"/>
            <a:ext cx="1960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GATTACGATATTA</a:t>
            </a:r>
          </a:p>
        </p:txBody>
      </p:sp>
      <p:cxnSp>
        <p:nvCxnSpPr>
          <p:cNvPr id="332849" name="AutoShape 49"/>
          <p:cNvCxnSpPr>
            <a:cxnSpLocks noChangeShapeType="1"/>
            <a:stCxn id="332816" idx="0"/>
            <a:endCxn id="332848" idx="1"/>
          </p:cNvCxnSpPr>
          <p:nvPr/>
        </p:nvCxnSpPr>
        <p:spPr bwMode="auto">
          <a:xfrm rot="16200000">
            <a:off x="3665537" y="922338"/>
            <a:ext cx="517525" cy="381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2850" name="Rectangle 50"/>
          <p:cNvSpPr>
            <a:spLocks noChangeArrowheads="1"/>
          </p:cNvSpPr>
          <p:nvPr/>
        </p:nvSpPr>
        <p:spPr bwMode="auto">
          <a:xfrm>
            <a:off x="1828800" y="609600"/>
            <a:ext cx="1825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TACCTGCCGTAA</a:t>
            </a:r>
          </a:p>
        </p:txBody>
      </p:sp>
      <p:cxnSp>
        <p:nvCxnSpPr>
          <p:cNvPr id="332851" name="AutoShape 51"/>
          <p:cNvCxnSpPr>
            <a:cxnSpLocks noChangeShapeType="1"/>
            <a:stCxn id="332805" idx="0"/>
            <a:endCxn id="332850" idx="1"/>
          </p:cNvCxnSpPr>
          <p:nvPr/>
        </p:nvCxnSpPr>
        <p:spPr bwMode="auto">
          <a:xfrm rot="16200000">
            <a:off x="1341437" y="884238"/>
            <a:ext cx="593725" cy="381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11560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10/30/12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60</a:t>
            </a:fld>
            <a:endParaRPr lang="en-US"/>
          </a:p>
        </p:txBody>
      </p:sp>
      <p:pic>
        <p:nvPicPr>
          <p:cNvPr id="7" name="Picture 6" descr="Picture 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92" y="762000"/>
            <a:ext cx="8604908" cy="567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252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10/30/12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61</a:t>
            </a:fld>
            <a:endParaRPr lang="en-US"/>
          </a:p>
        </p:txBody>
      </p:sp>
      <p:pic>
        <p:nvPicPr>
          <p:cNvPr id="7" name="Picture 6" descr="Picture 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91464"/>
            <a:ext cx="8458200" cy="551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87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46011"/>
            <a:ext cx="8229600" cy="838200"/>
          </a:xfrm>
        </p:spPr>
        <p:txBody>
          <a:bodyPr/>
          <a:lstStyle/>
          <a:p>
            <a:pPr algn="l"/>
            <a:r>
              <a:rPr lang="en-US" dirty="0" smtClean="0"/>
              <a:t>Selection Task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AE1C-EBB1-FC42-89C7-710BDC35B8F7}" type="datetime1">
              <a:rPr lang="en-US" smtClean="0"/>
              <a:pPr/>
              <a:t>10/30/12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eScience Institute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D68B-4E42-264B-AC20-6BB4D8144D4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6750" y="1384211"/>
            <a:ext cx="68421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SELECT 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pageURL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, 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pageRank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endParaRPr lang="en-US" sz="2000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FROM Rankings WHERE 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pageRank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 &gt; X</a:t>
            </a:r>
            <a:endParaRPr lang="en-US" sz="2000" b="1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pic>
        <p:nvPicPr>
          <p:cNvPr id="7" name="Picture 6" descr="Picture 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2282825"/>
            <a:ext cx="5257143" cy="40253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51749" y="4984750"/>
            <a:ext cx="119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GB /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974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10/30/12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63</a:t>
            </a:fld>
            <a:endParaRPr lang="en-US"/>
          </a:p>
        </p:txBody>
      </p:sp>
      <p:pic>
        <p:nvPicPr>
          <p:cNvPr id="7" name="Picture 6" descr="Picture 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22" y="1141613"/>
            <a:ext cx="8133743" cy="521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054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10/30/12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64</a:t>
            </a:fld>
            <a:endParaRPr lang="en-US"/>
          </a:p>
        </p:txBody>
      </p:sp>
      <p:pic>
        <p:nvPicPr>
          <p:cNvPr id="7" name="Picture 6" descr="Picture 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9082"/>
            <a:ext cx="8763000" cy="50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520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10/30/12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65</a:t>
            </a:fld>
            <a:endParaRPr lang="en-US"/>
          </a:p>
        </p:txBody>
      </p:sp>
      <p:pic>
        <p:nvPicPr>
          <p:cNvPr id="7" name="Picture 6" descr="Picture 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70083"/>
            <a:ext cx="8458200" cy="556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042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10/30/12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66</a:t>
            </a:fld>
            <a:endParaRPr lang="en-US"/>
          </a:p>
        </p:txBody>
      </p:sp>
      <p:pic>
        <p:nvPicPr>
          <p:cNvPr id="7" name="Picture 6" descr="Picture 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8458200" cy="447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585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168" y="516563"/>
            <a:ext cx="8229600" cy="838200"/>
          </a:xfrm>
        </p:spPr>
        <p:txBody>
          <a:bodyPr/>
          <a:lstStyle/>
          <a:p>
            <a:r>
              <a:rPr lang="en-US" dirty="0" smtClean="0"/>
              <a:t>Join Task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AE1C-EBB1-FC42-89C7-710BDC35B8F7}" type="datetime1">
              <a:rPr lang="en-US" smtClean="0"/>
              <a:pPr/>
              <a:t>10/30/12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eScience Institute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D68B-4E42-264B-AC20-6BB4D8144D4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76400" y="1676400"/>
            <a:ext cx="57912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SELECT INTO </a:t>
            </a:r>
            <a:r>
              <a:rPr lang="en-US" sz="1600" b="1" dirty="0" err="1">
                <a:solidFill>
                  <a:srgbClr val="0000FF"/>
                </a:solidFill>
                <a:latin typeface="Courier New"/>
                <a:cs typeface="Courier New"/>
              </a:rPr>
              <a:t>TempsourceIP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, </a:t>
            </a:r>
            <a:endParaRPr lang="en-US" sz="1600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           AVG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Courier New"/>
                <a:cs typeface="Courier New"/>
              </a:rPr>
              <a:t>pageRank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)as </a:t>
            </a:r>
            <a:r>
              <a:rPr lang="en-US" sz="1600" b="1" dirty="0" err="1">
                <a:solidFill>
                  <a:srgbClr val="0000FF"/>
                </a:solidFill>
                <a:latin typeface="Courier New"/>
                <a:cs typeface="Courier New"/>
              </a:rPr>
              <a:t>avgPageRank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, </a:t>
            </a:r>
            <a:endParaRPr lang="en-US" sz="1600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           SUM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Courier New"/>
                <a:cs typeface="Courier New"/>
              </a:rPr>
              <a:t>adRevenue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)as </a:t>
            </a:r>
            <a:r>
              <a:rPr lang="en-US" sz="1600" b="1" dirty="0" err="1">
                <a:solidFill>
                  <a:srgbClr val="0000FF"/>
                </a:solidFill>
                <a:latin typeface="Courier New"/>
                <a:cs typeface="Courier New"/>
              </a:rPr>
              <a:t>totalRevenue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FROM </a:t>
            </a:r>
            <a:r>
              <a:rPr lang="en-US" sz="16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RankingsAS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 R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  , </a:t>
            </a:r>
            <a:r>
              <a:rPr lang="en-US" sz="1600" b="1" dirty="0" err="1">
                <a:solidFill>
                  <a:srgbClr val="0000FF"/>
                </a:solidFill>
                <a:latin typeface="Courier New"/>
                <a:cs typeface="Courier New"/>
              </a:rPr>
              <a:t>UserVisitsAS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 UV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WHERE 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  <a:cs typeface="Courier New"/>
              </a:rPr>
              <a:t>.pageURL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 = 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  <a:cs typeface="Courier New"/>
              </a:rPr>
              <a:t>UV.destURL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AND </a:t>
            </a:r>
            <a:r>
              <a:rPr lang="en-US" sz="1600" b="1" dirty="0" err="1">
                <a:solidFill>
                  <a:srgbClr val="0000FF"/>
                </a:solidFill>
                <a:latin typeface="Courier New"/>
                <a:cs typeface="Courier New"/>
              </a:rPr>
              <a:t>UV.visitDate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endParaRPr lang="en-US" sz="1600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  BETWEEN ‘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2000-01-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15’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  AND ‘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2000-01-22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’ </a:t>
            </a:r>
            <a:endParaRPr lang="en-US" sz="1600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GROUP BY </a:t>
            </a:r>
            <a:r>
              <a:rPr lang="en-US" sz="1600" b="1" dirty="0" err="1">
                <a:solidFill>
                  <a:srgbClr val="0000FF"/>
                </a:solidFill>
                <a:latin typeface="Courier New"/>
                <a:cs typeface="Courier New"/>
              </a:rPr>
              <a:t>UV.sourceIP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; </a:t>
            </a:r>
          </a:p>
          <a:p>
            <a:endParaRPr lang="en-US" sz="1600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SELECT </a:t>
            </a:r>
            <a:r>
              <a:rPr lang="en-US" sz="1600" b="1" dirty="0" err="1">
                <a:solidFill>
                  <a:srgbClr val="0000FF"/>
                </a:solidFill>
                <a:latin typeface="Courier New"/>
                <a:cs typeface="Courier New"/>
              </a:rPr>
              <a:t>sourceIP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, </a:t>
            </a:r>
            <a:endParaRPr lang="en-US" sz="1600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      </a:t>
            </a:r>
            <a:r>
              <a:rPr lang="en-US" sz="16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totalRevenue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, </a:t>
            </a:r>
            <a:endParaRPr lang="en-US" sz="1600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      </a:t>
            </a:r>
            <a:r>
              <a:rPr lang="en-US" sz="16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avgPageRank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endParaRPr lang="en-US" sz="1600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FROM Temp 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ORDER BY </a:t>
            </a:r>
            <a:r>
              <a:rPr lang="en-US" sz="1600" b="1" dirty="0" err="1">
                <a:solidFill>
                  <a:srgbClr val="0000FF"/>
                </a:solidFill>
                <a:latin typeface="Courier New"/>
                <a:cs typeface="Courier New"/>
              </a:rPr>
              <a:t>totalRevenueDESC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endParaRPr lang="en-US" sz="1600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LIMIT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1; </a:t>
            </a:r>
          </a:p>
        </p:txBody>
      </p:sp>
    </p:spTree>
    <p:extLst>
      <p:ext uri="{BB962C8B-B14F-4D97-AF65-F5344CB8AC3E}">
        <p14:creationId xmlns:p14="http://schemas.microsoft.com/office/powerpoint/2010/main" val="3343108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10/30/12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68</a:t>
            </a:fld>
            <a:endParaRPr lang="en-US"/>
          </a:p>
        </p:txBody>
      </p:sp>
      <p:pic>
        <p:nvPicPr>
          <p:cNvPr id="7" name="Picture 6" descr="Picture 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76" y="762000"/>
            <a:ext cx="8763124" cy="555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095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with this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Other ways to avoid sequential scans?</a:t>
            </a:r>
          </a:p>
          <a:p>
            <a:r>
              <a:rPr lang="en-US"/>
              <a:t>Fault-tolerance in large clusters?</a:t>
            </a:r>
          </a:p>
          <a:p>
            <a:r>
              <a:rPr lang="en-US"/>
              <a:t>Tasks that cannot be expressed as queries?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10/30/12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68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D8AD-1880-3A42-88DC-58A793800E1C}" type="datetime1">
              <a:rPr lang="en-US"/>
              <a:pPr/>
              <a:t>10/29/12</a:t>
            </a:fld>
            <a:endParaRPr lang="en-US"/>
          </a:p>
        </p:txBody>
      </p:sp>
      <p:sp>
        <p:nvSpPr>
          <p:cNvPr id="5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eScience Institute</a:t>
            </a:r>
          </a:p>
        </p:txBody>
      </p:sp>
      <p:sp>
        <p:nvSpPr>
          <p:cNvPr id="5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AD71-D7D2-6942-8E3B-E214769966B9}" type="slidenum">
              <a:rPr lang="en-US"/>
              <a:pPr/>
              <a:t>7</a:t>
            </a:fld>
            <a:endParaRPr lang="en-US"/>
          </a:p>
        </p:txBody>
      </p:sp>
      <p:sp>
        <p:nvSpPr>
          <p:cNvPr id="333826" name="Rectangle 2"/>
          <p:cNvSpPr>
            <a:spLocks noChangeArrowheads="1"/>
          </p:cNvSpPr>
          <p:nvPr/>
        </p:nvSpPr>
        <p:spPr bwMode="auto">
          <a:xfrm>
            <a:off x="990600" y="2141538"/>
            <a:ext cx="7086600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27" name="Line 3"/>
          <p:cNvSpPr>
            <a:spLocks noChangeShapeType="1"/>
          </p:cNvSpPr>
          <p:nvPr/>
        </p:nvSpPr>
        <p:spPr bwMode="auto">
          <a:xfrm>
            <a:off x="1295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28" name="Line 4"/>
          <p:cNvSpPr>
            <a:spLocks noChangeShapeType="1"/>
          </p:cNvSpPr>
          <p:nvPr/>
        </p:nvSpPr>
        <p:spPr bwMode="auto">
          <a:xfrm>
            <a:off x="1447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29" name="Line 5"/>
          <p:cNvSpPr>
            <a:spLocks noChangeShapeType="1"/>
          </p:cNvSpPr>
          <p:nvPr/>
        </p:nvSpPr>
        <p:spPr bwMode="auto">
          <a:xfrm>
            <a:off x="1600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30" name="Line 6"/>
          <p:cNvSpPr>
            <a:spLocks noChangeShapeType="1"/>
          </p:cNvSpPr>
          <p:nvPr/>
        </p:nvSpPr>
        <p:spPr bwMode="auto">
          <a:xfrm>
            <a:off x="1752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31" name="Line 7"/>
          <p:cNvSpPr>
            <a:spLocks noChangeShapeType="1"/>
          </p:cNvSpPr>
          <p:nvPr/>
        </p:nvSpPr>
        <p:spPr bwMode="auto">
          <a:xfrm>
            <a:off x="1905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32" name="Line 8"/>
          <p:cNvSpPr>
            <a:spLocks noChangeShapeType="1"/>
          </p:cNvSpPr>
          <p:nvPr/>
        </p:nvSpPr>
        <p:spPr bwMode="auto">
          <a:xfrm>
            <a:off x="2057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33" name="Line 9"/>
          <p:cNvSpPr>
            <a:spLocks noChangeShapeType="1"/>
          </p:cNvSpPr>
          <p:nvPr/>
        </p:nvSpPr>
        <p:spPr bwMode="auto">
          <a:xfrm>
            <a:off x="2209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34" name="Line 10"/>
          <p:cNvSpPr>
            <a:spLocks noChangeShapeType="1"/>
          </p:cNvSpPr>
          <p:nvPr/>
        </p:nvSpPr>
        <p:spPr bwMode="auto">
          <a:xfrm>
            <a:off x="2362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35" name="Line 11"/>
          <p:cNvSpPr>
            <a:spLocks noChangeShapeType="1"/>
          </p:cNvSpPr>
          <p:nvPr/>
        </p:nvSpPr>
        <p:spPr bwMode="auto">
          <a:xfrm>
            <a:off x="2514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36" name="Line 12"/>
          <p:cNvSpPr>
            <a:spLocks noChangeShapeType="1"/>
          </p:cNvSpPr>
          <p:nvPr/>
        </p:nvSpPr>
        <p:spPr bwMode="auto">
          <a:xfrm>
            <a:off x="2667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37" name="Line 13"/>
          <p:cNvSpPr>
            <a:spLocks noChangeShapeType="1"/>
          </p:cNvSpPr>
          <p:nvPr/>
        </p:nvSpPr>
        <p:spPr bwMode="auto">
          <a:xfrm>
            <a:off x="2819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38" name="Line 14"/>
          <p:cNvSpPr>
            <a:spLocks noChangeShapeType="1"/>
          </p:cNvSpPr>
          <p:nvPr/>
        </p:nvSpPr>
        <p:spPr bwMode="auto">
          <a:xfrm>
            <a:off x="3581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39" name="Line 15"/>
          <p:cNvSpPr>
            <a:spLocks noChangeShapeType="1"/>
          </p:cNvSpPr>
          <p:nvPr/>
        </p:nvSpPr>
        <p:spPr bwMode="auto">
          <a:xfrm>
            <a:off x="3733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40" name="Line 16"/>
          <p:cNvSpPr>
            <a:spLocks noChangeShapeType="1"/>
          </p:cNvSpPr>
          <p:nvPr/>
        </p:nvSpPr>
        <p:spPr bwMode="auto">
          <a:xfrm>
            <a:off x="3886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41" name="Line 17"/>
          <p:cNvSpPr>
            <a:spLocks noChangeShapeType="1"/>
          </p:cNvSpPr>
          <p:nvPr/>
        </p:nvSpPr>
        <p:spPr bwMode="auto">
          <a:xfrm>
            <a:off x="4038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42" name="Line 18"/>
          <p:cNvSpPr>
            <a:spLocks noChangeShapeType="1"/>
          </p:cNvSpPr>
          <p:nvPr/>
        </p:nvSpPr>
        <p:spPr bwMode="auto">
          <a:xfrm>
            <a:off x="4191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43" name="Line 19"/>
          <p:cNvSpPr>
            <a:spLocks noChangeShapeType="1"/>
          </p:cNvSpPr>
          <p:nvPr/>
        </p:nvSpPr>
        <p:spPr bwMode="auto">
          <a:xfrm>
            <a:off x="4343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44" name="Line 20"/>
          <p:cNvSpPr>
            <a:spLocks noChangeShapeType="1"/>
          </p:cNvSpPr>
          <p:nvPr/>
        </p:nvSpPr>
        <p:spPr bwMode="auto">
          <a:xfrm>
            <a:off x="4495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45" name="Line 21"/>
          <p:cNvSpPr>
            <a:spLocks noChangeShapeType="1"/>
          </p:cNvSpPr>
          <p:nvPr/>
        </p:nvSpPr>
        <p:spPr bwMode="auto">
          <a:xfrm>
            <a:off x="4648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46" name="Line 22"/>
          <p:cNvSpPr>
            <a:spLocks noChangeShapeType="1"/>
          </p:cNvSpPr>
          <p:nvPr/>
        </p:nvSpPr>
        <p:spPr bwMode="auto">
          <a:xfrm>
            <a:off x="4800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47" name="Line 23"/>
          <p:cNvSpPr>
            <a:spLocks noChangeShapeType="1"/>
          </p:cNvSpPr>
          <p:nvPr/>
        </p:nvSpPr>
        <p:spPr bwMode="auto">
          <a:xfrm>
            <a:off x="4953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48" name="Line 24"/>
          <p:cNvSpPr>
            <a:spLocks noChangeShapeType="1"/>
          </p:cNvSpPr>
          <p:nvPr/>
        </p:nvSpPr>
        <p:spPr bwMode="auto">
          <a:xfrm>
            <a:off x="5105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49" name="Line 25"/>
          <p:cNvSpPr>
            <a:spLocks noChangeShapeType="1"/>
          </p:cNvSpPr>
          <p:nvPr/>
        </p:nvSpPr>
        <p:spPr bwMode="auto">
          <a:xfrm>
            <a:off x="5257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50" name="Line 26"/>
          <p:cNvSpPr>
            <a:spLocks noChangeShapeType="1"/>
          </p:cNvSpPr>
          <p:nvPr/>
        </p:nvSpPr>
        <p:spPr bwMode="auto">
          <a:xfrm>
            <a:off x="5410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51" name="Line 27"/>
          <p:cNvSpPr>
            <a:spLocks noChangeShapeType="1"/>
          </p:cNvSpPr>
          <p:nvPr/>
        </p:nvSpPr>
        <p:spPr bwMode="auto">
          <a:xfrm>
            <a:off x="5562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52" name="Line 28"/>
          <p:cNvSpPr>
            <a:spLocks noChangeShapeType="1"/>
          </p:cNvSpPr>
          <p:nvPr/>
        </p:nvSpPr>
        <p:spPr bwMode="auto">
          <a:xfrm>
            <a:off x="5715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53" name="Line 29"/>
          <p:cNvSpPr>
            <a:spLocks noChangeShapeType="1"/>
          </p:cNvSpPr>
          <p:nvPr/>
        </p:nvSpPr>
        <p:spPr bwMode="auto">
          <a:xfrm>
            <a:off x="5867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54" name="Line 30"/>
          <p:cNvSpPr>
            <a:spLocks noChangeShapeType="1"/>
          </p:cNvSpPr>
          <p:nvPr/>
        </p:nvSpPr>
        <p:spPr bwMode="auto">
          <a:xfrm>
            <a:off x="6019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55" name="Line 31"/>
          <p:cNvSpPr>
            <a:spLocks noChangeShapeType="1"/>
          </p:cNvSpPr>
          <p:nvPr/>
        </p:nvSpPr>
        <p:spPr bwMode="auto">
          <a:xfrm>
            <a:off x="6172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56" name="Line 32"/>
          <p:cNvSpPr>
            <a:spLocks noChangeShapeType="1"/>
          </p:cNvSpPr>
          <p:nvPr/>
        </p:nvSpPr>
        <p:spPr bwMode="auto">
          <a:xfrm>
            <a:off x="6324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57" name="Line 33"/>
          <p:cNvSpPr>
            <a:spLocks noChangeShapeType="1"/>
          </p:cNvSpPr>
          <p:nvPr/>
        </p:nvSpPr>
        <p:spPr bwMode="auto">
          <a:xfrm>
            <a:off x="6477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58" name="Line 34"/>
          <p:cNvSpPr>
            <a:spLocks noChangeShapeType="1"/>
          </p:cNvSpPr>
          <p:nvPr/>
        </p:nvSpPr>
        <p:spPr bwMode="auto">
          <a:xfrm>
            <a:off x="6629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59" name="Line 35"/>
          <p:cNvSpPr>
            <a:spLocks noChangeShapeType="1"/>
          </p:cNvSpPr>
          <p:nvPr/>
        </p:nvSpPr>
        <p:spPr bwMode="auto">
          <a:xfrm>
            <a:off x="6781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60" name="Line 36"/>
          <p:cNvSpPr>
            <a:spLocks noChangeShapeType="1"/>
          </p:cNvSpPr>
          <p:nvPr/>
        </p:nvSpPr>
        <p:spPr bwMode="auto">
          <a:xfrm>
            <a:off x="6934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61" name="Line 37"/>
          <p:cNvSpPr>
            <a:spLocks noChangeShapeType="1"/>
          </p:cNvSpPr>
          <p:nvPr/>
        </p:nvSpPr>
        <p:spPr bwMode="auto">
          <a:xfrm>
            <a:off x="7086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62" name="Line 38"/>
          <p:cNvSpPr>
            <a:spLocks noChangeShapeType="1"/>
          </p:cNvSpPr>
          <p:nvPr/>
        </p:nvSpPr>
        <p:spPr bwMode="auto">
          <a:xfrm>
            <a:off x="7239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63" name="Line 39"/>
          <p:cNvSpPr>
            <a:spLocks noChangeShapeType="1"/>
          </p:cNvSpPr>
          <p:nvPr/>
        </p:nvSpPr>
        <p:spPr bwMode="auto">
          <a:xfrm>
            <a:off x="7391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64" name="Line 40"/>
          <p:cNvSpPr>
            <a:spLocks noChangeShapeType="1"/>
          </p:cNvSpPr>
          <p:nvPr/>
        </p:nvSpPr>
        <p:spPr bwMode="auto">
          <a:xfrm>
            <a:off x="7543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65" name="Line 41"/>
          <p:cNvSpPr>
            <a:spLocks noChangeShapeType="1"/>
          </p:cNvSpPr>
          <p:nvPr/>
        </p:nvSpPr>
        <p:spPr bwMode="auto">
          <a:xfrm>
            <a:off x="7696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66" name="Line 42"/>
          <p:cNvSpPr>
            <a:spLocks noChangeShapeType="1"/>
          </p:cNvSpPr>
          <p:nvPr/>
        </p:nvSpPr>
        <p:spPr bwMode="auto">
          <a:xfrm>
            <a:off x="7848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67" name="Line 43"/>
          <p:cNvSpPr>
            <a:spLocks noChangeShapeType="1"/>
          </p:cNvSpPr>
          <p:nvPr/>
        </p:nvSpPr>
        <p:spPr bwMode="auto">
          <a:xfrm>
            <a:off x="2971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68" name="Line 44"/>
          <p:cNvSpPr>
            <a:spLocks noChangeShapeType="1"/>
          </p:cNvSpPr>
          <p:nvPr/>
        </p:nvSpPr>
        <p:spPr bwMode="auto">
          <a:xfrm>
            <a:off x="3124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69" name="Line 45"/>
          <p:cNvSpPr>
            <a:spLocks noChangeShapeType="1"/>
          </p:cNvSpPr>
          <p:nvPr/>
        </p:nvSpPr>
        <p:spPr bwMode="auto">
          <a:xfrm>
            <a:off x="3276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70" name="Line 46"/>
          <p:cNvSpPr>
            <a:spLocks noChangeShapeType="1"/>
          </p:cNvSpPr>
          <p:nvPr/>
        </p:nvSpPr>
        <p:spPr bwMode="auto">
          <a:xfrm>
            <a:off x="3429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3871" name="AutoShape 47"/>
          <p:cNvCxnSpPr>
            <a:cxnSpLocks noChangeShapeType="1"/>
            <a:stCxn id="333839" idx="0"/>
            <a:endCxn id="333875" idx="1"/>
          </p:cNvCxnSpPr>
          <p:nvPr/>
        </p:nvCxnSpPr>
        <p:spPr bwMode="auto">
          <a:xfrm rot="16200000">
            <a:off x="3661568" y="1688307"/>
            <a:ext cx="677863" cy="533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3872" name="AutoShape 48"/>
          <p:cNvSpPr>
            <a:spLocks noChangeArrowheads="1"/>
          </p:cNvSpPr>
          <p:nvPr/>
        </p:nvSpPr>
        <p:spPr bwMode="auto">
          <a:xfrm>
            <a:off x="1052513" y="1870075"/>
            <a:ext cx="152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73" name="Line 49"/>
          <p:cNvSpPr>
            <a:spLocks noChangeShapeType="1"/>
          </p:cNvSpPr>
          <p:nvPr/>
        </p:nvSpPr>
        <p:spPr bwMode="auto">
          <a:xfrm>
            <a:off x="1143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74" name="Rectangle 50"/>
          <p:cNvSpPr>
            <a:spLocks noChangeArrowheads="1"/>
          </p:cNvSpPr>
          <p:nvPr/>
        </p:nvSpPr>
        <p:spPr bwMode="auto">
          <a:xfrm>
            <a:off x="1066800" y="3360738"/>
            <a:ext cx="5792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TACCTGCCGTAA = GATTACGATATTA?</a:t>
            </a:r>
          </a:p>
        </p:txBody>
      </p:sp>
      <p:sp>
        <p:nvSpPr>
          <p:cNvPr id="333875" name="Rectangle 51"/>
          <p:cNvSpPr>
            <a:spLocks noChangeArrowheads="1"/>
          </p:cNvSpPr>
          <p:nvPr/>
        </p:nvSpPr>
        <p:spPr bwMode="auto">
          <a:xfrm>
            <a:off x="4267200" y="1447800"/>
            <a:ext cx="1960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GATTACGATATTA</a:t>
            </a:r>
          </a:p>
        </p:txBody>
      </p:sp>
      <p:sp>
        <p:nvSpPr>
          <p:cNvPr id="333876" name="Rectangle 52"/>
          <p:cNvSpPr>
            <a:spLocks noChangeArrowheads="1"/>
          </p:cNvSpPr>
          <p:nvPr/>
        </p:nvSpPr>
        <p:spPr bwMode="auto">
          <a:xfrm>
            <a:off x="762000" y="4876800"/>
            <a:ext cx="1711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time = 0</a:t>
            </a:r>
            <a:endParaRPr lang="en-US" sz="4000"/>
          </a:p>
        </p:txBody>
      </p:sp>
      <p:sp>
        <p:nvSpPr>
          <p:cNvPr id="333877" name="Text Box 53"/>
          <p:cNvSpPr txBox="1">
            <a:spLocks noChangeArrowheads="1"/>
          </p:cNvSpPr>
          <p:nvPr/>
        </p:nvSpPr>
        <p:spPr bwMode="auto">
          <a:xfrm>
            <a:off x="5791200" y="41910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DD080A"/>
                </a:solidFill>
              </a:rPr>
              <a:t>No. </a:t>
            </a:r>
          </a:p>
        </p:txBody>
      </p:sp>
    </p:spTree>
    <p:extLst>
      <p:ext uri="{BB962C8B-B14F-4D97-AF65-F5344CB8AC3E}">
        <p14:creationId xmlns:p14="http://schemas.microsoft.com/office/powerpoint/2010/main" val="3802454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10/30/12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70</a:t>
            </a:fld>
            <a:endParaRPr lang="en-US"/>
          </a:p>
        </p:txBody>
      </p:sp>
      <p:pic>
        <p:nvPicPr>
          <p:cNvPr id="7" name="Picture 6" descr="Picture 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46535"/>
            <a:ext cx="8610600" cy="569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3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10/30/12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71</a:t>
            </a:fld>
            <a:endParaRPr lang="en-US"/>
          </a:p>
        </p:txBody>
      </p:sp>
      <p:pic>
        <p:nvPicPr>
          <p:cNvPr id="7" name="Picture 6" descr="Picture 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5258"/>
            <a:ext cx="8686800" cy="561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10/30/12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72</a:t>
            </a:fld>
            <a:endParaRPr lang="en-US"/>
          </a:p>
        </p:txBody>
      </p:sp>
      <p:pic>
        <p:nvPicPr>
          <p:cNvPr id="7" name="Picture 6" descr="Picture 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36" y="1066800"/>
            <a:ext cx="8525464" cy="507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62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78C0-A105-194A-A5A9-2030555A896B}" type="datetime1">
              <a:rPr lang="en-US"/>
              <a:pPr/>
              <a:t>10/29/12</a:t>
            </a:fld>
            <a:endParaRPr lang="en-US"/>
          </a:p>
        </p:txBody>
      </p:sp>
      <p:sp>
        <p:nvSpPr>
          <p:cNvPr id="5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eScience Institute</a:t>
            </a:r>
          </a:p>
        </p:txBody>
      </p:sp>
      <p:sp>
        <p:nvSpPr>
          <p:cNvPr id="5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F9C4-DB25-CA4A-A719-3436092061BC}" type="slidenum">
              <a:rPr lang="en-US"/>
              <a:pPr/>
              <a:t>8</a:t>
            </a:fld>
            <a:endParaRPr lang="en-US"/>
          </a:p>
        </p:txBody>
      </p:sp>
      <p:sp>
        <p:nvSpPr>
          <p:cNvPr id="334850" name="Rectangle 2"/>
          <p:cNvSpPr>
            <a:spLocks noChangeArrowheads="1"/>
          </p:cNvSpPr>
          <p:nvPr/>
        </p:nvSpPr>
        <p:spPr bwMode="auto">
          <a:xfrm>
            <a:off x="990600" y="2141538"/>
            <a:ext cx="7086600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4851" name="AutoShape 3"/>
          <p:cNvCxnSpPr>
            <a:cxnSpLocks noChangeShapeType="1"/>
            <a:stCxn id="334869" idx="0"/>
            <a:endCxn id="334854" idx="1"/>
          </p:cNvCxnSpPr>
          <p:nvPr/>
        </p:nvCxnSpPr>
        <p:spPr bwMode="auto">
          <a:xfrm rot="16200000">
            <a:off x="3661568" y="1688307"/>
            <a:ext cx="677863" cy="533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4852" name="AutoShape 4"/>
          <p:cNvSpPr>
            <a:spLocks noChangeArrowheads="1"/>
          </p:cNvSpPr>
          <p:nvPr/>
        </p:nvSpPr>
        <p:spPr bwMode="auto">
          <a:xfrm>
            <a:off x="1219200" y="1870075"/>
            <a:ext cx="152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53" name="Rectangle 5"/>
          <p:cNvSpPr>
            <a:spLocks noChangeArrowheads="1"/>
          </p:cNvSpPr>
          <p:nvPr/>
        </p:nvSpPr>
        <p:spPr bwMode="auto">
          <a:xfrm>
            <a:off x="1066800" y="3360738"/>
            <a:ext cx="5607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CCCCCAATGAC = GATTACGATATTA?</a:t>
            </a:r>
          </a:p>
        </p:txBody>
      </p:sp>
      <p:sp>
        <p:nvSpPr>
          <p:cNvPr id="334854" name="Rectangle 6"/>
          <p:cNvSpPr>
            <a:spLocks noChangeArrowheads="1"/>
          </p:cNvSpPr>
          <p:nvPr/>
        </p:nvSpPr>
        <p:spPr bwMode="auto">
          <a:xfrm>
            <a:off x="4267200" y="1447800"/>
            <a:ext cx="1960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GATTACGATATTA</a:t>
            </a:r>
          </a:p>
        </p:txBody>
      </p:sp>
      <p:sp>
        <p:nvSpPr>
          <p:cNvPr id="334855" name="Rectangle 7"/>
          <p:cNvSpPr>
            <a:spLocks noChangeArrowheads="1"/>
          </p:cNvSpPr>
          <p:nvPr/>
        </p:nvSpPr>
        <p:spPr bwMode="auto">
          <a:xfrm>
            <a:off x="762000" y="4876800"/>
            <a:ext cx="1711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time = 1</a:t>
            </a:r>
            <a:endParaRPr lang="en-US" sz="4000"/>
          </a:p>
        </p:txBody>
      </p:sp>
      <p:sp>
        <p:nvSpPr>
          <p:cNvPr id="334856" name="Text Box 8"/>
          <p:cNvSpPr txBox="1">
            <a:spLocks noChangeArrowheads="1"/>
          </p:cNvSpPr>
          <p:nvPr/>
        </p:nvSpPr>
        <p:spPr bwMode="auto">
          <a:xfrm>
            <a:off x="5791200" y="41910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DD080A"/>
                </a:solidFill>
              </a:rPr>
              <a:t>No.  </a:t>
            </a:r>
          </a:p>
        </p:txBody>
      </p:sp>
      <p:sp>
        <p:nvSpPr>
          <p:cNvPr id="334857" name="Line 9"/>
          <p:cNvSpPr>
            <a:spLocks noChangeShapeType="1"/>
          </p:cNvSpPr>
          <p:nvPr/>
        </p:nvSpPr>
        <p:spPr bwMode="auto">
          <a:xfrm>
            <a:off x="1295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58" name="Line 10"/>
          <p:cNvSpPr>
            <a:spLocks noChangeShapeType="1"/>
          </p:cNvSpPr>
          <p:nvPr/>
        </p:nvSpPr>
        <p:spPr bwMode="auto">
          <a:xfrm>
            <a:off x="1447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59" name="Line 11"/>
          <p:cNvSpPr>
            <a:spLocks noChangeShapeType="1"/>
          </p:cNvSpPr>
          <p:nvPr/>
        </p:nvSpPr>
        <p:spPr bwMode="auto">
          <a:xfrm>
            <a:off x="1600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0" name="Line 12"/>
          <p:cNvSpPr>
            <a:spLocks noChangeShapeType="1"/>
          </p:cNvSpPr>
          <p:nvPr/>
        </p:nvSpPr>
        <p:spPr bwMode="auto">
          <a:xfrm>
            <a:off x="1752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1" name="Line 13"/>
          <p:cNvSpPr>
            <a:spLocks noChangeShapeType="1"/>
          </p:cNvSpPr>
          <p:nvPr/>
        </p:nvSpPr>
        <p:spPr bwMode="auto">
          <a:xfrm>
            <a:off x="1905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2" name="Line 14"/>
          <p:cNvSpPr>
            <a:spLocks noChangeShapeType="1"/>
          </p:cNvSpPr>
          <p:nvPr/>
        </p:nvSpPr>
        <p:spPr bwMode="auto">
          <a:xfrm>
            <a:off x="2057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3" name="Line 15"/>
          <p:cNvSpPr>
            <a:spLocks noChangeShapeType="1"/>
          </p:cNvSpPr>
          <p:nvPr/>
        </p:nvSpPr>
        <p:spPr bwMode="auto">
          <a:xfrm>
            <a:off x="2209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4" name="Line 16"/>
          <p:cNvSpPr>
            <a:spLocks noChangeShapeType="1"/>
          </p:cNvSpPr>
          <p:nvPr/>
        </p:nvSpPr>
        <p:spPr bwMode="auto">
          <a:xfrm>
            <a:off x="2362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5" name="Line 17"/>
          <p:cNvSpPr>
            <a:spLocks noChangeShapeType="1"/>
          </p:cNvSpPr>
          <p:nvPr/>
        </p:nvSpPr>
        <p:spPr bwMode="auto">
          <a:xfrm>
            <a:off x="2514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6" name="Line 18"/>
          <p:cNvSpPr>
            <a:spLocks noChangeShapeType="1"/>
          </p:cNvSpPr>
          <p:nvPr/>
        </p:nvSpPr>
        <p:spPr bwMode="auto">
          <a:xfrm>
            <a:off x="2667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7" name="Line 19"/>
          <p:cNvSpPr>
            <a:spLocks noChangeShapeType="1"/>
          </p:cNvSpPr>
          <p:nvPr/>
        </p:nvSpPr>
        <p:spPr bwMode="auto">
          <a:xfrm>
            <a:off x="2819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8" name="Line 20"/>
          <p:cNvSpPr>
            <a:spLocks noChangeShapeType="1"/>
          </p:cNvSpPr>
          <p:nvPr/>
        </p:nvSpPr>
        <p:spPr bwMode="auto">
          <a:xfrm>
            <a:off x="3581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9" name="Line 21"/>
          <p:cNvSpPr>
            <a:spLocks noChangeShapeType="1"/>
          </p:cNvSpPr>
          <p:nvPr/>
        </p:nvSpPr>
        <p:spPr bwMode="auto">
          <a:xfrm>
            <a:off x="3733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70" name="Line 22"/>
          <p:cNvSpPr>
            <a:spLocks noChangeShapeType="1"/>
          </p:cNvSpPr>
          <p:nvPr/>
        </p:nvSpPr>
        <p:spPr bwMode="auto">
          <a:xfrm>
            <a:off x="3886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71" name="Line 23"/>
          <p:cNvSpPr>
            <a:spLocks noChangeShapeType="1"/>
          </p:cNvSpPr>
          <p:nvPr/>
        </p:nvSpPr>
        <p:spPr bwMode="auto">
          <a:xfrm>
            <a:off x="4038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72" name="Line 24"/>
          <p:cNvSpPr>
            <a:spLocks noChangeShapeType="1"/>
          </p:cNvSpPr>
          <p:nvPr/>
        </p:nvSpPr>
        <p:spPr bwMode="auto">
          <a:xfrm>
            <a:off x="4191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73" name="Line 25"/>
          <p:cNvSpPr>
            <a:spLocks noChangeShapeType="1"/>
          </p:cNvSpPr>
          <p:nvPr/>
        </p:nvSpPr>
        <p:spPr bwMode="auto">
          <a:xfrm>
            <a:off x="4343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74" name="Line 26"/>
          <p:cNvSpPr>
            <a:spLocks noChangeShapeType="1"/>
          </p:cNvSpPr>
          <p:nvPr/>
        </p:nvSpPr>
        <p:spPr bwMode="auto">
          <a:xfrm>
            <a:off x="4495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75" name="Line 27"/>
          <p:cNvSpPr>
            <a:spLocks noChangeShapeType="1"/>
          </p:cNvSpPr>
          <p:nvPr/>
        </p:nvSpPr>
        <p:spPr bwMode="auto">
          <a:xfrm>
            <a:off x="4648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76" name="Line 28"/>
          <p:cNvSpPr>
            <a:spLocks noChangeShapeType="1"/>
          </p:cNvSpPr>
          <p:nvPr/>
        </p:nvSpPr>
        <p:spPr bwMode="auto">
          <a:xfrm>
            <a:off x="4800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77" name="Line 29"/>
          <p:cNvSpPr>
            <a:spLocks noChangeShapeType="1"/>
          </p:cNvSpPr>
          <p:nvPr/>
        </p:nvSpPr>
        <p:spPr bwMode="auto">
          <a:xfrm>
            <a:off x="4953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78" name="Line 30"/>
          <p:cNvSpPr>
            <a:spLocks noChangeShapeType="1"/>
          </p:cNvSpPr>
          <p:nvPr/>
        </p:nvSpPr>
        <p:spPr bwMode="auto">
          <a:xfrm>
            <a:off x="5105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79" name="Line 31"/>
          <p:cNvSpPr>
            <a:spLocks noChangeShapeType="1"/>
          </p:cNvSpPr>
          <p:nvPr/>
        </p:nvSpPr>
        <p:spPr bwMode="auto">
          <a:xfrm>
            <a:off x="5257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80" name="Line 32"/>
          <p:cNvSpPr>
            <a:spLocks noChangeShapeType="1"/>
          </p:cNvSpPr>
          <p:nvPr/>
        </p:nvSpPr>
        <p:spPr bwMode="auto">
          <a:xfrm>
            <a:off x="5410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81" name="Line 33"/>
          <p:cNvSpPr>
            <a:spLocks noChangeShapeType="1"/>
          </p:cNvSpPr>
          <p:nvPr/>
        </p:nvSpPr>
        <p:spPr bwMode="auto">
          <a:xfrm>
            <a:off x="5562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82" name="Line 34"/>
          <p:cNvSpPr>
            <a:spLocks noChangeShapeType="1"/>
          </p:cNvSpPr>
          <p:nvPr/>
        </p:nvSpPr>
        <p:spPr bwMode="auto">
          <a:xfrm>
            <a:off x="5715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83" name="Line 35"/>
          <p:cNvSpPr>
            <a:spLocks noChangeShapeType="1"/>
          </p:cNvSpPr>
          <p:nvPr/>
        </p:nvSpPr>
        <p:spPr bwMode="auto">
          <a:xfrm>
            <a:off x="5867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84" name="Line 36"/>
          <p:cNvSpPr>
            <a:spLocks noChangeShapeType="1"/>
          </p:cNvSpPr>
          <p:nvPr/>
        </p:nvSpPr>
        <p:spPr bwMode="auto">
          <a:xfrm>
            <a:off x="6019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85" name="Line 37"/>
          <p:cNvSpPr>
            <a:spLocks noChangeShapeType="1"/>
          </p:cNvSpPr>
          <p:nvPr/>
        </p:nvSpPr>
        <p:spPr bwMode="auto">
          <a:xfrm>
            <a:off x="6172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86" name="Line 38"/>
          <p:cNvSpPr>
            <a:spLocks noChangeShapeType="1"/>
          </p:cNvSpPr>
          <p:nvPr/>
        </p:nvSpPr>
        <p:spPr bwMode="auto">
          <a:xfrm>
            <a:off x="6324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87" name="Line 39"/>
          <p:cNvSpPr>
            <a:spLocks noChangeShapeType="1"/>
          </p:cNvSpPr>
          <p:nvPr/>
        </p:nvSpPr>
        <p:spPr bwMode="auto">
          <a:xfrm>
            <a:off x="6477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88" name="Line 40"/>
          <p:cNvSpPr>
            <a:spLocks noChangeShapeType="1"/>
          </p:cNvSpPr>
          <p:nvPr/>
        </p:nvSpPr>
        <p:spPr bwMode="auto">
          <a:xfrm>
            <a:off x="6629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89" name="Line 41"/>
          <p:cNvSpPr>
            <a:spLocks noChangeShapeType="1"/>
          </p:cNvSpPr>
          <p:nvPr/>
        </p:nvSpPr>
        <p:spPr bwMode="auto">
          <a:xfrm>
            <a:off x="6781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90" name="Line 42"/>
          <p:cNvSpPr>
            <a:spLocks noChangeShapeType="1"/>
          </p:cNvSpPr>
          <p:nvPr/>
        </p:nvSpPr>
        <p:spPr bwMode="auto">
          <a:xfrm>
            <a:off x="6934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91" name="Line 43"/>
          <p:cNvSpPr>
            <a:spLocks noChangeShapeType="1"/>
          </p:cNvSpPr>
          <p:nvPr/>
        </p:nvSpPr>
        <p:spPr bwMode="auto">
          <a:xfrm>
            <a:off x="7086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92" name="Line 44"/>
          <p:cNvSpPr>
            <a:spLocks noChangeShapeType="1"/>
          </p:cNvSpPr>
          <p:nvPr/>
        </p:nvSpPr>
        <p:spPr bwMode="auto">
          <a:xfrm>
            <a:off x="7239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93" name="Line 45"/>
          <p:cNvSpPr>
            <a:spLocks noChangeShapeType="1"/>
          </p:cNvSpPr>
          <p:nvPr/>
        </p:nvSpPr>
        <p:spPr bwMode="auto">
          <a:xfrm>
            <a:off x="7391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94" name="Line 46"/>
          <p:cNvSpPr>
            <a:spLocks noChangeShapeType="1"/>
          </p:cNvSpPr>
          <p:nvPr/>
        </p:nvSpPr>
        <p:spPr bwMode="auto">
          <a:xfrm>
            <a:off x="7543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95" name="Line 47"/>
          <p:cNvSpPr>
            <a:spLocks noChangeShapeType="1"/>
          </p:cNvSpPr>
          <p:nvPr/>
        </p:nvSpPr>
        <p:spPr bwMode="auto">
          <a:xfrm>
            <a:off x="7696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96" name="Line 48"/>
          <p:cNvSpPr>
            <a:spLocks noChangeShapeType="1"/>
          </p:cNvSpPr>
          <p:nvPr/>
        </p:nvSpPr>
        <p:spPr bwMode="auto">
          <a:xfrm>
            <a:off x="7848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97" name="Line 49"/>
          <p:cNvSpPr>
            <a:spLocks noChangeShapeType="1"/>
          </p:cNvSpPr>
          <p:nvPr/>
        </p:nvSpPr>
        <p:spPr bwMode="auto">
          <a:xfrm>
            <a:off x="2971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98" name="Line 50"/>
          <p:cNvSpPr>
            <a:spLocks noChangeShapeType="1"/>
          </p:cNvSpPr>
          <p:nvPr/>
        </p:nvSpPr>
        <p:spPr bwMode="auto">
          <a:xfrm>
            <a:off x="3124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99" name="Line 51"/>
          <p:cNvSpPr>
            <a:spLocks noChangeShapeType="1"/>
          </p:cNvSpPr>
          <p:nvPr/>
        </p:nvSpPr>
        <p:spPr bwMode="auto">
          <a:xfrm>
            <a:off x="3276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900" name="Line 52"/>
          <p:cNvSpPr>
            <a:spLocks noChangeShapeType="1"/>
          </p:cNvSpPr>
          <p:nvPr/>
        </p:nvSpPr>
        <p:spPr bwMode="auto">
          <a:xfrm>
            <a:off x="3429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901" name="Line 53"/>
          <p:cNvSpPr>
            <a:spLocks noChangeShapeType="1"/>
          </p:cNvSpPr>
          <p:nvPr/>
        </p:nvSpPr>
        <p:spPr bwMode="auto">
          <a:xfrm>
            <a:off x="1143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95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3DAA-F3C4-8641-AE66-4A2D44289856}" type="datetime1">
              <a:rPr lang="en-US"/>
              <a:pPr/>
              <a:t>10/29/12</a:t>
            </a:fld>
            <a:endParaRPr lang="en-US"/>
          </a:p>
        </p:txBody>
      </p:sp>
      <p:sp>
        <p:nvSpPr>
          <p:cNvPr id="5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eScience Institute</a:t>
            </a:r>
          </a:p>
        </p:txBody>
      </p:sp>
      <p:sp>
        <p:nvSpPr>
          <p:cNvPr id="5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62B1-EF55-624D-BACD-DACFD7160ECB}" type="slidenum">
              <a:rPr lang="en-US"/>
              <a:pPr/>
              <a:t>9</a:t>
            </a:fld>
            <a:endParaRPr lang="en-US"/>
          </a:p>
        </p:txBody>
      </p:sp>
      <p:sp>
        <p:nvSpPr>
          <p:cNvPr id="335874" name="Rectangle 2"/>
          <p:cNvSpPr>
            <a:spLocks noChangeArrowheads="1"/>
          </p:cNvSpPr>
          <p:nvPr/>
        </p:nvSpPr>
        <p:spPr bwMode="auto">
          <a:xfrm>
            <a:off x="990600" y="2141538"/>
            <a:ext cx="7086600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875" name="AutoShape 3"/>
          <p:cNvSpPr>
            <a:spLocks noChangeArrowheads="1"/>
          </p:cNvSpPr>
          <p:nvPr/>
        </p:nvSpPr>
        <p:spPr bwMode="auto">
          <a:xfrm>
            <a:off x="3657600" y="1905000"/>
            <a:ext cx="152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876" name="Rectangle 4"/>
          <p:cNvSpPr>
            <a:spLocks noChangeArrowheads="1"/>
          </p:cNvSpPr>
          <p:nvPr/>
        </p:nvSpPr>
        <p:spPr bwMode="auto">
          <a:xfrm>
            <a:off x="1066800" y="3360738"/>
            <a:ext cx="683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GATTACGATATTA contains GATTACGATATTA?</a:t>
            </a:r>
          </a:p>
        </p:txBody>
      </p:sp>
      <p:sp>
        <p:nvSpPr>
          <p:cNvPr id="335877" name="Rectangle 5"/>
          <p:cNvSpPr>
            <a:spLocks noChangeArrowheads="1"/>
          </p:cNvSpPr>
          <p:nvPr/>
        </p:nvSpPr>
        <p:spPr bwMode="auto">
          <a:xfrm>
            <a:off x="4267200" y="1447800"/>
            <a:ext cx="1960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GATTACGATATTA</a:t>
            </a:r>
          </a:p>
        </p:txBody>
      </p:sp>
      <p:sp>
        <p:nvSpPr>
          <p:cNvPr id="335878" name="Rectangle 6"/>
          <p:cNvSpPr>
            <a:spLocks noChangeArrowheads="1"/>
          </p:cNvSpPr>
          <p:nvPr/>
        </p:nvSpPr>
        <p:spPr bwMode="auto">
          <a:xfrm>
            <a:off x="762000" y="4876800"/>
            <a:ext cx="1939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time = 17</a:t>
            </a:r>
            <a:endParaRPr lang="en-US" sz="4000"/>
          </a:p>
        </p:txBody>
      </p:sp>
      <p:sp>
        <p:nvSpPr>
          <p:cNvPr id="335879" name="Text Box 7"/>
          <p:cNvSpPr txBox="1">
            <a:spLocks noChangeArrowheads="1"/>
          </p:cNvSpPr>
          <p:nvPr/>
        </p:nvSpPr>
        <p:spPr bwMode="auto">
          <a:xfrm>
            <a:off x="5791200" y="3962400"/>
            <a:ext cx="28194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14B12B"/>
                </a:solidFill>
              </a:rPr>
              <a:t>Yes! 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14B12B"/>
                </a:solidFill>
              </a:rPr>
              <a:t>Send it to the output.</a:t>
            </a:r>
          </a:p>
        </p:txBody>
      </p:sp>
      <p:sp>
        <p:nvSpPr>
          <p:cNvPr id="335880" name="Line 8"/>
          <p:cNvSpPr>
            <a:spLocks noChangeShapeType="1"/>
          </p:cNvSpPr>
          <p:nvPr/>
        </p:nvSpPr>
        <p:spPr bwMode="auto">
          <a:xfrm>
            <a:off x="1295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881" name="Line 9"/>
          <p:cNvSpPr>
            <a:spLocks noChangeShapeType="1"/>
          </p:cNvSpPr>
          <p:nvPr/>
        </p:nvSpPr>
        <p:spPr bwMode="auto">
          <a:xfrm>
            <a:off x="1447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882" name="Line 10"/>
          <p:cNvSpPr>
            <a:spLocks noChangeShapeType="1"/>
          </p:cNvSpPr>
          <p:nvPr/>
        </p:nvSpPr>
        <p:spPr bwMode="auto">
          <a:xfrm>
            <a:off x="1600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883" name="Line 11"/>
          <p:cNvSpPr>
            <a:spLocks noChangeShapeType="1"/>
          </p:cNvSpPr>
          <p:nvPr/>
        </p:nvSpPr>
        <p:spPr bwMode="auto">
          <a:xfrm>
            <a:off x="1752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884" name="Line 12"/>
          <p:cNvSpPr>
            <a:spLocks noChangeShapeType="1"/>
          </p:cNvSpPr>
          <p:nvPr/>
        </p:nvSpPr>
        <p:spPr bwMode="auto">
          <a:xfrm>
            <a:off x="1905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885" name="Line 13"/>
          <p:cNvSpPr>
            <a:spLocks noChangeShapeType="1"/>
          </p:cNvSpPr>
          <p:nvPr/>
        </p:nvSpPr>
        <p:spPr bwMode="auto">
          <a:xfrm>
            <a:off x="2057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886" name="Line 14"/>
          <p:cNvSpPr>
            <a:spLocks noChangeShapeType="1"/>
          </p:cNvSpPr>
          <p:nvPr/>
        </p:nvSpPr>
        <p:spPr bwMode="auto">
          <a:xfrm>
            <a:off x="2209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887" name="Line 15"/>
          <p:cNvSpPr>
            <a:spLocks noChangeShapeType="1"/>
          </p:cNvSpPr>
          <p:nvPr/>
        </p:nvSpPr>
        <p:spPr bwMode="auto">
          <a:xfrm>
            <a:off x="2362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888" name="Line 16"/>
          <p:cNvSpPr>
            <a:spLocks noChangeShapeType="1"/>
          </p:cNvSpPr>
          <p:nvPr/>
        </p:nvSpPr>
        <p:spPr bwMode="auto">
          <a:xfrm>
            <a:off x="2514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889" name="Line 17"/>
          <p:cNvSpPr>
            <a:spLocks noChangeShapeType="1"/>
          </p:cNvSpPr>
          <p:nvPr/>
        </p:nvSpPr>
        <p:spPr bwMode="auto">
          <a:xfrm>
            <a:off x="2667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890" name="Line 18"/>
          <p:cNvSpPr>
            <a:spLocks noChangeShapeType="1"/>
          </p:cNvSpPr>
          <p:nvPr/>
        </p:nvSpPr>
        <p:spPr bwMode="auto">
          <a:xfrm>
            <a:off x="2819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891" name="Line 19"/>
          <p:cNvSpPr>
            <a:spLocks noChangeShapeType="1"/>
          </p:cNvSpPr>
          <p:nvPr/>
        </p:nvSpPr>
        <p:spPr bwMode="auto">
          <a:xfrm>
            <a:off x="3581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892" name="Line 20"/>
          <p:cNvSpPr>
            <a:spLocks noChangeShapeType="1"/>
          </p:cNvSpPr>
          <p:nvPr/>
        </p:nvSpPr>
        <p:spPr bwMode="auto">
          <a:xfrm>
            <a:off x="3733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893" name="Line 21"/>
          <p:cNvSpPr>
            <a:spLocks noChangeShapeType="1"/>
          </p:cNvSpPr>
          <p:nvPr/>
        </p:nvSpPr>
        <p:spPr bwMode="auto">
          <a:xfrm>
            <a:off x="3886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894" name="Line 22"/>
          <p:cNvSpPr>
            <a:spLocks noChangeShapeType="1"/>
          </p:cNvSpPr>
          <p:nvPr/>
        </p:nvSpPr>
        <p:spPr bwMode="auto">
          <a:xfrm>
            <a:off x="4038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895" name="Line 23"/>
          <p:cNvSpPr>
            <a:spLocks noChangeShapeType="1"/>
          </p:cNvSpPr>
          <p:nvPr/>
        </p:nvSpPr>
        <p:spPr bwMode="auto">
          <a:xfrm>
            <a:off x="4191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896" name="Line 24"/>
          <p:cNvSpPr>
            <a:spLocks noChangeShapeType="1"/>
          </p:cNvSpPr>
          <p:nvPr/>
        </p:nvSpPr>
        <p:spPr bwMode="auto">
          <a:xfrm>
            <a:off x="4343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897" name="Line 25"/>
          <p:cNvSpPr>
            <a:spLocks noChangeShapeType="1"/>
          </p:cNvSpPr>
          <p:nvPr/>
        </p:nvSpPr>
        <p:spPr bwMode="auto">
          <a:xfrm>
            <a:off x="4495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898" name="Line 26"/>
          <p:cNvSpPr>
            <a:spLocks noChangeShapeType="1"/>
          </p:cNvSpPr>
          <p:nvPr/>
        </p:nvSpPr>
        <p:spPr bwMode="auto">
          <a:xfrm>
            <a:off x="4648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899" name="Line 27"/>
          <p:cNvSpPr>
            <a:spLocks noChangeShapeType="1"/>
          </p:cNvSpPr>
          <p:nvPr/>
        </p:nvSpPr>
        <p:spPr bwMode="auto">
          <a:xfrm>
            <a:off x="4800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900" name="Line 28"/>
          <p:cNvSpPr>
            <a:spLocks noChangeShapeType="1"/>
          </p:cNvSpPr>
          <p:nvPr/>
        </p:nvSpPr>
        <p:spPr bwMode="auto">
          <a:xfrm>
            <a:off x="4953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901" name="Line 29"/>
          <p:cNvSpPr>
            <a:spLocks noChangeShapeType="1"/>
          </p:cNvSpPr>
          <p:nvPr/>
        </p:nvSpPr>
        <p:spPr bwMode="auto">
          <a:xfrm>
            <a:off x="5105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902" name="Line 30"/>
          <p:cNvSpPr>
            <a:spLocks noChangeShapeType="1"/>
          </p:cNvSpPr>
          <p:nvPr/>
        </p:nvSpPr>
        <p:spPr bwMode="auto">
          <a:xfrm>
            <a:off x="5257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903" name="Line 31"/>
          <p:cNvSpPr>
            <a:spLocks noChangeShapeType="1"/>
          </p:cNvSpPr>
          <p:nvPr/>
        </p:nvSpPr>
        <p:spPr bwMode="auto">
          <a:xfrm>
            <a:off x="5410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904" name="Line 32"/>
          <p:cNvSpPr>
            <a:spLocks noChangeShapeType="1"/>
          </p:cNvSpPr>
          <p:nvPr/>
        </p:nvSpPr>
        <p:spPr bwMode="auto">
          <a:xfrm>
            <a:off x="5562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905" name="Line 33"/>
          <p:cNvSpPr>
            <a:spLocks noChangeShapeType="1"/>
          </p:cNvSpPr>
          <p:nvPr/>
        </p:nvSpPr>
        <p:spPr bwMode="auto">
          <a:xfrm>
            <a:off x="5715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906" name="Line 34"/>
          <p:cNvSpPr>
            <a:spLocks noChangeShapeType="1"/>
          </p:cNvSpPr>
          <p:nvPr/>
        </p:nvSpPr>
        <p:spPr bwMode="auto">
          <a:xfrm>
            <a:off x="5867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907" name="Line 35"/>
          <p:cNvSpPr>
            <a:spLocks noChangeShapeType="1"/>
          </p:cNvSpPr>
          <p:nvPr/>
        </p:nvSpPr>
        <p:spPr bwMode="auto">
          <a:xfrm>
            <a:off x="6019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908" name="Line 36"/>
          <p:cNvSpPr>
            <a:spLocks noChangeShapeType="1"/>
          </p:cNvSpPr>
          <p:nvPr/>
        </p:nvSpPr>
        <p:spPr bwMode="auto">
          <a:xfrm>
            <a:off x="6172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909" name="Line 37"/>
          <p:cNvSpPr>
            <a:spLocks noChangeShapeType="1"/>
          </p:cNvSpPr>
          <p:nvPr/>
        </p:nvSpPr>
        <p:spPr bwMode="auto">
          <a:xfrm>
            <a:off x="6324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910" name="Line 38"/>
          <p:cNvSpPr>
            <a:spLocks noChangeShapeType="1"/>
          </p:cNvSpPr>
          <p:nvPr/>
        </p:nvSpPr>
        <p:spPr bwMode="auto">
          <a:xfrm>
            <a:off x="6477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911" name="Line 39"/>
          <p:cNvSpPr>
            <a:spLocks noChangeShapeType="1"/>
          </p:cNvSpPr>
          <p:nvPr/>
        </p:nvSpPr>
        <p:spPr bwMode="auto">
          <a:xfrm>
            <a:off x="6629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912" name="Line 40"/>
          <p:cNvSpPr>
            <a:spLocks noChangeShapeType="1"/>
          </p:cNvSpPr>
          <p:nvPr/>
        </p:nvSpPr>
        <p:spPr bwMode="auto">
          <a:xfrm>
            <a:off x="6781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913" name="Line 41"/>
          <p:cNvSpPr>
            <a:spLocks noChangeShapeType="1"/>
          </p:cNvSpPr>
          <p:nvPr/>
        </p:nvSpPr>
        <p:spPr bwMode="auto">
          <a:xfrm>
            <a:off x="6934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914" name="Line 42"/>
          <p:cNvSpPr>
            <a:spLocks noChangeShapeType="1"/>
          </p:cNvSpPr>
          <p:nvPr/>
        </p:nvSpPr>
        <p:spPr bwMode="auto">
          <a:xfrm>
            <a:off x="7086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915" name="Line 43"/>
          <p:cNvSpPr>
            <a:spLocks noChangeShapeType="1"/>
          </p:cNvSpPr>
          <p:nvPr/>
        </p:nvSpPr>
        <p:spPr bwMode="auto">
          <a:xfrm>
            <a:off x="7239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916" name="Line 44"/>
          <p:cNvSpPr>
            <a:spLocks noChangeShapeType="1"/>
          </p:cNvSpPr>
          <p:nvPr/>
        </p:nvSpPr>
        <p:spPr bwMode="auto">
          <a:xfrm>
            <a:off x="73914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917" name="Line 45"/>
          <p:cNvSpPr>
            <a:spLocks noChangeShapeType="1"/>
          </p:cNvSpPr>
          <p:nvPr/>
        </p:nvSpPr>
        <p:spPr bwMode="auto">
          <a:xfrm>
            <a:off x="7543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918" name="Line 46"/>
          <p:cNvSpPr>
            <a:spLocks noChangeShapeType="1"/>
          </p:cNvSpPr>
          <p:nvPr/>
        </p:nvSpPr>
        <p:spPr bwMode="auto">
          <a:xfrm>
            <a:off x="7696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919" name="Line 47"/>
          <p:cNvSpPr>
            <a:spLocks noChangeShapeType="1"/>
          </p:cNvSpPr>
          <p:nvPr/>
        </p:nvSpPr>
        <p:spPr bwMode="auto">
          <a:xfrm>
            <a:off x="7848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920" name="Line 48"/>
          <p:cNvSpPr>
            <a:spLocks noChangeShapeType="1"/>
          </p:cNvSpPr>
          <p:nvPr/>
        </p:nvSpPr>
        <p:spPr bwMode="auto">
          <a:xfrm>
            <a:off x="29718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921" name="Line 49"/>
          <p:cNvSpPr>
            <a:spLocks noChangeShapeType="1"/>
          </p:cNvSpPr>
          <p:nvPr/>
        </p:nvSpPr>
        <p:spPr bwMode="auto">
          <a:xfrm>
            <a:off x="31242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922" name="Line 50"/>
          <p:cNvSpPr>
            <a:spLocks noChangeShapeType="1"/>
          </p:cNvSpPr>
          <p:nvPr/>
        </p:nvSpPr>
        <p:spPr bwMode="auto">
          <a:xfrm>
            <a:off x="32766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923" name="Line 51"/>
          <p:cNvSpPr>
            <a:spLocks noChangeShapeType="1"/>
          </p:cNvSpPr>
          <p:nvPr/>
        </p:nvSpPr>
        <p:spPr bwMode="auto">
          <a:xfrm>
            <a:off x="3429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924" name="Line 52"/>
          <p:cNvSpPr>
            <a:spLocks noChangeShapeType="1"/>
          </p:cNvSpPr>
          <p:nvPr/>
        </p:nvSpPr>
        <p:spPr bwMode="auto">
          <a:xfrm>
            <a:off x="1143000" y="22939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5925" name="AutoShape 53"/>
          <p:cNvCxnSpPr>
            <a:cxnSpLocks noChangeShapeType="1"/>
            <a:stCxn id="335892" idx="0"/>
            <a:endCxn id="335877" idx="1"/>
          </p:cNvCxnSpPr>
          <p:nvPr/>
        </p:nvCxnSpPr>
        <p:spPr bwMode="auto">
          <a:xfrm rot="16200000">
            <a:off x="3661568" y="1688307"/>
            <a:ext cx="677863" cy="533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21186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42508</TotalTime>
  <Words>2585</Words>
  <Application>Microsoft Macintosh PowerPoint</Application>
  <PresentationFormat>On-screen Show (4:3)</PresentationFormat>
  <Paragraphs>651</Paragraphs>
  <Slides>72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72</vt:i4>
      </vt:variant>
    </vt:vector>
  </HeadingPairs>
  <TitlesOfParts>
    <vt:vector size="75" baseType="lpstr">
      <vt:lpstr>Office Theme</vt:lpstr>
      <vt:lpstr>Microsoft Word 97 - 2004 Document</vt:lpstr>
      <vt:lpstr>Microsoft Word Document</vt:lpstr>
      <vt:lpstr>Lecture 3: MapReduce and Parallel Algorithms</vt:lpstr>
      <vt:lpstr>Tonight</vt:lpstr>
      <vt:lpstr>Review</vt:lpstr>
      <vt:lpstr>What Does Scalable Mean?</vt:lpstr>
      <vt:lpstr>Example: Find matching sequences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Relational Databases</vt:lpstr>
      <vt:lpstr>New task: Read Trimming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Taxonomy of Parallel Architectures</vt:lpstr>
      <vt:lpstr>Design Space</vt:lpstr>
      <vt:lpstr>Some distributed algorithm…</vt:lpstr>
      <vt:lpstr>MapReduce Programming Model</vt:lpstr>
      <vt:lpstr>Example: What does this do? </vt:lpstr>
      <vt:lpstr>Example: Document Processing</vt:lpstr>
      <vt:lpstr>Example: Word length histogram</vt:lpstr>
      <vt:lpstr>Example: Word length histogram</vt:lpstr>
      <vt:lpstr>Example: Word length histogram</vt:lpstr>
      <vt:lpstr>Example: Word length histogram</vt:lpstr>
      <vt:lpstr>Example: Word length histogram</vt:lpstr>
      <vt:lpstr>MR Phases</vt:lpstr>
      <vt:lpstr>PowerPoint Presentation</vt:lpstr>
      <vt:lpstr>PowerPoint Presentation</vt:lpstr>
      <vt:lpstr>PowerPoint Presentation</vt:lpstr>
      <vt:lpstr>Large-Scale Data Processing</vt:lpstr>
      <vt:lpstr>Key Idea: Declarative Languages</vt:lpstr>
      <vt:lpstr>Two notions of parallel query processing</vt:lpstr>
      <vt:lpstr>Distributed Query Example</vt:lpstr>
      <vt:lpstr>Parallel Query Example: Teradata</vt:lpstr>
      <vt:lpstr>Example System: Teradata</vt:lpstr>
      <vt:lpstr>Example System: Teradata</vt:lpstr>
      <vt:lpstr>Example System: Teradata</vt:lpstr>
      <vt:lpstr>Example System: Teradata</vt:lpstr>
      <vt:lpstr>MapReduce Contemporaries</vt:lpstr>
      <vt:lpstr>MapReduce vs RDBMS</vt:lpstr>
      <vt:lpstr>Comparison</vt:lpstr>
      <vt:lpstr>MR VS. Databases</vt:lpstr>
      <vt:lpstr>Hadoop vs. RDBMS</vt:lpstr>
      <vt:lpstr>PowerPoint Presentation</vt:lpstr>
      <vt:lpstr>PowerPoint Presentation</vt:lpstr>
      <vt:lpstr>PowerPoint Presentation</vt:lpstr>
      <vt:lpstr>Selection Task</vt:lpstr>
      <vt:lpstr>PowerPoint Presentation</vt:lpstr>
      <vt:lpstr>PowerPoint Presentation</vt:lpstr>
      <vt:lpstr>PowerPoint Presentation</vt:lpstr>
      <vt:lpstr>PowerPoint Presentation</vt:lpstr>
      <vt:lpstr>Join Task</vt:lpstr>
      <vt:lpstr>PowerPoint Presentation</vt:lpstr>
      <vt:lpstr>Problems with this analysis?</vt:lpstr>
      <vt:lpstr>PowerPoint Presentation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Bill Howe</cp:lastModifiedBy>
  <cp:revision>413</cp:revision>
  <dcterms:created xsi:type="dcterms:W3CDTF">2009-09-22T17:54:40Z</dcterms:created>
  <dcterms:modified xsi:type="dcterms:W3CDTF">2012-10-31T00:58:43Z</dcterms:modified>
</cp:coreProperties>
</file>