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  <p:sldMasterId id="2147483700" r:id="rId2"/>
  </p:sldMasterIdLst>
  <p:notesMasterIdLst>
    <p:notesMasterId r:id="rId26"/>
  </p:notesMasterIdLst>
  <p:handoutMasterIdLst>
    <p:handoutMasterId r:id="rId27"/>
  </p:handoutMasterIdLst>
  <p:sldIdLst>
    <p:sldId id="427" r:id="rId3"/>
    <p:sldId id="428" r:id="rId4"/>
    <p:sldId id="429" r:id="rId5"/>
    <p:sldId id="430" r:id="rId6"/>
    <p:sldId id="431" r:id="rId7"/>
    <p:sldId id="432" r:id="rId8"/>
    <p:sldId id="433" r:id="rId9"/>
    <p:sldId id="392" r:id="rId10"/>
    <p:sldId id="393" r:id="rId11"/>
    <p:sldId id="434" r:id="rId12"/>
    <p:sldId id="363" r:id="rId13"/>
    <p:sldId id="418" r:id="rId14"/>
    <p:sldId id="419" r:id="rId15"/>
    <p:sldId id="420" r:id="rId16"/>
    <p:sldId id="397" r:id="rId17"/>
    <p:sldId id="421" r:id="rId18"/>
    <p:sldId id="402" r:id="rId19"/>
    <p:sldId id="403" r:id="rId20"/>
    <p:sldId id="404" r:id="rId21"/>
    <p:sldId id="406" r:id="rId22"/>
    <p:sldId id="407" r:id="rId23"/>
    <p:sldId id="408" r:id="rId24"/>
    <p:sldId id="394" r:id="rId2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EAEAEA"/>
    <a:srgbClr val="CC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60" autoAdjust="0"/>
    <p:restoredTop sz="68531" autoAdjust="0"/>
  </p:normalViewPr>
  <p:slideViewPr>
    <p:cSldViewPr>
      <p:cViewPr varScale="1">
        <p:scale>
          <a:sx n="28" d="100"/>
          <a:sy n="28" d="100"/>
        </p:scale>
        <p:origin x="-149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buFontTx/>
              <a:buNone/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buFontTx/>
              <a:buNone/>
              <a:defRPr sz="1200"/>
            </a:lvl1pPr>
          </a:lstStyle>
          <a:p>
            <a:fld id="{E4275D39-2641-9C46-841F-0BFA112B885B}" type="slidenum">
              <a:rPr lang="en-US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8447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8913" y="0"/>
            <a:ext cx="299878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40238"/>
            <a:ext cx="5153025" cy="412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2688"/>
            <a:ext cx="2998788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8913" y="8802688"/>
            <a:ext cx="299878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/>
              </a:defRPr>
            </a:lvl1pPr>
          </a:lstStyle>
          <a:p>
            <a:fld id="{627BF030-8185-FD40-A608-F0A4F66CBA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89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8AA29A-9FD8-3D46-B7AF-81F1B33D847F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one shows the</a:t>
            </a:r>
            <a:r>
              <a:rPr lang="en-US" baseline="0" dirty="0" smtClean="0"/>
              <a:t> first/last name of all actors who acted only in 1940</a:t>
            </a:r>
          </a:p>
          <a:p>
            <a:endParaRPr lang="en-US" baseline="0" dirty="0" smtClean="0"/>
          </a:p>
          <a:p>
            <a:r>
              <a:rPr lang="en-US" dirty="0" smtClean="0"/>
              <a:t>Atomic predicate</a:t>
            </a:r>
            <a:r>
              <a:rPr lang="en-US" baseline="0" dirty="0" smtClean="0"/>
              <a:t> </a:t>
            </a:r>
            <a:r>
              <a:rPr lang="en-US" dirty="0" smtClean="0"/>
              <a:t>is either a relational predicate or an interpreted predicate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F030-8185-FD40-A608-F0A4F66CBAC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F030-8185-FD40-A608-F0A4F66CBAC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65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 and </a:t>
            </a:r>
            <a:r>
              <a:rPr lang="en-US" dirty="0" err="1" smtClean="0"/>
              <a:t>Prudents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Implication</a:t>
            </a:r>
            <a:r>
              <a:rPr lang="en-US" baseline="0" dirty="0" smtClean="0"/>
              <a:t> equivalence: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forall</a:t>
            </a:r>
            <a:r>
              <a:rPr lang="en-US" baseline="0" dirty="0" smtClean="0"/>
              <a:t> z Serves </a:t>
            </a:r>
            <a:r>
              <a:rPr lang="en-US" baseline="0" dirty="0" smtClean="0">
                <a:sym typeface="Wingdings"/>
              </a:rPr>
              <a:t> Likes</a:t>
            </a:r>
          </a:p>
          <a:p>
            <a:r>
              <a:rPr lang="en-US" baseline="0" dirty="0" smtClean="0">
                <a:sym typeface="Wingdings"/>
              </a:rPr>
              <a:t>is the same as</a:t>
            </a:r>
          </a:p>
          <a:p>
            <a:r>
              <a:rPr lang="en-US" baseline="0" dirty="0" smtClean="0">
                <a:sym typeface="Wingdings"/>
              </a:rPr>
              <a:t>exists z Servers or Likes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F030-8185-FD40-A608-F0A4F66CBAC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42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Average and </a:t>
            </a:r>
            <a:r>
              <a:rPr lang="en-US" dirty="0" err="1" smtClean="0"/>
              <a:t>Prudents</a:t>
            </a:r>
            <a:r>
              <a:rPr lang="en-US" baseline="0" dirty="0" smtClean="0"/>
              <a:t> and Sad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Implication</a:t>
            </a:r>
            <a:r>
              <a:rPr lang="en-US" baseline="0" dirty="0" smtClean="0"/>
              <a:t> equivalence: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forall</a:t>
            </a:r>
            <a:r>
              <a:rPr lang="en-US" baseline="0" dirty="0" smtClean="0"/>
              <a:t> z Serves </a:t>
            </a:r>
            <a:r>
              <a:rPr lang="en-US" baseline="0" dirty="0" smtClean="0">
                <a:sym typeface="Wingdings"/>
              </a:rPr>
              <a:t> Likes</a:t>
            </a:r>
          </a:p>
          <a:p>
            <a:r>
              <a:rPr lang="en-US" baseline="0" dirty="0" smtClean="0">
                <a:sym typeface="Wingdings"/>
              </a:rPr>
              <a:t>is the same as</a:t>
            </a:r>
          </a:p>
          <a:p>
            <a:r>
              <a:rPr lang="en-US" baseline="0" dirty="0" smtClean="0">
                <a:sym typeface="Wingdings"/>
              </a:rPr>
              <a:t>exists z Servers or Likes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F030-8185-FD40-A608-F0A4F66CBAC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7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Average and </a:t>
            </a:r>
            <a:r>
              <a:rPr lang="en-US" dirty="0" err="1" smtClean="0"/>
              <a:t>Prudents</a:t>
            </a:r>
            <a:r>
              <a:rPr lang="en-US" baseline="0" dirty="0" smtClean="0"/>
              <a:t> and Sad and </a:t>
            </a:r>
            <a:r>
              <a:rPr lang="en-US" baseline="0" dirty="0" err="1" smtClean="0"/>
              <a:t>Paranoic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Implication</a:t>
            </a:r>
            <a:r>
              <a:rPr lang="en-US" baseline="0" dirty="0" smtClean="0"/>
              <a:t> equivalence: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forall</a:t>
            </a:r>
            <a:r>
              <a:rPr lang="en-US" baseline="0" dirty="0" smtClean="0"/>
              <a:t> z Serves </a:t>
            </a:r>
            <a:r>
              <a:rPr lang="en-US" baseline="0" dirty="0" smtClean="0">
                <a:sym typeface="Wingdings"/>
              </a:rPr>
              <a:t> Likes</a:t>
            </a:r>
          </a:p>
          <a:p>
            <a:r>
              <a:rPr lang="en-US" baseline="0" dirty="0" smtClean="0">
                <a:sym typeface="Wingdings"/>
              </a:rPr>
              <a:t>is the same as</a:t>
            </a:r>
          </a:p>
          <a:p>
            <a:r>
              <a:rPr lang="en-US" baseline="0" dirty="0" smtClean="0">
                <a:sym typeface="Wingdings"/>
              </a:rPr>
              <a:t>exists z Servers or Likes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F030-8185-FD40-A608-F0A4F66CBAC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subtle example. This query is also unsafe:</a:t>
            </a:r>
          </a:p>
          <a:p>
            <a:r>
              <a:rPr lang="en-US" dirty="0" smtClean="0"/>
              <a:t>A(x) = </a:t>
            </a:r>
            <a:r>
              <a:rPr lang="en-US" dirty="0" err="1" smtClean="0"/>
              <a:t>forall</a:t>
            </a:r>
            <a:r>
              <a:rPr lang="en-US" dirty="0" smtClean="0"/>
              <a:t> y. Serves(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answer to this query is finite because it is a subset of </a:t>
            </a:r>
          </a:p>
          <a:p>
            <a:r>
              <a:rPr lang="en-US" dirty="0" err="1" smtClean="0"/>
              <a:t>project_bar</a:t>
            </a:r>
            <a:r>
              <a:rPr lang="en-US" dirty="0" smtClean="0"/>
              <a:t>(Serves) but the query is not domain independent. To</a:t>
            </a:r>
          </a:p>
          <a:p>
            <a:r>
              <a:rPr lang="en-US" dirty="0" smtClean="0"/>
              <a:t>see why, note that if y is assumed to range over all</a:t>
            </a:r>
          </a:p>
          <a:p>
            <a:r>
              <a:rPr lang="en-US" dirty="0" smtClean="0"/>
              <a:t>of the domain of </a:t>
            </a:r>
            <a:r>
              <a:rPr lang="en-US" dirty="0" err="1" smtClean="0"/>
              <a:t>Serves.beer</a:t>
            </a:r>
            <a:r>
              <a:rPr lang="en-US" dirty="0" smtClean="0"/>
              <a:t>, then the answer is always empty.</a:t>
            </a:r>
          </a:p>
          <a:p>
            <a:r>
              <a:rPr lang="en-US" dirty="0" smtClean="0"/>
              <a:t>On the other hand, if y ranges over the active domain for</a:t>
            </a:r>
          </a:p>
          <a:p>
            <a:r>
              <a:rPr lang="en-US" dirty="0" err="1" smtClean="0"/>
              <a:t>Serves.beer</a:t>
            </a:r>
            <a:r>
              <a:rPr lang="en-US" dirty="0" smtClean="0"/>
              <a:t>, then the answer could be non-empty.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7BF030-8185-FD40-A608-F0A4F66CBAC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6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87A41-B96C-2940-A65B-63B6B355DD5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D05AA-330A-834F-9387-3C3E5EC449B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BA1B6-96C2-FD4C-AB39-C4E82BD4474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fld id="{B3718339-12DF-E64A-8435-CCA49B5F257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None/>
              <a:defRPr sz="1400">
                <a:latin typeface="Arial"/>
              </a:defRPr>
            </a:lvl1pPr>
          </a:lstStyle>
          <a:p>
            <a:fld id="{AD27AA91-F32A-9C49-A3DD-26B4AAB05F0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A74A2-54C0-E645-B4EC-2A4D9F4BC33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610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Data Management</a:t>
            </a:r>
            <a:br>
              <a:rPr lang="en-US" dirty="0" smtClean="0"/>
            </a:br>
            <a:r>
              <a:rPr lang="en-US" dirty="0" smtClean="0"/>
              <a:t>CSE 344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Lecture </a:t>
            </a:r>
            <a:r>
              <a:rPr lang="en-US" dirty="0" smtClean="0"/>
              <a:t>11: Relational Calculus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3505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Magda Balazinska - CSE 344, Fall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8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Observation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2743200"/>
            <a:ext cx="7772400" cy="3505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Find </a:t>
            </a:r>
            <a:r>
              <a:rPr lang="en-US" sz="2000" dirty="0"/>
              <a:t>all bars that serve all beers that Fred </a:t>
            </a:r>
            <a:r>
              <a:rPr lang="en-US" sz="2000" dirty="0" smtClean="0"/>
              <a:t>likes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Note</a:t>
            </a:r>
            <a:r>
              <a:rPr lang="en-US" sz="2000" dirty="0"/>
              <a:t>:  P ==&gt; Q (read P implies Q) is the same as (not P) OR </a:t>
            </a:r>
            <a:r>
              <a:rPr lang="en-US" sz="2000" dirty="0" smtClean="0"/>
              <a:t>Q In </a:t>
            </a:r>
            <a:r>
              <a:rPr lang="en-US" sz="2000" dirty="0"/>
              <a:t>this query: If Fred likes a beer the bar must serve it (P ==&gt; Q</a:t>
            </a:r>
            <a:r>
              <a:rPr lang="en-US" sz="2000" dirty="0" smtClean="0"/>
              <a:t>) In </a:t>
            </a:r>
            <a:r>
              <a:rPr lang="en-US" sz="2000" dirty="0"/>
              <a:t>other words: Either Fred does not like the beer (not P) OR the </a:t>
            </a:r>
            <a:r>
              <a:rPr lang="en-US" sz="2000" dirty="0" smtClean="0"/>
              <a:t>bar serves </a:t>
            </a:r>
            <a:r>
              <a:rPr lang="en-US" sz="2000" dirty="0"/>
              <a:t>that beer (Q).</a:t>
            </a:r>
          </a:p>
          <a:p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600200" y="3409890"/>
            <a:ext cx="4883143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A(x) = </a:t>
            </a:r>
            <a:r>
              <a:rPr lang="en-US" sz="2000" dirty="0">
                <a:latin typeface="Arial"/>
                <a:sym typeface="Symbol" pitchFamily="112" charset="2"/>
              </a:rPr>
              <a:t></a:t>
            </a:r>
            <a:r>
              <a:rPr lang="en-US" sz="2000" dirty="0" smtClean="0">
                <a:latin typeface="Arial"/>
                <a:cs typeface="Arial"/>
              </a:rPr>
              <a:t>y</a:t>
            </a:r>
            <a:r>
              <a:rPr lang="en-US" sz="2000" dirty="0">
                <a:latin typeface="Arial"/>
                <a:cs typeface="Arial"/>
              </a:rPr>
              <a:t>. Likes("Fred", y) =&gt; Serves(</a:t>
            </a:r>
            <a:r>
              <a:rPr lang="en-US" sz="2000" dirty="0" err="1">
                <a:latin typeface="Arial"/>
                <a:cs typeface="Arial"/>
              </a:rPr>
              <a:t>x,y</a:t>
            </a:r>
            <a:r>
              <a:rPr lang="en-US" sz="2000" dirty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600200" y="5562600"/>
            <a:ext cx="5495665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A(x) = </a:t>
            </a:r>
            <a:r>
              <a:rPr lang="en-US" sz="2000" dirty="0">
                <a:latin typeface="Arial"/>
                <a:sym typeface="Symbol" pitchFamily="112" charset="2"/>
              </a:rPr>
              <a:t></a:t>
            </a:r>
            <a:r>
              <a:rPr lang="en-US" sz="2000" dirty="0" smtClean="0">
                <a:latin typeface="Arial"/>
                <a:cs typeface="Arial"/>
              </a:rPr>
              <a:t>y</a:t>
            </a:r>
            <a:r>
              <a:rPr lang="en-US" sz="2000" dirty="0">
                <a:latin typeface="Arial"/>
                <a:cs typeface="Arial"/>
              </a:rPr>
              <a:t>. not(Likes("Fred", y)) OR Serves(</a:t>
            </a:r>
            <a:r>
              <a:rPr lang="en-US" sz="2000" dirty="0" err="1">
                <a:latin typeface="Arial"/>
                <a:cs typeface="Arial"/>
              </a:rPr>
              <a:t>x,y</a:t>
            </a:r>
            <a:r>
              <a:rPr lang="en-US" sz="2000" dirty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1447800"/>
            <a:ext cx="2793303" cy="10515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Likes(drinker</a:t>
            </a:r>
            <a:r>
              <a:rPr lang="en-US" sz="2000" dirty="0">
                <a:latin typeface="Arial"/>
              </a:rPr>
              <a:t>, beer)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Frequents(drinker</a:t>
            </a:r>
            <a:r>
              <a:rPr lang="en-US" sz="2000" dirty="0">
                <a:latin typeface="Arial"/>
              </a:rPr>
              <a:t>, bar)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Serves(bar</a:t>
            </a:r>
            <a:r>
              <a:rPr lang="en-US" sz="2000" dirty="0">
                <a:latin typeface="Arial"/>
              </a:rPr>
              <a:t>, beer)</a:t>
            </a:r>
          </a:p>
        </p:txBody>
      </p:sp>
    </p:spTree>
    <p:extLst>
      <p:ext uri="{BB962C8B-B14F-4D97-AF65-F5344CB8AC3E}">
        <p14:creationId xmlns:p14="http://schemas.microsoft.com/office/powerpoint/2010/main" val="32111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81000" y="2514600"/>
            <a:ext cx="8011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</a:rPr>
              <a:t>Find drinkers that frequent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bar that serves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beer they like.</a:t>
            </a:r>
          </a:p>
        </p:txBody>
      </p:sp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636713" y="3082925"/>
            <a:ext cx="6392169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z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Frequents(x, y)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200" y="1447800"/>
            <a:ext cx="2793303" cy="10515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Likes(drinker</a:t>
            </a:r>
            <a:r>
              <a:rPr lang="en-US" sz="2000" dirty="0">
                <a:latin typeface="Arial"/>
              </a:rPr>
              <a:t>, beer)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Frequents(drinker</a:t>
            </a:r>
            <a:r>
              <a:rPr lang="en-US" sz="2000" dirty="0">
                <a:latin typeface="Arial"/>
              </a:rPr>
              <a:t>, bar)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Serves(bar</a:t>
            </a:r>
            <a:r>
              <a:rPr lang="en-US" sz="2000" dirty="0">
                <a:latin typeface="Arial"/>
              </a:rPr>
              <a:t>, beer)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91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Examples</a:t>
            </a:r>
            <a:endParaRPr lang="en-US" dirty="0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81000" y="2514600"/>
            <a:ext cx="8011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</a:rPr>
              <a:t>Find drinkers that frequent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bar that serves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beer they like.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81000" y="3570288"/>
            <a:ext cx="7982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</a:rPr>
              <a:t>Find drinkers that frequent </a:t>
            </a:r>
            <a:r>
              <a:rPr lang="en-US" sz="2000" u="sng" dirty="0">
                <a:latin typeface="Arial"/>
              </a:rPr>
              <a:t>only</a:t>
            </a:r>
            <a:r>
              <a:rPr lang="en-US" sz="2000" dirty="0">
                <a:latin typeface="Arial"/>
              </a:rPr>
              <a:t> bars that serves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beer they like.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457200" y="1447800"/>
            <a:ext cx="2793303" cy="10515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Likes(drinker</a:t>
            </a:r>
            <a:r>
              <a:rPr lang="en-US" sz="2000" dirty="0">
                <a:latin typeface="Arial"/>
              </a:rPr>
              <a:t>, beer)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Frequents(drinker</a:t>
            </a:r>
            <a:r>
              <a:rPr lang="en-US" sz="2000" dirty="0">
                <a:latin typeface="Arial"/>
              </a:rPr>
              <a:t>, bar)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Serves(bar</a:t>
            </a:r>
            <a:r>
              <a:rPr lang="en-US" sz="2000" dirty="0">
                <a:latin typeface="Arial"/>
              </a:rPr>
              <a:t>, beer)</a:t>
            </a:r>
          </a:p>
        </p:txBody>
      </p:sp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636713" y="3082925"/>
            <a:ext cx="6392169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z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Frequents(x, y)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</a:p>
        </p:txBody>
      </p:sp>
      <p:sp>
        <p:nvSpPr>
          <p:cNvPr id="277514" name="Rectangle 10"/>
          <p:cNvSpPr>
            <a:spLocks noChangeArrowheads="1"/>
          </p:cNvSpPr>
          <p:nvPr/>
        </p:nvSpPr>
        <p:spPr bwMode="auto">
          <a:xfrm>
            <a:off x="1636713" y="4138613"/>
            <a:ext cx="6672946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y. 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Frequents(x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y)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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z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8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Examples</a:t>
            </a:r>
            <a:endParaRPr lang="en-US" dirty="0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81000" y="2514600"/>
            <a:ext cx="8011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</a:rPr>
              <a:t>Find drinkers that frequent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bar that serves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beer they like.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81000" y="3570288"/>
            <a:ext cx="7982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</a:rPr>
              <a:t>Find drinkers that frequent </a:t>
            </a:r>
            <a:r>
              <a:rPr lang="en-US" sz="2000" u="sng" dirty="0">
                <a:latin typeface="Arial"/>
              </a:rPr>
              <a:t>only</a:t>
            </a:r>
            <a:r>
              <a:rPr lang="en-US" sz="2000" dirty="0">
                <a:latin typeface="Arial"/>
              </a:rPr>
              <a:t> bars that serves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beer they like.</a:t>
            </a:r>
          </a:p>
        </p:txBody>
      </p:sp>
      <p:sp>
        <p:nvSpPr>
          <p:cNvPr id="92172" name="Rectangle 13"/>
          <p:cNvSpPr>
            <a:spLocks noChangeArrowheads="1"/>
          </p:cNvSpPr>
          <p:nvPr/>
        </p:nvSpPr>
        <p:spPr bwMode="auto">
          <a:xfrm>
            <a:off x="381000" y="4627563"/>
            <a:ext cx="7982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</a:rPr>
              <a:t>Find drinkers that frequent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bar that serves </a:t>
            </a:r>
            <a:r>
              <a:rPr lang="en-US" sz="2000" u="sng" dirty="0">
                <a:latin typeface="Arial"/>
              </a:rPr>
              <a:t>only</a:t>
            </a:r>
            <a:r>
              <a:rPr lang="en-US" sz="2000" dirty="0">
                <a:latin typeface="Arial"/>
              </a:rPr>
              <a:t> beers they like.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457200" y="1447800"/>
            <a:ext cx="2793303" cy="10515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Likes(drinker</a:t>
            </a:r>
            <a:r>
              <a:rPr lang="en-US" sz="2000" dirty="0">
                <a:latin typeface="Arial"/>
              </a:rPr>
              <a:t>, beer)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Frequents(drinker</a:t>
            </a:r>
            <a:r>
              <a:rPr lang="en-US" sz="2000" dirty="0">
                <a:latin typeface="Arial"/>
              </a:rPr>
              <a:t>, bar)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Serves(bar</a:t>
            </a:r>
            <a:r>
              <a:rPr lang="en-US" sz="2000" dirty="0">
                <a:latin typeface="Arial"/>
              </a:rPr>
              <a:t>, beer)</a:t>
            </a:r>
          </a:p>
        </p:txBody>
      </p:sp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636713" y="3082925"/>
            <a:ext cx="6392169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z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Frequents(x, y)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</a:p>
        </p:txBody>
      </p:sp>
      <p:sp>
        <p:nvSpPr>
          <p:cNvPr id="277514" name="Rectangle 10"/>
          <p:cNvSpPr>
            <a:spLocks noChangeArrowheads="1"/>
          </p:cNvSpPr>
          <p:nvPr/>
        </p:nvSpPr>
        <p:spPr bwMode="auto">
          <a:xfrm>
            <a:off x="1636713" y="4138613"/>
            <a:ext cx="6672946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y. 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Frequents(x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y)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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z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277518" name="Rectangle 14"/>
          <p:cNvSpPr>
            <a:spLocks noChangeArrowheads="1"/>
          </p:cNvSpPr>
          <p:nvPr/>
        </p:nvSpPr>
        <p:spPr bwMode="auto">
          <a:xfrm>
            <a:off x="1636713" y="5195888"/>
            <a:ext cx="6672946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Frequents(x, y)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z.(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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 Likes(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8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4916EA-0ABA-4D91-99EA-69AAD2680D22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More Examples</a:t>
            </a:r>
            <a:endParaRPr lang="en-US" dirty="0"/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81000" y="2514600"/>
            <a:ext cx="80110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</a:rPr>
              <a:t>Find drinkers that frequent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bar that serves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beer they like.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81000" y="3570288"/>
            <a:ext cx="7982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</a:rPr>
              <a:t>Find drinkers that frequent </a:t>
            </a:r>
            <a:r>
              <a:rPr lang="en-US" sz="2000" u="sng" dirty="0">
                <a:latin typeface="Arial"/>
              </a:rPr>
              <a:t>only</a:t>
            </a:r>
            <a:r>
              <a:rPr lang="en-US" sz="2000" dirty="0">
                <a:latin typeface="Arial"/>
              </a:rPr>
              <a:t> bars that serves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beer they like.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381000" y="5683250"/>
            <a:ext cx="78259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</a:rPr>
              <a:t>Find drinkers that frequent </a:t>
            </a:r>
            <a:r>
              <a:rPr lang="en-US" sz="2000" u="sng" dirty="0">
                <a:latin typeface="Arial"/>
              </a:rPr>
              <a:t>only</a:t>
            </a:r>
            <a:r>
              <a:rPr lang="en-US" sz="2000" dirty="0">
                <a:latin typeface="Arial"/>
              </a:rPr>
              <a:t> bars that serves </a:t>
            </a:r>
            <a:r>
              <a:rPr lang="en-US" sz="2000" u="sng" dirty="0">
                <a:latin typeface="Arial"/>
              </a:rPr>
              <a:t>only</a:t>
            </a:r>
            <a:r>
              <a:rPr lang="en-US" sz="2000" dirty="0">
                <a:latin typeface="Arial"/>
              </a:rPr>
              <a:t> beer they like.</a:t>
            </a:r>
          </a:p>
        </p:txBody>
      </p:sp>
      <p:sp>
        <p:nvSpPr>
          <p:cNvPr id="92172" name="Rectangle 13"/>
          <p:cNvSpPr>
            <a:spLocks noChangeArrowheads="1"/>
          </p:cNvSpPr>
          <p:nvPr/>
        </p:nvSpPr>
        <p:spPr bwMode="auto">
          <a:xfrm>
            <a:off x="381000" y="4627563"/>
            <a:ext cx="7982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</a:rPr>
              <a:t>Find drinkers that frequent </a:t>
            </a:r>
            <a:r>
              <a:rPr lang="en-US" sz="2000" u="sng" dirty="0">
                <a:latin typeface="Arial"/>
              </a:rPr>
              <a:t>some</a:t>
            </a:r>
            <a:r>
              <a:rPr lang="en-US" sz="2000" dirty="0">
                <a:latin typeface="Arial"/>
              </a:rPr>
              <a:t> bar that serves </a:t>
            </a:r>
            <a:r>
              <a:rPr lang="en-US" sz="2000" u="sng" dirty="0">
                <a:latin typeface="Arial"/>
              </a:rPr>
              <a:t>only</a:t>
            </a:r>
            <a:r>
              <a:rPr lang="en-US" sz="2000" dirty="0">
                <a:latin typeface="Arial"/>
              </a:rPr>
              <a:t> beers they like.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Magda Balazinska - CSE 344, Fall 2012</a:t>
            </a:r>
            <a:endParaRPr lang="en-US"/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457200" y="1447800"/>
            <a:ext cx="2793303" cy="105157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Likes(drinker</a:t>
            </a:r>
            <a:r>
              <a:rPr lang="en-US" sz="2000" dirty="0">
                <a:latin typeface="Arial"/>
              </a:rPr>
              <a:t>, beer)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Frequents(drinker</a:t>
            </a:r>
            <a:r>
              <a:rPr lang="en-US" sz="2000" dirty="0">
                <a:latin typeface="Arial"/>
              </a:rPr>
              <a:t>, bar)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2000" dirty="0" err="1">
                <a:latin typeface="Arial"/>
              </a:rPr>
              <a:t>Serves(bar</a:t>
            </a:r>
            <a:r>
              <a:rPr lang="en-US" sz="2000" dirty="0">
                <a:latin typeface="Arial"/>
              </a:rPr>
              <a:t>, beer)</a:t>
            </a:r>
          </a:p>
        </p:txBody>
      </p:sp>
      <p:sp>
        <p:nvSpPr>
          <p:cNvPr id="277513" name="Rectangle 9"/>
          <p:cNvSpPr>
            <a:spLocks noChangeArrowheads="1"/>
          </p:cNvSpPr>
          <p:nvPr/>
        </p:nvSpPr>
        <p:spPr bwMode="auto">
          <a:xfrm>
            <a:off x="1636713" y="3082925"/>
            <a:ext cx="6392169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z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Frequents(x, y)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</a:p>
        </p:txBody>
      </p:sp>
      <p:sp>
        <p:nvSpPr>
          <p:cNvPr id="277514" name="Rectangle 10"/>
          <p:cNvSpPr>
            <a:spLocks noChangeArrowheads="1"/>
          </p:cNvSpPr>
          <p:nvPr/>
        </p:nvSpPr>
        <p:spPr bwMode="auto">
          <a:xfrm>
            <a:off x="1636713" y="4138613"/>
            <a:ext cx="6672946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y. 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Frequents(x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y)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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z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277515" name="Rectangle 11"/>
          <p:cNvSpPr>
            <a:spLocks noChangeArrowheads="1"/>
          </p:cNvSpPr>
          <p:nvPr/>
        </p:nvSpPr>
        <p:spPr bwMode="auto">
          <a:xfrm>
            <a:off x="1636713" y="6253163"/>
            <a:ext cx="6782902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y. 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Frequents(x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y)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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z.(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Serves(y,z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 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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Likes(x,z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277518" name="Rectangle 14"/>
          <p:cNvSpPr>
            <a:spLocks noChangeArrowheads="1"/>
          </p:cNvSpPr>
          <p:nvPr/>
        </p:nvSpPr>
        <p:spPr bwMode="auto">
          <a:xfrm>
            <a:off x="1636713" y="5195888"/>
            <a:ext cx="6672946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Frequents(x, y)</a:t>
            </a:r>
            <a:r>
              <a:rPr lang="fr-FR" sz="20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z.(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y,z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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 Likes(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5788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 smtClean="0"/>
              <a:t>Independent Relational Calculus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As in </a:t>
            </a:r>
            <a:r>
              <a:rPr lang="en-US" sz="2800" dirty="0" err="1" smtClean="0"/>
              <a:t>datalog</a:t>
            </a:r>
            <a:r>
              <a:rPr lang="en-US" sz="2800" dirty="0" smtClean="0"/>
              <a:t>, one can write “unsafe” RC queries; they are also called </a:t>
            </a:r>
            <a:r>
              <a:rPr lang="en-US" sz="2800" i="1" u="sng" dirty="0" smtClean="0"/>
              <a:t>domain dependent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Lesson</a:t>
            </a:r>
            <a:r>
              <a:rPr lang="en-US" sz="2800" dirty="0" smtClean="0">
                <a:solidFill>
                  <a:srgbClr val="FF0000"/>
                </a:solidFill>
              </a:rPr>
              <a:t>: make sure your RC queries are domain independent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600200" y="3573959"/>
            <a:ext cx="5257469" cy="769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A(x) = not Likes("Fred", x</a:t>
            </a:r>
            <a:r>
              <a:rPr lang="en-US" sz="2000" dirty="0" smtClean="0">
                <a:latin typeface="Arial"/>
                <a:cs typeface="Arial"/>
              </a:rPr>
              <a:t>)</a:t>
            </a:r>
            <a:endParaRPr lang="en-US" sz="2000" dirty="0">
              <a:latin typeface="Arial"/>
              <a:cs typeface="Arial"/>
            </a:endParaRPr>
          </a:p>
          <a:p>
            <a:pPr>
              <a:buNone/>
            </a:pPr>
            <a:r>
              <a:rPr lang="en-US" sz="2000" dirty="0">
                <a:latin typeface="Arial"/>
                <a:cs typeface="Arial"/>
              </a:rPr>
              <a:t>A(</a:t>
            </a:r>
            <a:r>
              <a:rPr lang="en-US" sz="2000" dirty="0" err="1">
                <a:latin typeface="Arial"/>
                <a:cs typeface="Arial"/>
              </a:rPr>
              <a:t>x,y</a:t>
            </a:r>
            <a:r>
              <a:rPr lang="en-US" sz="2000" dirty="0">
                <a:latin typeface="Arial"/>
                <a:cs typeface="Arial"/>
              </a:rPr>
              <a:t>) = Likes("Fred", x) OR Serves("Bar", y)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16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 smtClean="0"/>
              <a:t>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How to write a complex SQL query:</a:t>
            </a:r>
          </a:p>
          <a:p>
            <a:r>
              <a:rPr lang="en-US" sz="2800" dirty="0" smtClean="0"/>
              <a:t>Write it in RC</a:t>
            </a:r>
          </a:p>
          <a:p>
            <a:r>
              <a:rPr lang="en-US" sz="2800" dirty="0" smtClean="0"/>
              <a:t>Translate RC to </a:t>
            </a:r>
            <a:r>
              <a:rPr lang="en-US" sz="2800" dirty="0" err="1" smtClean="0"/>
              <a:t>datalog</a:t>
            </a:r>
            <a:r>
              <a:rPr lang="en-US" sz="2800" dirty="0" smtClean="0"/>
              <a:t> (see next)</a:t>
            </a:r>
          </a:p>
          <a:p>
            <a:r>
              <a:rPr lang="en-US" sz="2800" dirty="0" smtClean="0"/>
              <a:t>Translate </a:t>
            </a:r>
            <a:r>
              <a:rPr lang="en-US" sz="2800" dirty="0" err="1" smtClean="0"/>
              <a:t>datalog</a:t>
            </a:r>
            <a:r>
              <a:rPr lang="en-US" sz="2800" dirty="0" smtClean="0"/>
              <a:t> to SQL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Take shortcuts when you know what you’re doing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05AA-330A-834F-9387-3C3E5EC449B0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5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RC to Non-recursive </a:t>
            </a:r>
            <a:r>
              <a:rPr lang="en-US" dirty="0" err="1" smtClean="0"/>
              <a:t>Datalog</a:t>
            </a:r>
            <a:r>
              <a:rPr lang="en-US" dirty="0" smtClean="0"/>
              <a:t> w/ negation</a:t>
            </a:r>
            <a:endParaRPr lang="en-U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04800" y="2936387"/>
            <a:ext cx="6691981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Likes(x, y)∧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z.(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z,y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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 Frequents(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775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Arial"/>
              </a:rPr>
              <a:t>Query:</a:t>
            </a:r>
            <a:r>
              <a:rPr lang="en-US" dirty="0" smtClean="0">
                <a:latin typeface="Arial"/>
              </a:rPr>
              <a:t> Find drinkers that like some beer so much that 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	 they frequent all bars that serve it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98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RC to Non-recursive </a:t>
            </a:r>
            <a:r>
              <a:rPr lang="en-US" dirty="0" err="1" smtClean="0"/>
              <a:t>Datalog</a:t>
            </a:r>
            <a:r>
              <a:rPr lang="en-US" dirty="0" smtClean="0"/>
              <a:t> w/ negation</a:t>
            </a:r>
            <a:endParaRPr lang="en-U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04800" y="2936387"/>
            <a:ext cx="6691981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Likes(x, y)∧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z.(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z,y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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 Frequents(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775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Arial"/>
              </a:rPr>
              <a:t>Query:</a:t>
            </a:r>
            <a:r>
              <a:rPr lang="en-US" dirty="0" smtClean="0">
                <a:latin typeface="Arial"/>
              </a:rPr>
              <a:t> Find drinkers that like some beer so much that 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	 they frequent all bars that serve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3764084"/>
            <a:ext cx="6965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Arial"/>
              </a:rPr>
              <a:t>Step 1:</a:t>
            </a:r>
            <a:r>
              <a:rPr lang="en-US" dirty="0" smtClean="0">
                <a:latin typeface="Arial"/>
              </a:rPr>
              <a:t> Replace </a:t>
            </a:r>
            <a:r>
              <a:rPr lang="en-US" dirty="0" smtClean="0">
                <a:latin typeface="Arial"/>
                <a:sym typeface="Symbol" pitchFamily="112" charset="2"/>
              </a:rPr>
              <a:t> </a:t>
            </a:r>
            <a:r>
              <a:rPr lang="en-US" dirty="0" smtClean="0">
                <a:latin typeface="Arial"/>
              </a:rPr>
              <a:t>with </a:t>
            </a:r>
            <a:r>
              <a:rPr lang="en-US" dirty="0" smtClean="0">
                <a:latin typeface="Arial"/>
                <a:sym typeface="Symbol" pitchFamily="112" charset="2"/>
              </a:rPr>
              <a:t></a:t>
            </a:r>
            <a:r>
              <a:rPr lang="en-US" dirty="0" smtClean="0">
                <a:latin typeface="Arial"/>
              </a:rPr>
              <a:t> using de Morgan’s Laws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04800" y="4426139"/>
            <a:ext cx="7081085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Likes(x, y)∧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¬z.(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z,y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 ∧ 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¬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Frequents(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Oval Callout 14"/>
          <p:cNvSpPr/>
          <p:nvPr/>
        </p:nvSpPr>
        <p:spPr bwMode="auto">
          <a:xfrm>
            <a:off x="7086600" y="3200400"/>
            <a:ext cx="1981200" cy="605909"/>
          </a:xfrm>
          <a:prstGeom prst="wedgeEllipseCallout">
            <a:avLst>
              <a:gd name="adj1" fmla="val -43625"/>
              <a:gd name="adj2" fmla="val 75925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US" sz="1400" dirty="0" smtClean="0">
                <a:solidFill>
                  <a:schemeClr val="dk1"/>
                </a:solidFill>
                <a:latin typeface="Arial"/>
                <a:sym typeface="Symbol" pitchFamily="112" charset="2"/>
              </a:rPr>
              <a:t>x P(x) same as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sym typeface="Symbol" pitchFamily="112" charset="2"/>
              </a:rPr>
              <a:t>¬</a:t>
            </a:r>
            <a:r>
              <a:rPr lang="en-US" sz="1400" dirty="0" smtClean="0">
                <a:solidFill>
                  <a:schemeClr val="dk1"/>
                </a:solidFill>
                <a:latin typeface="Arial"/>
                <a:sym typeface="Symbol" pitchFamily="112" charset="2"/>
              </a:rPr>
              <a:t>x ¬P(x)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Oval Callout 15"/>
          <p:cNvSpPr/>
          <p:nvPr/>
        </p:nvSpPr>
        <p:spPr bwMode="auto">
          <a:xfrm>
            <a:off x="7162800" y="4270891"/>
            <a:ext cx="2133600" cy="605909"/>
          </a:xfrm>
          <a:prstGeom prst="wedgeEllipseCallout">
            <a:avLst>
              <a:gd name="adj1" fmla="val -56980"/>
              <a:gd name="adj2" fmla="val -66740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sym typeface="Symbol" pitchFamily="112" charset="2"/>
              </a:rPr>
              <a:t>¬</a:t>
            </a:r>
            <a:r>
              <a:rPr lang="en-US" sz="1400" dirty="0" smtClean="0">
                <a:solidFill>
                  <a:schemeClr val="dk1"/>
                </a:solidFill>
                <a:latin typeface="Arial"/>
                <a:sym typeface="Symbol" pitchFamily="112" charset="2"/>
              </a:rPr>
              <a:t>(¬P</a:t>
            </a:r>
            <a:r>
              <a:rPr lang="en-US" sz="1400" dirty="0" smtClean="0">
                <a:latin typeface="Arial"/>
              </a:rPr>
              <a:t>∨Q) same as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1400" dirty="0" smtClean="0">
                <a:solidFill>
                  <a:schemeClr val="dk1"/>
                </a:solidFill>
                <a:latin typeface="Arial"/>
                <a:sym typeface="Symbol" pitchFamily="112" charset="2"/>
              </a:rPr>
              <a:t>P</a:t>
            </a:r>
            <a:r>
              <a:rPr lang="en-US" sz="1400" dirty="0">
                <a:solidFill>
                  <a:schemeClr val="dk1"/>
                </a:solidFill>
                <a:latin typeface="Arial"/>
              </a:rPr>
              <a:t>∧</a:t>
            </a:r>
            <a:r>
              <a:rPr lang="en-US" sz="1400" dirty="0" smtClean="0">
                <a:solidFill>
                  <a:schemeClr val="dk1"/>
                </a:solidFill>
                <a:latin typeface="Arial"/>
                <a:sym typeface="Symbol" pitchFamily="112" charset="2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Arial"/>
                <a:sym typeface="Symbol" pitchFamily="112" charset="2"/>
              </a:rPr>
              <a:t>¬</a:t>
            </a:r>
            <a:r>
              <a:rPr lang="en-US" sz="1400" dirty="0" smtClean="0">
                <a:solidFill>
                  <a:schemeClr val="dk1"/>
                </a:solidFill>
                <a:latin typeface="Arial"/>
                <a:sym typeface="Symbol" pitchFamily="112" charset="2"/>
              </a:rPr>
              <a:t> </a:t>
            </a:r>
            <a:r>
              <a:rPr lang="en-US" sz="1400" dirty="0">
                <a:latin typeface="Arial"/>
              </a:rPr>
              <a:t>Q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51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RC to Non-recursive </a:t>
            </a:r>
            <a:r>
              <a:rPr lang="en-US" dirty="0" err="1" smtClean="0"/>
              <a:t>Datalog</a:t>
            </a:r>
            <a:r>
              <a:rPr lang="en-US" dirty="0" smtClean="0"/>
              <a:t> w/ negation</a:t>
            </a:r>
            <a:endParaRPr lang="en-US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04800" y="2936387"/>
            <a:ext cx="6691981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Likes(x, y)∧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z.(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z,y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 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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 Frequents(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905000"/>
            <a:ext cx="775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Arial"/>
              </a:rPr>
              <a:t>Query:</a:t>
            </a:r>
            <a:r>
              <a:rPr lang="en-US" dirty="0" smtClean="0">
                <a:latin typeface="Arial"/>
              </a:rPr>
              <a:t> Find drinkers that like some beer so much that 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	 they frequent all bars that serve 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3657600"/>
            <a:ext cx="6965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Arial"/>
              </a:rPr>
              <a:t>Step 1:</a:t>
            </a:r>
            <a:r>
              <a:rPr lang="en-US" dirty="0" smtClean="0">
                <a:latin typeface="Arial"/>
              </a:rPr>
              <a:t> Replace </a:t>
            </a:r>
            <a:r>
              <a:rPr lang="en-US" dirty="0" smtClean="0">
                <a:latin typeface="Arial"/>
                <a:sym typeface="Symbol" pitchFamily="112" charset="2"/>
              </a:rPr>
              <a:t> </a:t>
            </a:r>
            <a:r>
              <a:rPr lang="en-US" dirty="0" smtClean="0">
                <a:latin typeface="Arial"/>
              </a:rPr>
              <a:t>with </a:t>
            </a:r>
            <a:r>
              <a:rPr lang="en-US" dirty="0" smtClean="0">
                <a:latin typeface="Arial"/>
                <a:sym typeface="Symbol" pitchFamily="112" charset="2"/>
              </a:rPr>
              <a:t></a:t>
            </a:r>
            <a:r>
              <a:rPr lang="en-US" dirty="0" smtClean="0">
                <a:latin typeface="Arial"/>
              </a:rPr>
              <a:t> using de Morgan’s Laws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04800" y="4319655"/>
            <a:ext cx="7081085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Likes(x, y)∧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¬z.(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z,y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 ∧ 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¬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Frequents(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075116"/>
            <a:ext cx="6865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Arial"/>
              </a:rPr>
              <a:t>Step 2: </a:t>
            </a:r>
            <a:r>
              <a:rPr lang="en-US" dirty="0" smtClean="0">
                <a:latin typeface="Arial"/>
              </a:rPr>
              <a:t>Make all </a:t>
            </a:r>
            <a:r>
              <a:rPr lang="en-US" i="1" dirty="0" err="1" smtClean="0">
                <a:latin typeface="Arial"/>
              </a:rPr>
              <a:t>subqueries</a:t>
            </a:r>
            <a:r>
              <a:rPr lang="en-US" dirty="0" smtClean="0">
                <a:latin typeface="Arial"/>
              </a:rPr>
              <a:t> domain independent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04800" y="5559123"/>
            <a:ext cx="8363613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Likes(x, y) ∧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¬z.(Likes(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x,y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∧Serves(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z,y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)∧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¬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Frequents(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2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 few additional </a:t>
            </a:r>
            <a:r>
              <a:rPr lang="en-US" sz="2800" dirty="0" err="1" smtClean="0"/>
              <a:t>datalog</a:t>
            </a:r>
            <a:r>
              <a:rPr lang="en-US" sz="2800" dirty="0" smtClean="0"/>
              <a:t> examples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Friend(name1, name2) </a:t>
            </a:r>
          </a:p>
          <a:p>
            <a:pPr marL="0" indent="0">
              <a:buNone/>
            </a:pPr>
            <a:r>
              <a:rPr lang="en-US" sz="2800" dirty="0" smtClean="0"/>
              <a:t>Enemy</a:t>
            </a:r>
            <a:r>
              <a:rPr lang="en-US" sz="2800" dirty="0"/>
              <a:t>(name1, name2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Find Joe's friends, and Joe's friends of friends</a:t>
            </a:r>
            <a:r>
              <a:rPr lang="en-US" sz="2800" dirty="0" smtClean="0"/>
              <a:t>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05AA-330A-834F-9387-3C3E5EC449B0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4119" y="5105400"/>
            <a:ext cx="4863881" cy="9048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A(x) :- Friend('Joe', x)</a:t>
            </a:r>
          </a:p>
          <a:p>
            <a:pPr marL="0" indent="0">
              <a:buNone/>
            </a:pPr>
            <a:r>
              <a:rPr lang="en-US" dirty="0" smtClean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(x) :- Friend('Joe', z), Friend(z, x)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73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RC to Non-recursive </a:t>
            </a:r>
            <a:r>
              <a:rPr lang="en-US" dirty="0" err="1" smtClean="0"/>
              <a:t>Datalog</a:t>
            </a:r>
            <a:r>
              <a:rPr lang="en-US" dirty="0" smtClean="0"/>
              <a:t> w/ negation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3962400"/>
            <a:ext cx="76593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Arial"/>
              </a:rPr>
              <a:t>Step 3: </a:t>
            </a:r>
            <a:r>
              <a:rPr lang="en-US" dirty="0" smtClean="0">
                <a:latin typeface="Arial"/>
              </a:rPr>
              <a:t>Create a </a:t>
            </a:r>
            <a:r>
              <a:rPr lang="en-US" dirty="0" err="1" smtClean="0">
                <a:latin typeface="Arial"/>
              </a:rPr>
              <a:t>datalog</a:t>
            </a:r>
            <a:r>
              <a:rPr lang="en-US" dirty="0" smtClean="0">
                <a:latin typeface="Arial"/>
              </a:rPr>
              <a:t> rule for each </a:t>
            </a:r>
            <a:r>
              <a:rPr lang="en-US" dirty="0" err="1" smtClean="0">
                <a:latin typeface="Arial"/>
              </a:rPr>
              <a:t>subexpression</a:t>
            </a:r>
            <a:r>
              <a:rPr lang="en-US" dirty="0" smtClean="0">
                <a:latin typeface="Arial"/>
              </a:rPr>
              <a:t>;</a:t>
            </a:r>
            <a:br>
              <a:rPr lang="en-US" dirty="0" smtClean="0">
                <a:latin typeface="Arial"/>
              </a:rPr>
            </a:br>
            <a:r>
              <a:rPr lang="en-US" dirty="0" smtClean="0">
                <a:latin typeface="Arial"/>
              </a:rPr>
              <a:t>              (shortcut: only for “important” </a:t>
            </a:r>
            <a:r>
              <a:rPr lang="en-US" dirty="0" err="1" smtClean="0">
                <a:latin typeface="Arial"/>
              </a:rPr>
              <a:t>subexpressions</a:t>
            </a:r>
            <a:r>
              <a:rPr lang="en-US" dirty="0" smtClean="0">
                <a:latin typeface="Arial"/>
              </a:rPr>
              <a:t>)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04800" y="2286000"/>
            <a:ext cx="8363613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 = y. 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Likes(x, y) ∧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¬ z.(Likes(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x,y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∧Serves(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z,y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)∧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¬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Frequents(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))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304800" y="5029200"/>
            <a:ext cx="6005921" cy="769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H(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x,y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	:- Likes(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x,y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),Serves(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y,z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), not Frequents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</a:p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	:- Likes(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x,y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), not H(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x,y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</a:t>
            </a:r>
            <a:endParaRPr lang="en-US" sz="2000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16200000">
            <a:off x="5676900" y="419100"/>
            <a:ext cx="533400" cy="5181600"/>
          </a:xfrm>
          <a:prstGeom prst="leftBrace">
            <a:avLst>
              <a:gd name="adj1" fmla="val 3825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43445" y="3276600"/>
            <a:ext cx="1005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Arial"/>
                <a:sym typeface="Symbol" pitchFamily="112" charset="2"/>
              </a:rPr>
              <a:t>H(</a:t>
            </a:r>
            <a:r>
              <a:rPr lang="en-US" dirty="0" err="1">
                <a:latin typeface="Arial"/>
                <a:sym typeface="Symbol" pitchFamily="112" charset="2"/>
              </a:rPr>
              <a:t>x,y</a:t>
            </a:r>
            <a:r>
              <a:rPr lang="en-US" dirty="0">
                <a:latin typeface="Arial"/>
                <a:sym typeface="Symbol" pitchFamily="112" charset="2"/>
              </a:rPr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55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RC to Non-recursive </a:t>
            </a:r>
            <a:r>
              <a:rPr lang="en-US" dirty="0" err="1" smtClean="0"/>
              <a:t>Datalog</a:t>
            </a:r>
            <a:r>
              <a:rPr lang="en-US" dirty="0" smtClean="0"/>
              <a:t> w/ negation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124200"/>
            <a:ext cx="3212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Arial"/>
              </a:rPr>
              <a:t>Step 4: </a:t>
            </a:r>
            <a:r>
              <a:rPr lang="en-US" dirty="0" smtClean="0">
                <a:latin typeface="Arial"/>
              </a:rPr>
              <a:t>Write it in SQL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52400" y="3733800"/>
            <a:ext cx="6223478" cy="28982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SELECT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DISTINCT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L.drinker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FROM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Likes L</a:t>
            </a:r>
          </a:p>
          <a:p>
            <a:pPr>
              <a:buNone/>
            </a:pP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WHERE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not exists</a:t>
            </a:r>
          </a:p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  (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SELECT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*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FROM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Likes L2, Serves S</a:t>
            </a:r>
          </a:p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WHERE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L2.drinker=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L.drinker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and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L2.beer=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L.beer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and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L2.beer=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S.beer</a:t>
            </a:r>
            <a:endParaRPr lang="en-US" sz="2000" dirty="0">
              <a:solidFill>
                <a:schemeClr val="dk1"/>
              </a:solidFill>
              <a:latin typeface="Arial"/>
              <a:sym typeface="Symbol" pitchFamily="112" charset="2"/>
            </a:endParaRPr>
          </a:p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and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not exists (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SELECT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*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FROM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Frequents F</a:t>
            </a:r>
          </a:p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WHERE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F.drinker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=L2.drinker</a:t>
            </a:r>
          </a:p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     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and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F.bar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=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S.bar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))</a:t>
            </a:r>
            <a:endParaRPr lang="en-US" sz="2000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52400" y="2057400"/>
            <a:ext cx="6005921" cy="7694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H(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x,y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	:- Likes(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x,y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),Serves(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y,z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), not Frequents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Arial"/>
              </a:rPr>
              <a:t>x,z</a:t>
            </a:r>
            <a:r>
              <a:rPr lang="en-US" sz="2000" dirty="0">
                <a:solidFill>
                  <a:schemeClr val="dk1"/>
                </a:solidFill>
                <a:latin typeface="Arial"/>
              </a:rPr>
              <a:t>)</a:t>
            </a:r>
          </a:p>
          <a:p>
            <a:pPr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Q(x)	:- Likes(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x,y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), not H(</a:t>
            </a:r>
            <a:r>
              <a:rPr lang="en-US" sz="2000" dirty="0" err="1">
                <a:solidFill>
                  <a:schemeClr val="dk1"/>
                </a:solidFill>
                <a:latin typeface="Arial"/>
                <a:sym typeface="Symbol" pitchFamily="112" charset="2"/>
              </a:rPr>
              <a:t>x,y</a:t>
            </a:r>
            <a:r>
              <a:rPr lang="en-US" sz="2000" dirty="0">
                <a:solidFill>
                  <a:schemeClr val="dk1"/>
                </a:solidFill>
                <a:latin typeface="Arial"/>
                <a:sym typeface="Symbol" pitchFamily="112" charset="2"/>
              </a:rPr>
              <a:t>)</a:t>
            </a:r>
            <a:endParaRPr lang="en-US" sz="2000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29400" y="5181600"/>
            <a:ext cx="2271575" cy="8597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buNone/>
            </a:pPr>
            <a:r>
              <a:rPr lang="en-US" sz="1600" dirty="0" err="1">
                <a:latin typeface="Arial"/>
              </a:rPr>
              <a:t>Likes(drinker</a:t>
            </a:r>
            <a:r>
              <a:rPr lang="en-US" sz="1600" dirty="0">
                <a:latin typeface="Arial"/>
              </a:rPr>
              <a:t>, beer)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1600" dirty="0" err="1">
                <a:latin typeface="Arial"/>
              </a:rPr>
              <a:t>Frequents(drinker</a:t>
            </a:r>
            <a:r>
              <a:rPr lang="en-US" sz="1600" dirty="0">
                <a:latin typeface="Arial"/>
              </a:rPr>
              <a:t>, bar)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1600" dirty="0" err="1">
                <a:latin typeface="Arial"/>
              </a:rPr>
              <a:t>Serves(bar</a:t>
            </a:r>
            <a:r>
              <a:rPr lang="en-US" sz="1600" dirty="0">
                <a:latin typeface="Arial"/>
              </a:rPr>
              <a:t>, beer)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1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smtClean="0"/>
              <a:t>RC to Non-recursive </a:t>
            </a:r>
            <a:r>
              <a:rPr lang="en-US" dirty="0" err="1" smtClean="0"/>
              <a:t>Datalog</a:t>
            </a:r>
            <a:r>
              <a:rPr lang="en-US" dirty="0" smtClean="0"/>
              <a:t> w/ negation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124200"/>
            <a:ext cx="771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Arial"/>
              </a:rPr>
              <a:t>Improve </a:t>
            </a:r>
            <a:r>
              <a:rPr lang="en-US" dirty="0" smtClean="0">
                <a:latin typeface="Arial"/>
              </a:rPr>
              <a:t>the SQL query by using an unsafe </a:t>
            </a:r>
            <a:r>
              <a:rPr lang="en-US" dirty="0" err="1" smtClean="0">
                <a:latin typeface="Arial"/>
              </a:rPr>
              <a:t>datalog</a:t>
            </a:r>
            <a:r>
              <a:rPr lang="en-US" dirty="0" smtClean="0">
                <a:latin typeface="Arial"/>
              </a:rPr>
              <a:t> rule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52400" y="3733800"/>
            <a:ext cx="6223478" cy="2405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SELECT</a:t>
            </a:r>
            <a:r>
              <a:rPr lang="en-US" sz="2000" dirty="0" smtClean="0">
                <a:latin typeface="Arial"/>
                <a:sym typeface="Symbol" pitchFamily="11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DISTINCT</a:t>
            </a:r>
            <a:r>
              <a:rPr lang="en-US" sz="2000" dirty="0" smtClean="0">
                <a:latin typeface="Arial"/>
                <a:sym typeface="Symbol" pitchFamily="112" charset="2"/>
              </a:rPr>
              <a:t> </a:t>
            </a:r>
            <a:r>
              <a:rPr lang="en-US" sz="2000" dirty="0" err="1" smtClean="0">
                <a:latin typeface="Arial"/>
                <a:sym typeface="Symbol" pitchFamily="112" charset="2"/>
              </a:rPr>
              <a:t>L.drinker</a:t>
            </a:r>
            <a:r>
              <a:rPr lang="en-US" sz="2000" dirty="0" smtClean="0">
                <a:latin typeface="Arial"/>
                <a:sym typeface="Symbol" pitchFamily="112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FROM</a:t>
            </a:r>
            <a:r>
              <a:rPr lang="en-US" sz="2000" dirty="0" smtClean="0">
                <a:latin typeface="Arial"/>
                <a:sym typeface="Symbol" pitchFamily="112" charset="2"/>
              </a:rPr>
              <a:t> Likes L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WHERE</a:t>
            </a:r>
            <a:r>
              <a:rPr lang="en-US" sz="2000" dirty="0" smtClean="0">
                <a:latin typeface="Arial"/>
                <a:sym typeface="Symbol" pitchFamily="112" charset="2"/>
              </a:rPr>
              <a:t> not exists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Arial"/>
                <a:sym typeface="Symbol" pitchFamily="112" charset="2"/>
              </a:rPr>
              <a:t> </a:t>
            </a:r>
            <a:r>
              <a:rPr lang="en-US" sz="2000" dirty="0" smtClean="0">
                <a:latin typeface="Arial"/>
                <a:sym typeface="Symbol" pitchFamily="112" charset="2"/>
              </a:rPr>
              <a:t>  (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SELECT</a:t>
            </a:r>
            <a:r>
              <a:rPr lang="en-US" sz="2000" dirty="0" smtClean="0">
                <a:latin typeface="Arial"/>
                <a:sym typeface="Symbol" pitchFamily="112" charset="2"/>
              </a:rPr>
              <a:t> *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FROM</a:t>
            </a:r>
            <a:r>
              <a:rPr lang="en-US" sz="2000" dirty="0" smtClean="0">
                <a:latin typeface="Arial"/>
                <a:sym typeface="Symbol" pitchFamily="112" charset="2"/>
              </a:rPr>
              <a:t> Serves S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Arial"/>
                <a:sym typeface="Symbol" pitchFamily="112" charset="2"/>
              </a:rPr>
              <a:t> </a:t>
            </a:r>
            <a:r>
              <a:rPr lang="en-US" sz="2000" dirty="0" smtClean="0">
                <a:latin typeface="Arial"/>
                <a:sym typeface="Symbol" pitchFamily="112" charset="2"/>
              </a:rPr>
              <a:t>  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WHERE</a:t>
            </a:r>
            <a:r>
              <a:rPr lang="en-US" sz="2000" dirty="0" smtClean="0">
                <a:latin typeface="Arial"/>
                <a:sym typeface="Symbol" pitchFamily="112" charset="2"/>
              </a:rPr>
              <a:t> </a:t>
            </a:r>
            <a:r>
              <a:rPr lang="en-US" sz="2000" dirty="0" err="1" smtClean="0">
                <a:latin typeface="Arial"/>
                <a:sym typeface="Symbol" pitchFamily="112" charset="2"/>
              </a:rPr>
              <a:t>L.beer</a:t>
            </a:r>
            <a:r>
              <a:rPr lang="en-US" sz="2000" dirty="0" smtClean="0">
                <a:latin typeface="Arial"/>
                <a:sym typeface="Symbol" pitchFamily="112" charset="2"/>
              </a:rPr>
              <a:t>=</a:t>
            </a:r>
            <a:r>
              <a:rPr lang="en-US" sz="2000" dirty="0" err="1" smtClean="0">
                <a:latin typeface="Arial"/>
                <a:sym typeface="Symbol" pitchFamily="112" charset="2"/>
              </a:rPr>
              <a:t>S.beer</a:t>
            </a:r>
            <a:endParaRPr lang="en-US" sz="2000" dirty="0" smtClean="0">
              <a:latin typeface="Arial"/>
              <a:sym typeface="Symbol" pitchFamily="112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Arial"/>
                <a:sym typeface="Symbol" pitchFamily="112" charset="2"/>
              </a:rPr>
              <a:t> </a:t>
            </a:r>
            <a:r>
              <a:rPr lang="en-US" sz="2000" dirty="0" smtClean="0">
                <a:latin typeface="Arial"/>
                <a:sym typeface="Symbol" pitchFamily="112" charset="2"/>
              </a:rPr>
              <a:t>          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and</a:t>
            </a:r>
            <a:r>
              <a:rPr lang="en-US" sz="2000" dirty="0" smtClean="0">
                <a:latin typeface="Arial"/>
                <a:sym typeface="Symbol" pitchFamily="112" charset="2"/>
              </a:rPr>
              <a:t> not exists (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SELECT</a:t>
            </a:r>
            <a:r>
              <a:rPr lang="en-US" sz="2000" dirty="0" smtClean="0">
                <a:latin typeface="Arial"/>
                <a:sym typeface="Symbol" pitchFamily="112" charset="2"/>
              </a:rPr>
              <a:t> *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FROM</a:t>
            </a:r>
            <a:r>
              <a:rPr lang="en-US" sz="2000" dirty="0" smtClean="0">
                <a:latin typeface="Arial"/>
                <a:sym typeface="Symbol" pitchFamily="112" charset="2"/>
              </a:rPr>
              <a:t> Frequents F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Arial"/>
                <a:sym typeface="Symbol" pitchFamily="112" charset="2"/>
              </a:rPr>
              <a:t> </a:t>
            </a:r>
            <a:r>
              <a:rPr lang="en-US" sz="2000" dirty="0" smtClean="0">
                <a:latin typeface="Arial"/>
                <a:sym typeface="Symbol" pitchFamily="112" charset="2"/>
              </a:rPr>
              <a:t>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WHERE</a:t>
            </a:r>
            <a:r>
              <a:rPr lang="en-US" sz="2000" dirty="0" smtClean="0">
                <a:latin typeface="Arial"/>
                <a:sym typeface="Symbol" pitchFamily="112" charset="2"/>
              </a:rPr>
              <a:t> </a:t>
            </a:r>
            <a:r>
              <a:rPr lang="en-US" sz="2000" dirty="0" err="1" smtClean="0">
                <a:latin typeface="Arial"/>
                <a:sym typeface="Symbol" pitchFamily="112" charset="2"/>
              </a:rPr>
              <a:t>F.drinker</a:t>
            </a:r>
            <a:r>
              <a:rPr lang="en-US" sz="2000" dirty="0" smtClean="0">
                <a:latin typeface="Arial"/>
                <a:sym typeface="Symbol" pitchFamily="112" charset="2"/>
              </a:rPr>
              <a:t>=</a:t>
            </a:r>
            <a:r>
              <a:rPr lang="en-US" sz="2000" dirty="0" err="1" smtClean="0">
                <a:latin typeface="Arial"/>
                <a:sym typeface="Symbol" pitchFamily="112" charset="2"/>
              </a:rPr>
              <a:t>L.drinker</a:t>
            </a:r>
            <a:endParaRPr lang="en-US" sz="2000" dirty="0" smtClean="0">
              <a:latin typeface="Arial"/>
              <a:sym typeface="Symbol" pitchFamily="112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Arial"/>
                <a:sym typeface="Symbol" pitchFamily="112" charset="2"/>
              </a:rPr>
              <a:t> </a:t>
            </a:r>
            <a:r>
              <a:rPr lang="en-US" sz="2000" dirty="0" smtClean="0">
                <a:latin typeface="Arial"/>
                <a:sym typeface="Symbol" pitchFamily="112" charset="2"/>
              </a:rPr>
              <a:t>                                            </a:t>
            </a:r>
            <a:r>
              <a:rPr lang="en-US" sz="2000" dirty="0">
                <a:solidFill>
                  <a:srgbClr val="0000FF"/>
                </a:solidFill>
                <a:latin typeface="Arial"/>
                <a:sym typeface="Symbol" pitchFamily="112" charset="2"/>
              </a:rPr>
              <a:t>and</a:t>
            </a:r>
            <a:r>
              <a:rPr lang="en-US" sz="2000" dirty="0" smtClean="0">
                <a:latin typeface="Arial"/>
                <a:sym typeface="Symbol" pitchFamily="112" charset="2"/>
              </a:rPr>
              <a:t> </a:t>
            </a:r>
            <a:r>
              <a:rPr lang="en-US" sz="2000" dirty="0" err="1" smtClean="0">
                <a:latin typeface="Arial"/>
                <a:sym typeface="Symbol" pitchFamily="112" charset="2"/>
              </a:rPr>
              <a:t>F.bar</a:t>
            </a:r>
            <a:r>
              <a:rPr lang="en-US" sz="2000" dirty="0" smtClean="0">
                <a:latin typeface="Arial"/>
                <a:sym typeface="Symbol" pitchFamily="112" charset="2"/>
              </a:rPr>
              <a:t>=</a:t>
            </a:r>
            <a:r>
              <a:rPr lang="en-US" sz="2000" dirty="0" err="1" smtClean="0">
                <a:latin typeface="Arial"/>
                <a:sym typeface="Symbol" pitchFamily="112" charset="2"/>
              </a:rPr>
              <a:t>S.bar</a:t>
            </a:r>
            <a:r>
              <a:rPr lang="en-US" sz="2000" dirty="0" smtClean="0">
                <a:latin typeface="Arial"/>
                <a:sym typeface="Symbol" pitchFamily="112" charset="2"/>
              </a:rPr>
              <a:t>))</a:t>
            </a:r>
            <a:endParaRPr lang="en-US" sz="2000" dirty="0">
              <a:latin typeface="Arial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52400" y="2057400"/>
            <a:ext cx="6005921" cy="713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dirty="0" smtClean="0">
                <a:latin typeface="Arial"/>
                <a:sym typeface="Symbol" pitchFamily="112" charset="2"/>
              </a:rPr>
              <a:t>H(</a:t>
            </a:r>
            <a:r>
              <a:rPr lang="en-US" sz="2000" dirty="0" err="1">
                <a:latin typeface="Arial"/>
                <a:sym typeface="Symbol" pitchFamily="112" charset="2"/>
              </a:rPr>
              <a:t>x,y</a:t>
            </a:r>
            <a:r>
              <a:rPr lang="en-US" sz="2000" dirty="0" smtClean="0">
                <a:latin typeface="Arial"/>
                <a:sym typeface="Symbol" pitchFamily="112" charset="2"/>
              </a:rPr>
              <a:t>)	:- </a:t>
            </a:r>
            <a:r>
              <a:rPr lang="en-US" sz="2000" strike="sngStrike" dirty="0" smtClean="0">
                <a:latin typeface="Arial"/>
                <a:sym typeface="Symbol" pitchFamily="112" charset="2"/>
              </a:rPr>
              <a:t>Likes(</a:t>
            </a:r>
            <a:r>
              <a:rPr lang="en-US" sz="2000" strike="sngStrike" dirty="0" err="1" smtClean="0">
                <a:latin typeface="Arial"/>
                <a:sym typeface="Symbol" pitchFamily="112" charset="2"/>
              </a:rPr>
              <a:t>x,y</a:t>
            </a:r>
            <a:r>
              <a:rPr lang="en-US" sz="2000" strike="sngStrike" dirty="0" smtClean="0">
                <a:latin typeface="Arial"/>
                <a:sym typeface="Symbol" pitchFamily="112" charset="2"/>
              </a:rPr>
              <a:t>),</a:t>
            </a:r>
            <a:r>
              <a:rPr lang="en-US" sz="2000" dirty="0" smtClean="0">
                <a:latin typeface="Arial"/>
                <a:sym typeface="Symbol" pitchFamily="112" charset="2"/>
              </a:rPr>
              <a:t>Serves(</a:t>
            </a:r>
            <a:r>
              <a:rPr lang="en-US" sz="2000" dirty="0" err="1" smtClean="0">
                <a:latin typeface="Arial"/>
                <a:sym typeface="Symbol" pitchFamily="112" charset="2"/>
              </a:rPr>
              <a:t>y,z</a:t>
            </a:r>
            <a:r>
              <a:rPr lang="en-US" sz="2000" dirty="0" smtClean="0">
                <a:latin typeface="Arial"/>
                <a:sym typeface="Symbol" pitchFamily="112" charset="2"/>
              </a:rPr>
              <a:t>), not Frequents</a:t>
            </a:r>
            <a:r>
              <a:rPr lang="en-US" sz="2000" dirty="0" smtClean="0">
                <a:latin typeface="Arial"/>
              </a:rPr>
              <a:t>(</a:t>
            </a:r>
            <a:r>
              <a:rPr lang="en-US" sz="2000" dirty="0" err="1" smtClean="0">
                <a:latin typeface="Arial"/>
              </a:rPr>
              <a:t>x,z</a:t>
            </a:r>
            <a:r>
              <a:rPr lang="en-US" sz="2000" dirty="0" smtClean="0">
                <a:latin typeface="Arial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Arial"/>
                <a:sym typeface="Symbol" pitchFamily="112" charset="2"/>
              </a:rPr>
              <a:t>Q</a:t>
            </a:r>
            <a:r>
              <a:rPr lang="en-US" sz="2000" dirty="0" smtClean="0">
                <a:latin typeface="Arial"/>
                <a:sym typeface="Symbol" pitchFamily="112" charset="2"/>
              </a:rPr>
              <a:t>(x)	:- Likes(</a:t>
            </a:r>
            <a:r>
              <a:rPr lang="en-US" sz="2000" dirty="0" err="1" smtClean="0">
                <a:latin typeface="Arial"/>
                <a:sym typeface="Symbol" pitchFamily="112" charset="2"/>
              </a:rPr>
              <a:t>x,y</a:t>
            </a:r>
            <a:r>
              <a:rPr lang="en-US" sz="2000" dirty="0" smtClean="0">
                <a:latin typeface="Arial"/>
                <a:sym typeface="Symbol" pitchFamily="112" charset="2"/>
              </a:rPr>
              <a:t>), not H(</a:t>
            </a:r>
            <a:r>
              <a:rPr lang="en-US" sz="2000" dirty="0" err="1" smtClean="0">
                <a:latin typeface="Arial"/>
                <a:sym typeface="Symbol" pitchFamily="112" charset="2"/>
              </a:rPr>
              <a:t>x,y</a:t>
            </a:r>
            <a:r>
              <a:rPr lang="en-US" sz="2000" dirty="0" smtClean="0">
                <a:latin typeface="Arial"/>
                <a:sym typeface="Symbol" pitchFamily="112" charset="2"/>
              </a:rPr>
              <a:t>)</a:t>
            </a:r>
            <a:endParaRPr lang="en-US" sz="2000" dirty="0">
              <a:latin typeface="Arial"/>
            </a:endParaRPr>
          </a:p>
        </p:txBody>
      </p:sp>
      <p:sp>
        <p:nvSpPr>
          <p:cNvPr id="3" name="Oval Callout 2"/>
          <p:cNvSpPr/>
          <p:nvPr/>
        </p:nvSpPr>
        <p:spPr bwMode="auto">
          <a:xfrm>
            <a:off x="6553200" y="2057400"/>
            <a:ext cx="2472875" cy="649188"/>
          </a:xfrm>
          <a:prstGeom prst="wedgeEllipseCallout">
            <a:avLst>
              <a:gd name="adj1" fmla="val -64714"/>
              <a:gd name="adj2" fmla="val 3502"/>
            </a:avLst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Unsafe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</a:rPr>
              <a:t> rule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29400" y="5257800"/>
            <a:ext cx="2271575" cy="8597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lumMod val="50000"/>
                <a:lumOff val="50000"/>
                <a:alpha val="75000"/>
              </a:scheme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  <a:buNone/>
            </a:pPr>
            <a:r>
              <a:rPr lang="en-US" sz="1600" dirty="0" err="1">
                <a:latin typeface="Arial"/>
              </a:rPr>
              <a:t>Likes(drinker</a:t>
            </a:r>
            <a:r>
              <a:rPr lang="en-US" sz="1600" dirty="0">
                <a:latin typeface="Arial"/>
              </a:rPr>
              <a:t>, beer)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1600" dirty="0" err="1">
                <a:latin typeface="Arial"/>
              </a:rPr>
              <a:t>Frequents(drinker</a:t>
            </a:r>
            <a:r>
              <a:rPr lang="en-US" sz="1600" dirty="0">
                <a:latin typeface="Arial"/>
              </a:rPr>
              <a:t>, bar)</a:t>
            </a:r>
          </a:p>
          <a:p>
            <a:pPr eaLnBrk="0" hangingPunct="0">
              <a:lnSpc>
                <a:spcPct val="90000"/>
              </a:lnSpc>
              <a:buNone/>
            </a:pPr>
            <a:r>
              <a:rPr lang="en-US" sz="1600" dirty="0" err="1">
                <a:latin typeface="Arial"/>
              </a:rPr>
              <a:t>Serves(bar</a:t>
            </a:r>
            <a:r>
              <a:rPr lang="en-US" sz="1600" dirty="0">
                <a:latin typeface="Arial"/>
              </a:rPr>
              <a:t>, beer)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918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Translation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r>
              <a:rPr lang="en-US" dirty="0" smtClean="0"/>
              <a:t>RC </a:t>
            </a:r>
            <a:r>
              <a:rPr lang="en-US" dirty="0" smtClean="0">
                <a:sym typeface="Wingdings"/>
              </a:rPr>
              <a:t> recursion-free </a:t>
            </a:r>
            <a:r>
              <a:rPr lang="en-US" dirty="0" err="1" smtClean="0">
                <a:sym typeface="Wingdings"/>
              </a:rPr>
              <a:t>datalog</a:t>
            </a:r>
            <a:r>
              <a:rPr lang="en-US" dirty="0" smtClean="0">
                <a:sym typeface="Wingdings"/>
              </a:rPr>
              <a:t> w/ negation</a:t>
            </a:r>
            <a:endParaRPr lang="en-US" dirty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Subtle: as we saw; more details in the paper</a:t>
            </a:r>
          </a:p>
          <a:p>
            <a:r>
              <a:rPr lang="en-US" dirty="0" smtClean="0">
                <a:sym typeface="Wingdings"/>
              </a:rPr>
              <a:t>Recursion-free </a:t>
            </a:r>
            <a:r>
              <a:rPr lang="en-US" dirty="0" err="1" smtClean="0">
                <a:sym typeface="Wingdings"/>
              </a:rPr>
              <a:t>datalog</a:t>
            </a:r>
            <a:r>
              <a:rPr lang="en-US" dirty="0" smtClean="0">
                <a:sym typeface="Wingdings"/>
              </a:rPr>
              <a:t> w/ negation  RA</a:t>
            </a:r>
          </a:p>
          <a:p>
            <a:r>
              <a:rPr lang="en-US" dirty="0" smtClean="0">
                <a:sym typeface="Wingdings"/>
              </a:rPr>
              <a:t>RA  RC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693" y="4495800"/>
            <a:ext cx="8187708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2800" b="1" u="sng" dirty="0" smtClean="0">
                <a:latin typeface="Arial"/>
                <a:cs typeface="Arial"/>
              </a:rPr>
              <a:t>Theorem</a:t>
            </a:r>
            <a:r>
              <a:rPr lang="en-US" sz="2800" dirty="0" smtClean="0">
                <a:latin typeface="Arial"/>
                <a:cs typeface="Arial"/>
              </a:rPr>
              <a:t>: RA, non-recursive </a:t>
            </a:r>
            <a:r>
              <a:rPr lang="en-US" sz="2800" dirty="0" err="1" smtClean="0">
                <a:latin typeface="Arial"/>
                <a:cs typeface="Arial"/>
              </a:rPr>
              <a:t>datalog</a:t>
            </a:r>
            <a:r>
              <a:rPr lang="en-US" sz="2800" dirty="0" smtClean="0">
                <a:latin typeface="Arial"/>
                <a:cs typeface="Arial"/>
              </a:rPr>
              <a:t> w/ negation, </a:t>
            </a:r>
            <a:br>
              <a:rPr lang="en-US" sz="2800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and RC, express exactly the same sets of queries:</a:t>
            </a:r>
            <a:br>
              <a:rPr lang="en-US" sz="2800" dirty="0" smtClean="0">
                <a:latin typeface="Arial"/>
                <a:cs typeface="Arial"/>
              </a:rPr>
            </a:br>
            <a:r>
              <a:rPr lang="en-US" sz="2800" dirty="0" smtClean="0">
                <a:latin typeface="Arial"/>
                <a:cs typeface="Arial"/>
              </a:rPr>
              <a:t>RELATIONAL QUERIES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05AA-330A-834F-9387-3C3E5EC449B0}" type="slidenum">
              <a:rPr lang="en-US" smtClean="0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6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Datalog</a:t>
            </a:r>
            <a:r>
              <a:rPr lang="en-US" dirty="0" smtClean="0"/>
              <a:t>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Friend</a:t>
            </a:r>
            <a:r>
              <a:rPr lang="en-US" sz="2800" dirty="0"/>
              <a:t>(name1, name2) </a:t>
            </a:r>
          </a:p>
          <a:p>
            <a:pPr marL="0" indent="0">
              <a:buNone/>
            </a:pPr>
            <a:r>
              <a:rPr lang="en-US" sz="2800" dirty="0" smtClean="0"/>
              <a:t>Enemy</a:t>
            </a:r>
            <a:r>
              <a:rPr lang="en-US" sz="2800" dirty="0"/>
              <a:t>(name1, name2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Find all of Joe's friends who do not have any friends except for Joe: 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05AA-330A-834F-9387-3C3E5EC449B0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4119" y="4595539"/>
            <a:ext cx="5270994" cy="13480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 err="1">
                <a:latin typeface="Arial"/>
                <a:cs typeface="Arial"/>
              </a:rPr>
              <a:t>JoeFriends</a:t>
            </a:r>
            <a:r>
              <a:rPr lang="en-US" dirty="0">
                <a:latin typeface="Arial"/>
                <a:cs typeface="Arial"/>
              </a:rPr>
              <a:t>(x) :- Friend('</a:t>
            </a:r>
            <a:r>
              <a:rPr lang="en-US" dirty="0" err="1">
                <a:latin typeface="Arial"/>
                <a:cs typeface="Arial"/>
              </a:rPr>
              <a:t>Joe',x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Arial"/>
                <a:cs typeface="Arial"/>
              </a:rPr>
              <a:t>NonAns</a:t>
            </a:r>
            <a:r>
              <a:rPr lang="en-US" dirty="0">
                <a:latin typeface="Arial"/>
                <a:cs typeface="Arial"/>
              </a:rPr>
              <a:t>(x) :- Friend(</a:t>
            </a:r>
            <a:r>
              <a:rPr lang="en-US" dirty="0" err="1">
                <a:latin typeface="Arial"/>
                <a:cs typeface="Arial"/>
              </a:rPr>
              <a:t>x,y</a:t>
            </a:r>
            <a:r>
              <a:rPr lang="en-US" dirty="0" smtClean="0">
                <a:latin typeface="Arial"/>
                <a:cs typeface="Arial"/>
              </a:rPr>
              <a:t>), y != ‘Joe’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A(x) :- </a:t>
            </a:r>
            <a:r>
              <a:rPr lang="en-US" dirty="0" err="1">
                <a:latin typeface="Arial"/>
                <a:cs typeface="Arial"/>
              </a:rPr>
              <a:t>JoeFriends</a:t>
            </a:r>
            <a:r>
              <a:rPr lang="en-US" dirty="0">
                <a:latin typeface="Arial"/>
                <a:cs typeface="Arial"/>
              </a:rPr>
              <a:t>(x) NOT </a:t>
            </a:r>
            <a:r>
              <a:rPr lang="en-US" dirty="0" err="1">
                <a:latin typeface="Arial"/>
                <a:cs typeface="Arial"/>
              </a:rPr>
              <a:t>NonAns</a:t>
            </a:r>
            <a:r>
              <a:rPr lang="en-US" dirty="0">
                <a:latin typeface="Arial"/>
                <a:cs typeface="Arial"/>
              </a:rPr>
              <a:t>(x)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368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Datalog</a:t>
            </a:r>
            <a:r>
              <a:rPr lang="en-US" dirty="0" smtClean="0"/>
              <a:t>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Find </a:t>
            </a:r>
            <a:r>
              <a:rPr lang="en-US" sz="2800" dirty="0"/>
              <a:t>all x such that all their enemies' enemies are their </a:t>
            </a:r>
            <a:r>
              <a:rPr lang="en-US" sz="2800" dirty="0" smtClean="0"/>
              <a:t>friends</a:t>
            </a:r>
            <a:endParaRPr lang="en-US" sz="2800" dirty="0"/>
          </a:p>
          <a:p>
            <a:r>
              <a:rPr lang="en-US" sz="2400" dirty="0" smtClean="0"/>
              <a:t>Assume </a:t>
            </a:r>
            <a:r>
              <a:rPr lang="en-US" sz="2400" dirty="0"/>
              <a:t>that if someone doesn't have any enemies nor friends</a:t>
            </a:r>
            <a:r>
              <a:rPr lang="en-US" sz="2400" dirty="0" smtClean="0"/>
              <a:t>, we </a:t>
            </a:r>
            <a:r>
              <a:rPr lang="en-US" sz="2400" dirty="0"/>
              <a:t>also want them in the answer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05AA-330A-834F-9387-3C3E5EC449B0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3886200"/>
            <a:ext cx="7471116" cy="26776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Everyone(x) :- Friend(</a:t>
            </a:r>
            <a:r>
              <a:rPr lang="en-US" dirty="0" err="1">
                <a:latin typeface="Arial"/>
                <a:cs typeface="Arial"/>
              </a:rPr>
              <a:t>x,y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Everyone(x) :- Friend(</a:t>
            </a:r>
            <a:r>
              <a:rPr lang="en-US" dirty="0" err="1">
                <a:latin typeface="Arial"/>
                <a:cs typeface="Arial"/>
              </a:rPr>
              <a:t>y,x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Everyone(x) :- Enemy(</a:t>
            </a:r>
            <a:r>
              <a:rPr lang="en-US" dirty="0" err="1">
                <a:latin typeface="Arial"/>
                <a:cs typeface="Arial"/>
              </a:rPr>
              <a:t>x,y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Everyone(x) :- Enemy(</a:t>
            </a:r>
            <a:r>
              <a:rPr lang="en-US" dirty="0" err="1">
                <a:latin typeface="Arial"/>
                <a:cs typeface="Arial"/>
              </a:rPr>
              <a:t>y,x</a:t>
            </a:r>
            <a:r>
              <a:rPr lang="en-US" dirty="0" smtClean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Arial"/>
                <a:cs typeface="Arial"/>
              </a:rPr>
              <a:t>NonAns</a:t>
            </a:r>
            <a:r>
              <a:rPr lang="en-US" dirty="0">
                <a:latin typeface="Arial"/>
                <a:cs typeface="Arial"/>
              </a:rPr>
              <a:t>(x) :- Enemy(</a:t>
            </a:r>
            <a:r>
              <a:rPr lang="en-US" dirty="0" err="1">
                <a:latin typeface="Arial"/>
                <a:cs typeface="Arial"/>
              </a:rPr>
              <a:t>x,y</a:t>
            </a:r>
            <a:r>
              <a:rPr lang="en-US" dirty="0">
                <a:latin typeface="Arial"/>
                <a:cs typeface="Arial"/>
              </a:rPr>
              <a:t>),Enemy(</a:t>
            </a:r>
            <a:r>
              <a:rPr lang="en-US" dirty="0" err="1">
                <a:latin typeface="Arial"/>
                <a:cs typeface="Arial"/>
              </a:rPr>
              <a:t>y,z</a:t>
            </a:r>
            <a:r>
              <a:rPr lang="en-US" dirty="0">
                <a:latin typeface="Arial"/>
                <a:cs typeface="Arial"/>
              </a:rPr>
              <a:t>) NOT Friend(</a:t>
            </a:r>
            <a:r>
              <a:rPr lang="en-US" dirty="0" err="1">
                <a:latin typeface="Arial"/>
                <a:cs typeface="Arial"/>
              </a:rPr>
              <a:t>x,z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A(x) :- Everyone(x) NOT </a:t>
            </a:r>
            <a:r>
              <a:rPr lang="en-US" dirty="0" err="1">
                <a:latin typeface="Arial"/>
                <a:cs typeface="Arial"/>
              </a:rPr>
              <a:t>NonAns</a:t>
            </a:r>
            <a:r>
              <a:rPr lang="en-US" dirty="0">
                <a:latin typeface="Arial"/>
                <a:cs typeface="Arial"/>
              </a:rPr>
              <a:t>(x)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00691" cy="9048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Friend(name1, name2) 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Enemy(name1, name2)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0872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Datalog</a:t>
            </a:r>
            <a:r>
              <a:rPr lang="en-US" dirty="0" smtClean="0"/>
              <a:t> 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Find all x having some friend all of whose enemies are x's enemies.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05AA-330A-834F-9387-3C3E5EC449B0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124200"/>
            <a:ext cx="7471116" cy="13480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Everyone(x) :- Friend(</a:t>
            </a:r>
            <a:r>
              <a:rPr lang="en-US" dirty="0" err="1">
                <a:latin typeface="Arial"/>
                <a:cs typeface="Arial"/>
              </a:rPr>
              <a:t>x,y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Arial"/>
                <a:cs typeface="Arial"/>
              </a:rPr>
              <a:t>NonAns</a:t>
            </a:r>
            <a:r>
              <a:rPr lang="en-US" dirty="0">
                <a:latin typeface="Arial"/>
                <a:cs typeface="Arial"/>
              </a:rPr>
              <a:t>(x) :- Friend(</a:t>
            </a:r>
            <a:r>
              <a:rPr lang="en-US" dirty="0" err="1">
                <a:latin typeface="Arial"/>
                <a:cs typeface="Arial"/>
              </a:rPr>
              <a:t>x,y</a:t>
            </a:r>
            <a:r>
              <a:rPr lang="en-US" dirty="0">
                <a:latin typeface="Arial"/>
                <a:cs typeface="Arial"/>
              </a:rPr>
              <a:t>) Enemy(</a:t>
            </a:r>
            <a:r>
              <a:rPr lang="en-US" dirty="0" err="1">
                <a:latin typeface="Arial"/>
                <a:cs typeface="Arial"/>
              </a:rPr>
              <a:t>y,z</a:t>
            </a:r>
            <a:r>
              <a:rPr lang="en-US" dirty="0">
                <a:latin typeface="Arial"/>
                <a:cs typeface="Arial"/>
              </a:rPr>
              <a:t>) NOT Enemy(</a:t>
            </a:r>
            <a:r>
              <a:rPr lang="en-US" dirty="0" err="1">
                <a:latin typeface="Arial"/>
                <a:cs typeface="Arial"/>
              </a:rPr>
              <a:t>x,z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A(x) :- Everyone(x) NOT </a:t>
            </a:r>
            <a:r>
              <a:rPr lang="en-US" dirty="0" err="1">
                <a:latin typeface="Arial"/>
                <a:cs typeface="Arial"/>
              </a:rPr>
              <a:t>NonAns</a:t>
            </a:r>
            <a:r>
              <a:rPr lang="en-US" dirty="0">
                <a:latin typeface="Arial"/>
                <a:cs typeface="Arial"/>
              </a:rPr>
              <a:t>(x)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00691" cy="9048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Friend(name1, name2) 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Enemy(name1, name2)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942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Learn </a:t>
            </a:r>
            <a:r>
              <a:rPr lang="en-US" dirty="0" err="1" smtClean="0"/>
              <a:t>Datalog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</a:t>
            </a:r>
            <a:r>
              <a:rPr lang="en-US" sz="2400" dirty="0" smtClean="0"/>
              <a:t>imple</a:t>
            </a:r>
            <a:r>
              <a:rPr lang="en-US" sz="2400" dirty="0"/>
              <a:t>, logic language, based on </a:t>
            </a:r>
            <a:r>
              <a:rPr lang="en-US" sz="2400" dirty="0" smtClean="0"/>
              <a:t>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Can </a:t>
            </a:r>
            <a:r>
              <a:rPr lang="en-US" sz="2400" dirty="0"/>
              <a:t>be extended to recursion BUT </a:t>
            </a:r>
            <a:r>
              <a:rPr lang="en-US" sz="2400" dirty="0" smtClean="0"/>
              <a:t>beyond 344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Equivalences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err="1" smtClean="0"/>
              <a:t>Datalog</a:t>
            </a:r>
            <a:r>
              <a:rPr lang="en-US" sz="2000" dirty="0" smtClean="0"/>
              <a:t> </a:t>
            </a:r>
            <a:r>
              <a:rPr lang="en-US" sz="2000" dirty="0"/>
              <a:t>can be translated </a:t>
            </a:r>
            <a:r>
              <a:rPr lang="en-US" sz="2000" dirty="0" smtClean="0"/>
              <a:t>to </a:t>
            </a:r>
            <a:r>
              <a:rPr lang="en-US" sz="2000" dirty="0"/>
              <a:t>SQL  </a:t>
            </a:r>
            <a:r>
              <a:rPr lang="en-US" sz="2000" dirty="0" smtClean="0"/>
              <a:t>(practice </a:t>
            </a:r>
            <a:r>
              <a:rPr lang="en-US" sz="2000" dirty="0"/>
              <a:t>at home </a:t>
            </a:r>
            <a:r>
              <a:rPr lang="en-US" sz="2000" dirty="0" smtClean="0"/>
              <a:t>!)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/>
              <a:t>Can </a:t>
            </a:r>
            <a:r>
              <a:rPr lang="en-US" sz="2000" dirty="0"/>
              <a:t>also translate back and forth between </a:t>
            </a:r>
            <a:r>
              <a:rPr lang="en-US" sz="2000" dirty="0" err="1"/>
              <a:t>datalog</a:t>
            </a:r>
            <a:r>
              <a:rPr lang="en-US" sz="2000" dirty="0"/>
              <a:t> and </a:t>
            </a:r>
            <a:r>
              <a:rPr lang="en-US" sz="2000" dirty="0" smtClean="0"/>
              <a:t>relational algebra (see last lecture)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Bottom </a:t>
            </a:r>
            <a:r>
              <a:rPr lang="en-US" sz="2000" dirty="0">
                <a:solidFill>
                  <a:srgbClr val="0000FF"/>
                </a:solidFill>
              </a:rPr>
              <a:t>line: relational algebra, non-recursive </a:t>
            </a:r>
            <a:r>
              <a:rPr lang="en-US" sz="2000" dirty="0" err="1">
                <a:solidFill>
                  <a:srgbClr val="0000FF"/>
                </a:solidFill>
              </a:rPr>
              <a:t>datalog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with negation</a:t>
            </a:r>
            <a:r>
              <a:rPr lang="en-US" sz="2000" dirty="0">
                <a:solidFill>
                  <a:srgbClr val="0000FF"/>
                </a:solidFill>
              </a:rPr>
              <a:t>, and relational calculus all have the same expressive power</a:t>
            </a:r>
            <a:r>
              <a:rPr lang="en-US" sz="2000" dirty="0" smtClean="0">
                <a:solidFill>
                  <a:srgbClr val="0000FF"/>
                </a:solidFill>
              </a:rPr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05AA-330A-834F-9387-3C3E5EC449B0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3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Did We Learn </a:t>
            </a:r>
            <a:r>
              <a:rPr lang="en-US" dirty="0" err="1" smtClean="0"/>
              <a:t>Datalog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Datalog</a:t>
            </a:r>
            <a:r>
              <a:rPr lang="en-US" sz="2400" dirty="0"/>
              <a:t>, RA, and RC are of fundamental importance in DBMSs because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Sufficiently expressive to be useful in practice yet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/>
              <a:t>Sufficiently simple to be efficiently implementable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D05AA-330A-834F-9387-3C3E5EC449B0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27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 smtClean="0"/>
              <a:t>Calculus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r>
              <a:rPr lang="en-US" sz="2800" dirty="0" smtClean="0"/>
              <a:t>Aka </a:t>
            </a:r>
            <a:r>
              <a:rPr lang="en-US" sz="2800" i="1" u="sng" dirty="0" smtClean="0"/>
              <a:t>predicate calculus</a:t>
            </a:r>
            <a:r>
              <a:rPr lang="en-US" sz="2800" dirty="0" smtClean="0"/>
              <a:t> </a:t>
            </a:r>
            <a:r>
              <a:rPr lang="en-US" sz="2800" dirty="0" smtClean="0"/>
              <a:t>or </a:t>
            </a:r>
            <a:r>
              <a:rPr lang="en-US" sz="2800" i="1" u="sng" dirty="0" smtClean="0"/>
              <a:t>first order logic</a:t>
            </a:r>
            <a:endParaRPr lang="en-US" sz="2800" u="sng" dirty="0" smtClean="0"/>
          </a:p>
          <a:p>
            <a:r>
              <a:rPr lang="en-US" sz="2800" dirty="0" smtClean="0"/>
              <a:t>The most expressive formalism for queries: easy to write complex queries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00FF"/>
                </a:solidFill>
              </a:rPr>
              <a:t>TRC = Tuple RC    = named perspective</a:t>
            </a:r>
          </a:p>
          <a:p>
            <a:pPr lvl="1"/>
            <a:r>
              <a:rPr lang="en-US" sz="2400" dirty="0" smtClean="0"/>
              <a:t>We study this one only</a:t>
            </a:r>
          </a:p>
          <a:p>
            <a:r>
              <a:rPr lang="en-US" sz="2800" dirty="0" smtClean="0"/>
              <a:t>DRC </a:t>
            </a:r>
            <a:r>
              <a:rPr lang="en-US" sz="2800" dirty="0" smtClean="0"/>
              <a:t>= Domain RC = unnamed </a:t>
            </a:r>
            <a:r>
              <a:rPr lang="en-US" sz="2800" dirty="0" smtClean="0"/>
              <a:t>perspective</a:t>
            </a:r>
          </a:p>
          <a:p>
            <a:pPr lvl="1"/>
            <a:r>
              <a:rPr lang="en-US" sz="2400" dirty="0" smtClean="0"/>
              <a:t>Good to know that it also exists</a:t>
            </a:r>
            <a:endParaRPr lang="en-US" sz="2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Magda Balazinska - CSE 344, Fall 2012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15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Calculus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2590800"/>
            <a:ext cx="8064377" cy="4616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fr-FR" dirty="0">
                <a:latin typeface="Arial"/>
              </a:rPr>
              <a:t>P ::= </a:t>
            </a:r>
            <a:r>
              <a:rPr lang="fr-FR" dirty="0" err="1">
                <a:latin typeface="Arial"/>
              </a:rPr>
              <a:t>atom</a:t>
            </a:r>
            <a:r>
              <a:rPr lang="fr-FR" dirty="0">
                <a:latin typeface="Arial"/>
              </a:rPr>
              <a:t> | P ∧</a:t>
            </a:r>
            <a:r>
              <a:rPr lang="en-US" dirty="0">
                <a:latin typeface="Arial"/>
              </a:rPr>
              <a:t> P | P ∨ P | P</a:t>
            </a:r>
            <a:r>
              <a:rPr lang="en-US" dirty="0">
                <a:latin typeface="Arial"/>
                <a:sym typeface="Symbol" pitchFamily="112" charset="2"/>
              </a:rPr>
              <a:t>P</a:t>
            </a:r>
            <a:r>
              <a:rPr lang="en-US" dirty="0">
                <a:latin typeface="Arial"/>
              </a:rPr>
              <a:t> | not(P) | ∀</a:t>
            </a:r>
            <a:r>
              <a:rPr lang="en-US" dirty="0" err="1">
                <a:latin typeface="Arial"/>
              </a:rPr>
              <a:t>x.P</a:t>
            </a:r>
            <a:r>
              <a:rPr lang="en-US" dirty="0">
                <a:latin typeface="Arial"/>
              </a:rPr>
              <a:t>  |  ∃</a:t>
            </a:r>
            <a:r>
              <a:rPr lang="en-US" dirty="0" err="1">
                <a:latin typeface="Arial"/>
              </a:rPr>
              <a:t>x.P</a:t>
            </a:r>
            <a:endParaRPr lang="en-US" dirty="0"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424" y="2057400"/>
            <a:ext cx="80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Arial"/>
              </a:rPr>
              <a:t>Relational predicate P is a formula </a:t>
            </a:r>
            <a:r>
              <a:rPr lang="en-US" dirty="0">
                <a:latin typeface="Arial"/>
              </a:rPr>
              <a:t>given by </a:t>
            </a:r>
            <a:r>
              <a:rPr lang="en-US" dirty="0" smtClean="0">
                <a:latin typeface="Arial"/>
              </a:rPr>
              <a:t>this grammar</a:t>
            </a:r>
            <a:r>
              <a:rPr lang="en-US" dirty="0">
                <a:latin typeface="Arial"/>
              </a:rPr>
              <a:t>:</a:t>
            </a:r>
            <a:endParaRPr lang="en-US" dirty="0" smtClean="0"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657600"/>
            <a:ext cx="2462182" cy="4616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dirty="0">
                <a:latin typeface="Arial"/>
              </a:rPr>
              <a:t>Q(x1, …, </a:t>
            </a:r>
            <a:r>
              <a:rPr lang="en-US" dirty="0" err="1">
                <a:latin typeface="Arial"/>
              </a:rPr>
              <a:t>xk</a:t>
            </a:r>
            <a:r>
              <a:rPr lang="en-US" dirty="0">
                <a:latin typeface="Arial"/>
              </a:rPr>
              <a:t>) = 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124200"/>
            <a:ext cx="143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Arial"/>
              </a:rPr>
              <a:t>Query Q: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5105400"/>
            <a:ext cx="7145455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  <a:sym typeface="Symbol" pitchFamily="112" charset="2"/>
              </a:rPr>
              <a:t>Q(</a:t>
            </a:r>
            <a:r>
              <a:rPr lang="en-US" sz="2000" dirty="0" err="1">
                <a:latin typeface="Arial"/>
                <a:sym typeface="Symbol" pitchFamily="112" charset="2"/>
              </a:rPr>
              <a:t>f,l</a:t>
            </a:r>
            <a:r>
              <a:rPr lang="en-US" sz="2000" dirty="0">
                <a:latin typeface="Arial"/>
                <a:sym typeface="Symbol" pitchFamily="112" charset="2"/>
              </a:rPr>
              <a:t>) = x. y. z. (</a:t>
            </a:r>
            <a:r>
              <a:rPr lang="en-US" sz="2000" dirty="0">
                <a:latin typeface="Arial"/>
              </a:rPr>
              <a:t>Actor(</a:t>
            </a:r>
            <a:r>
              <a:rPr lang="en-US" sz="2000" dirty="0" err="1">
                <a:latin typeface="Arial"/>
              </a:rPr>
              <a:t>z,f,l</a:t>
            </a:r>
            <a:r>
              <a:rPr lang="en-US" sz="2000" dirty="0">
                <a:latin typeface="Arial"/>
              </a:rPr>
              <a:t>) </a:t>
            </a:r>
            <a:r>
              <a:rPr lang="fr-FR" sz="2000" dirty="0">
                <a:latin typeface="Arial"/>
              </a:rPr>
              <a:t>∧</a:t>
            </a:r>
            <a:r>
              <a:rPr lang="en-US" sz="2000" dirty="0">
                <a:latin typeface="Arial"/>
              </a:rPr>
              <a:t>Casts(</a:t>
            </a:r>
            <a:r>
              <a:rPr lang="en-US" sz="2000" dirty="0" err="1">
                <a:latin typeface="Arial"/>
              </a:rPr>
              <a:t>z,x</a:t>
            </a:r>
            <a:r>
              <a:rPr lang="en-US" sz="2000" dirty="0">
                <a:latin typeface="Arial"/>
              </a:rPr>
              <a:t>)</a:t>
            </a:r>
            <a:r>
              <a:rPr lang="fr-FR" sz="2000" dirty="0">
                <a:latin typeface="Arial"/>
              </a:rPr>
              <a:t>∧</a:t>
            </a:r>
            <a:r>
              <a:rPr lang="en-US" sz="2000" dirty="0">
                <a:latin typeface="Arial"/>
              </a:rPr>
              <a:t>Movie(x,y,1940))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0" y="4419600"/>
            <a:ext cx="9144000" cy="0"/>
          </a:xfrm>
          <a:prstGeom prst="line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8600" y="4548709"/>
            <a:ext cx="8567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Arial"/>
              </a:rPr>
              <a:t>Example: find the first/last names of actors who acted in 1940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5800" y="6172200"/>
            <a:ext cx="7428611" cy="4001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40005" dist="114300" dir="2700000" algn="tl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latin typeface="Arial"/>
                <a:sym typeface="Symbol" pitchFamily="112" charset="2"/>
              </a:rPr>
              <a:t>Q(</a:t>
            </a:r>
            <a:r>
              <a:rPr lang="en-US" sz="2000" dirty="0" err="1">
                <a:latin typeface="Arial"/>
                <a:sym typeface="Symbol" pitchFamily="112" charset="2"/>
              </a:rPr>
              <a:t>f,l</a:t>
            </a:r>
            <a:r>
              <a:rPr lang="en-US" sz="2000" dirty="0">
                <a:latin typeface="Arial"/>
                <a:sym typeface="Symbol" pitchFamily="112" charset="2"/>
              </a:rPr>
              <a:t>) = z. (</a:t>
            </a:r>
            <a:r>
              <a:rPr lang="en-US" sz="2000" dirty="0">
                <a:latin typeface="Arial"/>
              </a:rPr>
              <a:t>Actor(</a:t>
            </a:r>
            <a:r>
              <a:rPr lang="en-US" sz="2000" dirty="0" err="1">
                <a:latin typeface="Arial"/>
              </a:rPr>
              <a:t>z,f,l</a:t>
            </a:r>
            <a:r>
              <a:rPr lang="en-US" sz="2000" dirty="0">
                <a:latin typeface="Arial"/>
              </a:rPr>
              <a:t>) </a:t>
            </a:r>
            <a:r>
              <a:rPr lang="fr-FR" sz="2000" dirty="0">
                <a:latin typeface="Arial"/>
              </a:rPr>
              <a:t>∧</a:t>
            </a:r>
            <a:r>
              <a:rPr lang="en-US" sz="2000" dirty="0">
                <a:latin typeface="Arial"/>
              </a:rPr>
              <a:t>∀x.(Casts(</a:t>
            </a:r>
            <a:r>
              <a:rPr lang="en-US" sz="2000" dirty="0" err="1">
                <a:latin typeface="Arial"/>
              </a:rPr>
              <a:t>z,x</a:t>
            </a:r>
            <a:r>
              <a:rPr lang="en-US" sz="2000" dirty="0">
                <a:latin typeface="Arial"/>
              </a:rPr>
              <a:t>)</a:t>
            </a:r>
            <a:r>
              <a:rPr lang="en-US" sz="2000" dirty="0">
                <a:latin typeface="Arial"/>
                <a:sym typeface="Symbol" pitchFamily="112" charset="2"/>
              </a:rPr>
              <a:t>  </a:t>
            </a:r>
            <a:r>
              <a:rPr lang="en-US" sz="2000" dirty="0" err="1">
                <a:latin typeface="Arial"/>
                <a:sym typeface="Symbol" pitchFamily="112" charset="2"/>
              </a:rPr>
              <a:t>y.</a:t>
            </a:r>
            <a:r>
              <a:rPr lang="en-US" sz="2000" dirty="0" err="1">
                <a:latin typeface="Arial"/>
              </a:rPr>
              <a:t>Movie</a:t>
            </a:r>
            <a:r>
              <a:rPr lang="en-US" sz="2000" dirty="0">
                <a:latin typeface="Arial"/>
              </a:rPr>
              <a:t>(x,y,1940)))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5638800"/>
            <a:ext cx="422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Arial"/>
              </a:rPr>
              <a:t>What does this query return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A1B6-96C2-FD4C-AB39-C4E82BD4474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7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>
            <a:alpha val="5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buNone/>
          <a:defRPr dirty="0" err="1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6909</TotalTime>
  <Words>2477</Words>
  <Application>Microsoft Macintosh PowerPoint</Application>
  <PresentationFormat>On-screen Show (4:3)</PresentationFormat>
  <Paragraphs>273</Paragraphs>
  <Slides>23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Default Design</vt:lpstr>
      <vt:lpstr>1_Default Design</vt:lpstr>
      <vt:lpstr>Introduction to Data Management CSE 344</vt:lpstr>
      <vt:lpstr>But First…</vt:lpstr>
      <vt:lpstr>Datalog Example 2</vt:lpstr>
      <vt:lpstr>Datalog Example 3</vt:lpstr>
      <vt:lpstr>Datalog Example 4</vt:lpstr>
      <vt:lpstr>Why Did We Learn Datalog?</vt:lpstr>
      <vt:lpstr>Why Did We Learn Datalog?</vt:lpstr>
      <vt:lpstr>Relational Calculus</vt:lpstr>
      <vt:lpstr>Relational Calculus</vt:lpstr>
      <vt:lpstr>Important Observation</vt:lpstr>
      <vt:lpstr>More Examples</vt:lpstr>
      <vt:lpstr>More Examples</vt:lpstr>
      <vt:lpstr>More Examples</vt:lpstr>
      <vt:lpstr>More Examples</vt:lpstr>
      <vt:lpstr>Domain Independent Relational Calculus</vt:lpstr>
      <vt:lpstr>Relational Calculus</vt:lpstr>
      <vt:lpstr>From RC to Non-recursive Datalog w/ negation</vt:lpstr>
      <vt:lpstr>From RC to Non-recursive Datalog w/ negation</vt:lpstr>
      <vt:lpstr>From RC to Non-recursive Datalog w/ negation</vt:lpstr>
      <vt:lpstr>From RC to Non-recursive Datalog w/ negation</vt:lpstr>
      <vt:lpstr>From RC to Non-recursive Datalog w/ negation</vt:lpstr>
      <vt:lpstr>From RC to Non-recursive Datalog w/ negation</vt:lpstr>
      <vt:lpstr>Summary of Translation</vt:lpstr>
    </vt:vector>
  </TitlesOfParts>
  <Company>uw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Dan Suciu</dc:creator>
  <cp:lastModifiedBy>Magdalena Balazinska</cp:lastModifiedBy>
  <cp:revision>1047</cp:revision>
  <cp:lastPrinted>2012-10-22T07:45:21Z</cp:lastPrinted>
  <dcterms:created xsi:type="dcterms:W3CDTF">2010-10-07T00:11:49Z</dcterms:created>
  <dcterms:modified xsi:type="dcterms:W3CDTF">2012-10-22T17:21:15Z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95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alon@cs.washington.edu</vt:lpwstr>
  </property>
  <property fmtid="{D5CDD505-2E9C-101B-9397-08002B2CF9AE}" pid="8" name="HomePage">
    <vt:lpwstr>http://www.cs.washington.edu/homes/alon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G:\taweb\lectures\lecture1\lecture1\</vt:lpwstr>
  </property>
</Properties>
</file>