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1" r:id="rId2"/>
    <p:sldId id="295" r:id="rId3"/>
    <p:sldId id="296" r:id="rId4"/>
    <p:sldId id="298" r:id="rId5"/>
    <p:sldId id="299" r:id="rId6"/>
    <p:sldId id="325" r:id="rId7"/>
    <p:sldId id="300" r:id="rId8"/>
    <p:sldId id="326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7" r:id="rId28"/>
    <p:sldId id="328" r:id="rId29"/>
    <p:sldId id="32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31" autoAdjust="0"/>
  </p:normalViewPr>
  <p:slideViewPr>
    <p:cSldViewPr>
      <p:cViewPr varScale="1">
        <p:scale>
          <a:sx n="79" d="100"/>
          <a:sy n="79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2AC6-F045-1A49-B933-8245513712D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07DD-A2F4-5547-89A6-C877F0D14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0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C830F-C79C-F047-B9FB-FF592F19C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5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F8012-5483-3C4D-9BDE-EE51DBB2AABA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AF492-F470-1F40-866B-2174DB802AC8}" type="slidenum">
              <a:rPr lang="en-US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663DF-CE8C-E948-AB84-553D1A2F9B72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44CC7-223F-F242-862E-816980E3E6DA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23DE-258B-6D4A-9079-800F4C80113D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570A4-DEA2-DD4C-B9C6-F1956319907C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Let enables us to declare variables.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BC9E0-CA48-C848-ACF8-F5987EE26A2B}" type="slidenum">
              <a:rPr lang="en-US"/>
              <a:pPr/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3414C-E646-1D40-BFCD-9DAC72F0FB1B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C5ABF-2FC0-A64B-84BF-15AAB527AE55}" type="slidenum">
              <a:rPr lang="en-US"/>
              <a:pPr/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6FFCAB-548A-1540-8FFF-BD879C09FB0F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89A8E-8C0D-8743-B408-E256E44B6B25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2E94C-2091-D84D-8CCD-0161161943D0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89ADF-B7D7-724D-817C-76FF20435088}" type="slidenum">
              <a:rPr lang="en-US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0ADCD-3590-3647-BF44-4BB487ACE593}" type="slidenum">
              <a:rPr lang="en-US"/>
              <a:pPr/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0FA9D-5451-A24F-B887-0E43343CE379}" type="slidenum">
              <a:rPr lang="en-US"/>
              <a:pPr/>
              <a:t>22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04EBF-6944-FB4D-B51C-BAA2EE9E0B65}" type="slidenum">
              <a:rPr lang="en-US"/>
              <a:pPr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808BF-3416-8647-894E-A0398358E4EC}" type="slidenum">
              <a:rPr lang="en-US"/>
              <a:pPr/>
              <a:t>24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D5E79-2E20-0545-87FF-F2EBCB94D2D3}" type="slidenum">
              <a:rPr lang="en-US"/>
              <a:pPr/>
              <a:t>25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A265B-B093-BC47-924C-F5C446E2FBA4}" type="slidenum">
              <a:rPr lang="en-US"/>
              <a:pPr/>
              <a:t>26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26807-5C50-7A49-B977-67C15FAB28E1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XQuery</a:t>
            </a:r>
            <a:r>
              <a:rPr lang="en-US" dirty="0" smtClean="0"/>
              <a:t> queries take the form of expressions</a:t>
            </a:r>
          </a:p>
          <a:p>
            <a:pPr eaLnBrk="1" hangingPunct="1"/>
            <a:r>
              <a:rPr lang="en-US" dirty="0" smtClean="0"/>
              <a:t>Similar to </a:t>
            </a:r>
            <a:r>
              <a:rPr lang="en-US" dirty="0" err="1" smtClean="0"/>
              <a:t>XPath</a:t>
            </a:r>
            <a:r>
              <a:rPr lang="en-US" dirty="0" smtClean="0"/>
              <a:t>, </a:t>
            </a:r>
            <a:r>
              <a:rPr lang="en-US" dirty="0" err="1" smtClean="0"/>
              <a:t>Xquery</a:t>
            </a:r>
            <a:r>
              <a:rPr lang="en-US" dirty="0" smtClean="0"/>
              <a:t> expressions return sequences of items as results.</a:t>
            </a:r>
          </a:p>
          <a:p>
            <a:pPr eaLnBrk="1" hangingPunct="1"/>
            <a:r>
              <a:rPr lang="en-US" dirty="0" smtClean="0"/>
              <a:t>Beyond </a:t>
            </a:r>
            <a:r>
              <a:rPr lang="en-US" dirty="0" err="1" smtClean="0"/>
              <a:t>XPath</a:t>
            </a:r>
            <a:r>
              <a:rPr lang="en-US" dirty="0" smtClean="0"/>
              <a:t> expressions, most important form of </a:t>
            </a:r>
            <a:r>
              <a:rPr lang="en-US" dirty="0" err="1" smtClean="0"/>
              <a:t>XQuery</a:t>
            </a:r>
            <a:r>
              <a:rPr lang="en-US" dirty="0" smtClean="0"/>
              <a:t> expression is the FLWR expression.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99513-2503-B245-9A21-CF50BC9D2B55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 variable in expression: idea is to evaluate the expression, but result is a sequence,</a:t>
            </a:r>
            <a:r>
              <a:rPr lang="en-US" baseline="0" dirty="0" smtClean="0"/>
              <a:t> so we iterate over that sequence.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FB59A-6050-AE48-A9EE-87712B5CCB6A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F9720-E97F-A34E-B8B3-170CAC2355AB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F14E2-BF08-9346-92E3-AF3141AB53E6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Need to put the curly braces</a:t>
            </a:r>
            <a:r>
              <a:rPr lang="en-US" baseline="0" dirty="0" smtClean="0"/>
              <a:t> or else </a:t>
            </a:r>
            <a:r>
              <a:rPr lang="en-US" baseline="0" dirty="0" err="1" smtClean="0"/>
              <a:t>XQuery</a:t>
            </a:r>
            <a:r>
              <a:rPr lang="en-US" baseline="0" dirty="0" smtClean="0"/>
              <a:t> will treat the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expression are random text.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EF48A-3A5D-D842-A164-3CD127E36EDE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D285D-4623-C244-B1A4-2BE0DC33B0A4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 clause here serves the same role as a From clause in SQL that lists the relations to join. Here, the documents to join.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88AD-BC29-DC4B-B0D5-26342B419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780C-FCDE-B042-809A-B4C7F0385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E94F5-C6EC-BE43-9E12-4A6DF574C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7DDFD-F4E1-3747-8375-333C275E1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4CF24-3E6E-1044-B972-694A06399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03B36-F520-564B-AA88-E8C30D94B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61E14-5444-9646-89E7-3F94868DE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DAE77-BA4C-E64E-B922-0280D1813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5E22-F793-5B46-AE53-F7D3DAC2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39CE-7EB7-CB4C-A3D7-2A66CC012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B07A8-AD1F-C740-BF58-2CC615205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Magda Balazinska - CSE 344, Fall 2012 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A95397A5-5496-F44D-9F22-1FC572EA33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Data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13: XQuery and JSON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F88AD-BC29-DC4B-B0D5-26342B419F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EFCD7-5D4C-8D43-B85B-A12DEADA073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Result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5562600" cy="39449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result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    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800" dirty="0">
                <a:ea typeface="+mn-ea"/>
                <a:cs typeface="+mn-cs"/>
              </a:rPr>
              <a:t>&gt;Jones&lt;/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    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 </a:t>
            </a:r>
            <a:r>
              <a:rPr lang="en-US" sz="2800" dirty="0" err="1">
                <a:ea typeface="+mn-ea"/>
                <a:cs typeface="+mn-cs"/>
              </a:rPr>
              <a:t>abc</a:t>
            </a:r>
            <a:r>
              <a:rPr lang="en-US" sz="2800" dirty="0">
                <a:ea typeface="+mn-ea"/>
                <a:cs typeface="+mn-cs"/>
              </a:rPr>
              <a:t>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    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 def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result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result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     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800" dirty="0">
                <a:ea typeface="+mn-ea"/>
                <a:cs typeface="+mn-cs"/>
              </a:rPr>
              <a:t>&gt; Smith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author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        &lt;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 </a:t>
            </a:r>
            <a:r>
              <a:rPr lang="en-US" sz="2800" dirty="0" err="1">
                <a:ea typeface="+mn-ea"/>
                <a:cs typeface="+mn-cs"/>
              </a:rPr>
              <a:t>ghi</a:t>
            </a:r>
            <a:r>
              <a:rPr lang="en-US" sz="2800" dirty="0">
                <a:ea typeface="+mn-ea"/>
                <a:cs typeface="+mn-cs"/>
              </a:rPr>
              <a:t>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title</a:t>
            </a:r>
            <a:r>
              <a:rPr lang="en-US" sz="2800" dirty="0">
                <a:ea typeface="+mn-ea"/>
                <a:cs typeface="+mn-cs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   &lt;/</a:t>
            </a:r>
            <a:r>
              <a:rPr lang="en-US" sz="2800" dirty="0">
                <a:solidFill>
                  <a:srgbClr val="006600"/>
                </a:solidFill>
                <a:ea typeface="+mn-ea"/>
                <a:cs typeface="+mn-cs"/>
              </a:rPr>
              <a:t>result&gt;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524AA-C42F-D746-AEE9-87C62839CE7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Find all books with more than 3 authors: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52974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FF33CC"/>
                </a:solidFill>
                <a:latin typeface="Arial" charset="0"/>
              </a:rPr>
              <a:t>count</a:t>
            </a:r>
            <a:r>
              <a:rPr lang="en-US" dirty="0">
                <a:latin typeface="Arial" charset="0"/>
              </a:rPr>
              <a:t> = a function that counts</a:t>
            </a:r>
          </a:p>
          <a:p>
            <a:pPr eaLnBrk="0" hangingPunct="0"/>
            <a:r>
              <a:rPr lang="en-US" dirty="0" err="1">
                <a:solidFill>
                  <a:srgbClr val="FF33CC"/>
                </a:solidFill>
                <a:latin typeface="Arial" charset="0"/>
              </a:rPr>
              <a:t>avg</a:t>
            </a:r>
            <a:r>
              <a:rPr lang="en-US" dirty="0">
                <a:latin typeface="Arial" charset="0"/>
              </a:rPr>
              <a:t> =  computes the average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FF33CC"/>
                </a:solidFill>
                <a:latin typeface="Arial" charset="0"/>
              </a:rPr>
              <a:t>sum</a:t>
            </a:r>
            <a:r>
              <a:rPr lang="en-US" dirty="0">
                <a:latin typeface="Arial" charset="0"/>
              </a:rPr>
              <a:t> = computes the sum</a:t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FF33CC"/>
                </a:solidFill>
                <a:latin typeface="Arial" charset="0"/>
              </a:rPr>
              <a:t>distinct-values</a:t>
            </a:r>
            <a:r>
              <a:rPr lang="en-US" dirty="0">
                <a:latin typeface="Arial" charset="0"/>
              </a:rPr>
              <a:t> = eliminates duplicates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371356" y="2743200"/>
            <a:ext cx="4867438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WHERE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33CC"/>
                </a:solidFill>
                <a:latin typeface="Arial"/>
                <a:cs typeface="Arial"/>
              </a:rPr>
              <a:t>count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)&gt;3 </a:t>
            </a:r>
            <a:br>
              <a:rPr lang="en-US" dirty="0"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8DAF5-74FA-D14A-97C7-B5902A70A1B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Same thing: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28600" y="2971800"/>
            <a:ext cx="721994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dirty="0">
                <a:latin typeface="Arial"/>
                <a:cs typeface="Arial"/>
              </a:rPr>
              <a:t>[</a:t>
            </a:r>
            <a:r>
              <a:rPr lang="en-US" dirty="0">
                <a:solidFill>
                  <a:srgbClr val="FF33CC"/>
                </a:solidFill>
                <a:latin typeface="Arial"/>
                <a:cs typeface="Arial"/>
              </a:rPr>
              <a:t>count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)&gt;3] </a:t>
            </a:r>
            <a:br>
              <a:rPr lang="en-US" dirty="0"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837A5-E271-3343-B308-6FE61D6C3C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Duplicates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Print all authors: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879475" y="3276600"/>
            <a:ext cx="67360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33CC"/>
                </a:solidFill>
                <a:latin typeface="Arial"/>
                <a:cs typeface="Arial"/>
              </a:rPr>
              <a:t>distinct-</a:t>
            </a:r>
            <a:r>
              <a:rPr lang="en-US" dirty="0" err="1">
                <a:solidFill>
                  <a:srgbClr val="FF33CC"/>
                </a:solidFill>
                <a:latin typeface="Arial"/>
                <a:cs typeface="Arial"/>
              </a:rPr>
              <a:t>values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/book/author/</a:t>
            </a:r>
            <a:r>
              <a:rPr lang="en-US" dirty="0">
                <a:latin typeface="Arial"/>
                <a:cs typeface="Arial"/>
              </a:rPr>
              <a:t>text())</a:t>
            </a:r>
            <a:br>
              <a:rPr lang="en-US" dirty="0"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&gt; {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 </a:t>
            </a:r>
            <a:r>
              <a:rPr lang="en-US" dirty="0">
                <a:latin typeface="Arial"/>
                <a:cs typeface="Arial"/>
              </a:rPr>
              <a:t>}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81000" y="5257800"/>
            <a:ext cx="837876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Note: distinct-values applies ONLY to values, NOT elements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39A173-2208-BA4C-B375-87EE35DE387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LET Clause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Find books whose price is larger than average: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457200" y="2971800"/>
            <a:ext cx="569225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800" u="sng" dirty="0">
                <a:latin typeface="Arial"/>
                <a:cs typeface="Arial"/>
              </a:rPr>
              <a:t>FOR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800" dirty="0">
                <a:latin typeface="Arial"/>
                <a:cs typeface="Arial"/>
              </a:rPr>
              <a:t> in </a:t>
            </a:r>
            <a:r>
              <a:rPr lang="en-US" sz="2800" dirty="0" smtClean="0">
                <a:latin typeface="Arial"/>
                <a:cs typeface="Arial"/>
              </a:rPr>
              <a:t>doc(“</a:t>
            </a:r>
            <a:r>
              <a:rPr lang="en-US" sz="2800" dirty="0" err="1">
                <a:latin typeface="Arial"/>
                <a:cs typeface="Arial"/>
              </a:rPr>
              <a:t>bib.xml</a:t>
            </a:r>
            <a:r>
              <a:rPr lang="en-US" sz="2800" dirty="0">
                <a:latin typeface="Arial"/>
                <a:cs typeface="Arial"/>
              </a:rPr>
              <a:t>”)/</a:t>
            </a:r>
            <a:r>
              <a:rPr lang="en-US" sz="2800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sz="2800" u="sng" dirty="0">
                <a:latin typeface="Arial"/>
                <a:cs typeface="Arial"/>
              </a:rPr>
              <a:t/>
            </a:r>
            <a:br>
              <a:rPr lang="en-US" sz="2800" u="sng" dirty="0">
                <a:latin typeface="Arial"/>
                <a:cs typeface="Arial"/>
              </a:rPr>
            </a:br>
            <a:r>
              <a:rPr lang="en-US" sz="2800" u="sng" dirty="0">
                <a:latin typeface="Arial"/>
                <a:cs typeface="Arial"/>
              </a:rPr>
              <a:t>LET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$a:</a:t>
            </a:r>
            <a:r>
              <a:rPr lang="en-US" sz="2800" dirty="0">
                <a:latin typeface="Arial"/>
                <a:cs typeface="Arial"/>
              </a:rPr>
              <a:t>=</a:t>
            </a:r>
            <a:r>
              <a:rPr lang="en-US" sz="2800" dirty="0" err="1">
                <a:solidFill>
                  <a:srgbClr val="FF33CC"/>
                </a:solidFill>
                <a:latin typeface="Arial"/>
                <a:cs typeface="Arial"/>
              </a:rPr>
              <a:t>avg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dirty="0">
                <a:solidFill>
                  <a:srgbClr val="006600"/>
                </a:solidFill>
                <a:latin typeface="Arial"/>
                <a:cs typeface="Arial"/>
              </a:rPr>
              <a:t>price/</a:t>
            </a:r>
            <a:r>
              <a:rPr lang="en-US" sz="2800" dirty="0">
                <a:latin typeface="Arial"/>
                <a:cs typeface="Arial"/>
              </a:rPr>
              <a:t>text())</a:t>
            </a:r>
          </a:p>
          <a:p>
            <a:pPr>
              <a:defRPr/>
            </a:pPr>
            <a:r>
              <a:rPr lang="en-US" sz="2800" u="sng" dirty="0">
                <a:latin typeface="Arial"/>
                <a:cs typeface="Arial"/>
              </a:rPr>
              <a:t>FOR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 in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endParaRPr lang="en-US" sz="28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u="sng" dirty="0">
                <a:latin typeface="Arial"/>
                <a:cs typeface="Arial"/>
              </a:rPr>
              <a:t>WHERE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800" dirty="0">
                <a:latin typeface="Arial"/>
                <a:cs typeface="Arial"/>
              </a:rPr>
              <a:t>/text() &gt;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</a:p>
          <a:p>
            <a:pPr>
              <a:defRPr/>
            </a:pPr>
            <a:r>
              <a:rPr lang="en-US" sz="2800" u="sng" dirty="0">
                <a:latin typeface="Arial"/>
                <a:cs typeface="Arial"/>
              </a:rPr>
              <a:t>RETURN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0478" y="5405735"/>
            <a:ext cx="507212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LET enables us to declare variables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1837C-EA1D-C948-99AD-6BEB93EF0B0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Flattening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6858000" cy="83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Compute a list of (author, title</a:t>
            </a:r>
            <a:r>
              <a:rPr lang="en-US" sz="2800" dirty="0" smtClean="0"/>
              <a:t>) pairs</a:t>
            </a:r>
            <a:endParaRPr lang="en-US" sz="2800" dirty="0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788447" y="3100388"/>
            <a:ext cx="5046423" cy="2462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u="sng" dirty="0">
                <a:latin typeface="Arial"/>
                <a:cs typeface="Arial"/>
              </a:rPr>
              <a:t>FOR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u="sng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sz="2200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sz="2200" dirty="0">
                <a:latin typeface="Arial"/>
                <a:ea typeface="Courier New" charset="0"/>
                <a:cs typeface="Arial"/>
              </a:rPr>
              <a:t>")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book,</a:t>
            </a:r>
            <a:b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        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u="sng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200" dirty="0">
                <a:latin typeface="Arial"/>
                <a:cs typeface="Arial"/>
              </a:rPr>
              <a:t>/text(),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   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u="sng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/text()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u="sng" dirty="0">
                <a:latin typeface="Arial"/>
                <a:cs typeface="Arial"/>
              </a:rPr>
              <a:t>RETURN</a:t>
            </a:r>
            <a:r>
              <a:rPr lang="en-US" sz="2200" dirty="0">
                <a:latin typeface="Arial"/>
                <a:cs typeface="Arial"/>
              </a:rPr>
              <a:t> &lt;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200" dirty="0">
                <a:latin typeface="Arial"/>
                <a:cs typeface="Arial"/>
              </a:rPr>
              <a:t>&gt;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                 &lt;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200" dirty="0">
                <a:latin typeface="Arial"/>
                <a:cs typeface="Arial"/>
              </a:rPr>
              <a:t>&gt; { $x } &lt;/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200" dirty="0">
                <a:latin typeface="Arial"/>
                <a:cs typeface="Arial"/>
              </a:rPr>
              <a:t>&gt;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                 &lt;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&gt; { $y } &lt;/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&gt;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            &lt;/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200" dirty="0">
                <a:latin typeface="Arial"/>
                <a:cs typeface="Arial"/>
              </a:rPr>
              <a:t>&gt;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242888" y="3760847"/>
            <a:ext cx="353519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Output</a:t>
            </a:r>
            <a:r>
              <a:rPr lang="en-US" sz="2000" dirty="0">
                <a:latin typeface="Arial"/>
                <a:cs typeface="Arial"/>
              </a:rPr>
              <a:t>: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Databases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Widom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Databases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Ullman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3535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Input</a:t>
            </a:r>
            <a:r>
              <a:rPr lang="en-US" sz="2000" dirty="0">
                <a:latin typeface="Arial"/>
                <a:cs typeface="Arial"/>
              </a:rPr>
              <a:t>: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Databases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Widom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Ullman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 smtClean="0">
                <a:latin typeface="Arial"/>
                <a:cs typeface="Arial"/>
              </a:rPr>
              <a:t>/</a:t>
            </a:r>
            <a:r>
              <a:rPr lang="en-US" sz="2000" dirty="0" smtClean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000" dirty="0" smtClean="0">
                <a:latin typeface="Arial"/>
                <a:cs typeface="Arial"/>
              </a:rPr>
              <a:t>&gt;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679D1-BBD6-664B-A7EE-8EC0CA86BEA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Re-grouping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For each author, return all titles of her/his books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97936" y="3048000"/>
            <a:ext cx="5821864" cy="28007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u="sng" dirty="0">
                <a:latin typeface="Arial"/>
                <a:cs typeface="Arial"/>
              </a:rPr>
              <a:t>FOR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 IN </a:t>
            </a:r>
            <a:r>
              <a:rPr lang="en-US" sz="2200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sz="2200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sz="2200" dirty="0">
                <a:latin typeface="Arial"/>
                <a:ea typeface="Courier New" charset="0"/>
                <a:cs typeface="Arial"/>
              </a:rPr>
              <a:t>")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bib,</a:t>
            </a:r>
            <a:b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        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u="sng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/text()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/>
            </a:r>
            <a:b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sz="2200" u="sng" dirty="0">
                <a:latin typeface="Arial"/>
                <a:cs typeface="Arial"/>
              </a:rPr>
              <a:t>RETURN</a:t>
            </a:r>
            <a:r>
              <a:rPr lang="en-US" sz="2200" dirty="0">
                <a:latin typeface="Arial"/>
                <a:cs typeface="Arial"/>
              </a:rPr>
              <a:t> 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&lt;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200" dirty="0">
                <a:latin typeface="Arial"/>
                <a:cs typeface="Arial"/>
              </a:rPr>
              <a:t>&gt;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&lt;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&gt; {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sz="2200" dirty="0">
                <a:latin typeface="Arial"/>
                <a:cs typeface="Arial"/>
              </a:rPr>
              <a:t> } &lt;/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200" dirty="0">
                <a:latin typeface="Arial"/>
                <a:cs typeface="Arial"/>
              </a:rPr>
              <a:t>&gt;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{ </a:t>
            </a:r>
            <a:r>
              <a:rPr lang="en-US" sz="2200" u="sng" dirty="0">
                <a:latin typeface="Arial"/>
                <a:cs typeface="Arial"/>
              </a:rPr>
              <a:t>FOR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u="sng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book[author</a:t>
            </a:r>
            <a:r>
              <a:rPr lang="en-US" sz="2200" dirty="0">
                <a:latin typeface="Arial"/>
                <a:cs typeface="Arial"/>
              </a:rPr>
              <a:t>/text()=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sz="2200" dirty="0">
                <a:latin typeface="Arial"/>
                <a:cs typeface="Arial"/>
              </a:rPr>
              <a:t>]/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200" dirty="0">
                <a:latin typeface="Arial"/>
                <a:cs typeface="Arial"/>
              </a:rPr>
              <a:t/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      </a:t>
            </a:r>
            <a:r>
              <a:rPr lang="en-US" sz="2200" u="sng" dirty="0">
                <a:latin typeface="Arial"/>
                <a:cs typeface="Arial"/>
              </a:rPr>
              <a:t>RETURN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200" dirty="0">
                <a:latin typeface="Arial"/>
                <a:cs typeface="Arial"/>
              </a:rPr>
              <a:t> }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  &lt;/</a:t>
            </a:r>
            <a:r>
              <a:rPr lang="en-US" sz="22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200" dirty="0" smtClean="0">
                <a:latin typeface="Arial"/>
                <a:cs typeface="Arial"/>
              </a:rPr>
              <a:t>&gt;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781800" y="5105400"/>
            <a:ext cx="176202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about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duplicate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authors ?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309361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Result: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efg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  <a:p>
            <a:r>
              <a:rPr lang="en-US" sz="2000" dirty="0">
                <a:latin typeface="Arial"/>
                <a:cs typeface="Arial"/>
              </a:rPr>
              <a:t>     &lt;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latin typeface="Arial"/>
                <a:cs typeface="Arial"/>
              </a:rPr>
              <a:t>klm</a:t>
            </a:r>
            <a:r>
              <a:rPr lang="en-US" sz="2000" dirty="0">
                <a:latin typeface="Arial"/>
                <a:cs typeface="Arial"/>
              </a:rPr>
              <a:t> 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. . . .</a:t>
            </a:r>
          </a:p>
          <a:p>
            <a:r>
              <a:rPr lang="en-US" sz="2000" dirty="0">
                <a:latin typeface="Arial"/>
                <a:cs typeface="Arial"/>
              </a:rPr>
              <a:t>&lt;/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039E3-5885-EC4B-8C00-6D1729CE696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Re-grouping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Same, but eliminate duplicate authors: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85800" y="2667000"/>
            <a:ext cx="6602739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LET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  <a:r>
              <a:rPr lang="en-US" dirty="0">
                <a:latin typeface="Arial"/>
                <a:cs typeface="Arial"/>
              </a:rPr>
              <a:t> := </a:t>
            </a:r>
            <a:r>
              <a:rPr lang="en-US" dirty="0">
                <a:solidFill>
                  <a:srgbClr val="FF33CC"/>
                </a:solidFill>
                <a:latin typeface="Arial"/>
                <a:cs typeface="Arial"/>
              </a:rPr>
              <a:t>distinct-values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/text())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{ </a:t>
            </a: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book[author</a:t>
            </a:r>
            <a:r>
              <a:rPr lang="en-US" dirty="0">
                <a:latin typeface="Arial"/>
                <a:cs typeface="Arial"/>
              </a:rPr>
              <a:t>/text()=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]/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</a:t>
            </a: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dirty="0">
                <a:latin typeface="Arial"/>
                <a:cs typeface="Arial"/>
              </a:rPr>
              <a:t> }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BF79D5-49F4-8347-9E14-4765FFF20F2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Re-grouping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Same thing: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685800" y="2819400"/>
            <a:ext cx="6753171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bib,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33CC"/>
                </a:solidFill>
                <a:latin typeface="Arial"/>
                <a:cs typeface="Arial"/>
              </a:rPr>
              <a:t>distinct-values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/text())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{ </a:t>
            </a: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book[author</a:t>
            </a:r>
            <a:r>
              <a:rPr lang="en-US" dirty="0">
                <a:latin typeface="Arial"/>
                <a:cs typeface="Arial"/>
              </a:rPr>
              <a:t>/text()=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]/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</a:t>
            </a: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dirty="0">
                <a:latin typeface="Arial"/>
                <a:cs typeface="Arial"/>
              </a:rPr>
              <a:t> }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AD614-9E54-5D41-A35B-7AF7A19C9C4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and XQuery Side-by-side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4649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Product(pid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name, maker, price)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800600" y="1752600"/>
            <a:ext cx="43757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 product names, prices,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sort by price</a:t>
            </a:r>
          </a:p>
        </p:txBody>
      </p:sp>
      <p:grpSp>
        <p:nvGrpSpPr>
          <p:cNvPr id="53254" name="Group 5"/>
          <p:cNvGrpSpPr>
            <a:grpSpLocks/>
          </p:cNvGrpSpPr>
          <p:nvPr/>
        </p:nvGrpSpPr>
        <p:grpSpPr bwMode="auto">
          <a:xfrm>
            <a:off x="176213" y="3030537"/>
            <a:ext cx="2562225" cy="2552699"/>
            <a:chOff x="96" y="1824"/>
            <a:chExt cx="1614" cy="1608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96" y="1824"/>
              <a:ext cx="1614" cy="9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dirty="0" smtClean="0">
                  <a:latin typeface="Arial"/>
                  <a:cs typeface="Arial"/>
                </a:rPr>
                <a:t>SELECT </a:t>
              </a:r>
              <a:r>
                <a:rPr lang="en-US" sz="2200" dirty="0" err="1" smtClean="0">
                  <a:latin typeface="Arial"/>
                  <a:cs typeface="Arial"/>
                </a:rPr>
                <a:t>x.name</a:t>
              </a:r>
              <a:r>
                <a:rPr lang="en-US" sz="2200" dirty="0" smtClean="0">
                  <a:latin typeface="Arial"/>
                  <a:cs typeface="Arial"/>
                </a:rPr>
                <a:t>,</a:t>
              </a:r>
              <a:br>
                <a:rPr lang="en-US" sz="2200" dirty="0" smtClean="0">
                  <a:latin typeface="Arial"/>
                  <a:cs typeface="Arial"/>
                </a:rPr>
              </a:br>
              <a:r>
                <a:rPr lang="en-US" sz="2200" dirty="0" smtClean="0">
                  <a:latin typeface="Arial"/>
                  <a:cs typeface="Arial"/>
                </a:rPr>
                <a:t>                </a:t>
              </a:r>
              <a:r>
                <a:rPr lang="en-US" sz="2200" dirty="0" err="1" smtClean="0">
                  <a:latin typeface="Arial"/>
                  <a:cs typeface="Arial"/>
                </a:rPr>
                <a:t>x.price</a:t>
              </a:r>
              <a:r>
                <a:rPr lang="en-US" sz="2200" dirty="0" smtClean="0">
                  <a:latin typeface="Arial"/>
                  <a:cs typeface="Arial"/>
                </a:rPr>
                <a:t/>
              </a:r>
              <a:br>
                <a:rPr lang="en-US" sz="2200" dirty="0" smtClean="0">
                  <a:latin typeface="Arial"/>
                  <a:cs typeface="Arial"/>
                </a:rPr>
              </a:br>
              <a:r>
                <a:rPr lang="en-US" sz="2200" dirty="0" smtClean="0">
                  <a:latin typeface="Arial"/>
                  <a:cs typeface="Arial"/>
                </a:rPr>
                <a:t>FROM Product </a:t>
              </a:r>
              <a:r>
                <a:rPr lang="en-US" sz="2200" dirty="0" err="1" smtClean="0">
                  <a:latin typeface="Arial"/>
                  <a:cs typeface="Arial"/>
                </a:rPr>
                <a:t>x</a:t>
              </a:r>
              <a:r>
                <a:rPr lang="en-US" sz="2200" dirty="0" smtClean="0">
                  <a:latin typeface="Arial"/>
                  <a:cs typeface="Arial"/>
                </a:rPr>
                <a:t/>
              </a:r>
              <a:br>
                <a:rPr lang="en-US" sz="2200" dirty="0" smtClean="0">
                  <a:latin typeface="Arial"/>
                  <a:cs typeface="Arial"/>
                </a:rPr>
              </a:br>
              <a:r>
                <a:rPr lang="en-US" sz="2200" dirty="0" smtClean="0">
                  <a:latin typeface="Arial"/>
                  <a:cs typeface="Arial"/>
                </a:rPr>
                <a:t>ORDER BY </a:t>
              </a:r>
              <a:r>
                <a:rPr lang="en-US" sz="2200" dirty="0" err="1" smtClean="0">
                  <a:latin typeface="Arial"/>
                  <a:cs typeface="Arial"/>
                </a:rPr>
                <a:t>x.price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53259" name="AutoShape 7"/>
            <p:cNvSpPr>
              <a:spLocks noChangeArrowheads="1"/>
            </p:cNvSpPr>
            <p:nvPr/>
          </p:nvSpPr>
          <p:spPr bwMode="auto">
            <a:xfrm>
              <a:off x="307" y="3023"/>
              <a:ext cx="699" cy="409"/>
            </a:xfrm>
            <a:prstGeom prst="wedgeEllipseCallout">
              <a:avLst>
                <a:gd name="adj1" fmla="val -28181"/>
                <a:gd name="adj2" fmla="val -984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SQL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52600" y="2962275"/>
            <a:ext cx="6394451" cy="3087688"/>
            <a:chOff x="2063" y="1488"/>
            <a:chExt cx="4028" cy="1945"/>
          </a:xfrm>
        </p:grpSpPr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2832" y="1488"/>
              <a:ext cx="3259" cy="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u="sng" dirty="0">
                  <a:latin typeface="Arial"/>
                  <a:cs typeface="Arial"/>
                </a:rPr>
                <a:t>FOR</a:t>
              </a:r>
              <a:r>
                <a:rPr lang="en-US" sz="2200" dirty="0">
                  <a:latin typeface="Arial"/>
                  <a:cs typeface="Arial"/>
                </a:rPr>
                <a:t>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 in </a:t>
              </a:r>
              <a:r>
                <a:rPr lang="en-US" sz="2200" dirty="0" smtClean="0">
                  <a:latin typeface="Arial"/>
                  <a:cs typeface="Arial"/>
                </a:rPr>
                <a:t>doc(“</a:t>
              </a:r>
              <a:r>
                <a:rPr lang="en-US" sz="2200" dirty="0" err="1">
                  <a:latin typeface="Arial"/>
                  <a:cs typeface="Arial"/>
                </a:rPr>
                <a:t>db.xml</a:t>
              </a:r>
              <a:r>
                <a:rPr lang="en-US" sz="2200" dirty="0">
                  <a:latin typeface="Arial"/>
                  <a:cs typeface="Arial"/>
                </a:rPr>
                <a:t>”)/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db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Product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row</a:t>
              </a:r>
              <a:b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</a:br>
              <a:r>
                <a:rPr lang="en-US" sz="2200" u="sng" dirty="0">
                  <a:latin typeface="Arial"/>
                  <a:cs typeface="Arial"/>
                </a:rPr>
                <a:t>ORDER BY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/price/</a:t>
              </a:r>
              <a:r>
                <a:rPr lang="en-US" sz="2200" dirty="0">
                  <a:latin typeface="Arial"/>
                  <a:cs typeface="Arial"/>
                </a:rPr>
                <a:t>text()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u="sng" dirty="0">
                  <a:latin typeface="Arial"/>
                  <a:cs typeface="Arial"/>
                </a:rPr>
                <a:t>RETURN</a:t>
              </a:r>
              <a:r>
                <a:rPr lang="en-US" sz="2200" dirty="0">
                  <a:latin typeface="Arial"/>
                  <a:cs typeface="Arial"/>
                </a:rPr>
                <a:t> &lt;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answer</a:t>
              </a:r>
              <a:r>
                <a:rPr lang="en-US" sz="2200" dirty="0">
                  <a:latin typeface="Arial"/>
                  <a:cs typeface="Arial"/>
                </a:rPr>
                <a:t>&gt;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                 {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name, 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price</a:t>
              </a:r>
              <a:r>
                <a:rPr lang="en-US" sz="2200" dirty="0">
                  <a:latin typeface="Arial"/>
                  <a:cs typeface="Arial"/>
                </a:rPr>
                <a:t> }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              &lt;/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answer</a:t>
              </a:r>
              <a:r>
                <a:rPr lang="en-US" sz="2200" dirty="0">
                  <a:latin typeface="Arial"/>
                  <a:cs typeface="Arial"/>
                </a:rPr>
                <a:t>&gt;</a:t>
              </a:r>
            </a:p>
          </p:txBody>
        </p:sp>
        <p:sp>
          <p:nvSpPr>
            <p:cNvPr id="53257" name="AutoShape 10"/>
            <p:cNvSpPr>
              <a:spLocks noChangeArrowheads="1"/>
            </p:cNvSpPr>
            <p:nvPr/>
          </p:nvSpPr>
          <p:spPr bwMode="auto">
            <a:xfrm>
              <a:off x="2063" y="3024"/>
              <a:ext cx="1088" cy="409"/>
            </a:xfrm>
            <a:prstGeom prst="wedgeEllipseCallout">
              <a:avLst>
                <a:gd name="adj1" fmla="val 43995"/>
                <a:gd name="adj2" fmla="val -1284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latin typeface="Arial"/>
                  <a:cs typeface="Arial"/>
                </a:rPr>
                <a:t>XQuery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AB4E6-D352-544A-AE7D-ED9C1774BCA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XQuery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for high-level querying of databases containing data in XML form</a:t>
            </a:r>
          </a:p>
          <a:p>
            <a:pPr eaLnBrk="1" hangingPunct="1"/>
            <a:r>
              <a:rPr lang="en-US" dirty="0" smtClean="0"/>
              <a:t>Based </a:t>
            </a:r>
            <a:r>
              <a:rPr lang="en-US" dirty="0"/>
              <a:t>on Quilt, which is based on XML-QL</a:t>
            </a:r>
          </a:p>
          <a:p>
            <a:pPr eaLnBrk="1" hangingPunct="1"/>
            <a:r>
              <a:rPr lang="en-US" dirty="0"/>
              <a:t>Uses </a:t>
            </a:r>
            <a:r>
              <a:rPr lang="en-US" dirty="0" err="1"/>
              <a:t>XPath</a:t>
            </a:r>
            <a:r>
              <a:rPr lang="en-US" dirty="0"/>
              <a:t> to express more complex </a:t>
            </a:r>
            <a:r>
              <a:rPr lang="en-US" dirty="0" smtClean="0"/>
              <a:t>queries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68E1F-E86B-324F-A850-C6FB5100FBB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405125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</a:t>
            </a:r>
            <a:r>
              <a:rPr lang="en-US" dirty="0" err="1">
                <a:latin typeface="Arial"/>
                <a:cs typeface="Arial"/>
              </a:rPr>
              <a:t>abc</a:t>
            </a:r>
            <a:r>
              <a:rPr lang="en-US" dirty="0">
                <a:latin typeface="Arial"/>
                <a:cs typeface="Arial"/>
              </a:rPr>
              <a:t>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  7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def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  23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. . . 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XQuery’s</a:t>
            </a:r>
            <a:r>
              <a:rPr lang="en-US" dirty="0" smtClean="0"/>
              <a:t> </a:t>
            </a:r>
            <a:r>
              <a:rPr lang="en-US" dirty="0"/>
              <a:t>Answer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876800" y="4343400"/>
            <a:ext cx="3396232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Notice: this is NOT a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well-formed document !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(WHY ???)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38B36-959C-1948-A531-E2539B2F231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Producing a Well-Formed Answer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1295400" y="2438400"/>
            <a:ext cx="6070893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myQuery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{  </a:t>
            </a: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cs typeface="Arial"/>
              </a:rPr>
              <a:t>doc(“</a:t>
            </a:r>
            <a:r>
              <a:rPr lang="en-US" dirty="0" err="1">
                <a:latin typeface="Arial"/>
                <a:cs typeface="Arial"/>
              </a:rPr>
              <a:t>db.xml</a:t>
            </a:r>
            <a:r>
              <a:rPr lang="en-US" dirty="0">
                <a:latin typeface="Arial"/>
                <a:cs typeface="Arial"/>
              </a:rPr>
              <a:t>”)/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db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     </a:t>
            </a:r>
            <a:r>
              <a:rPr lang="en-US" u="sng" dirty="0">
                <a:latin typeface="Arial"/>
                <a:cs typeface="Arial"/>
              </a:rPr>
              <a:t>ORDER BY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/price/</a:t>
            </a:r>
            <a:r>
              <a:rPr lang="en-US" dirty="0">
                <a:latin typeface="Arial"/>
                <a:cs typeface="Arial"/>
              </a:rPr>
              <a:t>text()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</a:t>
            </a: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{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name,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 }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}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myQuery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17301F-092F-5546-B134-47603B601E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430779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myQuery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</a:t>
            </a:r>
            <a:r>
              <a:rPr lang="en-US" dirty="0" err="1">
                <a:latin typeface="Arial"/>
                <a:cs typeface="Arial"/>
              </a:rPr>
              <a:t>abc</a:t>
            </a:r>
            <a:r>
              <a:rPr lang="en-US" dirty="0">
                <a:latin typeface="Arial"/>
                <a:cs typeface="Arial"/>
              </a:rPr>
              <a:t>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  7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 def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  23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. . . .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myQuery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XQuery’s</a:t>
            </a:r>
            <a:r>
              <a:rPr lang="en-US" dirty="0" smtClean="0"/>
              <a:t> </a:t>
            </a:r>
            <a:r>
              <a:rPr lang="en-US" dirty="0"/>
              <a:t>Answer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562600" y="2971800"/>
            <a:ext cx="319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Now it is well-formed 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9652B4-C214-2F45-A2A3-485FBAC252C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and XQuery Side-by-side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90488" y="1524000"/>
            <a:ext cx="46795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solidFill>
                  <a:schemeClr val="accent2"/>
                </a:solidFill>
                <a:latin typeface="Arial"/>
                <a:cs typeface="Arial"/>
              </a:rPr>
              <a:t>Product(pid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, name, maker, price)</a:t>
            </a:r>
            <a:b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</a:br>
            <a:r>
              <a:rPr lang="en-US" sz="2200" dirty="0" err="1">
                <a:solidFill>
                  <a:schemeClr val="accent2"/>
                </a:solidFill>
                <a:latin typeface="Arial"/>
                <a:cs typeface="Arial"/>
              </a:rPr>
              <a:t>Company(cid</a:t>
            </a:r>
            <a:r>
              <a:rPr lang="en-US" sz="2200" dirty="0">
                <a:solidFill>
                  <a:schemeClr val="accent2"/>
                </a:solidFill>
                <a:latin typeface="Arial"/>
                <a:cs typeface="Arial"/>
              </a:rPr>
              <a:t>, name, city, revenues)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792663" y="1752600"/>
            <a:ext cx="4293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Find all products made in Seattle</a:t>
            </a:r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152400" y="2895601"/>
            <a:ext cx="3868738" cy="2552701"/>
            <a:chOff x="96" y="1824"/>
            <a:chExt cx="2437" cy="1608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96" y="1824"/>
              <a:ext cx="2437" cy="9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dirty="0">
                  <a:latin typeface="Arial"/>
                  <a:cs typeface="Arial"/>
                </a:rPr>
                <a:t>SELECT </a:t>
              </a:r>
              <a:r>
                <a:rPr lang="en-US" sz="2200" dirty="0" err="1">
                  <a:latin typeface="Arial"/>
                  <a:cs typeface="Arial"/>
                </a:rPr>
                <a:t>x.name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FROM Product </a:t>
              </a:r>
              <a:r>
                <a:rPr lang="en-US" sz="2200" dirty="0" err="1">
                  <a:latin typeface="Arial"/>
                  <a:cs typeface="Arial"/>
                </a:rPr>
                <a:t>x</a:t>
              </a:r>
              <a:r>
                <a:rPr lang="en-US" sz="2200" dirty="0">
                  <a:latin typeface="Arial"/>
                  <a:cs typeface="Arial"/>
                </a:rPr>
                <a:t>, Company </a:t>
              </a:r>
              <a:r>
                <a:rPr lang="en-US" sz="2200" dirty="0" err="1">
                  <a:latin typeface="Arial"/>
                  <a:cs typeface="Arial"/>
                </a:rPr>
                <a:t>y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WHERE </a:t>
              </a:r>
              <a:r>
                <a:rPr lang="en-US" sz="2200" dirty="0" err="1">
                  <a:latin typeface="Arial"/>
                  <a:cs typeface="Arial"/>
                </a:rPr>
                <a:t>x.maker</a:t>
              </a:r>
              <a:r>
                <a:rPr lang="en-US" sz="2200" dirty="0">
                  <a:latin typeface="Arial"/>
                  <a:cs typeface="Arial"/>
                </a:rPr>
                <a:t>=</a:t>
              </a:r>
              <a:r>
                <a:rPr lang="en-US" sz="2200" dirty="0" err="1">
                  <a:latin typeface="Arial"/>
                  <a:cs typeface="Arial"/>
                </a:rPr>
                <a:t>y.cid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    and </a:t>
              </a:r>
              <a:r>
                <a:rPr lang="en-US" sz="2200" dirty="0" err="1">
                  <a:latin typeface="Arial"/>
                  <a:cs typeface="Arial"/>
                </a:rPr>
                <a:t>y.city</a:t>
              </a:r>
              <a:r>
                <a:rPr lang="en-US" sz="2200" dirty="0">
                  <a:latin typeface="Arial"/>
                  <a:cs typeface="Arial"/>
                </a:rPr>
                <a:t>=“Seattle”</a:t>
              </a:r>
            </a:p>
          </p:txBody>
        </p:sp>
        <p:sp>
          <p:nvSpPr>
            <p:cNvPr id="61454" name="AutoShape 7"/>
            <p:cNvSpPr>
              <a:spLocks noChangeArrowheads="1"/>
            </p:cNvSpPr>
            <p:nvPr/>
          </p:nvSpPr>
          <p:spPr bwMode="auto">
            <a:xfrm>
              <a:off x="307" y="3023"/>
              <a:ext cx="699" cy="409"/>
            </a:xfrm>
            <a:prstGeom prst="wedgeEllipseCallout">
              <a:avLst>
                <a:gd name="adj1" fmla="val -28181"/>
                <a:gd name="adj2" fmla="val -984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SQL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71800" y="2362200"/>
            <a:ext cx="5557836" cy="3087688"/>
            <a:chOff x="1872" y="1488"/>
            <a:chExt cx="3501" cy="1945"/>
          </a:xfrm>
        </p:grpSpPr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832" y="1488"/>
              <a:ext cx="2541" cy="15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u="sng" dirty="0">
                  <a:latin typeface="Arial"/>
                  <a:cs typeface="Arial"/>
                </a:rPr>
                <a:t>FOR</a:t>
              </a:r>
              <a:r>
                <a:rPr lang="en-US" sz="2200" dirty="0">
                  <a:latin typeface="Arial"/>
                  <a:cs typeface="Arial"/>
                </a:rPr>
                <a:t>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$r</a:t>
              </a:r>
              <a:r>
                <a:rPr lang="en-US" sz="2200" dirty="0">
                  <a:latin typeface="Arial"/>
                  <a:cs typeface="Arial"/>
                </a:rPr>
                <a:t> in </a:t>
              </a:r>
              <a:r>
                <a:rPr lang="en-US" sz="2200" dirty="0" smtClean="0">
                  <a:latin typeface="Arial"/>
                  <a:cs typeface="Arial"/>
                </a:rPr>
                <a:t>doc(“</a:t>
              </a:r>
              <a:r>
                <a:rPr lang="en-US" sz="2200" dirty="0" err="1">
                  <a:latin typeface="Arial"/>
                  <a:cs typeface="Arial"/>
                </a:rPr>
                <a:t>db.xml</a:t>
              </a:r>
              <a:r>
                <a:rPr lang="en-US" sz="2200" dirty="0">
                  <a:latin typeface="Arial"/>
                  <a:cs typeface="Arial"/>
                </a:rPr>
                <a:t>”)/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db,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    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 in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$r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Product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row,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    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$y</a:t>
              </a:r>
              <a:r>
                <a:rPr lang="en-US" sz="2200" dirty="0">
                  <a:latin typeface="Arial"/>
                  <a:cs typeface="Arial"/>
                </a:rPr>
                <a:t> in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$r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Company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row</a:t>
              </a:r>
              <a:r>
                <a:rPr lang="en-US" sz="2200" dirty="0">
                  <a:latin typeface="Arial"/>
                  <a:cs typeface="Arial"/>
                </a:rPr>
                <a:t/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u="sng" dirty="0">
                  <a:latin typeface="Arial"/>
                  <a:cs typeface="Arial"/>
                </a:rPr>
                <a:t>WHERE</a:t>
              </a:r>
              <a:r>
                <a:rPr lang="en-US" sz="2200" dirty="0">
                  <a:latin typeface="Arial"/>
                  <a:cs typeface="Arial"/>
                </a:rPr>
                <a:t> 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maker</a:t>
              </a:r>
              <a:r>
                <a:rPr lang="en-US" sz="2200" dirty="0">
                  <a:latin typeface="Arial"/>
                  <a:cs typeface="Arial"/>
                </a:rPr>
                <a:t>/text()=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$y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cid</a:t>
              </a:r>
              <a:r>
                <a:rPr lang="en-US" sz="2200" dirty="0">
                  <a:latin typeface="Arial"/>
                  <a:cs typeface="Arial"/>
                </a:rPr>
                <a:t>/text()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dirty="0">
                  <a:latin typeface="Arial"/>
                  <a:cs typeface="Arial"/>
                </a:rPr>
                <a:t>    and 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$y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city</a:t>
              </a:r>
              <a:r>
                <a:rPr lang="en-US" sz="2200" dirty="0">
                  <a:latin typeface="Arial"/>
                  <a:cs typeface="Arial"/>
                </a:rPr>
                <a:t>/text() = “Seattle”</a:t>
              </a:r>
              <a:br>
                <a:rPr lang="en-US" sz="2200" dirty="0">
                  <a:latin typeface="Arial"/>
                  <a:cs typeface="Arial"/>
                </a:rPr>
              </a:br>
              <a:r>
                <a:rPr lang="en-US" sz="2200" u="sng" dirty="0">
                  <a:latin typeface="Arial"/>
                  <a:cs typeface="Arial"/>
                </a:rPr>
                <a:t>RETURN</a:t>
              </a:r>
              <a:r>
                <a:rPr lang="en-US" sz="2200" dirty="0">
                  <a:latin typeface="Arial"/>
                  <a:cs typeface="Arial"/>
                </a:rPr>
                <a:t> { </a:t>
              </a:r>
              <a:r>
                <a:rPr lang="en-US" sz="2200" dirty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dirty="0">
                  <a:latin typeface="Arial"/>
                  <a:cs typeface="Arial"/>
                </a:rPr>
                <a:t>/</a:t>
              </a:r>
              <a:r>
                <a:rPr lang="en-US" sz="2200" dirty="0">
                  <a:solidFill>
                    <a:srgbClr val="006600"/>
                  </a:solidFill>
                  <a:latin typeface="Arial"/>
                  <a:cs typeface="Arial"/>
                </a:rPr>
                <a:t>name</a:t>
              </a:r>
              <a:r>
                <a:rPr lang="en-US" sz="2200" dirty="0">
                  <a:latin typeface="Arial"/>
                  <a:cs typeface="Arial"/>
                </a:rPr>
                <a:t> }</a:t>
              </a:r>
            </a:p>
          </p:txBody>
        </p:sp>
        <p:sp>
          <p:nvSpPr>
            <p:cNvPr id="61452" name="AutoShape 10"/>
            <p:cNvSpPr>
              <a:spLocks noChangeArrowheads="1"/>
            </p:cNvSpPr>
            <p:nvPr/>
          </p:nvSpPr>
          <p:spPr bwMode="auto">
            <a:xfrm>
              <a:off x="1872" y="3024"/>
              <a:ext cx="1088" cy="409"/>
            </a:xfrm>
            <a:prstGeom prst="wedgeEllipseCallout">
              <a:avLst>
                <a:gd name="adj1" fmla="val 43995"/>
                <a:gd name="adj2" fmla="val -1284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latin typeface="Arial"/>
                  <a:cs typeface="Arial"/>
                </a:rPr>
                <a:t>XQuery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3038" y="5546725"/>
            <a:ext cx="8709023" cy="1260475"/>
            <a:chOff x="109" y="3494"/>
            <a:chExt cx="5486" cy="794"/>
          </a:xfrm>
        </p:grpSpPr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1296" y="3494"/>
              <a:ext cx="4299" cy="6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u="sng" smtClean="0">
                  <a:latin typeface="Arial"/>
                  <a:cs typeface="Arial"/>
                </a:rPr>
                <a:t>FOR</a:t>
              </a:r>
              <a:r>
                <a:rPr lang="en-US" sz="2200" smtClean="0">
                  <a:latin typeface="Arial"/>
                  <a:cs typeface="Arial"/>
                </a:rPr>
                <a:t> </a:t>
              </a:r>
              <a:r>
                <a:rPr lang="en-US" sz="2200" smtClean="0">
                  <a:solidFill>
                    <a:schemeClr val="accent2"/>
                  </a:solidFill>
                  <a:latin typeface="Arial"/>
                  <a:cs typeface="Arial"/>
                </a:rPr>
                <a:t>$y</a:t>
              </a:r>
              <a:r>
                <a:rPr lang="en-US" sz="2200" smtClean="0">
                  <a:latin typeface="Arial"/>
                  <a:cs typeface="Arial"/>
                </a:rPr>
                <a:t> in 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db</a:t>
              </a:r>
              <a:r>
                <a:rPr lang="en-US" sz="2200" smtClean="0">
                  <a:latin typeface="Arial"/>
                  <a:cs typeface="Arial"/>
                </a:rPr>
                <a:t>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Company</a:t>
              </a:r>
              <a:r>
                <a:rPr lang="en-US" sz="2200" smtClean="0">
                  <a:latin typeface="Arial"/>
                  <a:cs typeface="Arial"/>
                </a:rPr>
                <a:t>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row[city</a:t>
              </a:r>
              <a:r>
                <a:rPr lang="en-US" sz="2200" smtClean="0">
                  <a:latin typeface="Arial"/>
                  <a:cs typeface="Arial"/>
                </a:rPr>
                <a:t>/text()=“Seattle”],</a:t>
              </a:r>
              <a:br>
                <a:rPr lang="en-US" sz="2200" smtClean="0">
                  <a:latin typeface="Arial"/>
                  <a:cs typeface="Arial"/>
                </a:rPr>
              </a:br>
              <a:r>
                <a:rPr lang="en-US" sz="2200" smtClean="0">
                  <a:latin typeface="Arial"/>
                  <a:cs typeface="Arial"/>
                </a:rPr>
                <a:t>         </a:t>
              </a:r>
              <a:r>
                <a:rPr lang="en-US" sz="2200" smtClean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smtClean="0">
                  <a:latin typeface="Arial"/>
                  <a:cs typeface="Arial"/>
                </a:rPr>
                <a:t> in 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db</a:t>
              </a:r>
              <a:r>
                <a:rPr lang="en-US" sz="2200" smtClean="0">
                  <a:latin typeface="Arial"/>
                  <a:cs typeface="Arial"/>
                </a:rPr>
                <a:t>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Product</a:t>
              </a:r>
              <a:r>
                <a:rPr lang="en-US" sz="2200" smtClean="0">
                  <a:latin typeface="Arial"/>
                  <a:cs typeface="Arial"/>
                </a:rPr>
                <a:t>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row[maker</a:t>
              </a:r>
              <a:r>
                <a:rPr lang="en-US" sz="2200" smtClean="0">
                  <a:latin typeface="Arial"/>
                  <a:cs typeface="Arial"/>
                </a:rPr>
                <a:t>/text()=</a:t>
              </a:r>
              <a:r>
                <a:rPr lang="en-US" sz="2200" smtClean="0">
                  <a:solidFill>
                    <a:schemeClr val="accent2"/>
                  </a:solidFill>
                  <a:latin typeface="Arial"/>
                  <a:cs typeface="Arial"/>
                </a:rPr>
                <a:t>$y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/cid/</a:t>
              </a:r>
              <a:r>
                <a:rPr lang="en-US" sz="2200" smtClean="0">
                  <a:latin typeface="Arial"/>
                  <a:cs typeface="Arial"/>
                </a:rPr>
                <a:t>text()]</a:t>
              </a:r>
              <a:br>
                <a:rPr lang="en-US" sz="2200" smtClean="0">
                  <a:latin typeface="Arial"/>
                  <a:cs typeface="Arial"/>
                </a:rPr>
              </a:br>
              <a:r>
                <a:rPr lang="en-US" sz="2200" u="sng" smtClean="0">
                  <a:latin typeface="Arial"/>
                  <a:cs typeface="Arial"/>
                </a:rPr>
                <a:t>RETURN</a:t>
              </a:r>
              <a:r>
                <a:rPr lang="en-US" sz="2200" smtClean="0">
                  <a:latin typeface="Arial"/>
                  <a:cs typeface="Arial"/>
                </a:rPr>
                <a:t> { </a:t>
              </a:r>
              <a:r>
                <a:rPr lang="en-US" sz="2200" smtClean="0">
                  <a:solidFill>
                    <a:schemeClr val="accent2"/>
                  </a:solidFill>
                  <a:latin typeface="Arial"/>
                  <a:cs typeface="Arial"/>
                </a:rPr>
                <a:t>$x</a:t>
              </a:r>
              <a:r>
                <a:rPr lang="en-US" sz="2200" smtClean="0">
                  <a:latin typeface="Arial"/>
                  <a:cs typeface="Arial"/>
                </a:rPr>
                <a:t>/</a:t>
              </a:r>
              <a:r>
                <a:rPr lang="en-US" sz="2200" smtClean="0">
                  <a:solidFill>
                    <a:srgbClr val="006600"/>
                  </a:solidFill>
                  <a:latin typeface="Arial"/>
                  <a:cs typeface="Arial"/>
                </a:rPr>
                <a:t>name</a:t>
              </a:r>
              <a:r>
                <a:rPr lang="en-US" sz="2200" smtClean="0">
                  <a:latin typeface="Arial"/>
                  <a:cs typeface="Arial"/>
                </a:rPr>
                <a:t> }</a:t>
              </a:r>
              <a:endParaRPr lang="en-US" sz="2200" dirty="0">
                <a:latin typeface="Arial"/>
                <a:cs typeface="Arial"/>
              </a:endParaRPr>
            </a:p>
          </p:txBody>
        </p:sp>
        <p:sp>
          <p:nvSpPr>
            <p:cNvPr id="61450" name="AutoShape 13"/>
            <p:cNvSpPr>
              <a:spLocks noChangeArrowheads="1"/>
            </p:cNvSpPr>
            <p:nvPr/>
          </p:nvSpPr>
          <p:spPr bwMode="auto">
            <a:xfrm>
              <a:off x="109" y="3552"/>
              <a:ext cx="1088" cy="736"/>
            </a:xfrm>
            <a:prstGeom prst="wedgeEllipseCallout">
              <a:avLst>
                <a:gd name="adj1" fmla="val 67417"/>
                <a:gd name="adj2" fmla="val 4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Cool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 err="1">
                  <a:latin typeface="Arial"/>
                  <a:cs typeface="Arial"/>
                </a:rPr>
                <a:t>XQuery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99F68-2EA4-F84E-85DE-1F3F55713A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431925" y="1260475"/>
            <a:ext cx="517942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&gt; 123 &lt;/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abc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maker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efg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maker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dirty="0">
                <a:latin typeface="Arial"/>
                <a:cs typeface="Arial"/>
              </a:rPr>
              <a:t>&gt; ….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        …</a:t>
            </a:r>
          </a:p>
          <a:p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. . .</a:t>
            </a:r>
          </a:p>
          <a:p>
            <a:r>
              <a:rPr lang="en-US" dirty="0">
                <a:latin typeface="Arial"/>
                <a:cs typeface="Arial"/>
              </a:rPr>
              <a:t>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. . .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EF0DA-C464-CB45-A276-5F5CE4ED7F6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and XQuery Side-by-side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7865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For each company with revenues &lt; 1M count the products over $100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228600" y="2009775"/>
            <a:ext cx="8556499" cy="144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Arial"/>
                <a:cs typeface="Arial"/>
              </a:rPr>
              <a:t>SELECT </a:t>
            </a:r>
            <a:r>
              <a:rPr lang="en-US" sz="2200" dirty="0" err="1">
                <a:latin typeface="Arial"/>
                <a:cs typeface="Arial"/>
              </a:rPr>
              <a:t>y.name</a:t>
            </a:r>
            <a:r>
              <a:rPr lang="en-US" sz="2200" dirty="0">
                <a:latin typeface="Arial"/>
                <a:cs typeface="Arial"/>
              </a:rPr>
              <a:t>, count(*)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FROM Product </a:t>
            </a:r>
            <a:r>
              <a:rPr lang="en-US" sz="2200" dirty="0" err="1">
                <a:latin typeface="Arial"/>
                <a:cs typeface="Arial"/>
              </a:rPr>
              <a:t>x</a:t>
            </a:r>
            <a:r>
              <a:rPr lang="en-US" sz="2200" dirty="0">
                <a:latin typeface="Arial"/>
                <a:cs typeface="Arial"/>
              </a:rPr>
              <a:t>, Company </a:t>
            </a:r>
            <a:r>
              <a:rPr lang="en-US" sz="2200" dirty="0" err="1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/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WHERE </a:t>
            </a:r>
            <a:r>
              <a:rPr lang="en-US" sz="2200" dirty="0" err="1">
                <a:latin typeface="Arial"/>
                <a:cs typeface="Arial"/>
              </a:rPr>
              <a:t>x.price</a:t>
            </a:r>
            <a:r>
              <a:rPr lang="en-US" sz="2200" dirty="0">
                <a:latin typeface="Arial"/>
                <a:cs typeface="Arial"/>
              </a:rPr>
              <a:t> &gt; 100 and </a:t>
            </a:r>
            <a:r>
              <a:rPr lang="en-US" sz="2200" dirty="0" err="1">
                <a:latin typeface="Arial"/>
                <a:cs typeface="Arial"/>
              </a:rPr>
              <a:t>x.maker</a:t>
            </a:r>
            <a:r>
              <a:rPr lang="en-US" sz="2200" dirty="0">
                <a:latin typeface="Arial"/>
                <a:cs typeface="Arial"/>
              </a:rPr>
              <a:t>=</a:t>
            </a:r>
            <a:r>
              <a:rPr lang="en-US" sz="2200" dirty="0" err="1">
                <a:latin typeface="Arial"/>
                <a:cs typeface="Arial"/>
              </a:rPr>
              <a:t>y.cid</a:t>
            </a:r>
            <a:r>
              <a:rPr lang="en-US" sz="2200" dirty="0">
                <a:latin typeface="Arial"/>
                <a:cs typeface="Arial"/>
              </a:rPr>
              <a:t> and </a:t>
            </a:r>
            <a:r>
              <a:rPr lang="en-US" sz="2200" dirty="0" err="1">
                <a:latin typeface="Arial"/>
                <a:cs typeface="Arial"/>
              </a:rPr>
              <a:t>y.revenue</a:t>
            </a:r>
            <a:r>
              <a:rPr lang="en-US" sz="2200" dirty="0">
                <a:latin typeface="Arial"/>
                <a:cs typeface="Arial"/>
              </a:rPr>
              <a:t> &lt; 1000000</a:t>
            </a:r>
            <a:br>
              <a:rPr lang="en-US" sz="2200" dirty="0">
                <a:latin typeface="Arial"/>
                <a:cs typeface="Arial"/>
              </a:rPr>
            </a:br>
            <a:r>
              <a:rPr lang="en-US" sz="2200" dirty="0">
                <a:latin typeface="Arial"/>
                <a:cs typeface="Arial"/>
              </a:rPr>
              <a:t>GROUP BY </a:t>
            </a:r>
            <a:r>
              <a:rPr lang="en-US" sz="2200" dirty="0" err="1">
                <a:latin typeface="Arial"/>
                <a:cs typeface="Arial"/>
              </a:rPr>
              <a:t>y.cid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y.name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228600" y="3810000"/>
            <a:ext cx="8674169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latin typeface="Arial"/>
                <a:cs typeface="Arial"/>
              </a:rPr>
              <a:t>FOR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smtClean="0">
                <a:latin typeface="Arial"/>
                <a:cs typeface="Arial"/>
              </a:rPr>
              <a:t>doc(“</a:t>
            </a:r>
            <a:r>
              <a:rPr lang="en-US" sz="2000" dirty="0" err="1">
                <a:latin typeface="Arial"/>
                <a:cs typeface="Arial"/>
              </a:rPr>
              <a:t>db.xml</a:t>
            </a:r>
            <a:r>
              <a:rPr lang="en-US" sz="2000" dirty="0">
                <a:latin typeface="Arial"/>
                <a:cs typeface="Arial"/>
              </a:rPr>
              <a:t>”)/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db,</a:t>
            </a:r>
            <a:b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        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Company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row[revenue/text()&lt;1000000]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u="sng" dirty="0">
                <a:latin typeface="Arial"/>
                <a:cs typeface="Arial"/>
              </a:rPr>
              <a:t>RETURN</a:t>
            </a:r>
            <a:r>
              <a:rPr lang="en-US" sz="2000" dirty="0">
                <a:latin typeface="Arial"/>
                <a:cs typeface="Arial"/>
              </a:rPr>
              <a:t> 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proudCompany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companyName</a:t>
            </a:r>
            <a:r>
              <a:rPr lang="en-US" sz="2000" dirty="0">
                <a:latin typeface="Arial"/>
                <a:cs typeface="Arial"/>
              </a:rPr>
              <a:t>&gt; {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/</a:t>
            </a:r>
            <a:r>
              <a:rPr lang="en-US" sz="2000" dirty="0">
                <a:latin typeface="Arial"/>
                <a:cs typeface="Arial"/>
              </a:rPr>
              <a:t>text()  } 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companyName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numberOfExpensiveProducts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</a:t>
            </a:r>
            <a:r>
              <a:rPr lang="en-US" sz="2000" dirty="0" smtClean="0">
                <a:latin typeface="Arial"/>
                <a:cs typeface="Arial"/>
              </a:rPr>
              <a:t>    </a:t>
            </a:r>
            <a:r>
              <a:rPr lang="en-US" sz="2000" dirty="0">
                <a:latin typeface="Arial"/>
                <a:cs typeface="Arial"/>
              </a:rPr>
              <a:t>{ </a:t>
            </a:r>
            <a:r>
              <a:rPr lang="en-US" sz="2000" dirty="0">
                <a:solidFill>
                  <a:srgbClr val="FF33CC"/>
                </a:solidFill>
                <a:latin typeface="Arial"/>
                <a:cs typeface="Arial"/>
              </a:rPr>
              <a:t>count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sz="2000" dirty="0">
                <a:latin typeface="Arial"/>
                <a:cs typeface="Arial"/>
              </a:rPr>
              <a:t>[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maker</a:t>
            </a:r>
            <a:r>
              <a:rPr lang="en-US" sz="2000" dirty="0">
                <a:latin typeface="Arial"/>
                <a:cs typeface="Arial"/>
              </a:rPr>
              <a:t>/text()=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cid</a:t>
            </a:r>
            <a:r>
              <a:rPr lang="en-US" sz="2000" dirty="0">
                <a:latin typeface="Arial"/>
                <a:cs typeface="Arial"/>
              </a:rPr>
              <a:t>/text()][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/text()&gt;100]</a:t>
            </a:r>
            <a:r>
              <a:rPr lang="en-US" sz="2000" dirty="0" smtClean="0">
                <a:latin typeface="Arial"/>
                <a:cs typeface="Arial"/>
              </a:rPr>
              <a:t>)}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numberOfExpensiveProducts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proudCompany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and XQuery Side-by-side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9080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companies with at least 30 products, and their average price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52400" y="2009775"/>
            <a:ext cx="355335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SELECT </a:t>
            </a:r>
            <a:r>
              <a:rPr lang="en-US" sz="2000" dirty="0" err="1">
                <a:latin typeface="Arial"/>
                <a:cs typeface="Arial"/>
              </a:rPr>
              <a:t>y.name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avg(x.price</a:t>
            </a:r>
            <a:r>
              <a:rPr lang="en-US" sz="2000" dirty="0">
                <a:latin typeface="Arial"/>
                <a:cs typeface="Arial"/>
              </a:rPr>
              <a:t>)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FROM Product </a:t>
            </a:r>
            <a:r>
              <a:rPr lang="en-US" sz="2000" dirty="0" err="1">
                <a:latin typeface="Arial"/>
                <a:cs typeface="Arial"/>
              </a:rPr>
              <a:t>x</a:t>
            </a:r>
            <a:r>
              <a:rPr lang="en-US" sz="2000" dirty="0">
                <a:latin typeface="Arial"/>
                <a:cs typeface="Arial"/>
              </a:rPr>
              <a:t>, Company </a:t>
            </a:r>
            <a:r>
              <a:rPr lang="en-US" sz="2000" dirty="0" err="1">
                <a:latin typeface="Arial"/>
                <a:cs typeface="Arial"/>
              </a:rPr>
              <a:t>y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WHERE </a:t>
            </a:r>
            <a:r>
              <a:rPr lang="en-US" sz="2000" dirty="0" err="1">
                <a:latin typeface="Arial"/>
                <a:cs typeface="Arial"/>
              </a:rPr>
              <a:t>x.maker</a:t>
            </a:r>
            <a:r>
              <a:rPr lang="en-US" sz="2000" dirty="0">
                <a:latin typeface="Arial"/>
                <a:cs typeface="Arial"/>
              </a:rPr>
              <a:t>=</a:t>
            </a:r>
            <a:r>
              <a:rPr lang="en-US" sz="2000" dirty="0" err="1">
                <a:latin typeface="Arial"/>
                <a:cs typeface="Arial"/>
              </a:rPr>
              <a:t>y.cid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GROUP BY </a:t>
            </a:r>
            <a:r>
              <a:rPr lang="en-US" sz="2000" dirty="0" err="1">
                <a:latin typeface="Arial"/>
                <a:cs typeface="Arial"/>
              </a:rPr>
              <a:t>y.cid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y.name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HAVING count(*) &gt; 30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971800" y="3459301"/>
            <a:ext cx="6024105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latin typeface="Arial"/>
                <a:cs typeface="Arial"/>
              </a:rPr>
              <a:t>FOR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smtClean="0">
                <a:latin typeface="Arial"/>
                <a:cs typeface="Arial"/>
              </a:rPr>
              <a:t>doc(“</a:t>
            </a:r>
            <a:r>
              <a:rPr lang="en-US" sz="2000" dirty="0" err="1">
                <a:latin typeface="Arial"/>
                <a:cs typeface="Arial"/>
              </a:rPr>
              <a:t>db.xml</a:t>
            </a:r>
            <a:r>
              <a:rPr lang="en-US" sz="2000" dirty="0">
                <a:latin typeface="Arial"/>
                <a:cs typeface="Arial"/>
              </a:rPr>
              <a:t>”)/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db,</a:t>
            </a:r>
            <a:b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        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Company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u="sng" dirty="0">
                <a:latin typeface="Arial"/>
                <a:cs typeface="Arial"/>
              </a:rPr>
              <a:t>LET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$p</a:t>
            </a:r>
            <a:r>
              <a:rPr lang="en-US" sz="2000" dirty="0">
                <a:latin typeface="Arial"/>
                <a:cs typeface="Arial"/>
              </a:rPr>
              <a:t> :=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$r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Product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row</a:t>
            </a:r>
            <a:r>
              <a:rPr lang="en-US" sz="2000" dirty="0">
                <a:latin typeface="Arial"/>
                <a:cs typeface="Arial"/>
              </a:rPr>
              <a:t>[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maker</a:t>
            </a:r>
            <a:r>
              <a:rPr lang="en-US" sz="2000" dirty="0">
                <a:latin typeface="Arial"/>
                <a:cs typeface="Arial"/>
              </a:rPr>
              <a:t>/text()=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cid</a:t>
            </a:r>
            <a:r>
              <a:rPr lang="en-US" sz="2000" dirty="0">
                <a:latin typeface="Arial"/>
                <a:cs typeface="Arial"/>
              </a:rPr>
              <a:t>/text()]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u="sng" dirty="0"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33CC"/>
                </a:solidFill>
                <a:latin typeface="Arial"/>
                <a:cs typeface="Arial"/>
              </a:rPr>
              <a:t>count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$p</a:t>
            </a:r>
            <a:r>
              <a:rPr lang="en-US" sz="2000" dirty="0">
                <a:latin typeface="Arial"/>
                <a:cs typeface="Arial"/>
              </a:rPr>
              <a:t>) &gt; 30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u="sng" dirty="0">
                <a:latin typeface="Arial"/>
                <a:cs typeface="Arial"/>
              </a:rPr>
              <a:t>RETURN</a:t>
            </a:r>
            <a:r>
              <a:rPr lang="en-US" sz="2000" dirty="0">
                <a:latin typeface="Arial"/>
                <a:cs typeface="Arial"/>
              </a:rPr>
              <a:t> 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theCompany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companyName</a:t>
            </a:r>
            <a:r>
              <a:rPr lang="en-US" sz="2000" dirty="0">
                <a:latin typeface="Arial"/>
                <a:cs typeface="Arial"/>
              </a:rPr>
              <a:t>&gt; {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$y/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/</a:t>
            </a:r>
            <a:r>
              <a:rPr lang="en-US" sz="2000" dirty="0">
                <a:latin typeface="Arial"/>
                <a:cs typeface="Arial"/>
              </a:rPr>
              <a:t>text()  } 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companyName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&lt;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avgPrice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 err="1">
                <a:solidFill>
                  <a:srgbClr val="FF33CC"/>
                </a:solidFill>
                <a:latin typeface="Arial"/>
                <a:cs typeface="Arial"/>
              </a:rPr>
              <a:t>avg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$p</a:t>
            </a:r>
            <a:r>
              <a:rPr lang="en-US" sz="2000" dirty="0">
                <a:latin typeface="Arial"/>
                <a:cs typeface="Arial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/text())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avgPrice</a:t>
            </a:r>
            <a:r>
              <a:rPr lang="en-US" sz="2000" dirty="0">
                <a:latin typeface="Arial"/>
                <a:cs typeface="Arial"/>
              </a:rPr>
              <a:t>&gt;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&lt;/</a:t>
            </a:r>
            <a:r>
              <a:rPr lang="en-US" sz="2000" dirty="0" err="1">
                <a:solidFill>
                  <a:srgbClr val="006600"/>
                </a:solidFill>
                <a:latin typeface="Arial"/>
                <a:cs typeface="Arial"/>
              </a:rPr>
              <a:t>theCompany</a:t>
            </a:r>
            <a:r>
              <a:rPr lang="en-US" sz="2000" dirty="0">
                <a:latin typeface="Arial"/>
                <a:cs typeface="Arial"/>
              </a:rPr>
              <a:t>&gt;</a:t>
            </a:r>
          </a:p>
        </p:txBody>
      </p:sp>
      <p:sp>
        <p:nvSpPr>
          <p:cNvPr id="274438" name="AutoShape 6"/>
          <p:cNvSpPr>
            <a:spLocks noChangeArrowheads="1"/>
          </p:cNvSpPr>
          <p:nvPr/>
        </p:nvSpPr>
        <p:spPr bwMode="auto">
          <a:xfrm>
            <a:off x="152400" y="4648200"/>
            <a:ext cx="2467028" cy="649188"/>
          </a:xfrm>
          <a:prstGeom prst="wedgeEllipseCallout">
            <a:avLst>
              <a:gd name="adj1" fmla="val 99089"/>
              <a:gd name="adj2" fmla="val -86281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 collection</a:t>
            </a:r>
          </a:p>
        </p:txBody>
      </p:sp>
      <p:sp>
        <p:nvSpPr>
          <p:cNvPr id="274439" name="AutoShape 7"/>
          <p:cNvSpPr>
            <a:spLocks noChangeArrowheads="1"/>
          </p:cNvSpPr>
          <p:nvPr/>
        </p:nvSpPr>
        <p:spPr bwMode="auto">
          <a:xfrm>
            <a:off x="3949700" y="2667000"/>
            <a:ext cx="2477735" cy="649188"/>
          </a:xfrm>
          <a:prstGeom prst="wedgeEllipseCallout">
            <a:avLst>
              <a:gd name="adj1" fmla="val -49298"/>
              <a:gd name="adj2" fmla="val 14058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An 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DAE77-BA4C-E64E-B922-0280D181355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 autoUpdateAnimBg="0"/>
      <p:bldP spid="274438" grpId="0" animBg="1" autoUpdateAnimBg="0"/>
      <p:bldP spid="2744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Stands for </a:t>
            </a:r>
            <a:r>
              <a:rPr lang="en-US" sz="2400" dirty="0" err="1"/>
              <a:t>eXtensible</a:t>
            </a:r>
            <a:r>
              <a:rPr lang="en-US" sz="2400" dirty="0"/>
              <a:t> Markup Language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/>
              <a:t>Advanced, </a:t>
            </a:r>
            <a:r>
              <a:rPr lang="en-US" sz="2000" b="1" dirty="0"/>
              <a:t>self-describing file format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/>
              <a:t>Based on a flexible, </a:t>
            </a:r>
            <a:r>
              <a:rPr lang="en-US" sz="2000" b="1" dirty="0"/>
              <a:t>semi-structured data </a:t>
            </a:r>
            <a:r>
              <a:rPr lang="en-US" sz="2000" b="1" dirty="0" smtClean="0"/>
              <a:t>model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sz="2000" b="1" dirty="0"/>
          </a:p>
          <a:p>
            <a:pPr marL="514350" indent="-457200" eaLnBrk="1" hangingPunct="1"/>
            <a:r>
              <a:rPr lang="en-US" sz="2400" dirty="0"/>
              <a:t>Q</a:t>
            </a:r>
            <a:r>
              <a:rPr lang="en-US" sz="2400" dirty="0" smtClean="0"/>
              <a:t>uery languages for XML</a:t>
            </a:r>
          </a:p>
          <a:p>
            <a:pPr marL="914400" lvl="1" indent="-457200" eaLnBrk="1" hangingPunct="1"/>
            <a:r>
              <a:rPr lang="en-US" sz="2000" dirty="0" err="1" smtClean="0"/>
              <a:t>XPath</a:t>
            </a:r>
            <a:endParaRPr lang="en-US" sz="2000" dirty="0" smtClean="0"/>
          </a:p>
          <a:p>
            <a:pPr marL="914400" lvl="1" indent="-457200" eaLnBrk="1" hangingPunct="1"/>
            <a:r>
              <a:rPr lang="en-US" sz="2000" dirty="0" smtClean="0"/>
              <a:t>XQuery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DAE77-BA4C-E64E-B922-0280D18135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XML: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stands for “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ightweight </a:t>
            </a:r>
            <a:r>
              <a:rPr lang="en-US" dirty="0"/>
              <a:t>text-data interchange format </a:t>
            </a:r>
            <a:endParaRPr lang="en-US" dirty="0" smtClean="0"/>
          </a:p>
          <a:p>
            <a:pPr lvl="1"/>
            <a:r>
              <a:rPr lang="en-US" dirty="0" smtClean="0"/>
              <a:t>Language </a:t>
            </a:r>
            <a:r>
              <a:rPr lang="en-US" dirty="0"/>
              <a:t>independent </a:t>
            </a:r>
            <a:endParaRPr lang="en-US" b="1" dirty="0"/>
          </a:p>
          <a:p>
            <a:pPr lvl="1"/>
            <a:r>
              <a:rPr lang="en-US" dirty="0" smtClean="0"/>
              <a:t>“Self</a:t>
            </a:r>
            <a:r>
              <a:rPr lang="en-US" dirty="0"/>
              <a:t>-describing" and easy to </a:t>
            </a:r>
            <a:r>
              <a:rPr lang="en-US" dirty="0" smtClean="0"/>
              <a:t>understand</a:t>
            </a:r>
          </a:p>
          <a:p>
            <a:endParaRPr lang="en-US" dirty="0" smtClean="0"/>
          </a:p>
          <a:p>
            <a:r>
              <a:rPr lang="en-US" dirty="0" smtClean="0"/>
              <a:t>JSON is quickly replacing XML for</a:t>
            </a:r>
          </a:p>
          <a:p>
            <a:pPr lvl="1"/>
            <a:r>
              <a:rPr lang="en-US" dirty="0" smtClean="0"/>
              <a:t>Data interchange</a:t>
            </a:r>
          </a:p>
          <a:p>
            <a:pPr lvl="1"/>
            <a:r>
              <a:rPr lang="en-US" dirty="0" smtClean="0"/>
              <a:t>Representing and storing semi-structure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7DDFD-F4E1-3747-8375-333C275E1D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752600"/>
          </a:xfrm>
        </p:spPr>
        <p:txBody>
          <a:bodyPr/>
          <a:lstStyle/>
          <a:p>
            <a:r>
              <a:rPr lang="en-US" dirty="0" smtClean="0"/>
              <a:t>To learn more</a:t>
            </a:r>
          </a:p>
          <a:p>
            <a:pPr lvl="1"/>
            <a:r>
              <a:rPr lang="en-US" dirty="0" smtClean="0"/>
              <a:t>Great short video (15 min) by Jennifer </a:t>
            </a:r>
            <a:r>
              <a:rPr lang="en-US" dirty="0" err="1" smtClean="0"/>
              <a:t>Widom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class.coursera.org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/lecture/54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7DDFD-F4E1-3747-8375-333C275E1D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Example from: http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www.jsonexample.com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myObject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{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"</a:t>
            </a:r>
            <a:r>
              <a:rPr lang="en-US" sz="2000" dirty="0">
                <a:latin typeface="Courier New"/>
                <a:cs typeface="Courier New"/>
              </a:rPr>
              <a:t>first": "John",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"</a:t>
            </a:r>
            <a:r>
              <a:rPr lang="en-US" sz="2000" dirty="0">
                <a:latin typeface="Courier New"/>
                <a:cs typeface="Courier New"/>
              </a:rPr>
              <a:t>last": "Doe",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"</a:t>
            </a:r>
            <a:r>
              <a:rPr lang="en-US" sz="2000" dirty="0">
                <a:latin typeface="Courier New"/>
                <a:cs typeface="Courier New"/>
              </a:rPr>
              <a:t>salary": 70000,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"</a:t>
            </a:r>
            <a:r>
              <a:rPr lang="en-US" sz="2000" dirty="0">
                <a:latin typeface="Courier New"/>
                <a:cs typeface="Courier New"/>
              </a:rPr>
              <a:t>registered": true,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"</a:t>
            </a:r>
            <a:r>
              <a:rPr lang="en-US" sz="2000" dirty="0">
                <a:latin typeface="Courier New"/>
                <a:cs typeface="Courier New"/>
              </a:rPr>
              <a:t>interests": [ "Reading", </a:t>
            </a:r>
            <a:r>
              <a:rPr lang="en-US" sz="2000" dirty="0" smtClean="0">
                <a:latin typeface="Courier New"/>
                <a:cs typeface="Courier New"/>
              </a:rPr>
              <a:t>“Biking”, "</a:t>
            </a:r>
            <a:r>
              <a:rPr lang="en-US" sz="2000" dirty="0">
                <a:latin typeface="Courier New"/>
                <a:cs typeface="Courier New"/>
              </a:rPr>
              <a:t>Hacking" ]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993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E650F-7F1D-0141-8A0E-D79C63795D9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FLWR (“Flower”) Expressions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819400"/>
            <a:ext cx="3429000" cy="23415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u="sng" dirty="0">
                <a:ea typeface="+mn-ea"/>
                <a:cs typeface="+mn-cs"/>
              </a:rPr>
              <a:t>FOR</a:t>
            </a:r>
            <a:r>
              <a:rPr lang="en-US" dirty="0">
                <a:ea typeface="+mn-ea"/>
                <a:cs typeface="+mn-cs"/>
              </a:rPr>
              <a:t> ... </a:t>
            </a:r>
          </a:p>
          <a:p>
            <a:pPr eaLnBrk="1" hangingPunct="1">
              <a:buFontTx/>
              <a:buNone/>
              <a:defRPr/>
            </a:pPr>
            <a:r>
              <a:rPr lang="en-US" u="sng" dirty="0">
                <a:ea typeface="+mn-ea"/>
                <a:cs typeface="+mn-cs"/>
              </a:rPr>
              <a:t>LET</a:t>
            </a:r>
            <a:r>
              <a:rPr lang="en-US" dirty="0">
                <a:ea typeface="+mn-ea"/>
                <a:cs typeface="+mn-cs"/>
              </a:rPr>
              <a:t>... </a:t>
            </a:r>
          </a:p>
          <a:p>
            <a:pPr eaLnBrk="1" hangingPunct="1">
              <a:buFontTx/>
              <a:buNone/>
              <a:defRPr/>
            </a:pPr>
            <a:r>
              <a:rPr lang="en-US" u="sng" dirty="0">
                <a:ea typeface="+mn-ea"/>
                <a:cs typeface="+mn-cs"/>
              </a:rPr>
              <a:t>WHERE</a:t>
            </a:r>
            <a:r>
              <a:rPr lang="en-US" dirty="0">
                <a:ea typeface="+mn-ea"/>
                <a:cs typeface="+mn-cs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u="sng" dirty="0">
                <a:ea typeface="+mn-ea"/>
                <a:cs typeface="+mn-cs"/>
              </a:rPr>
              <a:t>RETURN</a:t>
            </a:r>
            <a:r>
              <a:rPr lang="en-US" dirty="0">
                <a:ea typeface="+mn-ea"/>
                <a:cs typeface="+mn-cs"/>
              </a:rPr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867400" y="2590800"/>
            <a:ext cx="2760910" cy="649188"/>
          </a:xfrm>
          <a:prstGeom prst="wedgeEllipseCallout">
            <a:avLst>
              <a:gd name="adj1" fmla="val -138808"/>
              <a:gd name="adj2" fmla="val 2874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Zero or more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943603" y="3429000"/>
            <a:ext cx="2760910" cy="649188"/>
          </a:xfrm>
          <a:prstGeom prst="wedgeEllipseCallout">
            <a:avLst>
              <a:gd name="adj1" fmla="val -134672"/>
              <a:gd name="adj2" fmla="val -264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Zero or more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96000" y="4343400"/>
            <a:ext cx="2496966" cy="649188"/>
          </a:xfrm>
          <a:prstGeom prst="wedgeEllipseCallout">
            <a:avLst>
              <a:gd name="adj1" fmla="val -138006"/>
              <a:gd name="adj2" fmla="val -8499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Zero or one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800600" y="5105400"/>
            <a:ext cx="2496966" cy="649188"/>
          </a:xfrm>
          <a:prstGeom prst="wedgeEllipseCallout">
            <a:avLst>
              <a:gd name="adj1" fmla="val -81826"/>
              <a:gd name="adj2" fmla="val -12821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Exactly one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3B2C-B95B-3D44-A260-A57607169C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FOR-WHERE-RETURN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Find all book titles published after 1995: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685800" y="2895600"/>
            <a:ext cx="4867438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</a:p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/text() &gt; 1995</a:t>
            </a:r>
          </a:p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410200" y="4572000"/>
            <a:ext cx="287079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Result: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abc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def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0DBCF-095D-EE4F-92D2-66AF9482EF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FOR-WHERE-RETURN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05000"/>
            <a:ext cx="6178550" cy="579438"/>
          </a:xfr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/>
              <a:t>Equivalently (perhaps more geekish)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52400" y="2895600"/>
            <a:ext cx="810916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book[year</a:t>
            </a:r>
            <a:r>
              <a:rPr lang="en-US" dirty="0">
                <a:latin typeface="Arial"/>
                <a:cs typeface="Arial"/>
              </a:rPr>
              <a:t>/text() &gt; 1995] 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 </a:t>
            </a:r>
          </a:p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rgbClr val="006600"/>
              </a:solidFill>
              <a:latin typeface="Arial"/>
              <a:cs typeface="Arial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81000" y="4495800"/>
            <a:ext cx="26269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And even shorter: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423070" y="5105400"/>
            <a:ext cx="65701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book[year</a:t>
            </a:r>
            <a:r>
              <a:rPr lang="en-US" dirty="0">
                <a:latin typeface="Arial"/>
                <a:cs typeface="Arial"/>
              </a:rPr>
              <a:t>/text() &gt; 1995] 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4F910-8A68-6746-BF63-3D1CD970DAC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COERCION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05000"/>
            <a:ext cx="1955800" cy="579438"/>
          </a:xfr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/>
              <a:t>The query: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304800" y="2895600"/>
            <a:ext cx="73225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book[year</a:t>
            </a:r>
            <a:r>
              <a:rPr lang="en-US" dirty="0">
                <a:latin typeface="Arial"/>
                <a:cs typeface="Arial"/>
              </a:rPr>
              <a:t> &gt; 1995] 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 </a:t>
            </a:r>
          </a:p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rgbClr val="006600"/>
              </a:solidFill>
              <a:latin typeface="Arial"/>
              <a:cs typeface="Arial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81000" y="4495800"/>
            <a:ext cx="4341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Is rewritten by the system into:</a:t>
            </a: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76200" y="5029200"/>
            <a:ext cx="810916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book[year</a:t>
            </a:r>
            <a:r>
              <a:rPr lang="en-US" dirty="0">
                <a:latin typeface="Arial"/>
                <a:cs typeface="Arial"/>
              </a:rPr>
              <a:t>/text() &gt; 1995] 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 </a:t>
            </a:r>
          </a:p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0E8A9-97BA-0647-81F6-8045AF1D074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FOR-WHERE-RETURN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Find all book titles and the year when they were published: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57200" y="2971800"/>
            <a:ext cx="632577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&gt;{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/text() }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&gt;{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/text() }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0" y="5076825"/>
            <a:ext cx="92012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Result: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abc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&gt; 1995 &lt;/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 </a:t>
            </a:r>
            <a:r>
              <a:rPr lang="en-US" dirty="0">
                <a:latin typeface="Arial"/>
                <a:cs typeface="Arial"/>
              </a:rPr>
              <a:t>&gt;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def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 &lt;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 </a:t>
            </a:r>
            <a:r>
              <a:rPr lang="en-US" dirty="0">
                <a:latin typeface="Arial"/>
                <a:cs typeface="Arial"/>
              </a:rPr>
              <a:t>&gt; 2002 &lt;/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 </a:t>
            </a:r>
            <a:r>
              <a:rPr lang="en-US" dirty="0">
                <a:latin typeface="Arial"/>
                <a:cs typeface="Arial"/>
              </a:rPr>
              <a:t>&gt;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</a:t>
            </a:r>
          </a:p>
          <a:p>
            <a:r>
              <a:rPr lang="en-US" dirty="0">
                <a:latin typeface="Arial"/>
                <a:cs typeface="Arial"/>
              </a:rPr>
              <a:t>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ghk</a:t>
            </a:r>
            <a:r>
              <a:rPr lang="en-US" dirty="0">
                <a:latin typeface="Arial"/>
                <a:cs typeface="Arial"/>
              </a:rPr>
              <a:t>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 &lt;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 </a:t>
            </a:r>
            <a:r>
              <a:rPr lang="en-US" dirty="0">
                <a:latin typeface="Arial"/>
                <a:cs typeface="Arial"/>
              </a:rPr>
              <a:t>&gt; 1980 &lt;/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 </a:t>
            </a:r>
            <a:r>
              <a:rPr lang="en-US" dirty="0">
                <a:latin typeface="Arial"/>
                <a:cs typeface="Arial"/>
              </a:rPr>
              <a:t>&gt;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570C6-061A-424B-AC08-9A1147B90A7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FOR-WHERE-RETURN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Notice the use of “{“ and “}”</a:t>
            </a:r>
          </a:p>
          <a:p>
            <a:pPr eaLnBrk="1" hangingPunct="1"/>
            <a:r>
              <a:rPr lang="en-US"/>
              <a:t>What is the result without them ?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600200" y="3048000"/>
            <a:ext cx="603467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ea typeface="Courier New" charset="0"/>
                <a:cs typeface="Arial"/>
              </a:rPr>
              <a:t>doc("</a:t>
            </a:r>
            <a:r>
              <a:rPr lang="en-US" dirty="0" err="1">
                <a:latin typeface="Arial"/>
                <a:ea typeface="Courier New" charset="0"/>
                <a:cs typeface="Arial"/>
              </a:rPr>
              <a:t>bib.xml</a:t>
            </a:r>
            <a:r>
              <a:rPr lang="en-US" dirty="0">
                <a:latin typeface="Arial"/>
                <a:ea typeface="Courier New" charset="0"/>
                <a:cs typeface="Arial"/>
              </a:rPr>
              <a:t>")</a:t>
            </a:r>
            <a:r>
              <a:rPr lang="en-US" dirty="0">
                <a:latin typeface="Arial"/>
                <a:cs typeface="Arial"/>
              </a:rPr>
              <a:t>/ 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br>
              <a:rPr lang="en-US" dirty="0">
                <a:solidFill>
                  <a:srgbClr val="006600"/>
                </a:solidFill>
                <a:latin typeface="Arial"/>
                <a:cs typeface="Arial"/>
              </a:rPr>
            </a:b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/text()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$x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/text()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dirty="0">
                <a:latin typeface="Arial"/>
                <a:cs typeface="Arial"/>
              </a:rPr>
              <a:t>&gt;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533400" y="5105400"/>
            <a:ext cx="83447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  <a:r>
              <a:rPr lang="en-US" sz="1800" dirty="0">
                <a:latin typeface="Arial"/>
                <a:cs typeface="Arial"/>
              </a:rPr>
              <a:t>&gt;  &lt;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x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/text()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year</a:t>
            </a:r>
            <a:r>
              <a:rPr lang="en-US" sz="1800" dirty="0">
                <a:latin typeface="Arial"/>
                <a:cs typeface="Arial"/>
              </a:rPr>
              <a:t>&gt; &lt;/</a:t>
            </a:r>
            <a:r>
              <a:rPr lang="en-US" sz="1800" dirty="0">
                <a:solidFill>
                  <a:srgbClr val="006600"/>
                </a:solidFill>
                <a:latin typeface="Arial"/>
                <a:cs typeface="Arial"/>
              </a:rPr>
              <a:t>answer</a:t>
            </a:r>
            <a:r>
              <a:rPr lang="en-US" sz="1800" dirty="0">
                <a:latin typeface="Arial"/>
                <a:cs typeface="Arial"/>
              </a:rPr>
              <a:t>&gt;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E89F3-FB2D-9246-9C5F-F4CFB26B32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For each author of a book by Morgan Kaufmann, list all books</a:t>
            </a:r>
            <a:r>
              <a:rPr lang="en-US" dirty="0" smtClean="0"/>
              <a:t> he/she </a:t>
            </a:r>
            <a:r>
              <a:rPr lang="en-US" dirty="0"/>
              <a:t>published: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76200" y="2819400"/>
            <a:ext cx="9037751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smtClean="0">
                <a:latin typeface="Arial"/>
                <a:cs typeface="Arial"/>
              </a:rPr>
              <a:t>doc(“</a:t>
            </a:r>
            <a:r>
              <a:rPr lang="en-US" dirty="0" err="1">
                <a:latin typeface="Arial"/>
                <a:cs typeface="Arial"/>
              </a:rPr>
              <a:t>bib.xml</a:t>
            </a:r>
            <a:r>
              <a:rPr lang="en-US" dirty="0">
                <a:latin typeface="Arial"/>
                <a:cs typeface="Arial"/>
              </a:rPr>
              <a:t>”)/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bib,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$b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dirty="0">
                <a:latin typeface="Arial"/>
                <a:cs typeface="Arial"/>
              </a:rPr>
              <a:t>[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publisher </a:t>
            </a:r>
            <a:r>
              <a:rPr lang="en-US" dirty="0">
                <a:latin typeface="Arial"/>
                <a:cs typeface="Arial"/>
              </a:rPr>
              <a:t>/text()=“Morgan Kaufmann”]/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&lt;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result</a:t>
            </a:r>
            <a:r>
              <a:rPr lang="en-US" dirty="0">
                <a:latin typeface="Arial"/>
                <a:cs typeface="Arial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     {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$a,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                        </a:t>
            </a:r>
            <a:r>
              <a:rPr lang="en-US" u="sng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u="sng" dirty="0">
                <a:latin typeface="Arial"/>
                <a:cs typeface="Arial"/>
              </a:rPr>
              <a:t>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b</a:t>
            </a:r>
            <a:r>
              <a:rPr lang="en-US" dirty="0" err="1"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book</a:t>
            </a:r>
            <a:r>
              <a:rPr lang="en-US" dirty="0" err="1">
                <a:latin typeface="Arial"/>
                <a:cs typeface="Arial"/>
              </a:rPr>
              <a:t>[</a:t>
            </a:r>
            <a:r>
              <a:rPr lang="en-US" dirty="0" err="1">
                <a:solidFill>
                  <a:srgbClr val="006600"/>
                </a:solidFill>
                <a:latin typeface="Arial"/>
                <a:cs typeface="Arial"/>
              </a:rPr>
              <a:t>author</a:t>
            </a:r>
            <a:r>
              <a:rPr lang="en-US" dirty="0" err="1">
                <a:latin typeface="Arial"/>
                <a:cs typeface="Arial"/>
              </a:rPr>
              <a:t>/text</a:t>
            </a:r>
            <a:r>
              <a:rPr lang="en-US" dirty="0">
                <a:latin typeface="Arial"/>
                <a:cs typeface="Arial"/>
              </a:rPr>
              <a:t>()=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$a</a:t>
            </a:r>
            <a:r>
              <a:rPr lang="en-US" dirty="0">
                <a:latin typeface="Arial"/>
                <a:cs typeface="Arial"/>
              </a:rPr>
              <a:t>/text()]/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title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        </a:t>
            </a:r>
            <a:r>
              <a:rPr lang="en-US" u="sng" dirty="0"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chemeClr val="accent2"/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                     </a:t>
            </a:r>
            <a:r>
              <a:rPr lang="en-US" dirty="0">
                <a:latin typeface="Arial"/>
                <a:cs typeface="Arial"/>
              </a:rPr>
              <a:t>}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                 &lt;/</a:t>
            </a:r>
            <a:r>
              <a:rPr lang="en-US" dirty="0">
                <a:solidFill>
                  <a:srgbClr val="006600"/>
                </a:solidFill>
                <a:latin typeface="Arial"/>
                <a:cs typeface="Arial"/>
              </a:rPr>
              <a:t>result</a:t>
            </a:r>
            <a:r>
              <a:rPr lang="en-US" dirty="0">
                <a:latin typeface="Arial"/>
                <a:cs typeface="Arial"/>
              </a:rPr>
              <a:t>&gt;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04800" y="6019800"/>
            <a:ext cx="84695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 the </a:t>
            </a:r>
            <a:r>
              <a:rPr lang="en-US" u="sng" dirty="0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clause comma concatenates XML fragments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1683</Words>
  <Application>Microsoft Macintosh PowerPoint</Application>
  <PresentationFormat>On-screen Show (4:3)</PresentationFormat>
  <Paragraphs>278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Introduction to Data Management CSE 344</vt:lpstr>
      <vt:lpstr>XQuery</vt:lpstr>
      <vt:lpstr>FLWR (“Flower”) Expressions</vt:lpstr>
      <vt:lpstr>FOR-WHERE-RETURN</vt:lpstr>
      <vt:lpstr>FOR-WHERE-RETURN</vt:lpstr>
      <vt:lpstr>COERCION</vt:lpstr>
      <vt:lpstr>FOR-WHERE-RETURN</vt:lpstr>
      <vt:lpstr>FOR-WHERE-RETURN</vt:lpstr>
      <vt:lpstr>Nesting</vt:lpstr>
      <vt:lpstr>Result</vt:lpstr>
      <vt:lpstr>Aggregates</vt:lpstr>
      <vt:lpstr>Aggregates</vt:lpstr>
      <vt:lpstr>Eliminating Duplicates</vt:lpstr>
      <vt:lpstr>The LET Clause</vt:lpstr>
      <vt:lpstr>Flattening</vt:lpstr>
      <vt:lpstr>Re-grouping</vt:lpstr>
      <vt:lpstr>Re-grouping</vt:lpstr>
      <vt:lpstr>Re-grouping</vt:lpstr>
      <vt:lpstr>SQL and XQuery Side-by-side</vt:lpstr>
      <vt:lpstr>XQuery’s Answer</vt:lpstr>
      <vt:lpstr>Producing a Well-Formed Answer</vt:lpstr>
      <vt:lpstr>XQuery’s Answer</vt:lpstr>
      <vt:lpstr>SQL and XQuery Side-by-side</vt:lpstr>
      <vt:lpstr>PowerPoint Presentation</vt:lpstr>
      <vt:lpstr>SQL and XQuery Side-by-side</vt:lpstr>
      <vt:lpstr>SQL and XQuery Side-by-side</vt:lpstr>
      <vt:lpstr>XML Summary</vt:lpstr>
      <vt:lpstr>Beyond XML: JSON</vt:lpstr>
      <vt:lpstr>JSON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Magdalena Balazinska</cp:lastModifiedBy>
  <cp:revision>286</cp:revision>
  <dcterms:created xsi:type="dcterms:W3CDTF">2011-10-26T23:25:59Z</dcterms:created>
  <dcterms:modified xsi:type="dcterms:W3CDTF">2012-11-01T17:50:40Z</dcterms:modified>
</cp:coreProperties>
</file>