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26" r:id="rId3"/>
    <p:sldId id="382" r:id="rId4"/>
    <p:sldId id="42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5" r:id="rId16"/>
    <p:sldId id="429" r:id="rId17"/>
    <p:sldId id="401" r:id="rId18"/>
    <p:sldId id="402" r:id="rId19"/>
    <p:sldId id="403" r:id="rId20"/>
    <p:sldId id="396" r:id="rId21"/>
    <p:sldId id="431" r:id="rId22"/>
    <p:sldId id="432" r:id="rId23"/>
    <p:sldId id="433" r:id="rId24"/>
    <p:sldId id="437" r:id="rId25"/>
    <p:sldId id="434" r:id="rId26"/>
    <p:sldId id="435" r:id="rId27"/>
    <p:sldId id="438" r:id="rId28"/>
    <p:sldId id="436" r:id="rId29"/>
    <p:sldId id="404" r:id="rId30"/>
    <p:sldId id="405" r:id="rId31"/>
    <p:sldId id="406" r:id="rId32"/>
    <p:sldId id="407" r:id="rId33"/>
    <p:sldId id="412" r:id="rId34"/>
    <p:sldId id="413" r:id="rId35"/>
    <p:sldId id="414" r:id="rId36"/>
    <p:sldId id="427" r:id="rId37"/>
    <p:sldId id="428" r:id="rId38"/>
    <p:sldId id="439" r:id="rId39"/>
    <p:sldId id="440" r:id="rId40"/>
    <p:sldId id="441" r:id="rId41"/>
    <p:sldId id="442" r:id="rId42"/>
    <p:sldId id="443" r:id="rId43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6" autoAdjust="0"/>
  </p:normalViewPr>
  <p:slideViewPr>
    <p:cSldViewPr>
      <p:cViewPr varScale="1">
        <p:scale>
          <a:sx n="85" d="100"/>
          <a:sy n="85" d="100"/>
        </p:scale>
        <p:origin x="-12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8FB38D-7186-5C40-BCF7-467AE57A7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5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43EFC3-FD60-0C43-869A-FE6512C0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167C6-CE12-3B4F-9855-6F2E493F1DEE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It is not easy to go from real-world entities to a database schema.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One tool to help along the way are E/R diagram.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FB2C25-9834-2B48-8DCD-E594AA8A3958}" type="slidenum">
              <a:rPr lang="en-US"/>
              <a:pPr/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Arrow</a:t>
            </a:r>
            <a:r>
              <a:rPr lang="en-US" baseline="0" dirty="0" smtClean="0"/>
              <a:t> pointing to E means that if we select one entity from each of the other entity sets in the relationship, those entities are related to at most one entity in E.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DBA71-283E-1F48-9733-508514BF6C50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A26A7-F558-7B45-B874-0EC8BEF6B319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does not reflect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EFC3-FD60-0C43-869A-FE6512C0FB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redundancy: repeat address of person for each purchase. More next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EFC3-FD60-0C43-869A-FE6512C0FB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different ways to convert from subclasses to relations (remember Phil B’s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EFC3-FD60-0C43-869A-FE6512C0FBB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2F72D-9242-C647-87B0-F3F343C5FC2A}" type="slidenum">
              <a:rPr lang="en-US"/>
              <a:pPr/>
              <a:t>4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D02F5-DE05-BD47-98F0-C7690A627490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Three principal element types</a:t>
            </a:r>
          </a:p>
          <a:p>
            <a:r>
              <a:rPr lang="en-US" dirty="0" smtClean="0"/>
              <a:t>Relationships are connections</a:t>
            </a:r>
            <a:r>
              <a:rPr lang="en-US" baseline="0" dirty="0" smtClean="0"/>
              <a:t> among two or more entity sets. </a:t>
            </a:r>
          </a:p>
          <a:p>
            <a:r>
              <a:rPr lang="en-US" baseline="0" dirty="0" smtClean="0"/>
              <a:t>Relationships can have attributes too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38F9-8481-264D-AA05-3ADCE74A9651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072FD-6A0A-EF4B-A8E5-77BEBDBF212E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E5B9E-BF4D-2642-9337-E5532D31A15E}" type="slidenum">
              <a:rPr lang="en-US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5CF66-5FFE-EA4F-9B29-62CCB6EEE175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35208-2A3D-6640-AE12-24B071090C0B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Careful: arrow means at most one not exactly one! Exactly one is later when we talk about referential</a:t>
            </a:r>
            <a:r>
              <a:rPr lang="en-US" baseline="0" dirty="0" smtClean="0"/>
              <a:t> integrity.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4A1D9-0301-794D-9F86-D74CC81DE5FD}" type="slidenum">
              <a:rPr lang="en-US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Multi-way</a:t>
            </a:r>
            <a:r>
              <a:rPr lang="en-US" baseline="0" dirty="0" smtClean="0"/>
              <a:t> relationships are rare in practice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60EC9-28B9-724D-B414-483E6C299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BDF0-02DA-DC40-B07D-B7ACEA001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E888-0934-224C-A567-CB89030EE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8BAC5-3AF5-5B4E-9C58-590DDCBC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BCB6B-399E-6D43-AFB7-CC584205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CF6A-DC92-854A-AD93-BABF4A5A3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657D9-BF5B-974C-B559-E9CA1D7A6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A30A0-C220-FB45-8E4F-200311C47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8E962-9E79-BD46-9431-C926E7798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DA4CB-C2FC-B74C-B2E9-8DA56901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0886-051F-854D-8738-32EF3526E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DED2216E-FF1B-E640-BC89-F624A89103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Data Management</a:t>
            </a:r>
            <a:br>
              <a:rPr lang="en-US" sz="3600" dirty="0" smtClean="0"/>
            </a:br>
            <a:r>
              <a:rPr lang="en-US" sz="3600" dirty="0" smtClean="0"/>
              <a:t>CSE 344</a:t>
            </a:r>
            <a:endParaRPr lang="en-US" sz="36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Lecture 14: E/R Diagrams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Magda Balazinska - CSE 344, Fall 2012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60EC9-28B9-724D-B414-483E6C299A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295400" y="6019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address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886200" y="594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name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553200" y="594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u="sng">
                <a:latin typeface="Arial"/>
                <a:cs typeface="Arial"/>
              </a:rPr>
              <a:t>ssn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1371600" y="35052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buys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3657600" y="16002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makes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6248400" y="3657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employs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6400800" y="1905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Company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838200" y="2286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1143000" y="457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u="sng">
                <a:latin typeface="Arial"/>
                <a:cs typeface="Arial"/>
              </a:rPr>
              <a:t>name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2743200" y="457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category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7696200" y="2971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stockprice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7543800" y="685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u="sng">
                <a:latin typeface="Arial"/>
                <a:cs typeface="Arial"/>
              </a:rPr>
              <a:t>name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0" y="1371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price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1816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 flipV="1">
            <a:off x="11430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190500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2514600" y="1143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2971800" y="228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V="1">
            <a:off x="2133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2133600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7772400" y="129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5638800" y="4343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2590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4267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5029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cxnSp>
        <p:nvCxnSpPr>
          <p:cNvPr id="29726" name="AutoShape 29"/>
          <p:cNvCxnSpPr>
            <a:cxnSpLocks noChangeShapeType="1"/>
            <a:stCxn id="29706" idx="0"/>
            <a:endCxn id="29707" idx="2"/>
          </p:cNvCxnSpPr>
          <p:nvPr/>
        </p:nvCxnSpPr>
        <p:spPr bwMode="auto">
          <a:xfrm flipV="1">
            <a:off x="7010400" y="2667000"/>
            <a:ext cx="4953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7" name="AutoShape 30"/>
          <p:cNvCxnSpPr>
            <a:cxnSpLocks noChangeShapeType="1"/>
            <a:stCxn id="29707" idx="2"/>
            <a:endCxn id="29711" idx="0"/>
          </p:cNvCxnSpPr>
          <p:nvPr/>
        </p:nvCxnSpPr>
        <p:spPr bwMode="auto">
          <a:xfrm>
            <a:off x="7505700" y="26670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8" name="AutoShape 31"/>
          <p:cNvSpPr>
            <a:spLocks noChangeArrowheads="1"/>
          </p:cNvSpPr>
          <p:nvPr/>
        </p:nvSpPr>
        <p:spPr bwMode="auto">
          <a:xfrm>
            <a:off x="3733800" y="3206750"/>
            <a:ext cx="2328540" cy="1168539"/>
          </a:xfrm>
          <a:prstGeom prst="wedgeEllipseCallout">
            <a:avLst>
              <a:gd name="adj1" fmla="val 97762"/>
              <a:gd name="adj2" fmla="val -8414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What does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this say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8E962-9E79-BD46-9431-C926E779846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Multi-way Relationships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288925" y="1793875"/>
            <a:ext cx="82427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How do we model a purchase relationship between buyers,</a:t>
            </a:r>
          </a:p>
          <a:p>
            <a:pPr eaLnBrk="0" hangingPunct="0"/>
            <a:r>
              <a:rPr lang="en-US" dirty="0">
                <a:latin typeface="Arial"/>
                <a:cs typeface="Arial"/>
              </a:rPr>
              <a:t>products and stores?</a:t>
            </a: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914400" y="2667000"/>
            <a:ext cx="7391400" cy="3416300"/>
            <a:chOff x="192" y="1872"/>
            <a:chExt cx="5088" cy="2352"/>
          </a:xfrm>
        </p:grpSpPr>
        <p:sp>
          <p:nvSpPr>
            <p:cNvPr id="31751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Purchase</a:t>
              </a:r>
            </a:p>
          </p:txBody>
        </p:sp>
        <p:sp>
          <p:nvSpPr>
            <p:cNvPr id="31752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Product</a:t>
              </a:r>
            </a:p>
          </p:txBody>
        </p:sp>
        <p:sp>
          <p:nvSpPr>
            <p:cNvPr id="31753" name="Rectangle 7"/>
            <p:cNvSpPr>
              <a:spLocks noChangeAspect="1" noChangeArrowheads="1"/>
            </p:cNvSpPr>
            <p:nvPr/>
          </p:nvSpPr>
          <p:spPr bwMode="auto">
            <a:xfrm>
              <a:off x="1872" y="3744"/>
              <a:ext cx="13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Person</a:t>
              </a:r>
            </a:p>
          </p:txBody>
        </p:sp>
        <p:sp>
          <p:nvSpPr>
            <p:cNvPr id="31754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Store</a:t>
              </a:r>
            </a:p>
          </p:txBody>
        </p:sp>
        <p:sp>
          <p:nvSpPr>
            <p:cNvPr id="31755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757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1750" name="Text Box 12"/>
          <p:cNvSpPr txBox="1">
            <a:spLocks noChangeArrowheads="1"/>
          </p:cNvSpPr>
          <p:nvPr/>
        </p:nvSpPr>
        <p:spPr bwMode="auto">
          <a:xfrm>
            <a:off x="669925" y="6137275"/>
            <a:ext cx="6393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Can still model as a mathematical set (how ?)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81200"/>
            <a:ext cx="4546888" cy="430887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</a:t>
            </a:r>
            <a:r>
              <a:rPr lang="en-US" sz="2400" dirty="0" smtClean="0"/>
              <a:t> What </a:t>
            </a:r>
            <a:r>
              <a:rPr lang="en-US" sz="2400" dirty="0"/>
              <a:t>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52400" y="5791200"/>
            <a:ext cx="87896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dirty="0" smtClean="0">
                <a:latin typeface="Arial"/>
                <a:cs typeface="Arial"/>
              </a:rPr>
              <a:t> A </a:t>
            </a:r>
            <a:r>
              <a:rPr lang="en-US" dirty="0">
                <a:latin typeface="Arial"/>
                <a:cs typeface="Arial"/>
              </a:rPr>
              <a:t>given person buys a given product from at most one </a:t>
            </a:r>
            <a:r>
              <a:rPr lang="en-US" dirty="0" smtClean="0">
                <a:latin typeface="Arial"/>
                <a:cs typeface="Arial"/>
              </a:rPr>
              <a:t>store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798" name="AutoShape 5"/>
          <p:cNvSpPr>
            <a:spLocks noChangeAspect="1" noChangeArrowheads="1"/>
          </p:cNvSpPr>
          <p:nvPr/>
        </p:nvSpPr>
        <p:spPr bwMode="auto">
          <a:xfrm>
            <a:off x="3962400" y="3169684"/>
            <a:ext cx="1295400" cy="1167366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3799" name="Rectangle 6"/>
          <p:cNvSpPr>
            <a:spLocks noChangeAspect="1" noChangeArrowheads="1"/>
          </p:cNvSpPr>
          <p:nvPr/>
        </p:nvSpPr>
        <p:spPr bwMode="auto">
          <a:xfrm>
            <a:off x="1844675" y="27432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33800" name="Rectangle 7"/>
          <p:cNvSpPr>
            <a:spLocks noChangeAspect="1" noChangeArrowheads="1"/>
          </p:cNvSpPr>
          <p:nvPr/>
        </p:nvSpPr>
        <p:spPr bwMode="auto">
          <a:xfrm>
            <a:off x="3825875" y="4873625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3801" name="Rectangle 8"/>
          <p:cNvSpPr>
            <a:spLocks noChangeAspect="1" noChangeArrowheads="1"/>
          </p:cNvSpPr>
          <p:nvPr/>
        </p:nvSpPr>
        <p:spPr bwMode="auto">
          <a:xfrm>
            <a:off x="6188075" y="34925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3802" name="Line 9"/>
          <p:cNvSpPr>
            <a:spLocks noChangeAspect="1" noChangeShapeType="1"/>
          </p:cNvSpPr>
          <p:nvPr/>
        </p:nvSpPr>
        <p:spPr bwMode="auto">
          <a:xfrm>
            <a:off x="5259388" y="37655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3803" name="Line 10"/>
          <p:cNvSpPr>
            <a:spLocks noChangeAspect="1" noChangeShapeType="1"/>
          </p:cNvSpPr>
          <p:nvPr/>
        </p:nvSpPr>
        <p:spPr bwMode="auto">
          <a:xfrm>
            <a:off x="4645025" y="4327525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3804" name="Line 11"/>
          <p:cNvSpPr>
            <a:spLocks noChangeAspect="1" noChangeShapeType="1"/>
          </p:cNvSpPr>
          <p:nvPr/>
        </p:nvSpPr>
        <p:spPr bwMode="auto">
          <a:xfrm>
            <a:off x="3436937" y="3276600"/>
            <a:ext cx="60166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81200"/>
            <a:ext cx="4546888" cy="430887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</a:t>
            </a:r>
            <a:r>
              <a:rPr lang="en-US" sz="2400" dirty="0" smtClean="0"/>
              <a:t> What </a:t>
            </a:r>
            <a:r>
              <a:rPr lang="en-US" sz="2400" dirty="0"/>
              <a:t>does the arrow mean ?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28600" y="5410200"/>
            <a:ext cx="8700118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dirty="0" smtClean="0">
                <a:latin typeface="Arial"/>
                <a:cs typeface="Arial"/>
              </a:rPr>
              <a:t> A </a:t>
            </a:r>
            <a:r>
              <a:rPr lang="en-US" dirty="0">
                <a:latin typeface="Arial"/>
                <a:cs typeface="Arial"/>
              </a:rPr>
              <a:t>given person buys a given product from at most one store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AND every store sells to every person at most one product </a:t>
            </a:r>
          </a:p>
        </p:txBody>
      </p:sp>
      <p:sp>
        <p:nvSpPr>
          <p:cNvPr id="35846" name="AutoShape 5"/>
          <p:cNvSpPr>
            <a:spLocks noChangeAspect="1" noChangeArrowheads="1"/>
          </p:cNvSpPr>
          <p:nvPr/>
        </p:nvSpPr>
        <p:spPr bwMode="auto">
          <a:xfrm>
            <a:off x="4014788" y="3207369"/>
            <a:ext cx="1243012" cy="1120156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5847" name="Rectangle 6"/>
          <p:cNvSpPr>
            <a:spLocks noChangeAspect="1" noChangeArrowheads="1"/>
          </p:cNvSpPr>
          <p:nvPr/>
        </p:nvSpPr>
        <p:spPr bwMode="auto">
          <a:xfrm>
            <a:off x="1828800" y="26670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35848" name="Rectangle 7"/>
          <p:cNvSpPr>
            <a:spLocks noChangeAspect="1" noChangeArrowheads="1"/>
          </p:cNvSpPr>
          <p:nvPr/>
        </p:nvSpPr>
        <p:spPr bwMode="auto">
          <a:xfrm>
            <a:off x="3825875" y="4873625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5849" name="Rectangle 8"/>
          <p:cNvSpPr>
            <a:spLocks noChangeAspect="1" noChangeArrowheads="1"/>
          </p:cNvSpPr>
          <p:nvPr/>
        </p:nvSpPr>
        <p:spPr bwMode="auto">
          <a:xfrm>
            <a:off x="6188075" y="35052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5850" name="Line 9"/>
          <p:cNvSpPr>
            <a:spLocks noChangeAspect="1" noChangeShapeType="1"/>
          </p:cNvSpPr>
          <p:nvPr/>
        </p:nvSpPr>
        <p:spPr bwMode="auto">
          <a:xfrm>
            <a:off x="5259388" y="37782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5851" name="Line 10"/>
          <p:cNvSpPr>
            <a:spLocks noChangeAspect="1" noChangeShapeType="1"/>
          </p:cNvSpPr>
          <p:nvPr/>
        </p:nvSpPr>
        <p:spPr bwMode="auto">
          <a:xfrm>
            <a:off x="4645025" y="4327525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5852" name="Line 11"/>
          <p:cNvSpPr>
            <a:spLocks noChangeAspect="1" noChangeShapeType="1"/>
          </p:cNvSpPr>
          <p:nvPr/>
        </p:nvSpPr>
        <p:spPr bwMode="auto">
          <a:xfrm>
            <a:off x="3413125" y="3213100"/>
            <a:ext cx="60166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81200"/>
            <a:ext cx="8074025" cy="420688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/>
              <a:t>Q</a:t>
            </a:r>
            <a:r>
              <a:rPr lang="en-US" sz="2400"/>
              <a:t>: How do we say that every person shops at at most one store 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381000" y="5486400"/>
            <a:ext cx="5995452" cy="7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dirty="0" smtClean="0">
                <a:latin typeface="Arial"/>
                <a:cs typeface="Arial"/>
              </a:rPr>
              <a:t> Cannot</a:t>
            </a:r>
            <a:r>
              <a:rPr lang="en-US" dirty="0">
                <a:latin typeface="Arial"/>
                <a:cs typeface="Arial"/>
              </a:rPr>
              <a:t>.  This is the best approximation.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(Why only approximation ?)</a:t>
            </a:r>
          </a:p>
        </p:txBody>
      </p:sp>
      <p:sp>
        <p:nvSpPr>
          <p:cNvPr id="37894" name="AutoShape 5"/>
          <p:cNvSpPr>
            <a:spLocks noChangeAspect="1" noChangeArrowheads="1"/>
          </p:cNvSpPr>
          <p:nvPr/>
        </p:nvSpPr>
        <p:spPr bwMode="auto">
          <a:xfrm>
            <a:off x="4014788" y="3200400"/>
            <a:ext cx="1250745" cy="1127125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7895" name="Rectangle 6"/>
          <p:cNvSpPr>
            <a:spLocks noChangeAspect="1" noChangeArrowheads="1"/>
          </p:cNvSpPr>
          <p:nvPr/>
        </p:nvSpPr>
        <p:spPr bwMode="auto">
          <a:xfrm>
            <a:off x="1928812" y="27432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37896" name="Rectangle 7"/>
          <p:cNvSpPr>
            <a:spLocks noChangeAspect="1" noChangeArrowheads="1"/>
          </p:cNvSpPr>
          <p:nvPr/>
        </p:nvSpPr>
        <p:spPr bwMode="auto">
          <a:xfrm>
            <a:off x="3825875" y="4873625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7897" name="Rectangle 8"/>
          <p:cNvSpPr>
            <a:spLocks noChangeAspect="1" noChangeArrowheads="1"/>
          </p:cNvSpPr>
          <p:nvPr/>
        </p:nvSpPr>
        <p:spPr bwMode="auto">
          <a:xfrm>
            <a:off x="6188075" y="3492500"/>
            <a:ext cx="15843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7898" name="Line 9"/>
          <p:cNvSpPr>
            <a:spLocks noChangeAspect="1" noChangeShapeType="1"/>
          </p:cNvSpPr>
          <p:nvPr/>
        </p:nvSpPr>
        <p:spPr bwMode="auto">
          <a:xfrm>
            <a:off x="5259388" y="37655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7899" name="Line 10"/>
          <p:cNvSpPr>
            <a:spLocks noChangeAspect="1" noChangeShapeType="1"/>
          </p:cNvSpPr>
          <p:nvPr/>
        </p:nvSpPr>
        <p:spPr bwMode="auto">
          <a:xfrm>
            <a:off x="4645025" y="4327525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7900" name="Line 11"/>
          <p:cNvSpPr>
            <a:spLocks noChangeAspect="1" noChangeShapeType="1"/>
          </p:cNvSpPr>
          <p:nvPr/>
        </p:nvSpPr>
        <p:spPr bwMode="auto">
          <a:xfrm>
            <a:off x="3513137" y="3289300"/>
            <a:ext cx="60166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Converting Multi-way Relationships to Binary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4800" y="3429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172200" y="5486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6096000" y="3810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6096000" y="19812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3352800" y="35052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StoreOf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3352800" y="1676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latin typeface="Arial"/>
                <a:cs typeface="Arial"/>
              </a:rPr>
              <a:t>ProductOf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3352800" y="5105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BuyerOf</a:t>
            </a: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1676400" y="23622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 flipV="1">
            <a:off x="1447800" y="4191000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5146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48768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4876800" y="579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48768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3" name="Oval 16"/>
          <p:cNvSpPr>
            <a:spLocks noChangeArrowheads="1"/>
          </p:cNvSpPr>
          <p:nvPr/>
        </p:nvSpPr>
        <p:spPr bwMode="auto">
          <a:xfrm>
            <a:off x="838200" y="1752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date</a:t>
            </a:r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V="1">
            <a:off x="1219200" y="2438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6248400"/>
            <a:ext cx="42003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Arrows go in which direction?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Converting Multi-way Relationships to Binary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4800" y="3429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172200" y="5486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6096000" y="3810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6096000" y="19812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3352800" y="35052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StoreOf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3352800" y="1676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latin typeface="Arial"/>
                <a:cs typeface="Arial"/>
              </a:rPr>
              <a:t>ProductOf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3352800" y="5105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BuyerOf</a:t>
            </a: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1676400" y="23622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 flipV="1">
            <a:off x="1447800" y="4191000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5146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48768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4876800" y="579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48768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953" name="Oval 16"/>
          <p:cNvSpPr>
            <a:spLocks noChangeArrowheads="1"/>
          </p:cNvSpPr>
          <p:nvPr/>
        </p:nvSpPr>
        <p:spPr bwMode="auto">
          <a:xfrm>
            <a:off x="838200" y="1752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date</a:t>
            </a:r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V="1">
            <a:off x="1219200" y="2438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6248400"/>
            <a:ext cx="472692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Make sure you understand why!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3. Design Principles</a:t>
            </a:r>
          </a:p>
        </p:txBody>
      </p:sp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3657600" y="19050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28600" y="21336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6248400" y="22098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 flipH="1">
            <a:off x="24384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5181600" y="2590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304800" y="1371600"/>
            <a:ext cx="2378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rgbClr val="CC0000"/>
                </a:solidFill>
                <a:latin typeface="Arial"/>
                <a:cs typeface="Arial"/>
              </a:rPr>
              <a:t>What’s wrong?</a:t>
            </a:r>
          </a:p>
        </p:txBody>
      </p:sp>
      <p:sp>
        <p:nvSpPr>
          <p:cNvPr id="40970" name="AutoShape 9"/>
          <p:cNvSpPr>
            <a:spLocks noChangeArrowheads="1"/>
          </p:cNvSpPr>
          <p:nvPr/>
        </p:nvSpPr>
        <p:spPr bwMode="auto">
          <a:xfrm>
            <a:off x="3581400" y="39624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President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6400800" y="4343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04800" y="4343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Country</a:t>
            </a:r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51054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 flipH="1">
            <a:off x="25146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198437" y="5486400"/>
            <a:ext cx="7554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Moral:   be 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faithful to the specifications of the app!</a:t>
            </a:r>
            <a:endParaRPr lang="en-US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Principles:</a:t>
            </a:r>
            <a:br>
              <a:rPr lang="en-US"/>
            </a:br>
            <a:r>
              <a:rPr lang="en-US"/>
              <a:t>What’s Wrong?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33528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04800" y="2438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1722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4876800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029200" y="1981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date</a:t>
            </a: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4114800" y="25146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3886200" y="5410200"/>
            <a:ext cx="1828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personName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114800" y="4648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514600" y="32004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1676400" y="5105400"/>
            <a:ext cx="1752600" cy="990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personAddr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 flipH="1">
            <a:off x="2438400" y="4648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5851525" y="4613275"/>
            <a:ext cx="31258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Moral: pick the right</a:t>
            </a:r>
          </a:p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   kind of entities.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Principles:</a:t>
            </a:r>
            <a:br>
              <a:rPr lang="en-US"/>
            </a:br>
            <a:r>
              <a:rPr lang="en-US"/>
              <a:t>What’s Wrong?</a:t>
            </a:r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3352800" y="38100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Purchase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04800" y="29718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2971800" y="59436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6172200" y="41148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Store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876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14800" y="518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7467600" y="2209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date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4114800" y="3048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4191000" y="2286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Dates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V="1">
            <a:off x="6400800" y="2590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514600" y="3733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60325" y="4918075"/>
            <a:ext cx="3417372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Moral: don’t </a:t>
            </a:r>
          </a:p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   complicate life more</a:t>
            </a:r>
          </a:p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   than it already is</a:t>
            </a:r>
            <a:r>
              <a:rPr lang="en-US" b="1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E/R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Motivating scenario</a:t>
            </a:r>
          </a:p>
          <a:p>
            <a:r>
              <a:rPr lang="en-US" dirty="0" smtClean="0"/>
              <a:t>Customer asks you to help them setup a DBMS</a:t>
            </a:r>
          </a:p>
          <a:p>
            <a:r>
              <a:rPr lang="en-US" dirty="0" smtClean="0"/>
              <a:t>They want to store information about</a:t>
            </a:r>
          </a:p>
          <a:p>
            <a:pPr lvl="1"/>
            <a:r>
              <a:rPr lang="en-US" dirty="0" smtClean="0"/>
              <a:t>Companies and various branches inside companies</a:t>
            </a:r>
          </a:p>
          <a:p>
            <a:pPr lvl="2"/>
            <a:r>
              <a:rPr lang="en-US" dirty="0" smtClean="0"/>
              <a:t>Each company has a name, an address, and a CEO</a:t>
            </a:r>
          </a:p>
          <a:p>
            <a:pPr lvl="2"/>
            <a:r>
              <a:rPr lang="en-US" dirty="0" smtClean="0"/>
              <a:t>Each company also has a list of key employees</a:t>
            </a:r>
          </a:p>
          <a:p>
            <a:pPr lvl="2"/>
            <a:r>
              <a:rPr lang="en-US" dirty="0" smtClean="0"/>
              <a:t>Each branch has a name and a market share in $$$</a:t>
            </a:r>
          </a:p>
          <a:p>
            <a:pPr lvl="1"/>
            <a:r>
              <a:rPr lang="en-US" dirty="0" smtClean="0"/>
              <a:t>Products manufactured by these companies</a:t>
            </a:r>
          </a:p>
          <a:p>
            <a:pPr lvl="2"/>
            <a:r>
              <a:rPr lang="en-US" dirty="0" smtClean="0"/>
              <a:t>Each product has a name and a description</a:t>
            </a:r>
          </a:p>
          <a:p>
            <a:pPr lvl="2"/>
            <a:r>
              <a:rPr lang="en-US" dirty="0" smtClean="0"/>
              <a:t>Products are manufactured by different branches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From E/R Diagrams</a:t>
            </a:r>
            <a:br>
              <a:rPr lang="en-US"/>
            </a:br>
            <a:r>
              <a:rPr lang="en-US"/>
              <a:t>to Relational Schema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Entity set </a:t>
            </a:r>
            <a:r>
              <a:rPr lang="en-US" dirty="0" err="1">
                <a:sym typeface="Wingdings" charset="2"/>
              </a:rPr>
              <a:t></a:t>
            </a:r>
            <a:r>
              <a:rPr lang="en-US" dirty="0">
                <a:sym typeface="Wingdings" charset="2"/>
              </a:rPr>
              <a:t> relation</a:t>
            </a:r>
          </a:p>
          <a:p>
            <a:pPr eaLnBrk="1" hangingPunct="1"/>
            <a:r>
              <a:rPr lang="en-US" dirty="0">
                <a:sym typeface="Wingdings" charset="2"/>
              </a:rPr>
              <a:t>Relationship </a:t>
            </a:r>
            <a:r>
              <a:rPr lang="en-US" dirty="0" err="1">
                <a:sym typeface="Wingdings" charset="2"/>
              </a:rPr>
              <a:t></a:t>
            </a:r>
            <a:r>
              <a:rPr lang="en-US" dirty="0">
                <a:sym typeface="Wingdings" charset="2"/>
              </a:rPr>
              <a:t> relation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Entity Set to Relation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429000" y="35052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Product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3733800" y="16764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5334000" y="16764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category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2590800" y="2590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price</a:t>
            </a:r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 flipH="1" flipV="1">
            <a:off x="3733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V="1">
            <a:off x="4495800" y="2362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5105400" y="23622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533400" y="4419600"/>
            <a:ext cx="55055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3333CC"/>
                </a:solidFill>
                <a:latin typeface="Arial"/>
              </a:rPr>
              <a:t>Product</a:t>
            </a:r>
            <a:r>
              <a:rPr lang="en-US" sz="2800" dirty="0" err="1" smtClean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 err="1" smtClean="0">
                <a:solidFill>
                  <a:srgbClr val="3333CC"/>
                </a:solidFill>
                <a:latin typeface="Arial"/>
              </a:rPr>
              <a:t>prod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-ID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category, price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)</a:t>
            </a:r>
            <a:endParaRPr lang="en-US" sz="2800" dirty="0">
              <a:solidFill>
                <a:srgbClr val="3333CC"/>
              </a:solidFill>
              <a:latin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371600" y="5181600"/>
          <a:ext cx="609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latin typeface="Arial"/>
                        </a:rPr>
                        <a:t>prod-ID</a:t>
                      </a:r>
                      <a:endParaRPr lang="en-US" sz="2400" u="sng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category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price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Gizmo55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Camera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99.99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Pokemn19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Toy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</a:rPr>
                        <a:t>29.99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(SQL)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2586097"/>
            <a:ext cx="7489550" cy="2062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3333CC"/>
                </a:solidFill>
                <a:latin typeface="Arial"/>
              </a:rPr>
              <a:t>CREATE TABLE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 Product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	prod-ID CHAR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(30) </a:t>
            </a:r>
            <a:r>
              <a:rPr lang="en-US" sz="3200" dirty="0">
                <a:solidFill>
                  <a:srgbClr val="3333CC"/>
                </a:solidFill>
                <a:latin typeface="Arial"/>
              </a:rPr>
              <a:t>PRIMARY KEY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	category VARCHAR(20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        price double)</a:t>
            </a:r>
            <a:endParaRPr lang="en-US" sz="3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924800" cy="1143000"/>
          </a:xfrm>
        </p:spPr>
        <p:txBody>
          <a:bodyPr/>
          <a:lstStyle/>
          <a:p>
            <a:r>
              <a:rPr lang="en-US" dirty="0" smtClean="0"/>
              <a:t>N-N Relationships to Relations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Orders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Shipment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Shipping-Co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address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AutoShape 26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17"/>
          <p:cNvCxnSpPr>
            <a:stCxn id="12" idx="1"/>
            <a:endCxn id="5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3"/>
            <a:endCxn id="13" idx="0"/>
          </p:cNvCxnSpPr>
          <p:nvPr/>
        </p:nvCxnSpPr>
        <p:spPr bwMode="auto">
          <a:xfrm rot="5400000">
            <a:off x="7161447" y="3139421"/>
            <a:ext cx="633833" cy="250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3" idx="2"/>
          </p:cNvCxnSpPr>
          <p:nvPr/>
        </p:nvCxnSpPr>
        <p:spPr bwMode="auto">
          <a:xfrm rot="16200000" flipV="1">
            <a:off x="7351947" y="4344754"/>
            <a:ext cx="405233" cy="4025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" name="Straight Connector 26"/>
          <p:cNvCxnSpPr>
            <a:stCxn id="25" idx="3"/>
            <a:endCxn id="12" idx="0"/>
          </p:cNvCxnSpPr>
          <p:nvPr/>
        </p:nvCxnSpPr>
        <p:spPr bwMode="auto">
          <a:xfrm rot="5400000">
            <a:off x="4780197" y="2663171"/>
            <a:ext cx="557633" cy="6692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524000" y="5715000"/>
            <a:ext cx="386295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Represent </a:t>
            </a:r>
            <a:r>
              <a:rPr lang="en-US" u="sng" dirty="0" smtClean="0">
                <a:latin typeface="Arial"/>
                <a:cs typeface="Arial"/>
              </a:rPr>
              <a:t>that</a:t>
            </a:r>
            <a:r>
              <a:rPr lang="en-US" dirty="0" smtClean="0">
                <a:latin typeface="Arial"/>
                <a:cs typeface="Arial"/>
              </a:rPr>
              <a:t> in relations!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924800" cy="1143000"/>
          </a:xfrm>
        </p:spPr>
        <p:txBody>
          <a:bodyPr/>
          <a:lstStyle/>
          <a:p>
            <a:r>
              <a:rPr lang="en-US" dirty="0" smtClean="0"/>
              <a:t>N-N Relationships to Relations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Orders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Shipment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Shipping-Co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address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AutoShape 26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17"/>
          <p:cNvCxnSpPr>
            <a:stCxn id="12" idx="1"/>
            <a:endCxn id="5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3"/>
            <a:endCxn id="13" idx="0"/>
          </p:cNvCxnSpPr>
          <p:nvPr/>
        </p:nvCxnSpPr>
        <p:spPr bwMode="auto">
          <a:xfrm rot="5400000">
            <a:off x="7161447" y="3139421"/>
            <a:ext cx="633833" cy="250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3" idx="2"/>
          </p:cNvCxnSpPr>
          <p:nvPr/>
        </p:nvCxnSpPr>
        <p:spPr bwMode="auto">
          <a:xfrm rot="16200000" flipV="1">
            <a:off x="7351947" y="4344754"/>
            <a:ext cx="405233" cy="4025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28600" y="4572000"/>
            <a:ext cx="649000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333CC"/>
                </a:solidFill>
                <a:latin typeface="Arial"/>
              </a:rPr>
              <a:t>Orders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>
                <a:solidFill>
                  <a:srgbClr val="3333CC"/>
                </a:solidFill>
                <a:latin typeface="Arial"/>
              </a:rPr>
              <a:t>prod-</a:t>
            </a:r>
            <a:r>
              <a:rPr lang="en-US" sz="2800" u="sng" dirty="0" err="1">
                <a:solidFill>
                  <a:srgbClr val="3333CC"/>
                </a:solidFill>
                <a:latin typeface="Arial"/>
              </a:rPr>
              <a:t>ID,cust</a:t>
            </a:r>
            <a:r>
              <a:rPr lang="en-US" sz="2800" u="sng" dirty="0">
                <a:solidFill>
                  <a:srgbClr val="3333CC"/>
                </a:solidFill>
                <a:latin typeface="Arial"/>
              </a:rPr>
              <a:t>-ID,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date)</a:t>
            </a:r>
            <a:endParaRPr lang="en-US" sz="2800" b="1" dirty="0" smtClean="0">
              <a:solidFill>
                <a:srgbClr val="3333CC"/>
              </a:solidFill>
              <a:latin typeface="Arial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333CC"/>
                </a:solidFill>
                <a:latin typeface="Arial"/>
              </a:rPr>
              <a:t>Shipment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prod-</a:t>
            </a:r>
            <a:r>
              <a:rPr lang="en-US" sz="2800" u="sng" dirty="0" err="1" smtClean="0">
                <a:solidFill>
                  <a:srgbClr val="3333CC"/>
                </a:solidFill>
                <a:latin typeface="Arial"/>
              </a:rPr>
              <a:t>ID,cust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-ID, name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, date)</a:t>
            </a:r>
            <a:br>
              <a:rPr lang="en-US" sz="2800" dirty="0" smtClean="0">
                <a:solidFill>
                  <a:srgbClr val="3333CC"/>
                </a:solidFill>
                <a:latin typeface="Arial"/>
              </a:rPr>
            </a:br>
            <a:r>
              <a:rPr lang="en-US" sz="2800" b="1" dirty="0" smtClean="0">
                <a:solidFill>
                  <a:srgbClr val="3333CC"/>
                </a:solidFill>
                <a:latin typeface="Arial"/>
              </a:rPr>
              <a:t>Shipping-Co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name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, address)</a:t>
            </a:r>
            <a:endParaRPr lang="en-US" sz="2800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" name="Straight Connector 26"/>
          <p:cNvCxnSpPr>
            <a:stCxn id="25" idx="3"/>
            <a:endCxn id="12" idx="0"/>
          </p:cNvCxnSpPr>
          <p:nvPr/>
        </p:nvCxnSpPr>
        <p:spPr bwMode="auto">
          <a:xfrm rot="5400000">
            <a:off x="4780197" y="2663171"/>
            <a:ext cx="557633" cy="6692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50775"/>
              </p:ext>
            </p:extLst>
          </p:nvPr>
        </p:nvGraphicFramePr>
        <p:xfrm>
          <a:off x="4953000" y="5715000"/>
          <a:ext cx="411480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Arial"/>
                        </a:rPr>
                        <a:t>prod-ID</a:t>
                      </a:r>
                      <a:endParaRPr lang="en-US" sz="1400" u="sng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 smtClean="0">
                          <a:latin typeface="Arial"/>
                        </a:rPr>
                        <a:t>cust</a:t>
                      </a:r>
                      <a:r>
                        <a:rPr lang="en-US" sz="1400" u="sng" dirty="0" smtClean="0">
                          <a:latin typeface="Arial"/>
                        </a:rPr>
                        <a:t>-ID</a:t>
                      </a:r>
                      <a:endParaRPr lang="en-US" sz="1400" u="sng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Arial"/>
                        </a:rPr>
                        <a:t>name</a:t>
                      </a:r>
                      <a:endParaRPr lang="en-US" sz="1400" u="sng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date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Gizmo55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Joe12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UPS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4/10/2011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Gizmo55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Joe12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FEDEX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</a:rPr>
                        <a:t>4/9/2011</a:t>
                      </a:r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Bent Arrow 16"/>
          <p:cNvSpPr/>
          <p:nvPr/>
        </p:nvSpPr>
        <p:spPr bwMode="auto">
          <a:xfrm rot="5400000">
            <a:off x="6566916" y="5244084"/>
            <a:ext cx="381000" cy="408432"/>
          </a:xfrm>
          <a:prstGeom prst="ben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(SQL)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23447" y="1600200"/>
            <a:ext cx="7630414" cy="5016757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CREATE TABLE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Shipment(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	name CHAR(30)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		</a:t>
            </a: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REFERENCES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Shipping-Co,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3200" kern="0" dirty="0" smtClean="0">
                <a:latin typeface="Arial"/>
                <a:ea typeface="ＭＳ Ｐゴシック" charset="-128"/>
                <a:cs typeface="ＭＳ Ｐゴシック" charset="-128"/>
              </a:rPr>
              <a:t>         prod-ID 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CHAR(30),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       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cust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-ID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VARCHAR(20),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   	date DATETIME,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PRIMARY</a:t>
            </a:r>
            <a:r>
              <a:rPr lang="en-US" sz="3200" dirty="0" smtClean="0">
                <a:solidFill>
                  <a:schemeClr val="accent2"/>
                </a:solidFill>
                <a:latin typeface="Arial"/>
              </a:rPr>
              <a:t> </a:t>
            </a: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KEY</a:t>
            </a:r>
            <a:r>
              <a:rPr lang="en-US" sz="3200" dirty="0" smtClean="0">
                <a:latin typeface="Arial"/>
              </a:rPr>
              <a:t> (name, prod-ID, </a:t>
            </a:r>
            <a:r>
              <a:rPr lang="en-US" sz="3200" dirty="0" err="1" smtClean="0">
                <a:latin typeface="Arial"/>
              </a:rPr>
              <a:t>cust</a:t>
            </a:r>
            <a:r>
              <a:rPr lang="en-US" sz="3200" dirty="0" smtClean="0">
                <a:latin typeface="Arial"/>
              </a:rPr>
              <a:t>-ID),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FOREIGN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KEY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(prod-ID, </a:t>
            </a:r>
            <a:r>
              <a:rPr lang="en-US" sz="3200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-ID)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       	   </a:t>
            </a:r>
            <a:r>
              <a:rPr lang="en-US" sz="3200" kern="0" dirty="0">
                <a:solidFill>
                  <a:srgbClr val="0000FF"/>
                </a:solidFill>
                <a:latin typeface="Arial"/>
                <a:ea typeface="ＭＳ Ｐゴシック" charset="-128"/>
                <a:cs typeface="ＭＳ Ｐゴシック" charset="-128"/>
              </a:rPr>
              <a:t>REFERENCES</a:t>
            </a:r>
            <a:r>
              <a:rPr lang="en-US" sz="3200" dirty="0" smtClean="0">
                <a:solidFill>
                  <a:srgbClr val="000000"/>
                </a:solidFill>
                <a:latin typeface="Arial"/>
              </a:rPr>
              <a:t>  Orders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333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N-1 Relationships to Relations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Orders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Shipment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Shipping-Co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address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AutoShape 26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</p:cxnSp>
      <p:cxnSp>
        <p:nvCxnSpPr>
          <p:cNvPr id="18" name="Straight Connector 17"/>
          <p:cNvCxnSpPr>
            <a:stCxn id="12" idx="1"/>
            <a:endCxn id="5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3"/>
            <a:endCxn id="13" idx="0"/>
          </p:cNvCxnSpPr>
          <p:nvPr/>
        </p:nvCxnSpPr>
        <p:spPr bwMode="auto">
          <a:xfrm rot="5400000">
            <a:off x="7161447" y="3139421"/>
            <a:ext cx="633833" cy="250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3" idx="2"/>
          </p:cNvCxnSpPr>
          <p:nvPr/>
        </p:nvCxnSpPr>
        <p:spPr bwMode="auto">
          <a:xfrm rot="16200000" flipV="1">
            <a:off x="7351947" y="4344754"/>
            <a:ext cx="405233" cy="4025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" name="Straight Connector 26"/>
          <p:cNvCxnSpPr>
            <a:stCxn id="25" idx="3"/>
            <a:endCxn id="12" idx="0"/>
          </p:cNvCxnSpPr>
          <p:nvPr/>
        </p:nvCxnSpPr>
        <p:spPr bwMode="auto">
          <a:xfrm rot="5400000">
            <a:off x="4780197" y="2663171"/>
            <a:ext cx="557633" cy="6692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524000" y="5715000"/>
            <a:ext cx="382854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Represent </a:t>
            </a:r>
            <a:r>
              <a:rPr lang="en-US" u="sng" dirty="0" smtClean="0">
                <a:latin typeface="Arial"/>
                <a:cs typeface="Arial"/>
              </a:rPr>
              <a:t>this</a:t>
            </a:r>
            <a:r>
              <a:rPr lang="en-US" dirty="0" smtClean="0">
                <a:latin typeface="Arial"/>
                <a:cs typeface="Arial"/>
              </a:rPr>
              <a:t> in relations!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N-1 Relationships to Relations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Orders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cust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Shipment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Shipping-Co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address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AutoShape 26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</p:spPr>
      </p:cxnSp>
      <p:cxnSp>
        <p:nvCxnSpPr>
          <p:cNvPr id="18" name="Straight Connector 17"/>
          <p:cNvCxnSpPr>
            <a:stCxn id="12" idx="1"/>
            <a:endCxn id="5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3"/>
            <a:endCxn id="13" idx="0"/>
          </p:cNvCxnSpPr>
          <p:nvPr/>
        </p:nvCxnSpPr>
        <p:spPr bwMode="auto">
          <a:xfrm rot="5400000">
            <a:off x="7161447" y="3139421"/>
            <a:ext cx="633833" cy="250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3" idx="2"/>
          </p:cNvCxnSpPr>
          <p:nvPr/>
        </p:nvCxnSpPr>
        <p:spPr bwMode="auto">
          <a:xfrm rot="16200000" flipV="1">
            <a:off x="7351947" y="4344754"/>
            <a:ext cx="405233" cy="4025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52400" y="5065693"/>
            <a:ext cx="7329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333CC"/>
                </a:solidFill>
                <a:latin typeface="Arial"/>
              </a:rPr>
              <a:t>Orders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prod-</a:t>
            </a:r>
            <a:r>
              <a:rPr lang="en-US" sz="2800" u="sng" dirty="0" err="1" smtClean="0">
                <a:solidFill>
                  <a:srgbClr val="3333CC"/>
                </a:solidFill>
                <a:latin typeface="Arial"/>
              </a:rPr>
              <a:t>ID,cust</a:t>
            </a:r>
            <a:r>
              <a:rPr lang="en-US" sz="2800" u="sng" dirty="0" smtClean="0">
                <a:solidFill>
                  <a:srgbClr val="3333CC"/>
                </a:solidFill>
                <a:latin typeface="Arial"/>
              </a:rPr>
              <a:t>-ID,</a:t>
            </a:r>
            <a:r>
              <a:rPr lang="en-US" sz="2800" dirty="0" smtClean="0">
                <a:solidFill>
                  <a:srgbClr val="3333CC"/>
                </a:solidFill>
                <a:latin typeface="Arial"/>
              </a:rPr>
              <a:t> date1, name, 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date2) </a:t>
            </a:r>
            <a:br>
              <a:rPr lang="en-US" sz="2800" dirty="0">
                <a:solidFill>
                  <a:srgbClr val="3333CC"/>
                </a:solidFill>
                <a:latin typeface="Arial"/>
              </a:rPr>
            </a:br>
            <a:r>
              <a:rPr lang="en-US" sz="2800" b="1" dirty="0">
                <a:solidFill>
                  <a:srgbClr val="3333CC"/>
                </a:solidFill>
                <a:latin typeface="Arial"/>
              </a:rPr>
              <a:t>Shipping-Co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(</a:t>
            </a:r>
            <a:r>
              <a:rPr lang="en-US" sz="2800" u="sng" dirty="0">
                <a:solidFill>
                  <a:srgbClr val="3333CC"/>
                </a:solidFill>
                <a:latin typeface="Arial"/>
              </a:rPr>
              <a:t>name</a:t>
            </a:r>
            <a:r>
              <a:rPr lang="en-US" sz="2800" dirty="0">
                <a:solidFill>
                  <a:srgbClr val="3333CC"/>
                </a:solidFill>
                <a:latin typeface="Arial"/>
              </a:rPr>
              <a:t>, address)</a:t>
            </a: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date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" name="Straight Connector 26"/>
          <p:cNvCxnSpPr>
            <a:stCxn id="25" idx="3"/>
            <a:endCxn id="12" idx="0"/>
          </p:cNvCxnSpPr>
          <p:nvPr/>
        </p:nvCxnSpPr>
        <p:spPr bwMode="auto">
          <a:xfrm rot="5400000">
            <a:off x="4780197" y="2663171"/>
            <a:ext cx="557633" cy="6692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81000" y="6172200"/>
            <a:ext cx="83106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Remember: no separate relations for many-one relationship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3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Multi-way Relationships to Relations</a:t>
            </a:r>
          </a:p>
        </p:txBody>
      </p:sp>
      <p:sp>
        <p:nvSpPr>
          <p:cNvPr id="48132" name="AutoShape 3"/>
          <p:cNvSpPr>
            <a:spLocks noChangeAspect="1" noChangeArrowheads="1"/>
          </p:cNvSpPr>
          <p:nvPr/>
        </p:nvSpPr>
        <p:spPr bwMode="auto">
          <a:xfrm>
            <a:off x="3246438" y="2671763"/>
            <a:ext cx="1393825" cy="1255712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Purchase</a:t>
            </a:r>
          </a:p>
        </p:txBody>
      </p:sp>
      <p:sp>
        <p:nvSpPr>
          <p:cNvPr id="48133" name="Rectangle 4"/>
          <p:cNvSpPr>
            <a:spLocks noChangeAspect="1" noChangeArrowheads="1"/>
          </p:cNvSpPr>
          <p:nvPr/>
        </p:nvSpPr>
        <p:spPr bwMode="auto">
          <a:xfrm>
            <a:off x="457200" y="1905000"/>
            <a:ext cx="2022475" cy="696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Product</a:t>
            </a:r>
          </a:p>
        </p:txBody>
      </p:sp>
      <p:sp>
        <p:nvSpPr>
          <p:cNvPr id="48134" name="Rectangle 5"/>
          <p:cNvSpPr>
            <a:spLocks noChangeAspect="1" noChangeArrowheads="1"/>
          </p:cNvSpPr>
          <p:nvPr/>
        </p:nvSpPr>
        <p:spPr bwMode="auto">
          <a:xfrm>
            <a:off x="2897188" y="4624388"/>
            <a:ext cx="2022475" cy="696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Person</a:t>
            </a:r>
          </a:p>
        </p:txBody>
      </p:sp>
      <p:sp>
        <p:nvSpPr>
          <p:cNvPr id="48135" name="Rectangle 6"/>
          <p:cNvSpPr>
            <a:spLocks noChangeAspect="1" noChangeArrowheads="1"/>
          </p:cNvSpPr>
          <p:nvPr/>
        </p:nvSpPr>
        <p:spPr bwMode="auto">
          <a:xfrm>
            <a:off x="5826125" y="2951163"/>
            <a:ext cx="2022475" cy="696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Store</a:t>
            </a:r>
          </a:p>
        </p:txBody>
      </p:sp>
      <p:sp>
        <p:nvSpPr>
          <p:cNvPr id="48136" name="Line 7"/>
          <p:cNvSpPr>
            <a:spLocks noChangeAspect="1" noChangeShapeType="1"/>
          </p:cNvSpPr>
          <p:nvPr/>
        </p:nvSpPr>
        <p:spPr bwMode="auto">
          <a:xfrm>
            <a:off x="4640263" y="3298825"/>
            <a:ext cx="1185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37" name="Line 8"/>
          <p:cNvSpPr>
            <a:spLocks noChangeAspect="1" noChangeShapeType="1"/>
          </p:cNvSpPr>
          <p:nvPr/>
        </p:nvSpPr>
        <p:spPr bwMode="auto">
          <a:xfrm>
            <a:off x="3943350" y="3927475"/>
            <a:ext cx="0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38" name="Line 9"/>
          <p:cNvSpPr>
            <a:spLocks noChangeAspect="1" noChangeShapeType="1"/>
          </p:cNvSpPr>
          <p:nvPr/>
        </p:nvSpPr>
        <p:spPr bwMode="auto">
          <a:xfrm>
            <a:off x="2479675" y="2601913"/>
            <a:ext cx="766763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381000" y="30480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prod-ID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>
            <a:off x="1752600" y="29718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price</a:t>
            </a:r>
          </a:p>
        </p:txBody>
      </p:sp>
      <p:sp>
        <p:nvSpPr>
          <p:cNvPr id="48141" name="Oval 12"/>
          <p:cNvSpPr>
            <a:spLocks noChangeArrowheads="1"/>
          </p:cNvSpPr>
          <p:nvPr/>
        </p:nvSpPr>
        <p:spPr bwMode="auto">
          <a:xfrm>
            <a:off x="1828800" y="55626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err="1">
                <a:solidFill>
                  <a:srgbClr val="000000"/>
                </a:solidFill>
                <a:latin typeface="Arial"/>
              </a:rPr>
              <a:t>ssn</a:t>
            </a:r>
            <a:endParaRPr lang="en-US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733800" y="55626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name</a:t>
            </a:r>
          </a:p>
        </p:txBody>
      </p:sp>
      <p:sp>
        <p:nvSpPr>
          <p:cNvPr id="48143" name="Oval 14"/>
          <p:cNvSpPr>
            <a:spLocks noChangeArrowheads="1"/>
          </p:cNvSpPr>
          <p:nvPr/>
        </p:nvSpPr>
        <p:spPr bwMode="auto">
          <a:xfrm>
            <a:off x="5867400" y="16764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>
                <a:solidFill>
                  <a:srgbClr val="000000"/>
                </a:solidFill>
                <a:latin typeface="Arial"/>
              </a:rPr>
              <a:t>name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7391400" y="1600200"/>
            <a:ext cx="11430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address</a:t>
            </a:r>
          </a:p>
        </p:txBody>
      </p:sp>
      <p:sp>
        <p:nvSpPr>
          <p:cNvPr id="48145" name="Line 16"/>
          <p:cNvSpPr>
            <a:spLocks noChangeShapeType="1"/>
          </p:cNvSpPr>
          <p:nvPr/>
        </p:nvSpPr>
        <p:spPr bwMode="auto">
          <a:xfrm>
            <a:off x="9906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6" name="Line 17"/>
          <p:cNvSpPr>
            <a:spLocks noChangeShapeType="1"/>
          </p:cNvSpPr>
          <p:nvPr/>
        </p:nvSpPr>
        <p:spPr bwMode="auto">
          <a:xfrm>
            <a:off x="18288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>
            <a:off x="6477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 flipH="1">
            <a:off x="74676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H="1">
            <a:off x="2743200" y="5334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4191000" y="5334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1600" y="4572000"/>
            <a:ext cx="382854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Represent </a:t>
            </a:r>
            <a:r>
              <a:rPr lang="en-US" u="sng" dirty="0" smtClean="0">
                <a:latin typeface="Arial"/>
                <a:cs typeface="Arial"/>
              </a:rPr>
              <a:t>this</a:t>
            </a:r>
            <a:r>
              <a:rPr lang="en-US" dirty="0" smtClean="0">
                <a:latin typeface="Arial"/>
                <a:cs typeface="Arial"/>
              </a:rPr>
              <a:t> in relations!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Subclasses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41325" y="1828800"/>
            <a:ext cx="555617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Some objects in a class may be special</a:t>
            </a:r>
          </a:p>
          <a:p>
            <a:pPr lvl="1" eaLnBrk="0" hangingPunct="0">
              <a:buFontTx/>
              <a:buChar char="•"/>
            </a:pPr>
            <a:r>
              <a:rPr lang="en-US" dirty="0">
                <a:latin typeface="Arial"/>
                <a:cs typeface="Arial"/>
              </a:rPr>
              <a:t> define a new class</a:t>
            </a:r>
          </a:p>
          <a:p>
            <a:pPr lvl="1" eaLnBrk="0" hangingPunct="0">
              <a:buFontTx/>
              <a:buChar char="•"/>
            </a:pPr>
            <a:r>
              <a:rPr lang="en-US" dirty="0">
                <a:latin typeface="Arial"/>
                <a:cs typeface="Arial"/>
              </a:rPr>
              <a:t> better: define a </a:t>
            </a:r>
            <a:r>
              <a:rPr lang="en-US" i="1" dirty="0">
                <a:latin typeface="Arial"/>
                <a:cs typeface="Arial"/>
              </a:rPr>
              <a:t>subclass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4175125" y="3581400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Products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438400" y="4454525"/>
            <a:ext cx="13992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Arial"/>
                <a:cs typeface="Arial"/>
              </a:rPr>
              <a:t>Software </a:t>
            </a:r>
          </a:p>
          <a:p>
            <a:pPr eaLnBrk="0" hangingPunct="0"/>
            <a:r>
              <a:rPr lang="en-US">
                <a:latin typeface="Arial"/>
                <a:cs typeface="Arial"/>
              </a:rPr>
              <a:t>products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5410200" y="4454525"/>
            <a:ext cx="17931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Educational </a:t>
            </a:r>
          </a:p>
          <a:p>
            <a:pPr algn="ctr" eaLnBrk="0" hangingPunct="0"/>
            <a:r>
              <a:rPr lang="en-US">
                <a:latin typeface="Arial"/>
                <a:cs typeface="Arial"/>
              </a:rPr>
              <a:t>products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>
            <a:off x="3048000" y="4073525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4800600" y="4073525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360362" y="5638800"/>
            <a:ext cx="48887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So --- we define subclasses in E/R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Database 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Why do we need it?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Need a way to model real world entities in terms of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easy to go from real-world entities to a database schema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Consider </a:t>
            </a:r>
            <a:r>
              <a:rPr lang="en-US" sz="2400" dirty="0"/>
              <a:t>issues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What entities 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How entities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What </a:t>
            </a:r>
            <a:r>
              <a:rPr lang="en-US" sz="2000" dirty="0">
                <a:solidFill>
                  <a:schemeClr val="accent2"/>
                </a:solidFill>
              </a:rPr>
              <a:t>constraints </a:t>
            </a:r>
            <a:r>
              <a:rPr lang="en-US" sz="2000" dirty="0"/>
              <a:t>exist 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How to achieve </a:t>
            </a:r>
            <a:r>
              <a:rPr lang="en-US" sz="2000" b="1" i="1" dirty="0">
                <a:solidFill>
                  <a:schemeClr val="accent2"/>
                </a:solidFill>
              </a:rPr>
              <a:t>good</a:t>
            </a:r>
            <a:r>
              <a:rPr lang="en-US" sz="2000" dirty="0"/>
              <a:t> designs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Several formalisms exists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discuss E/R diagrams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276600" y="2667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Product</a:t>
            </a:r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3581400" y="83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u="sng">
                <a:latin typeface="Arial"/>
                <a:cs typeface="Arial"/>
              </a:rPr>
              <a:t>name</a:t>
            </a:r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5181600" y="838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category</a:t>
            </a:r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2438400" y="1752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price</a:t>
            </a: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 flipH="1" flipV="1">
            <a:off x="35814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 flipV="1">
            <a:off x="4343400" y="1524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4953000" y="1524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87" name="AutoShape 10"/>
          <p:cNvSpPr>
            <a:spLocks noChangeArrowheads="1"/>
          </p:cNvSpPr>
          <p:nvPr/>
        </p:nvSpPr>
        <p:spPr bwMode="auto">
          <a:xfrm>
            <a:off x="2286000" y="3733800"/>
            <a:ext cx="990600" cy="8382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isa</a:t>
            </a:r>
          </a:p>
        </p:txBody>
      </p:sp>
      <p:sp>
        <p:nvSpPr>
          <p:cNvPr id="50188" name="AutoShape 11"/>
          <p:cNvSpPr>
            <a:spLocks noChangeArrowheads="1"/>
          </p:cNvSpPr>
          <p:nvPr/>
        </p:nvSpPr>
        <p:spPr bwMode="auto">
          <a:xfrm>
            <a:off x="5638800" y="3733800"/>
            <a:ext cx="990600" cy="8382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isa</a:t>
            </a:r>
          </a:p>
        </p:txBody>
      </p:sp>
      <p:sp>
        <p:nvSpPr>
          <p:cNvPr id="50189" name="Rectangle 12"/>
          <p:cNvSpPr>
            <a:spLocks noChangeArrowheads="1"/>
          </p:cNvSpPr>
          <p:nvPr/>
        </p:nvSpPr>
        <p:spPr bwMode="auto">
          <a:xfrm>
            <a:off x="5562600" y="5257800"/>
            <a:ext cx="26670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Educational Product</a:t>
            </a:r>
          </a:p>
        </p:txBody>
      </p:sp>
      <p:sp>
        <p:nvSpPr>
          <p:cNvPr id="50190" name="Rectangle 13"/>
          <p:cNvSpPr>
            <a:spLocks noChangeArrowheads="1"/>
          </p:cNvSpPr>
          <p:nvPr/>
        </p:nvSpPr>
        <p:spPr bwMode="auto">
          <a:xfrm>
            <a:off x="609600" y="5257800"/>
            <a:ext cx="23622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Software Product</a:t>
            </a:r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 flipH="1">
            <a:off x="1676400" y="4572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>
            <a:off x="6172200" y="4572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 flipH="1">
            <a:off x="28194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7696200" y="617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>
                <a:latin typeface="Arial"/>
                <a:cs typeface="Arial"/>
              </a:rPr>
              <a:t>Age Group</a:t>
            </a:r>
          </a:p>
        </p:txBody>
      </p:sp>
      <p:sp>
        <p:nvSpPr>
          <p:cNvPr id="50195" name="Oval 18"/>
          <p:cNvSpPr>
            <a:spLocks noChangeArrowheads="1"/>
          </p:cNvSpPr>
          <p:nvPr/>
        </p:nvSpPr>
        <p:spPr bwMode="auto">
          <a:xfrm>
            <a:off x="152400" y="6172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>
                <a:latin typeface="Arial"/>
                <a:cs typeface="Arial"/>
              </a:rPr>
              <a:t>platforms</a:t>
            </a:r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 flipH="1">
            <a:off x="1600200" y="6019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>
            <a:off x="6553200" y="6019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5410200" y="3429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200">
              <a:latin typeface="Arial"/>
              <a:cs typeface="Arial"/>
            </a:endParaRPr>
          </a:p>
        </p:txBody>
      </p:sp>
      <p:sp>
        <p:nvSpPr>
          <p:cNvPr id="50199" name="Text Box 22"/>
          <p:cNvSpPr txBox="1">
            <a:spLocks noChangeArrowheads="1"/>
          </p:cNvSpPr>
          <p:nvPr/>
        </p:nvSpPr>
        <p:spPr bwMode="auto">
          <a:xfrm>
            <a:off x="1371600" y="228600"/>
            <a:ext cx="25455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>
                <a:latin typeface="Arial"/>
                <a:cs typeface="Arial"/>
              </a:rPr>
              <a:t>Subclasses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Understanding Subclasses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770438" cy="314325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Think in terms of records:</a:t>
            </a:r>
          </a:p>
          <a:p>
            <a:pPr lvl="1" eaLnBrk="1" hangingPunct="1"/>
            <a:r>
              <a:rPr lang="en-US" dirty="0">
                <a:solidFill>
                  <a:schemeClr val="accent2"/>
                </a:solidFill>
              </a:rPr>
              <a:t>Product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</a:rPr>
              <a:t>SoftwareProduct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</a:rPr>
              <a:t>EducationalProduct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5562600" y="2168525"/>
            <a:ext cx="1219200" cy="838200"/>
            <a:chOff x="3360" y="1632"/>
            <a:chExt cx="768" cy="528"/>
          </a:xfrm>
        </p:grpSpPr>
        <p:sp>
          <p:nvSpPr>
            <p:cNvPr id="51233" name="Rectangle 5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234" name="Line 6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51206" name="Group 7"/>
          <p:cNvGrpSpPr>
            <a:grpSpLocks/>
          </p:cNvGrpSpPr>
          <p:nvPr/>
        </p:nvGrpSpPr>
        <p:grpSpPr bwMode="auto">
          <a:xfrm>
            <a:off x="5562600" y="3387725"/>
            <a:ext cx="1219200" cy="838200"/>
            <a:chOff x="3360" y="1632"/>
            <a:chExt cx="768" cy="528"/>
          </a:xfrm>
        </p:grpSpPr>
        <p:sp>
          <p:nvSpPr>
            <p:cNvPr id="51231" name="Rectangle 8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232" name="Line 9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51207" name="Group 10"/>
          <p:cNvGrpSpPr>
            <a:grpSpLocks/>
          </p:cNvGrpSpPr>
          <p:nvPr/>
        </p:nvGrpSpPr>
        <p:grpSpPr bwMode="auto">
          <a:xfrm>
            <a:off x="5562600" y="4911725"/>
            <a:ext cx="1219200" cy="838200"/>
            <a:chOff x="3360" y="1632"/>
            <a:chExt cx="768" cy="528"/>
          </a:xfrm>
        </p:grpSpPr>
        <p:sp>
          <p:nvSpPr>
            <p:cNvPr id="51229" name="Rectangle 11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230" name="Line 12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51208" name="Line 13"/>
          <p:cNvSpPr>
            <a:spLocks noChangeShapeType="1"/>
          </p:cNvSpPr>
          <p:nvPr/>
        </p:nvSpPr>
        <p:spPr bwMode="auto">
          <a:xfrm>
            <a:off x="5562600" y="4225925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09" name="Line 14"/>
          <p:cNvSpPr>
            <a:spLocks noChangeShapeType="1"/>
          </p:cNvSpPr>
          <p:nvPr/>
        </p:nvSpPr>
        <p:spPr bwMode="auto">
          <a:xfrm>
            <a:off x="5562600" y="4530725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0" name="Line 15"/>
          <p:cNvSpPr>
            <a:spLocks noChangeShapeType="1"/>
          </p:cNvSpPr>
          <p:nvPr/>
        </p:nvSpPr>
        <p:spPr bwMode="auto">
          <a:xfrm flipV="1">
            <a:off x="6781800" y="4225925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1" name="Line 16"/>
          <p:cNvSpPr>
            <a:spLocks noChangeShapeType="1"/>
          </p:cNvSpPr>
          <p:nvPr/>
        </p:nvSpPr>
        <p:spPr bwMode="auto">
          <a:xfrm>
            <a:off x="5562600" y="5749925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2" name="Line 17"/>
          <p:cNvSpPr>
            <a:spLocks noChangeShapeType="1"/>
          </p:cNvSpPr>
          <p:nvPr/>
        </p:nvSpPr>
        <p:spPr bwMode="auto">
          <a:xfrm>
            <a:off x="5562600" y="5978525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 flipV="1">
            <a:off x="6781800" y="5749925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4" name="Line 19"/>
          <p:cNvSpPr>
            <a:spLocks noChangeShapeType="1"/>
          </p:cNvSpPr>
          <p:nvPr/>
        </p:nvSpPr>
        <p:spPr bwMode="auto">
          <a:xfrm>
            <a:off x="5562600" y="5978525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5" name="Line 20"/>
          <p:cNvSpPr>
            <a:spLocks noChangeShapeType="1"/>
          </p:cNvSpPr>
          <p:nvPr/>
        </p:nvSpPr>
        <p:spPr bwMode="auto">
          <a:xfrm>
            <a:off x="5562600" y="6207125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16" name="Line 21"/>
          <p:cNvSpPr>
            <a:spLocks noChangeShapeType="1"/>
          </p:cNvSpPr>
          <p:nvPr/>
        </p:nvSpPr>
        <p:spPr bwMode="auto">
          <a:xfrm flipV="1">
            <a:off x="6781800" y="5978525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51217" name="Group 22"/>
          <p:cNvGrpSpPr>
            <a:grpSpLocks/>
          </p:cNvGrpSpPr>
          <p:nvPr/>
        </p:nvGrpSpPr>
        <p:grpSpPr bwMode="auto">
          <a:xfrm>
            <a:off x="5699128" y="2133601"/>
            <a:ext cx="920751" cy="919163"/>
            <a:chOff x="3398" y="1562"/>
            <a:chExt cx="580" cy="579"/>
          </a:xfrm>
        </p:grpSpPr>
        <p:sp>
          <p:nvSpPr>
            <p:cNvPr id="51227" name="Text Box 23"/>
            <p:cNvSpPr txBox="1">
              <a:spLocks noChangeArrowheads="1"/>
            </p:cNvSpPr>
            <p:nvPr/>
          </p:nvSpPr>
          <p:spPr bwMode="auto">
            <a:xfrm>
              <a:off x="3398" y="1562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field1</a:t>
              </a:r>
            </a:p>
          </p:txBody>
        </p:sp>
        <p:sp>
          <p:nvSpPr>
            <p:cNvPr id="51228" name="Text Box 24"/>
            <p:cNvSpPr txBox="1">
              <a:spLocks noChangeArrowheads="1"/>
            </p:cNvSpPr>
            <p:nvPr/>
          </p:nvSpPr>
          <p:spPr bwMode="auto">
            <a:xfrm>
              <a:off x="3398" y="1850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field2</a:t>
              </a:r>
            </a:p>
          </p:txBody>
        </p:sp>
      </p:grpSp>
      <p:grpSp>
        <p:nvGrpSpPr>
          <p:cNvPr id="51218" name="Group 25"/>
          <p:cNvGrpSpPr>
            <a:grpSpLocks/>
          </p:cNvGrpSpPr>
          <p:nvPr/>
        </p:nvGrpSpPr>
        <p:grpSpPr bwMode="auto">
          <a:xfrm>
            <a:off x="5715003" y="3387726"/>
            <a:ext cx="920751" cy="919163"/>
            <a:chOff x="3398" y="1562"/>
            <a:chExt cx="580" cy="579"/>
          </a:xfrm>
        </p:grpSpPr>
        <p:sp>
          <p:nvSpPr>
            <p:cNvPr id="51225" name="Text Box 26"/>
            <p:cNvSpPr txBox="1">
              <a:spLocks noChangeArrowheads="1"/>
            </p:cNvSpPr>
            <p:nvPr/>
          </p:nvSpPr>
          <p:spPr bwMode="auto">
            <a:xfrm>
              <a:off x="3398" y="1562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field1</a:t>
              </a:r>
            </a:p>
          </p:txBody>
        </p:sp>
        <p:sp>
          <p:nvSpPr>
            <p:cNvPr id="51226" name="Text Box 27"/>
            <p:cNvSpPr txBox="1">
              <a:spLocks noChangeArrowheads="1"/>
            </p:cNvSpPr>
            <p:nvPr/>
          </p:nvSpPr>
          <p:spPr bwMode="auto">
            <a:xfrm>
              <a:off x="3398" y="1850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field2</a:t>
              </a:r>
            </a:p>
          </p:txBody>
        </p:sp>
      </p:grpSp>
      <p:grpSp>
        <p:nvGrpSpPr>
          <p:cNvPr id="51219" name="Group 28"/>
          <p:cNvGrpSpPr>
            <a:grpSpLocks/>
          </p:cNvGrpSpPr>
          <p:nvPr/>
        </p:nvGrpSpPr>
        <p:grpSpPr bwMode="auto">
          <a:xfrm>
            <a:off x="5715003" y="4911726"/>
            <a:ext cx="920751" cy="919163"/>
            <a:chOff x="3398" y="1562"/>
            <a:chExt cx="580" cy="579"/>
          </a:xfrm>
        </p:grpSpPr>
        <p:sp>
          <p:nvSpPr>
            <p:cNvPr id="51223" name="Text Box 29"/>
            <p:cNvSpPr txBox="1">
              <a:spLocks noChangeArrowheads="1"/>
            </p:cNvSpPr>
            <p:nvPr/>
          </p:nvSpPr>
          <p:spPr bwMode="auto">
            <a:xfrm>
              <a:off x="3398" y="1562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field1</a:t>
              </a:r>
            </a:p>
          </p:txBody>
        </p:sp>
        <p:sp>
          <p:nvSpPr>
            <p:cNvPr id="51224" name="Text Box 30"/>
            <p:cNvSpPr txBox="1">
              <a:spLocks noChangeArrowheads="1"/>
            </p:cNvSpPr>
            <p:nvPr/>
          </p:nvSpPr>
          <p:spPr bwMode="auto">
            <a:xfrm>
              <a:off x="3398" y="1850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Arial"/>
                  <a:cs typeface="Arial"/>
                </a:rPr>
                <a:t>field2</a:t>
              </a:r>
            </a:p>
          </p:txBody>
        </p:sp>
      </p:grpSp>
      <p:sp>
        <p:nvSpPr>
          <p:cNvPr id="51220" name="Text Box 31"/>
          <p:cNvSpPr txBox="1">
            <a:spLocks noChangeArrowheads="1"/>
          </p:cNvSpPr>
          <p:nvPr/>
        </p:nvSpPr>
        <p:spPr bwMode="auto">
          <a:xfrm>
            <a:off x="5775325" y="4187825"/>
            <a:ext cx="736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/>
                <a:cs typeface="Arial"/>
              </a:rPr>
              <a:t>field3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51221" name="Text Box 32"/>
          <p:cNvSpPr txBox="1">
            <a:spLocks noChangeArrowheads="1"/>
          </p:cNvSpPr>
          <p:nvPr/>
        </p:nvSpPr>
        <p:spPr bwMode="auto">
          <a:xfrm>
            <a:off x="5791200" y="5697538"/>
            <a:ext cx="736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/>
                <a:cs typeface="Arial"/>
              </a:rPr>
              <a:t>field4</a:t>
            </a:r>
          </a:p>
        </p:txBody>
      </p:sp>
      <p:sp>
        <p:nvSpPr>
          <p:cNvPr id="51222" name="Text Box 33"/>
          <p:cNvSpPr txBox="1">
            <a:spLocks noChangeArrowheads="1"/>
          </p:cNvSpPr>
          <p:nvPr/>
        </p:nvSpPr>
        <p:spPr bwMode="auto">
          <a:xfrm>
            <a:off x="5791200" y="5926138"/>
            <a:ext cx="736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/>
                <a:cs typeface="Arial"/>
              </a:rPr>
              <a:t>field5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800600" cy="6096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br>
              <a:rPr lang="en-US"/>
            </a:br>
            <a:r>
              <a:rPr lang="en-US" sz="3600">
                <a:solidFill>
                  <a:schemeClr val="tx1"/>
                </a:solidFill>
              </a:rPr>
              <a:t>Subclasses to Relations</a:t>
            </a: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52228" name="Group 3"/>
          <p:cNvGrpSpPr>
            <a:grpSpLocks noChangeAspect="1"/>
          </p:cNvGrpSpPr>
          <p:nvPr/>
        </p:nvGrpSpPr>
        <p:grpSpPr bwMode="auto">
          <a:xfrm>
            <a:off x="76200" y="1524000"/>
            <a:ext cx="5867400" cy="3927475"/>
            <a:chOff x="96" y="528"/>
            <a:chExt cx="5664" cy="3792"/>
          </a:xfrm>
        </p:grpSpPr>
        <p:sp>
          <p:nvSpPr>
            <p:cNvPr id="52279" name="Rectangle 4"/>
            <p:cNvSpPr>
              <a:spLocks noChangeAspect="1" noChangeArrowheads="1"/>
            </p:cNvSpPr>
            <p:nvPr/>
          </p:nvSpPr>
          <p:spPr bwMode="auto">
            <a:xfrm>
              <a:off x="2064" y="1680"/>
              <a:ext cx="134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Product</a:t>
              </a:r>
            </a:p>
          </p:txBody>
        </p:sp>
        <p:sp>
          <p:nvSpPr>
            <p:cNvPr id="52280" name="Oval 5"/>
            <p:cNvSpPr>
              <a:spLocks noChangeAspect="1" noChangeArrowheads="1"/>
            </p:cNvSpPr>
            <p:nvPr/>
          </p:nvSpPr>
          <p:spPr bwMode="auto">
            <a:xfrm>
              <a:off x="2256" y="528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u="sng">
                  <a:latin typeface="Arial"/>
                  <a:cs typeface="Arial"/>
                </a:rPr>
                <a:t>name</a:t>
              </a:r>
            </a:p>
          </p:txBody>
        </p:sp>
        <p:sp>
          <p:nvSpPr>
            <p:cNvPr id="52281" name="Oval 6"/>
            <p:cNvSpPr>
              <a:spLocks noChangeAspect="1" noChangeArrowheads="1"/>
            </p:cNvSpPr>
            <p:nvPr/>
          </p:nvSpPr>
          <p:spPr bwMode="auto">
            <a:xfrm>
              <a:off x="3264" y="528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category</a:t>
              </a:r>
            </a:p>
          </p:txBody>
        </p:sp>
        <p:sp>
          <p:nvSpPr>
            <p:cNvPr id="52282" name="Oval 7"/>
            <p:cNvSpPr>
              <a:spLocks noChangeAspect="1" noChangeArrowheads="1"/>
            </p:cNvSpPr>
            <p:nvPr/>
          </p:nvSpPr>
          <p:spPr bwMode="auto">
            <a:xfrm>
              <a:off x="1536" y="110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price</a:t>
              </a:r>
            </a:p>
          </p:txBody>
        </p:sp>
        <p:sp>
          <p:nvSpPr>
            <p:cNvPr id="52283" name="Line 8"/>
            <p:cNvSpPr>
              <a:spLocks noChangeAspect="1" noChangeShapeType="1"/>
            </p:cNvSpPr>
            <p:nvPr/>
          </p:nvSpPr>
          <p:spPr bwMode="auto">
            <a:xfrm flipH="1" flipV="1">
              <a:off x="2256" y="14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84" name="Line 9"/>
            <p:cNvSpPr>
              <a:spLocks noChangeAspect="1" noChangeShapeType="1"/>
            </p:cNvSpPr>
            <p:nvPr/>
          </p:nvSpPr>
          <p:spPr bwMode="auto">
            <a:xfrm flipV="1">
              <a:off x="2736" y="9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85" name="Line 10"/>
            <p:cNvSpPr>
              <a:spLocks noChangeAspect="1" noChangeShapeType="1"/>
            </p:cNvSpPr>
            <p:nvPr/>
          </p:nvSpPr>
          <p:spPr bwMode="auto">
            <a:xfrm flipV="1">
              <a:off x="3120" y="960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86" name="AutoShape 11"/>
            <p:cNvSpPr>
              <a:spLocks noChangeAspect="1" noChangeArrowheads="1"/>
            </p:cNvSpPr>
            <p:nvPr/>
          </p:nvSpPr>
          <p:spPr bwMode="auto">
            <a:xfrm>
              <a:off x="1440" y="2352"/>
              <a:ext cx="624" cy="528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isa</a:t>
              </a:r>
            </a:p>
          </p:txBody>
        </p:sp>
        <p:sp>
          <p:nvSpPr>
            <p:cNvPr id="52287" name="AutoShape 12"/>
            <p:cNvSpPr>
              <a:spLocks noChangeAspect="1" noChangeArrowheads="1"/>
            </p:cNvSpPr>
            <p:nvPr/>
          </p:nvSpPr>
          <p:spPr bwMode="auto">
            <a:xfrm>
              <a:off x="3552" y="2352"/>
              <a:ext cx="624" cy="528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isa</a:t>
              </a:r>
            </a:p>
          </p:txBody>
        </p:sp>
        <p:sp>
          <p:nvSpPr>
            <p:cNvPr id="52288" name="Rectangle 13"/>
            <p:cNvSpPr>
              <a:spLocks noChangeAspect="1" noChangeArrowheads="1"/>
            </p:cNvSpPr>
            <p:nvPr/>
          </p:nvSpPr>
          <p:spPr bwMode="auto">
            <a:xfrm>
              <a:off x="3504" y="3312"/>
              <a:ext cx="1680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Educational Product</a:t>
              </a:r>
            </a:p>
          </p:txBody>
        </p:sp>
        <p:sp>
          <p:nvSpPr>
            <p:cNvPr id="52289" name="Rectangle 14"/>
            <p:cNvSpPr>
              <a:spLocks noChangeAspect="1" noChangeArrowheads="1"/>
            </p:cNvSpPr>
            <p:nvPr/>
          </p:nvSpPr>
          <p:spPr bwMode="auto">
            <a:xfrm>
              <a:off x="384" y="3312"/>
              <a:ext cx="1488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Arial"/>
                  <a:cs typeface="Arial"/>
                </a:rPr>
                <a:t>Software Product</a:t>
              </a:r>
            </a:p>
          </p:txBody>
        </p:sp>
        <p:sp>
          <p:nvSpPr>
            <p:cNvPr id="52290" name="Line 15"/>
            <p:cNvSpPr>
              <a:spLocks noChangeAspect="1" noChangeShapeType="1"/>
            </p:cNvSpPr>
            <p:nvPr/>
          </p:nvSpPr>
          <p:spPr bwMode="auto">
            <a:xfrm flipH="1">
              <a:off x="1056" y="288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1" name="Line 16"/>
            <p:cNvSpPr>
              <a:spLocks noChangeAspect="1" noChangeShapeType="1"/>
            </p:cNvSpPr>
            <p:nvPr/>
          </p:nvSpPr>
          <p:spPr bwMode="auto">
            <a:xfrm>
              <a:off x="3888" y="288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2" name="Line 17"/>
            <p:cNvSpPr>
              <a:spLocks noChangeAspect="1" noChangeShapeType="1"/>
            </p:cNvSpPr>
            <p:nvPr/>
          </p:nvSpPr>
          <p:spPr bwMode="auto">
            <a:xfrm flipH="1">
              <a:off x="1776" y="21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3" name="Oval 18"/>
            <p:cNvSpPr>
              <a:spLocks noChangeAspect="1" noChangeArrowheads="1"/>
            </p:cNvSpPr>
            <p:nvPr/>
          </p:nvSpPr>
          <p:spPr bwMode="auto">
            <a:xfrm>
              <a:off x="4848" y="3888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2294" name="Oval 19"/>
            <p:cNvSpPr>
              <a:spLocks noChangeAspect="1" noChangeArrowheads="1"/>
            </p:cNvSpPr>
            <p:nvPr/>
          </p:nvSpPr>
          <p:spPr bwMode="auto">
            <a:xfrm>
              <a:off x="96" y="3888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Arial"/>
                  <a:cs typeface="Arial"/>
                </a:rPr>
                <a:t>platforms</a:t>
              </a:r>
            </a:p>
          </p:txBody>
        </p:sp>
        <p:sp>
          <p:nvSpPr>
            <p:cNvPr id="52295" name="Line 20"/>
            <p:cNvSpPr>
              <a:spLocks noChangeAspect="1" noChangeShapeType="1"/>
            </p:cNvSpPr>
            <p:nvPr/>
          </p:nvSpPr>
          <p:spPr bwMode="auto">
            <a:xfrm flipH="1">
              <a:off x="1008" y="379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6" name="Line 21"/>
            <p:cNvSpPr>
              <a:spLocks noChangeAspect="1" noChangeShapeType="1"/>
            </p:cNvSpPr>
            <p:nvPr/>
          </p:nvSpPr>
          <p:spPr bwMode="auto">
            <a:xfrm>
              <a:off x="4128" y="379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297" name="Line 22"/>
            <p:cNvSpPr>
              <a:spLocks noChangeAspect="1" noChangeShapeType="1"/>
            </p:cNvSpPr>
            <p:nvPr/>
          </p:nvSpPr>
          <p:spPr bwMode="auto">
            <a:xfrm>
              <a:off x="3408" y="2160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aphicFrame>
        <p:nvGraphicFramePr>
          <p:cNvPr id="4239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42067"/>
              </p:ext>
            </p:extLst>
          </p:nvPr>
        </p:nvGraphicFramePr>
        <p:xfrm>
          <a:off x="5334000" y="914400"/>
          <a:ext cx="3657600" cy="1981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Camera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photo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62722"/>
              </p:ext>
            </p:extLst>
          </p:nvPr>
        </p:nvGraphicFramePr>
        <p:xfrm>
          <a:off x="6248400" y="3276600"/>
          <a:ext cx="2667000" cy="990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platforms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unix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65740"/>
              </p:ext>
            </p:extLst>
          </p:nvPr>
        </p:nvGraphicFramePr>
        <p:xfrm>
          <a:off x="6324600" y="4800600"/>
          <a:ext cx="2667000" cy="169164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Age 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toddler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retired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6" name="Text Box 70"/>
          <p:cNvSpPr txBox="1">
            <a:spLocks noChangeArrowheads="1"/>
          </p:cNvSpPr>
          <p:nvPr/>
        </p:nvSpPr>
        <p:spPr bwMode="auto">
          <a:xfrm>
            <a:off x="5257800" y="452735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</a:p>
        </p:txBody>
      </p:sp>
      <p:sp>
        <p:nvSpPr>
          <p:cNvPr id="52277" name="Text Box 71"/>
          <p:cNvSpPr txBox="1">
            <a:spLocks noChangeArrowheads="1"/>
          </p:cNvSpPr>
          <p:nvPr/>
        </p:nvSpPr>
        <p:spPr bwMode="auto">
          <a:xfrm>
            <a:off x="4572000" y="3200400"/>
            <a:ext cx="1749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Sw.Product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2278" name="Text Box 72"/>
          <p:cNvSpPr txBox="1">
            <a:spLocks noChangeArrowheads="1"/>
          </p:cNvSpPr>
          <p:nvPr/>
        </p:nvSpPr>
        <p:spPr bwMode="auto">
          <a:xfrm>
            <a:off x="6214075" y="4343400"/>
            <a:ext cx="171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Ed.Product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28600" y="5867400"/>
            <a:ext cx="4923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Other ways to convert are possible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UnionTypes With Subclasses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2436813" y="2514601"/>
            <a:ext cx="4703762" cy="1681163"/>
            <a:chOff x="1535" y="1584"/>
            <a:chExt cx="2963" cy="1059"/>
          </a:xfrm>
        </p:grpSpPr>
        <p:sp>
          <p:nvSpPr>
            <p:cNvPr id="56326" name="Rectangle 4"/>
            <p:cNvSpPr>
              <a:spLocks noChangeArrowheads="1"/>
            </p:cNvSpPr>
            <p:nvPr/>
          </p:nvSpPr>
          <p:spPr bwMode="auto">
            <a:xfrm>
              <a:off x="2256" y="1584"/>
              <a:ext cx="1377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FurniturePiece</a:t>
              </a:r>
            </a:p>
          </p:txBody>
        </p:sp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1535" y="2352"/>
              <a:ext cx="731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Person</a:t>
              </a:r>
            </a:p>
          </p:txBody>
        </p:sp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3552" y="2256"/>
              <a:ext cx="946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>
                  <a:latin typeface="Arial"/>
                  <a:cs typeface="Arial"/>
                </a:rPr>
                <a:t>Company</a:t>
              </a:r>
            </a:p>
          </p:txBody>
        </p:sp>
      </p:grp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1371600" y="4967288"/>
            <a:ext cx="670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Arial"/>
                <a:cs typeface="Arial"/>
              </a:rPr>
              <a:t>Say: each piece of furniture is owned either by a </a:t>
            </a:r>
            <a:r>
              <a:rPr lang="en-US" sz="2800" dirty="0" smtClean="0">
                <a:latin typeface="Arial"/>
                <a:cs typeface="Arial"/>
              </a:rPr>
              <a:t>person </a:t>
            </a:r>
            <a:r>
              <a:rPr lang="en-US" sz="2800" dirty="0">
                <a:latin typeface="Arial"/>
                <a:cs typeface="Arial"/>
              </a:rPr>
              <a:t>or by a company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 Types with Subclasses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Say: each piece of furniture is owned either by a </a:t>
            </a:r>
            <a:r>
              <a:rPr lang="en-US" dirty="0" smtClean="0"/>
              <a:t>person </a:t>
            </a:r>
            <a:r>
              <a:rPr lang="en-US" dirty="0"/>
              <a:t>or by a company</a:t>
            </a:r>
          </a:p>
          <a:p>
            <a:pPr eaLnBrk="1" hangingPunct="1">
              <a:buFontTx/>
              <a:buNone/>
            </a:pPr>
            <a:r>
              <a:rPr lang="en-US" dirty="0"/>
              <a:t>Solution 1. </a:t>
            </a:r>
            <a:r>
              <a:rPr lang="en-US" dirty="0" smtClean="0"/>
              <a:t>Acceptable but </a:t>
            </a:r>
            <a:r>
              <a:rPr lang="en-US" dirty="0"/>
              <a:t>imperfect (What’s wrong ?)</a:t>
            </a:r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1219200" y="3581400"/>
            <a:ext cx="7107238" cy="2559050"/>
            <a:chOff x="912" y="2064"/>
            <a:chExt cx="4477" cy="1612"/>
          </a:xfrm>
        </p:grpSpPr>
        <p:sp>
          <p:nvSpPr>
            <p:cNvPr id="57350" name="Rectangle 5"/>
            <p:cNvSpPr>
              <a:spLocks noChangeArrowheads="1"/>
            </p:cNvSpPr>
            <p:nvPr/>
          </p:nvSpPr>
          <p:spPr bwMode="auto">
            <a:xfrm>
              <a:off x="2448" y="2064"/>
              <a:ext cx="1272" cy="2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Arial"/>
                  <a:cs typeface="Arial"/>
                </a:rPr>
                <a:t>FurniturePiece</a:t>
              </a:r>
            </a:p>
          </p:txBody>
        </p:sp>
        <p:sp>
          <p:nvSpPr>
            <p:cNvPr id="57351" name="Rectangle 6"/>
            <p:cNvSpPr>
              <a:spLocks noChangeArrowheads="1"/>
            </p:cNvSpPr>
            <p:nvPr/>
          </p:nvSpPr>
          <p:spPr bwMode="auto">
            <a:xfrm>
              <a:off x="912" y="2064"/>
              <a:ext cx="679" cy="2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 dirty="0">
                  <a:latin typeface="Arial"/>
                  <a:cs typeface="Arial"/>
                </a:rPr>
                <a:t>Person</a:t>
              </a:r>
            </a:p>
          </p:txBody>
        </p:sp>
        <p:sp>
          <p:nvSpPr>
            <p:cNvPr id="57352" name="Rectangle 7"/>
            <p:cNvSpPr>
              <a:spLocks noChangeArrowheads="1"/>
            </p:cNvSpPr>
            <p:nvPr/>
          </p:nvSpPr>
          <p:spPr bwMode="auto">
            <a:xfrm>
              <a:off x="4512" y="2064"/>
              <a:ext cx="877" cy="2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200">
                  <a:latin typeface="Arial"/>
                  <a:cs typeface="Arial"/>
                </a:rPr>
                <a:t>Company</a:t>
              </a:r>
            </a:p>
          </p:txBody>
        </p:sp>
        <p:sp>
          <p:nvSpPr>
            <p:cNvPr id="57353" name="AutoShape 8"/>
            <p:cNvSpPr>
              <a:spLocks noChangeArrowheads="1"/>
            </p:cNvSpPr>
            <p:nvPr/>
          </p:nvSpPr>
          <p:spPr bwMode="auto">
            <a:xfrm>
              <a:off x="1392" y="2784"/>
              <a:ext cx="1440" cy="892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err="1">
                  <a:latin typeface="Arial"/>
                  <a:cs typeface="Arial"/>
                </a:rPr>
                <a:t>ownedByPerson</a:t>
              </a:r>
              <a:endParaRPr lang="en-US" sz="2200" dirty="0">
                <a:latin typeface="Arial"/>
                <a:cs typeface="Arial"/>
              </a:endParaRPr>
            </a:p>
          </p:txBody>
        </p:sp>
        <p:sp>
          <p:nvSpPr>
            <p:cNvPr id="57354" name="AutoShape 9"/>
            <p:cNvSpPr>
              <a:spLocks noChangeArrowheads="1"/>
            </p:cNvSpPr>
            <p:nvPr/>
          </p:nvSpPr>
          <p:spPr bwMode="auto">
            <a:xfrm>
              <a:off x="3456" y="2784"/>
              <a:ext cx="1440" cy="892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err="1" smtClean="0">
                  <a:latin typeface="Arial"/>
                  <a:cs typeface="Arial"/>
                </a:rPr>
                <a:t>ownedByComp</a:t>
              </a:r>
              <a:r>
                <a:rPr lang="en-US" sz="2200" dirty="0" smtClean="0">
                  <a:latin typeface="Arial"/>
                  <a:cs typeface="Arial"/>
                </a:rPr>
                <a:t>.</a:t>
              </a:r>
              <a:endParaRPr lang="en-US" sz="2200" dirty="0">
                <a:latin typeface="Arial"/>
                <a:cs typeface="Arial"/>
              </a:endParaRPr>
            </a:p>
          </p:txBody>
        </p:sp>
        <p:sp>
          <p:nvSpPr>
            <p:cNvPr id="57355" name="Line 10"/>
            <p:cNvSpPr>
              <a:spLocks noChangeShapeType="1"/>
            </p:cNvSpPr>
            <p:nvPr/>
          </p:nvSpPr>
          <p:spPr bwMode="auto">
            <a:xfrm flipV="1">
              <a:off x="2832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200">
                <a:latin typeface="Arial"/>
                <a:cs typeface="Arial"/>
              </a:endParaRPr>
            </a:p>
          </p:txBody>
        </p:sp>
        <p:sp>
          <p:nvSpPr>
            <p:cNvPr id="57356" name="Line 11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200">
                <a:latin typeface="Arial"/>
                <a:cs typeface="Arial"/>
              </a:endParaRPr>
            </a:p>
          </p:txBody>
        </p:sp>
        <p:sp>
          <p:nvSpPr>
            <p:cNvPr id="57357" name="Line 12"/>
            <p:cNvSpPr>
              <a:spLocks noChangeShapeType="1"/>
            </p:cNvSpPr>
            <p:nvPr/>
          </p:nvSpPr>
          <p:spPr bwMode="auto">
            <a:xfrm flipH="1" flipV="1">
              <a:off x="3408" y="2352"/>
              <a:ext cx="4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200">
                <a:latin typeface="Arial"/>
                <a:cs typeface="Arial"/>
              </a:endParaRPr>
            </a:p>
          </p:txBody>
        </p:sp>
        <p:sp>
          <p:nvSpPr>
            <p:cNvPr id="57358" name="Line 13"/>
            <p:cNvSpPr>
              <a:spLocks noChangeShapeType="1"/>
            </p:cNvSpPr>
            <p:nvPr/>
          </p:nvSpPr>
          <p:spPr bwMode="auto">
            <a:xfrm flipH="1" flipV="1">
              <a:off x="4848" y="2352"/>
              <a:ext cx="4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200">
                <a:latin typeface="Arial"/>
                <a:cs typeface="Arial"/>
              </a:endParaRP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 Types with Subclasses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Solution 2: better, more laborious</a:t>
            </a:r>
          </a:p>
        </p:txBody>
      </p:sp>
      <p:sp>
        <p:nvSpPr>
          <p:cNvPr id="58373" name="AutoShape 4"/>
          <p:cNvSpPr>
            <a:spLocks noChangeAspect="1" noChangeArrowheads="1"/>
          </p:cNvSpPr>
          <p:nvPr/>
        </p:nvSpPr>
        <p:spPr bwMode="auto">
          <a:xfrm>
            <a:off x="1295400" y="3276600"/>
            <a:ext cx="762000" cy="644525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latin typeface="Arial"/>
                <a:cs typeface="Arial"/>
              </a:rPr>
              <a:t>isa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3657600" y="5715000"/>
            <a:ext cx="218611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FurniturePiece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1166813" y="4648200"/>
            <a:ext cx="1159843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Person</a:t>
            </a:r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05600" y="4648200"/>
            <a:ext cx="1501883" cy="461665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400"/>
              <a:t>Company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3505200" y="3810000"/>
            <a:ext cx="2286000" cy="14160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latin typeface="Arial"/>
                <a:cs typeface="Arial"/>
              </a:rPr>
              <a:t>ownedBy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4116388" y="2590800"/>
            <a:ext cx="109517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Owner</a:t>
            </a:r>
          </a:p>
        </p:txBody>
      </p:sp>
      <p:sp>
        <p:nvSpPr>
          <p:cNvPr id="58379" name="AutoShape 10"/>
          <p:cNvSpPr>
            <a:spLocks noChangeAspect="1" noChangeArrowheads="1"/>
          </p:cNvSpPr>
          <p:nvPr/>
        </p:nvSpPr>
        <p:spPr bwMode="auto">
          <a:xfrm>
            <a:off x="7010400" y="3276600"/>
            <a:ext cx="762000" cy="644525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isa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V="1">
            <a:off x="46482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 flipV="1">
            <a:off x="4648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cxnSp>
        <p:nvCxnSpPr>
          <p:cNvPr id="58382" name="AutoShape 13"/>
          <p:cNvCxnSpPr>
            <a:cxnSpLocks noChangeShapeType="1"/>
            <a:stCxn id="58375" idx="0"/>
            <a:endCxn id="58373" idx="3"/>
          </p:cNvCxnSpPr>
          <p:nvPr/>
        </p:nvCxnSpPr>
        <p:spPr bwMode="auto">
          <a:xfrm rot="16200000" flipV="1">
            <a:off x="1348031" y="4249495"/>
            <a:ext cx="727075" cy="70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83" name="AutoShape 14"/>
          <p:cNvCxnSpPr>
            <a:cxnSpLocks noChangeShapeType="1"/>
            <a:stCxn id="58376" idx="0"/>
            <a:endCxn id="58379" idx="3"/>
          </p:cNvCxnSpPr>
          <p:nvPr/>
        </p:nvCxnSpPr>
        <p:spPr bwMode="auto">
          <a:xfrm rot="16200000" flipV="1">
            <a:off x="7060434" y="4252092"/>
            <a:ext cx="727075" cy="65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84" name="AutoShape 15"/>
          <p:cNvCxnSpPr>
            <a:cxnSpLocks noChangeShapeType="1"/>
            <a:stCxn id="58373" idx="0"/>
            <a:endCxn id="58378" idx="1"/>
          </p:cNvCxnSpPr>
          <p:nvPr/>
        </p:nvCxnSpPr>
        <p:spPr bwMode="auto">
          <a:xfrm rot="5400000" flipH="1" flipV="1">
            <a:off x="2668911" y="1829123"/>
            <a:ext cx="454967" cy="24399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8385" name="AutoShape 16"/>
          <p:cNvCxnSpPr>
            <a:cxnSpLocks noChangeShapeType="1"/>
            <a:stCxn id="58379" idx="0"/>
            <a:endCxn id="58378" idx="3"/>
          </p:cNvCxnSpPr>
          <p:nvPr/>
        </p:nvCxnSpPr>
        <p:spPr bwMode="auto">
          <a:xfrm rot="16200000" flipV="1">
            <a:off x="6073997" y="1959197"/>
            <a:ext cx="454967" cy="217984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E9708-5A4F-5942-8149-D6DF113C3456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4943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Entity sets are weak when their key comes from other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classes to which they are related.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6248400" y="3048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University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838200" y="3048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Team</a:t>
            </a:r>
          </a:p>
        </p:txBody>
      </p:sp>
      <p:sp>
        <p:nvSpPr>
          <p:cNvPr id="64519" name="AutoShape 6"/>
          <p:cNvSpPr>
            <a:spLocks noChangeArrowheads="1"/>
          </p:cNvSpPr>
          <p:nvPr/>
        </p:nvSpPr>
        <p:spPr bwMode="auto">
          <a:xfrm>
            <a:off x="3886200" y="26670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affiliation</a:t>
            </a:r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 flipH="1">
            <a:off x="29718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54102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2438400" y="4114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number</a:t>
            </a:r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304800" y="4114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sport</a:t>
            </a:r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6172200" y="4114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name</a:t>
            </a:r>
          </a:p>
        </p:txBody>
      </p:sp>
      <p:sp>
        <p:nvSpPr>
          <p:cNvPr id="64525" name="Rectangle 12"/>
          <p:cNvSpPr>
            <a:spLocks noChangeArrowheads="1"/>
          </p:cNvSpPr>
          <p:nvPr/>
        </p:nvSpPr>
        <p:spPr bwMode="auto">
          <a:xfrm>
            <a:off x="762000" y="2971800"/>
            <a:ext cx="2286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6" name="AutoShape 13"/>
          <p:cNvSpPr>
            <a:spLocks noChangeArrowheads="1"/>
          </p:cNvSpPr>
          <p:nvPr/>
        </p:nvSpPr>
        <p:spPr bwMode="auto">
          <a:xfrm>
            <a:off x="3733800" y="2590800"/>
            <a:ext cx="1828800" cy="1524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>
            <a:off x="26670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65532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H="1">
            <a:off x="12954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1981200" y="3886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 flipH="1">
            <a:off x="67818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32" name="Text Box 19"/>
          <p:cNvSpPr txBox="1">
            <a:spLocks noChangeArrowheads="1"/>
          </p:cNvSpPr>
          <p:nvPr/>
        </p:nvSpPr>
        <p:spPr bwMode="auto">
          <a:xfrm>
            <a:off x="1066800" y="5334000"/>
            <a:ext cx="53160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Team(sport, 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number, </a:t>
            </a: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universityName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Arial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</a:rPr>
              <a:t>University(</a:t>
            </a:r>
            <a:r>
              <a:rPr lang="en-US" u="sng" dirty="0" smtClean="0">
                <a:solidFill>
                  <a:srgbClr val="000000"/>
                </a:solidFill>
                <a:latin typeface="Arial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What Are the Keys of R ?</a:t>
            </a:r>
          </a:p>
        </p:txBody>
      </p:sp>
      <p:sp>
        <p:nvSpPr>
          <p:cNvPr id="65540" name="Diamond 17"/>
          <p:cNvSpPr>
            <a:spLocks noChangeArrowheads="1"/>
          </p:cNvSpPr>
          <p:nvPr/>
        </p:nvSpPr>
        <p:spPr bwMode="auto">
          <a:xfrm>
            <a:off x="4419600" y="16002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41" name="Rectangle 18"/>
          <p:cNvSpPr>
            <a:spLocks noChangeArrowheads="1"/>
          </p:cNvSpPr>
          <p:nvPr/>
        </p:nvSpPr>
        <p:spPr bwMode="auto">
          <a:xfrm>
            <a:off x="1943100" y="17526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R</a:t>
            </a:r>
          </a:p>
        </p:txBody>
      </p:sp>
      <p:sp>
        <p:nvSpPr>
          <p:cNvPr id="65542" name="Oval 9"/>
          <p:cNvSpPr>
            <a:spLocks noChangeArrowheads="1"/>
          </p:cNvSpPr>
          <p:nvPr/>
        </p:nvSpPr>
        <p:spPr bwMode="auto">
          <a:xfrm>
            <a:off x="723900" y="990600"/>
            <a:ext cx="584200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65543" name="Oval 9"/>
          <p:cNvSpPr>
            <a:spLocks noChangeArrowheads="1"/>
          </p:cNvSpPr>
          <p:nvPr/>
        </p:nvSpPr>
        <p:spPr bwMode="auto">
          <a:xfrm>
            <a:off x="741363" y="1733550"/>
            <a:ext cx="54927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B</a:t>
            </a:r>
          </a:p>
        </p:txBody>
      </p:sp>
      <p:sp>
        <p:nvSpPr>
          <p:cNvPr id="65544" name="Rectangle 21"/>
          <p:cNvSpPr>
            <a:spLocks noChangeArrowheads="1"/>
          </p:cNvSpPr>
          <p:nvPr/>
        </p:nvSpPr>
        <p:spPr bwMode="auto">
          <a:xfrm>
            <a:off x="6019800" y="25908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65545" name="Rectangle 22"/>
          <p:cNvSpPr>
            <a:spLocks noChangeArrowheads="1"/>
          </p:cNvSpPr>
          <p:nvPr/>
        </p:nvSpPr>
        <p:spPr bwMode="auto">
          <a:xfrm>
            <a:off x="1943100" y="41148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T</a:t>
            </a:r>
          </a:p>
        </p:txBody>
      </p:sp>
      <p:sp>
        <p:nvSpPr>
          <p:cNvPr id="65546" name="Rectangle 23"/>
          <p:cNvSpPr>
            <a:spLocks noChangeArrowheads="1"/>
          </p:cNvSpPr>
          <p:nvPr/>
        </p:nvSpPr>
        <p:spPr bwMode="auto">
          <a:xfrm>
            <a:off x="7905750" y="47625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V</a:t>
            </a:r>
          </a:p>
        </p:txBody>
      </p:sp>
      <p:sp>
        <p:nvSpPr>
          <p:cNvPr id="65547" name="Diamond 24"/>
          <p:cNvSpPr>
            <a:spLocks noChangeArrowheads="1"/>
          </p:cNvSpPr>
          <p:nvPr/>
        </p:nvSpPr>
        <p:spPr bwMode="auto">
          <a:xfrm>
            <a:off x="4191000" y="35052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48" name="Diamond 25"/>
          <p:cNvSpPr>
            <a:spLocks noChangeArrowheads="1"/>
          </p:cNvSpPr>
          <p:nvPr/>
        </p:nvSpPr>
        <p:spPr bwMode="auto">
          <a:xfrm>
            <a:off x="2019295" y="28194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49" name="Rectangle 26"/>
          <p:cNvSpPr>
            <a:spLocks noChangeArrowheads="1"/>
          </p:cNvSpPr>
          <p:nvPr/>
        </p:nvSpPr>
        <p:spPr bwMode="auto">
          <a:xfrm>
            <a:off x="2971800" y="5972175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Q</a:t>
            </a:r>
          </a:p>
        </p:txBody>
      </p:sp>
      <p:sp>
        <p:nvSpPr>
          <p:cNvPr id="65550" name="Rectangle 27"/>
          <p:cNvSpPr>
            <a:spLocks noChangeArrowheads="1"/>
          </p:cNvSpPr>
          <p:nvPr/>
        </p:nvSpPr>
        <p:spPr bwMode="auto">
          <a:xfrm>
            <a:off x="6019800" y="47625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U</a:t>
            </a:r>
          </a:p>
        </p:txBody>
      </p:sp>
      <p:sp>
        <p:nvSpPr>
          <p:cNvPr id="65551" name="Diamond 28"/>
          <p:cNvSpPr>
            <a:spLocks noChangeArrowheads="1"/>
          </p:cNvSpPr>
          <p:nvPr/>
        </p:nvSpPr>
        <p:spPr bwMode="auto">
          <a:xfrm>
            <a:off x="7981950" y="35052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52" name="Diamond 29"/>
          <p:cNvSpPr>
            <a:spLocks noChangeArrowheads="1"/>
          </p:cNvSpPr>
          <p:nvPr/>
        </p:nvSpPr>
        <p:spPr bwMode="auto">
          <a:xfrm>
            <a:off x="6096000" y="3505200"/>
            <a:ext cx="914400" cy="917079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53" name="Rectangle 31"/>
          <p:cNvSpPr>
            <a:spLocks noChangeArrowheads="1"/>
          </p:cNvSpPr>
          <p:nvPr/>
        </p:nvSpPr>
        <p:spPr bwMode="auto">
          <a:xfrm>
            <a:off x="4114800" y="4762500"/>
            <a:ext cx="1066800" cy="609600"/>
          </a:xfrm>
          <a:prstGeom prst="rect">
            <a:avLst/>
          </a:prstGeom>
          <a:ln w="38100" cmpd="dbl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W</a:t>
            </a:r>
          </a:p>
        </p:txBody>
      </p:sp>
      <p:sp>
        <p:nvSpPr>
          <p:cNvPr id="65554" name="Diamond 32"/>
          <p:cNvSpPr>
            <a:spLocks noChangeArrowheads="1"/>
          </p:cNvSpPr>
          <p:nvPr/>
        </p:nvSpPr>
        <p:spPr bwMode="auto">
          <a:xfrm>
            <a:off x="533400" y="3962400"/>
            <a:ext cx="914400" cy="917079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55" name="Rectangle 33"/>
          <p:cNvSpPr>
            <a:spLocks noChangeArrowheads="1"/>
          </p:cNvSpPr>
          <p:nvPr/>
        </p:nvSpPr>
        <p:spPr bwMode="auto">
          <a:xfrm>
            <a:off x="457200" y="54102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V</a:t>
            </a:r>
          </a:p>
        </p:txBody>
      </p:sp>
      <p:sp>
        <p:nvSpPr>
          <p:cNvPr id="65556" name="Rectangle 34"/>
          <p:cNvSpPr>
            <a:spLocks noChangeArrowheads="1"/>
          </p:cNvSpPr>
          <p:nvPr/>
        </p:nvSpPr>
        <p:spPr bwMode="auto">
          <a:xfrm>
            <a:off x="6934200" y="6057900"/>
            <a:ext cx="1066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Z</a:t>
            </a:r>
          </a:p>
        </p:txBody>
      </p:sp>
      <p:sp>
        <p:nvSpPr>
          <p:cNvPr id="65557" name="Oval 9"/>
          <p:cNvSpPr>
            <a:spLocks noChangeArrowheads="1"/>
          </p:cNvSpPr>
          <p:nvPr/>
        </p:nvSpPr>
        <p:spPr bwMode="auto">
          <a:xfrm>
            <a:off x="3264332" y="4095006"/>
            <a:ext cx="572224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C</a:t>
            </a:r>
          </a:p>
        </p:txBody>
      </p:sp>
      <p:sp>
        <p:nvSpPr>
          <p:cNvPr id="65558" name="Oval 9"/>
          <p:cNvSpPr>
            <a:spLocks noChangeArrowheads="1"/>
          </p:cNvSpPr>
          <p:nvPr/>
        </p:nvSpPr>
        <p:spPr bwMode="auto">
          <a:xfrm>
            <a:off x="685800" y="6172200"/>
            <a:ext cx="571500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D</a:t>
            </a:r>
          </a:p>
        </p:txBody>
      </p:sp>
      <p:sp>
        <p:nvSpPr>
          <p:cNvPr id="65559" name="Oval 9"/>
          <p:cNvSpPr>
            <a:spLocks noChangeArrowheads="1"/>
          </p:cNvSpPr>
          <p:nvPr/>
        </p:nvSpPr>
        <p:spPr bwMode="auto">
          <a:xfrm>
            <a:off x="2197566" y="5953175"/>
            <a:ext cx="548344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E</a:t>
            </a:r>
          </a:p>
        </p:txBody>
      </p:sp>
      <p:sp>
        <p:nvSpPr>
          <p:cNvPr id="65560" name="Oval 9"/>
          <p:cNvSpPr>
            <a:spLocks noChangeArrowheads="1"/>
          </p:cNvSpPr>
          <p:nvPr/>
        </p:nvSpPr>
        <p:spPr bwMode="auto">
          <a:xfrm>
            <a:off x="6083593" y="6038106"/>
            <a:ext cx="596315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G</a:t>
            </a:r>
          </a:p>
        </p:txBody>
      </p:sp>
      <p:sp>
        <p:nvSpPr>
          <p:cNvPr id="65561" name="Oval 9"/>
          <p:cNvSpPr>
            <a:spLocks noChangeArrowheads="1"/>
          </p:cNvSpPr>
          <p:nvPr/>
        </p:nvSpPr>
        <p:spPr bwMode="auto">
          <a:xfrm>
            <a:off x="8153400" y="5715000"/>
            <a:ext cx="571500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K</a:t>
            </a:r>
          </a:p>
        </p:txBody>
      </p:sp>
      <p:sp>
        <p:nvSpPr>
          <p:cNvPr id="65562" name="Oval 9"/>
          <p:cNvSpPr>
            <a:spLocks noChangeArrowheads="1"/>
          </p:cNvSpPr>
          <p:nvPr/>
        </p:nvSpPr>
        <p:spPr bwMode="auto">
          <a:xfrm>
            <a:off x="7696200" y="1905000"/>
            <a:ext cx="571500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H</a:t>
            </a:r>
          </a:p>
        </p:txBody>
      </p:sp>
      <p:sp>
        <p:nvSpPr>
          <p:cNvPr id="65563" name="Oval 9"/>
          <p:cNvSpPr>
            <a:spLocks noChangeArrowheads="1"/>
          </p:cNvSpPr>
          <p:nvPr/>
        </p:nvSpPr>
        <p:spPr bwMode="auto">
          <a:xfrm>
            <a:off x="4386179" y="5751562"/>
            <a:ext cx="524042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F</a:t>
            </a:r>
          </a:p>
        </p:txBody>
      </p:sp>
      <p:cxnSp>
        <p:nvCxnSpPr>
          <p:cNvPr id="65564" name="Shape 43"/>
          <p:cNvCxnSpPr>
            <a:cxnSpLocks noChangeShapeType="1"/>
            <a:stCxn id="65542" idx="6"/>
            <a:endCxn id="65541" idx="0"/>
          </p:cNvCxnSpPr>
          <p:nvPr/>
        </p:nvCxnSpPr>
        <p:spPr bwMode="auto">
          <a:xfrm>
            <a:off x="1308100" y="1314450"/>
            <a:ext cx="1168400" cy="43815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5" name="Straight Connector 45"/>
          <p:cNvCxnSpPr>
            <a:cxnSpLocks noChangeShapeType="1"/>
            <a:stCxn id="65543" idx="6"/>
            <a:endCxn id="65541" idx="1"/>
          </p:cNvCxnSpPr>
          <p:nvPr/>
        </p:nvCxnSpPr>
        <p:spPr bwMode="auto">
          <a:xfrm>
            <a:off x="1290638" y="2057400"/>
            <a:ext cx="652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6" name="Straight Connector 50"/>
          <p:cNvCxnSpPr>
            <a:cxnSpLocks noChangeShapeType="1"/>
            <a:stCxn id="65545" idx="3"/>
            <a:endCxn id="65557" idx="2"/>
          </p:cNvCxnSpPr>
          <p:nvPr/>
        </p:nvCxnSpPr>
        <p:spPr bwMode="auto">
          <a:xfrm>
            <a:off x="3009900" y="4419600"/>
            <a:ext cx="2544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7" name="Straight Connector 53"/>
          <p:cNvCxnSpPr>
            <a:cxnSpLocks noChangeShapeType="1"/>
            <a:stCxn id="65555" idx="2"/>
            <a:endCxn id="65558" idx="0"/>
          </p:cNvCxnSpPr>
          <p:nvPr/>
        </p:nvCxnSpPr>
        <p:spPr bwMode="auto">
          <a:xfrm rot="5400000">
            <a:off x="904875" y="6086475"/>
            <a:ext cx="1524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8" name="Straight Connector 56"/>
          <p:cNvCxnSpPr>
            <a:cxnSpLocks noChangeShapeType="1"/>
            <a:stCxn id="65559" idx="6"/>
            <a:endCxn id="65549" idx="1"/>
          </p:cNvCxnSpPr>
          <p:nvPr/>
        </p:nvCxnSpPr>
        <p:spPr bwMode="auto">
          <a:xfrm flipV="1">
            <a:off x="2745910" y="6276975"/>
            <a:ext cx="22589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9" name="Straight Connector 59"/>
          <p:cNvCxnSpPr>
            <a:cxnSpLocks noChangeShapeType="1"/>
            <a:stCxn id="65553" idx="2"/>
            <a:endCxn id="65563" idx="0"/>
          </p:cNvCxnSpPr>
          <p:nvPr/>
        </p:nvCxnSpPr>
        <p:spPr bwMode="auto">
          <a:xfrm>
            <a:off x="4648200" y="5372100"/>
            <a:ext cx="0" cy="3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0" name="Straight Connector 61"/>
          <p:cNvCxnSpPr>
            <a:cxnSpLocks noChangeShapeType="1"/>
            <a:stCxn id="65544" idx="3"/>
            <a:endCxn id="65562" idx="2"/>
          </p:cNvCxnSpPr>
          <p:nvPr/>
        </p:nvCxnSpPr>
        <p:spPr bwMode="auto">
          <a:xfrm flipV="1">
            <a:off x="7086600" y="2228850"/>
            <a:ext cx="6096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1" name="Straight Connector 63"/>
          <p:cNvCxnSpPr>
            <a:cxnSpLocks noChangeShapeType="1"/>
            <a:stCxn id="65560" idx="6"/>
            <a:endCxn id="65556" idx="1"/>
          </p:cNvCxnSpPr>
          <p:nvPr/>
        </p:nvCxnSpPr>
        <p:spPr bwMode="auto">
          <a:xfrm>
            <a:off x="6679908" y="6362700"/>
            <a:ext cx="254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2" name="Oval 9"/>
          <p:cNvSpPr>
            <a:spLocks noChangeArrowheads="1"/>
          </p:cNvSpPr>
          <p:nvPr/>
        </p:nvSpPr>
        <p:spPr bwMode="auto">
          <a:xfrm>
            <a:off x="5500625" y="5562650"/>
            <a:ext cx="484313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L</a:t>
            </a:r>
          </a:p>
        </p:txBody>
      </p:sp>
      <p:cxnSp>
        <p:nvCxnSpPr>
          <p:cNvPr id="65573" name="Shape 67"/>
          <p:cNvCxnSpPr>
            <a:cxnSpLocks noChangeShapeType="1"/>
            <a:stCxn id="65550" idx="2"/>
            <a:endCxn id="65572" idx="6"/>
          </p:cNvCxnSpPr>
          <p:nvPr/>
        </p:nvCxnSpPr>
        <p:spPr bwMode="auto">
          <a:xfrm rot="5400000">
            <a:off x="6011497" y="5345541"/>
            <a:ext cx="515144" cy="5682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4" name="Straight Connector 69"/>
          <p:cNvCxnSpPr>
            <a:cxnSpLocks noChangeShapeType="1"/>
            <a:stCxn id="65561" idx="0"/>
            <a:endCxn id="65546" idx="2"/>
          </p:cNvCxnSpPr>
          <p:nvPr/>
        </p:nvCxnSpPr>
        <p:spPr bwMode="auto">
          <a:xfrm rot="5400000" flipH="1" flipV="1">
            <a:off x="8268494" y="5544344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5" name="Straight Connector 71"/>
          <p:cNvCxnSpPr>
            <a:cxnSpLocks noChangeShapeType="1"/>
            <a:stCxn id="65541" idx="2"/>
            <a:endCxn id="65548" idx="0"/>
          </p:cNvCxnSpPr>
          <p:nvPr/>
        </p:nvCxnSpPr>
        <p:spPr bwMode="auto">
          <a:xfrm flipH="1">
            <a:off x="2476495" y="2362200"/>
            <a:ext cx="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6" name="Straight Connector 73"/>
          <p:cNvCxnSpPr>
            <a:cxnSpLocks noChangeShapeType="1"/>
            <a:stCxn id="65545" idx="1"/>
            <a:endCxn id="65554" idx="3"/>
          </p:cNvCxnSpPr>
          <p:nvPr/>
        </p:nvCxnSpPr>
        <p:spPr bwMode="auto">
          <a:xfrm flipH="1">
            <a:off x="1447800" y="4419600"/>
            <a:ext cx="495300" cy="1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7" name="Straight Connector 75"/>
          <p:cNvCxnSpPr>
            <a:cxnSpLocks noChangeShapeType="1"/>
            <a:stCxn id="65541" idx="3"/>
            <a:endCxn id="65540" idx="1"/>
          </p:cNvCxnSpPr>
          <p:nvPr/>
        </p:nvCxnSpPr>
        <p:spPr bwMode="auto">
          <a:xfrm>
            <a:off x="3009900" y="2057400"/>
            <a:ext cx="1409700" cy="1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8" name="Shape 77"/>
          <p:cNvCxnSpPr>
            <a:cxnSpLocks noChangeShapeType="1"/>
            <a:stCxn id="65540" idx="3"/>
            <a:endCxn id="65544" idx="0"/>
          </p:cNvCxnSpPr>
          <p:nvPr/>
        </p:nvCxnSpPr>
        <p:spPr bwMode="auto">
          <a:xfrm>
            <a:off x="5334000" y="2058740"/>
            <a:ext cx="1219200" cy="53206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79" name="Straight Arrow Connector 79"/>
          <p:cNvCxnSpPr>
            <a:cxnSpLocks noChangeShapeType="1"/>
            <a:stCxn id="65548" idx="2"/>
            <a:endCxn id="65545" idx="0"/>
          </p:cNvCxnSpPr>
          <p:nvPr/>
        </p:nvCxnSpPr>
        <p:spPr bwMode="auto">
          <a:xfrm>
            <a:off x="2476495" y="3736479"/>
            <a:ext cx="5" cy="378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0" name="Straight Arrow Connector 81"/>
          <p:cNvCxnSpPr>
            <a:cxnSpLocks noChangeShapeType="1"/>
            <a:stCxn id="65554" idx="2"/>
            <a:endCxn id="65555" idx="0"/>
          </p:cNvCxnSpPr>
          <p:nvPr/>
        </p:nvCxnSpPr>
        <p:spPr bwMode="auto">
          <a:xfrm>
            <a:off x="990600" y="4879479"/>
            <a:ext cx="0" cy="530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1" name="Straight Arrow Connector 83"/>
          <p:cNvCxnSpPr>
            <a:cxnSpLocks noChangeShapeType="1"/>
            <a:stCxn id="65544" idx="2"/>
            <a:endCxn id="65552" idx="0"/>
          </p:cNvCxnSpPr>
          <p:nvPr/>
        </p:nvCxnSpPr>
        <p:spPr bwMode="auto">
          <a:xfrm>
            <a:off x="6553200" y="3200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2" name="Shape 85"/>
          <p:cNvCxnSpPr>
            <a:cxnSpLocks noChangeShapeType="1"/>
            <a:stCxn id="65544" idx="1"/>
            <a:endCxn id="65547" idx="0"/>
          </p:cNvCxnSpPr>
          <p:nvPr/>
        </p:nvCxnSpPr>
        <p:spPr bwMode="auto">
          <a:xfrm rot="10800000" flipV="1">
            <a:off x="4648200" y="2895600"/>
            <a:ext cx="1371600" cy="6096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3" name="Shape 88"/>
          <p:cNvCxnSpPr>
            <a:cxnSpLocks noChangeShapeType="1"/>
            <a:stCxn id="65544" idx="3"/>
            <a:endCxn id="65551" idx="0"/>
          </p:cNvCxnSpPr>
          <p:nvPr/>
        </p:nvCxnSpPr>
        <p:spPr bwMode="auto">
          <a:xfrm>
            <a:off x="7086600" y="2895600"/>
            <a:ext cx="1352550" cy="6096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4" name="Straight Arrow Connector 90"/>
          <p:cNvCxnSpPr>
            <a:cxnSpLocks noChangeShapeType="1"/>
            <a:stCxn id="65547" idx="2"/>
            <a:endCxn id="65553" idx="0"/>
          </p:cNvCxnSpPr>
          <p:nvPr/>
        </p:nvCxnSpPr>
        <p:spPr bwMode="auto">
          <a:xfrm>
            <a:off x="4648200" y="4422279"/>
            <a:ext cx="0" cy="340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5" name="Straight Arrow Connector 92"/>
          <p:cNvCxnSpPr>
            <a:cxnSpLocks noChangeShapeType="1"/>
            <a:stCxn id="65552" idx="2"/>
            <a:endCxn id="65550" idx="0"/>
          </p:cNvCxnSpPr>
          <p:nvPr/>
        </p:nvCxnSpPr>
        <p:spPr bwMode="auto">
          <a:xfrm>
            <a:off x="6553200" y="4422279"/>
            <a:ext cx="0" cy="340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86" name="Straight Arrow Connector 94"/>
          <p:cNvCxnSpPr>
            <a:cxnSpLocks noChangeShapeType="1"/>
            <a:stCxn id="65551" idx="2"/>
            <a:endCxn id="65546" idx="0"/>
          </p:cNvCxnSpPr>
          <p:nvPr/>
        </p:nvCxnSpPr>
        <p:spPr bwMode="auto">
          <a:xfrm>
            <a:off x="8439150" y="4422279"/>
            <a:ext cx="0" cy="340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5587" name="Diamond 95"/>
          <p:cNvSpPr>
            <a:spLocks noChangeAspect="1"/>
          </p:cNvSpPr>
          <p:nvPr/>
        </p:nvSpPr>
        <p:spPr bwMode="auto">
          <a:xfrm>
            <a:off x="3238500" y="5257800"/>
            <a:ext cx="533400" cy="533400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88" name="Diamond 96"/>
          <p:cNvSpPr>
            <a:spLocks noChangeAspect="1"/>
          </p:cNvSpPr>
          <p:nvPr/>
        </p:nvSpPr>
        <p:spPr bwMode="auto">
          <a:xfrm>
            <a:off x="7200900" y="5334000"/>
            <a:ext cx="533400" cy="533400"/>
          </a:xfrm>
          <a:prstGeom prst="diamond">
            <a:avLst/>
          </a:prstGeom>
          <a:ln w="38100" cmpd="dbl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5589" name="Shape 98"/>
          <p:cNvCxnSpPr>
            <a:cxnSpLocks noChangeShapeType="1"/>
            <a:stCxn id="65553" idx="1"/>
            <a:endCxn id="65587" idx="0"/>
          </p:cNvCxnSpPr>
          <p:nvPr/>
        </p:nvCxnSpPr>
        <p:spPr bwMode="auto">
          <a:xfrm rot="10800000" flipV="1">
            <a:off x="3505200" y="5067300"/>
            <a:ext cx="609600" cy="1905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90" name="Straight Arrow Connector 100"/>
          <p:cNvCxnSpPr>
            <a:cxnSpLocks noChangeShapeType="1"/>
            <a:stCxn id="65587" idx="2"/>
            <a:endCxn id="65549" idx="0"/>
          </p:cNvCxnSpPr>
          <p:nvPr/>
        </p:nvCxnSpPr>
        <p:spPr bwMode="auto">
          <a:xfrm rot="5400000">
            <a:off x="3414712" y="5881688"/>
            <a:ext cx="1825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91" name="Straight Arrow Connector 102"/>
          <p:cNvCxnSpPr>
            <a:cxnSpLocks noChangeShapeType="1"/>
            <a:stCxn id="65588" idx="2"/>
            <a:endCxn id="65556" idx="0"/>
          </p:cNvCxnSpPr>
          <p:nvPr/>
        </p:nvCxnSpPr>
        <p:spPr bwMode="auto">
          <a:xfrm rot="5400000">
            <a:off x="7372351" y="5962650"/>
            <a:ext cx="1905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92" name="Shape 104"/>
          <p:cNvCxnSpPr>
            <a:cxnSpLocks noChangeShapeType="1"/>
            <a:stCxn id="65550" idx="3"/>
            <a:endCxn id="65588" idx="0"/>
          </p:cNvCxnSpPr>
          <p:nvPr/>
        </p:nvCxnSpPr>
        <p:spPr bwMode="auto">
          <a:xfrm>
            <a:off x="7086600" y="5067300"/>
            <a:ext cx="381000" cy="2667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50441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Constraints in E/R Diagrams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8789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Finding constraints is part of the modeling process. </a:t>
            </a:r>
          </a:p>
          <a:p>
            <a:pPr eaLnBrk="0" hangingPunct="0"/>
            <a:r>
              <a:rPr lang="en-US" dirty="0">
                <a:latin typeface="Arial"/>
                <a:cs typeface="Arial"/>
              </a:rPr>
              <a:t>Commonly used constraints:</a:t>
            </a:r>
          </a:p>
          <a:p>
            <a:pPr eaLnBrk="0" hangingPunct="0"/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  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Keys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social security number uniquely identifies a person.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  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Single-value constraints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 a person can have only one father.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  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Referential integrity constraints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if you work for a company, it</a:t>
            </a:r>
          </a:p>
          <a:p>
            <a:pPr eaLnBrk="0" hangingPunct="0"/>
            <a:r>
              <a:rPr lang="en-US" dirty="0">
                <a:latin typeface="Arial"/>
                <a:cs typeface="Arial"/>
              </a:rPr>
              <a:t>                                                        must exist in the database.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  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Other constraints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 peoples’ ages are between 0 and 150.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Keys in E/R Diagrams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1295400" y="60198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address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3886200" y="594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name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6553200" y="5943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ssn</a:t>
            </a: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429000" y="3429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3733800" y="1600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name</a:t>
            </a:r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5334000" y="16002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category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2590800" y="2514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price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 flipV="1">
            <a:off x="3733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 flipV="1">
            <a:off x="44958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V="1">
            <a:off x="5105400" y="2286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2590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4267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5029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41148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5562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70104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0437" name="Text Box 20"/>
          <p:cNvSpPr txBox="1">
            <a:spLocks noChangeArrowheads="1"/>
          </p:cNvSpPr>
          <p:nvPr/>
        </p:nvSpPr>
        <p:spPr bwMode="auto">
          <a:xfrm>
            <a:off x="232406" y="3429000"/>
            <a:ext cx="3348994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No formal way 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  to specify multiple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  keys in E/R diagrams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669925" y="1946275"/>
            <a:ext cx="1587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Arial"/>
                <a:cs typeface="Arial"/>
              </a:rPr>
              <a:t>Underline:</a:t>
            </a:r>
          </a:p>
        </p:txBody>
      </p:sp>
    </p:spTree>
    <p:extLst>
      <p:ext uri="{BB962C8B-B14F-4D97-AF65-F5344CB8AC3E}">
        <p14:creationId xmlns:p14="http://schemas.microsoft.com/office/powerpoint/2010/main" val="385302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n 47"/>
          <p:cNvSpPr/>
          <p:nvPr/>
        </p:nvSpPr>
        <p:spPr bwMode="auto">
          <a:xfrm>
            <a:off x="3583336" y="5518764"/>
            <a:ext cx="5408264" cy="1186836"/>
          </a:xfrm>
          <a:prstGeom prst="can">
            <a:avLst>
              <a:gd name="adj" fmla="val 1395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10000" y="1600200"/>
            <a:ext cx="3581400" cy="865188"/>
            <a:chOff x="0" y="624"/>
            <a:chExt cx="5760" cy="1392"/>
          </a:xfrm>
        </p:grpSpPr>
        <p:sp>
          <p:nvSpPr>
            <p:cNvPr id="175109" name="Rectangle 5"/>
            <p:cNvSpPr>
              <a:spLocks noChangeAspect="1" noChangeArrowheads="1"/>
            </p:cNvSpPr>
            <p:nvPr/>
          </p:nvSpPr>
          <p:spPr bwMode="auto">
            <a:xfrm>
              <a:off x="4176" y="960"/>
              <a:ext cx="158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>
                  <a:latin typeface="Arial"/>
                  <a:cs typeface="Arial"/>
                </a:rPr>
                <a:t>Doctor</a:t>
              </a:r>
            </a:p>
          </p:txBody>
        </p:sp>
        <p:sp>
          <p:nvSpPr>
            <p:cNvPr id="175110" name="AutoShape 6"/>
            <p:cNvSpPr>
              <a:spLocks noChangeAspect="1" noChangeArrowheads="1"/>
            </p:cNvSpPr>
            <p:nvPr/>
          </p:nvSpPr>
          <p:spPr bwMode="auto">
            <a:xfrm>
              <a:off x="2400" y="816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err="1">
                  <a:latin typeface="Arial"/>
                  <a:cs typeface="Arial"/>
                </a:rPr>
                <a:t>patien_of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175111" name="Rectangle 7"/>
            <p:cNvSpPr>
              <a:spLocks noChangeAspect="1" noChangeArrowheads="1"/>
            </p:cNvSpPr>
            <p:nvPr/>
          </p:nvSpPr>
          <p:spPr bwMode="auto">
            <a:xfrm>
              <a:off x="720" y="1056"/>
              <a:ext cx="134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>
                  <a:latin typeface="Arial"/>
                  <a:cs typeface="Arial"/>
                </a:rPr>
                <a:t>Patient</a:t>
              </a:r>
            </a:p>
          </p:txBody>
        </p:sp>
        <p:sp>
          <p:nvSpPr>
            <p:cNvPr id="175112" name="Oval 8"/>
            <p:cNvSpPr>
              <a:spLocks noChangeAspect="1" noChangeArrowheads="1"/>
            </p:cNvSpPr>
            <p:nvPr/>
          </p:nvSpPr>
          <p:spPr bwMode="auto">
            <a:xfrm>
              <a:off x="0" y="62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>
                  <a:latin typeface="Arial"/>
                  <a:cs typeface="Arial"/>
                </a:rPr>
                <a:t>name</a:t>
              </a:r>
            </a:p>
          </p:txBody>
        </p:sp>
        <p:sp>
          <p:nvSpPr>
            <p:cNvPr id="175113" name="Oval 9"/>
            <p:cNvSpPr>
              <a:spLocks noChangeAspect="1" noChangeArrowheads="1"/>
            </p:cNvSpPr>
            <p:nvPr/>
          </p:nvSpPr>
          <p:spPr bwMode="auto">
            <a:xfrm>
              <a:off x="0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>
                  <a:latin typeface="Arial"/>
                  <a:cs typeface="Arial"/>
                </a:rPr>
                <a:t>zip</a:t>
              </a:r>
            </a:p>
          </p:txBody>
        </p:sp>
        <p:sp>
          <p:nvSpPr>
            <p:cNvPr id="175114" name="Oval 10"/>
            <p:cNvSpPr>
              <a:spLocks noChangeAspect="1" noChangeArrowheads="1"/>
            </p:cNvSpPr>
            <p:nvPr/>
          </p:nvSpPr>
          <p:spPr bwMode="auto">
            <a:xfrm>
              <a:off x="3648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>
                  <a:latin typeface="Arial"/>
                  <a:cs typeface="Arial"/>
                </a:rPr>
                <a:t>name</a:t>
              </a:r>
            </a:p>
          </p:txBody>
        </p:sp>
        <p:sp>
          <p:nvSpPr>
            <p:cNvPr id="175115" name="Oval 11"/>
            <p:cNvSpPr>
              <a:spLocks noChangeAspect="1" noChangeArrowheads="1"/>
            </p:cNvSpPr>
            <p:nvPr/>
          </p:nvSpPr>
          <p:spPr bwMode="auto">
            <a:xfrm>
              <a:off x="4848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>
                  <a:latin typeface="Arial"/>
                  <a:cs typeface="Arial"/>
                </a:rPr>
                <a:t>dno</a:t>
              </a:r>
            </a:p>
          </p:txBody>
        </p:sp>
        <p:sp>
          <p:nvSpPr>
            <p:cNvPr id="175116" name="Line 12"/>
            <p:cNvSpPr>
              <a:spLocks noChangeAspect="1" noChangeShapeType="1"/>
            </p:cNvSpPr>
            <p:nvPr/>
          </p:nvSpPr>
          <p:spPr bwMode="auto">
            <a:xfrm flipH="1" flipV="1">
              <a:off x="81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17" name="Line 13"/>
            <p:cNvSpPr>
              <a:spLocks noChangeAspect="1" noChangeShapeType="1"/>
            </p:cNvSpPr>
            <p:nvPr/>
          </p:nvSpPr>
          <p:spPr bwMode="auto">
            <a:xfrm flipH="1">
              <a:off x="864" y="15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18" name="Line 14"/>
            <p:cNvSpPr>
              <a:spLocks noChangeAspect="1" noChangeShapeType="1"/>
            </p:cNvSpPr>
            <p:nvPr/>
          </p:nvSpPr>
          <p:spPr bwMode="auto">
            <a:xfrm>
              <a:off x="206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19" name="Line 15"/>
            <p:cNvSpPr>
              <a:spLocks noChangeAspect="1" noChangeShapeType="1"/>
            </p:cNvSpPr>
            <p:nvPr/>
          </p:nvSpPr>
          <p:spPr bwMode="auto">
            <a:xfrm>
              <a:off x="3360" y="12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20" name="Line 16"/>
            <p:cNvSpPr>
              <a:spLocks noChangeAspect="1" noChangeShapeType="1"/>
            </p:cNvSpPr>
            <p:nvPr/>
          </p:nvSpPr>
          <p:spPr bwMode="auto">
            <a:xfrm flipH="1">
              <a:off x="4464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5121" name="Line 17"/>
            <p:cNvSpPr>
              <a:spLocks noChangeAspect="1" noChangeShapeType="1"/>
            </p:cNvSpPr>
            <p:nvPr/>
          </p:nvSpPr>
          <p:spPr bwMode="auto">
            <a:xfrm>
              <a:off x="4800" y="14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152400" y="1712913"/>
            <a:ext cx="272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Conceptual Model:</a:t>
            </a:r>
          </a:p>
        </p:txBody>
      </p:sp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123874" y="2743200"/>
            <a:ext cx="3482794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Relational Model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r>
              <a:rPr lang="en-US" dirty="0" smtClean="0">
                <a:latin typeface="Arial"/>
                <a:cs typeface="Arial"/>
              </a:rPr>
              <a:t>Tables + constraints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And also functional dep.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76200" y="4038600"/>
            <a:ext cx="30927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Normalization:</a:t>
            </a:r>
          </a:p>
          <a:p>
            <a:r>
              <a:rPr lang="en-US" sz="2400" dirty="0">
                <a:latin typeface="Arial"/>
                <a:cs typeface="Arial"/>
              </a:rPr>
              <a:t>Eliminates anomalies</a:t>
            </a:r>
          </a:p>
        </p:txBody>
      </p:sp>
      <p:graphicFrame>
        <p:nvGraphicFramePr>
          <p:cNvPr id="175258" name="Group 154"/>
          <p:cNvGraphicFramePr>
            <a:graphicFrameLocks noGrp="1"/>
          </p:cNvGraphicFramePr>
          <p:nvPr/>
        </p:nvGraphicFramePr>
        <p:xfrm>
          <a:off x="3962400" y="2971800"/>
          <a:ext cx="1524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7" name="Group 153"/>
          <p:cNvGraphicFramePr>
            <a:graphicFrameLocks noGrp="1"/>
          </p:cNvGraphicFramePr>
          <p:nvPr/>
        </p:nvGraphicFramePr>
        <p:xfrm>
          <a:off x="6019800" y="2971800"/>
          <a:ext cx="1905000" cy="502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6" name="Group 152"/>
          <p:cNvGraphicFramePr>
            <a:graphicFrameLocks noGrp="1"/>
          </p:cNvGraphicFramePr>
          <p:nvPr/>
        </p:nvGraphicFramePr>
        <p:xfrm>
          <a:off x="5029200" y="4343400"/>
          <a:ext cx="1143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5" name="Group 151"/>
          <p:cNvGraphicFramePr>
            <a:graphicFrameLocks noGrp="1"/>
          </p:cNvGraphicFramePr>
          <p:nvPr/>
        </p:nvGraphicFramePr>
        <p:xfrm>
          <a:off x="6477000" y="4343400"/>
          <a:ext cx="381000" cy="69977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4" name="Group 150"/>
          <p:cNvGraphicFramePr>
            <a:graphicFrameLocks noGrp="1"/>
          </p:cNvGraphicFramePr>
          <p:nvPr/>
        </p:nvGraphicFramePr>
        <p:xfrm>
          <a:off x="7239000" y="4343400"/>
          <a:ext cx="762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53" name="Group 149"/>
          <p:cNvGraphicFramePr>
            <a:graphicFrameLocks noGrp="1"/>
          </p:cNvGraphicFramePr>
          <p:nvPr/>
        </p:nvGraphicFramePr>
        <p:xfrm>
          <a:off x="3810000" y="4343400"/>
          <a:ext cx="762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246" name="Line 142"/>
          <p:cNvSpPr>
            <a:spLocks noChangeShapeType="1"/>
          </p:cNvSpPr>
          <p:nvPr/>
        </p:nvSpPr>
        <p:spPr bwMode="auto">
          <a:xfrm>
            <a:off x="5715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47" name="Line 143"/>
          <p:cNvSpPr>
            <a:spLocks noChangeShapeType="1"/>
          </p:cNvSpPr>
          <p:nvPr/>
        </p:nvSpPr>
        <p:spPr bwMode="auto">
          <a:xfrm flipH="1">
            <a:off x="4191000" y="3810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48" name="Line 144"/>
          <p:cNvSpPr>
            <a:spLocks noChangeShapeType="1"/>
          </p:cNvSpPr>
          <p:nvPr/>
        </p:nvSpPr>
        <p:spPr bwMode="auto">
          <a:xfrm>
            <a:off x="4876800" y="3810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49" name="Line 145"/>
          <p:cNvSpPr>
            <a:spLocks noChangeShapeType="1"/>
          </p:cNvSpPr>
          <p:nvPr/>
        </p:nvSpPr>
        <p:spPr bwMode="auto">
          <a:xfrm flipH="1">
            <a:off x="6705600" y="3657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50" name="Line 146"/>
          <p:cNvSpPr>
            <a:spLocks noChangeShapeType="1"/>
          </p:cNvSpPr>
          <p:nvPr/>
        </p:nvSpPr>
        <p:spPr bwMode="auto">
          <a:xfrm>
            <a:off x="7239000" y="3657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5251" name="Line 147"/>
          <p:cNvSpPr>
            <a:spLocks noChangeShapeType="1"/>
          </p:cNvSpPr>
          <p:nvPr/>
        </p:nvSpPr>
        <p:spPr bwMode="auto">
          <a:xfrm>
            <a:off x="0" y="274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52" name="Line 14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52400" y="4876800"/>
            <a:ext cx="3124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Conceptual Schema</a:t>
            </a:r>
          </a:p>
        </p:txBody>
      </p:sp>
      <p:sp>
        <p:nvSpPr>
          <p:cNvPr id="36" name="Line 148"/>
          <p:cNvSpPr>
            <a:spLocks noChangeShapeType="1"/>
          </p:cNvSpPr>
          <p:nvPr/>
        </p:nvSpPr>
        <p:spPr bwMode="auto">
          <a:xfrm>
            <a:off x="0" y="5410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152400" y="6019800"/>
            <a:ext cx="31242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latin typeface="Arial"/>
                <a:cs typeface="Arial"/>
              </a:rPr>
              <a:t>Physical Schema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76200" y="5558135"/>
            <a:ext cx="3417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Physical storage </a:t>
            </a:r>
            <a:r>
              <a:rPr lang="en-US" dirty="0" smtClean="0">
                <a:latin typeface="Arial"/>
                <a:cs typeface="Arial"/>
              </a:rPr>
              <a:t>details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39" name="Group 152"/>
          <p:cNvGraphicFramePr>
            <a:graphicFrameLocks noGrp="1"/>
          </p:cNvGraphicFramePr>
          <p:nvPr/>
        </p:nvGraphicFramePr>
        <p:xfrm>
          <a:off x="5029200" y="5791200"/>
          <a:ext cx="1143000" cy="33528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151"/>
          <p:cNvGraphicFramePr>
            <a:graphicFrameLocks noGrp="1"/>
          </p:cNvGraphicFramePr>
          <p:nvPr/>
        </p:nvGraphicFramePr>
        <p:xfrm>
          <a:off x="6477000" y="5791200"/>
          <a:ext cx="381000" cy="69977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150"/>
          <p:cNvGraphicFramePr>
            <a:graphicFrameLocks noGrp="1"/>
          </p:cNvGraphicFramePr>
          <p:nvPr/>
        </p:nvGraphicFramePr>
        <p:xfrm>
          <a:off x="7239000" y="5791200"/>
          <a:ext cx="762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149"/>
          <p:cNvGraphicFramePr>
            <a:graphicFrameLocks noGrp="1"/>
          </p:cNvGraphicFramePr>
          <p:nvPr/>
        </p:nvGraphicFramePr>
        <p:xfrm>
          <a:off x="3810000" y="5791200"/>
          <a:ext cx="762000" cy="69977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152"/>
          <p:cNvGraphicFramePr>
            <a:graphicFrameLocks noGrp="1"/>
          </p:cNvGraphicFramePr>
          <p:nvPr/>
        </p:nvGraphicFramePr>
        <p:xfrm>
          <a:off x="5029200" y="6294120"/>
          <a:ext cx="1143000" cy="33528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Isosceles Triangle 46"/>
          <p:cNvSpPr/>
          <p:nvPr/>
        </p:nvSpPr>
        <p:spPr bwMode="auto">
          <a:xfrm rot="5400000">
            <a:off x="8136191" y="5747449"/>
            <a:ext cx="735458" cy="82296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Value Constraints</a:t>
            </a:r>
          </a:p>
        </p:txBody>
      </p:sp>
      <p:sp>
        <p:nvSpPr>
          <p:cNvPr id="61444" name="AutoShape 3"/>
          <p:cNvSpPr>
            <a:spLocks noChangeAspect="1" noChangeArrowheads="1"/>
          </p:cNvSpPr>
          <p:nvPr/>
        </p:nvSpPr>
        <p:spPr bwMode="auto">
          <a:xfrm>
            <a:off x="3659187" y="2590800"/>
            <a:ext cx="1749425" cy="8318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rmAutofit fontScale="92500" lnSpcReduction="10000"/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makes</a:t>
            </a:r>
          </a:p>
        </p:txBody>
      </p:sp>
      <p:sp>
        <p:nvSpPr>
          <p:cNvPr id="61445" name="Line 4"/>
          <p:cNvSpPr>
            <a:spLocks noChangeAspect="1" noChangeShapeType="1"/>
          </p:cNvSpPr>
          <p:nvPr/>
        </p:nvSpPr>
        <p:spPr bwMode="auto">
          <a:xfrm flipH="1">
            <a:off x="3113087" y="30067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normAutofit fontScale="25000" lnSpcReduction="20000"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1446" name="Line 5"/>
          <p:cNvSpPr>
            <a:spLocks noChangeAspect="1" noChangeShapeType="1"/>
          </p:cNvSpPr>
          <p:nvPr/>
        </p:nvSpPr>
        <p:spPr bwMode="auto">
          <a:xfrm>
            <a:off x="5418137" y="300672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  <a:normAutofit fontScale="25000" lnSpcReduction="20000"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1447" name="AutoShape 6"/>
          <p:cNvSpPr>
            <a:spLocks noChangeAspect="1" noChangeArrowheads="1"/>
          </p:cNvSpPr>
          <p:nvPr/>
        </p:nvSpPr>
        <p:spPr bwMode="auto">
          <a:xfrm>
            <a:off x="3678237" y="4502150"/>
            <a:ext cx="1749425" cy="8318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normAutofit fontScale="92500" lnSpcReduction="10000"/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makes</a:t>
            </a:r>
          </a:p>
        </p:txBody>
      </p:sp>
      <p:sp>
        <p:nvSpPr>
          <p:cNvPr id="61448" name="Line 7"/>
          <p:cNvSpPr>
            <a:spLocks noChangeAspect="1" noChangeShapeType="1"/>
          </p:cNvSpPr>
          <p:nvPr/>
        </p:nvSpPr>
        <p:spPr bwMode="auto">
          <a:xfrm flipH="1">
            <a:off x="3132137" y="491807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normAutofit fontScale="25000" lnSpcReduction="20000"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1449" name="Line 8"/>
          <p:cNvSpPr>
            <a:spLocks noChangeAspect="1" noChangeShapeType="1"/>
          </p:cNvSpPr>
          <p:nvPr/>
        </p:nvSpPr>
        <p:spPr bwMode="auto">
          <a:xfrm>
            <a:off x="5437187" y="491807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  <a:normAutofit fontScale="25000" lnSpcReduction="20000"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4124325" y="3733800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normAutofit/>
          </a:bodyPr>
          <a:lstStyle/>
          <a:p>
            <a:r>
              <a:rPr lang="en-US">
                <a:latin typeface="Arial"/>
                <a:cs typeface="Arial"/>
              </a:rPr>
              <a:t>v. s.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 Constraints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6172200" y="2286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Company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762000" y="2286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62470" name="AutoShape 5"/>
          <p:cNvSpPr>
            <a:spLocks noChangeArrowheads="1"/>
          </p:cNvSpPr>
          <p:nvPr/>
        </p:nvSpPr>
        <p:spPr bwMode="auto">
          <a:xfrm>
            <a:off x="3810000" y="19050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makes</a:t>
            </a:r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 flipH="1">
            <a:off x="28956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5334000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>
            <a:off x="6172200" y="4800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Company</a:t>
            </a:r>
          </a:p>
        </p:txBody>
      </p:sp>
      <p:sp>
        <p:nvSpPr>
          <p:cNvPr id="62474" name="Rectangle 9"/>
          <p:cNvSpPr>
            <a:spLocks noChangeArrowheads="1"/>
          </p:cNvSpPr>
          <p:nvPr/>
        </p:nvSpPr>
        <p:spPr bwMode="auto">
          <a:xfrm>
            <a:off x="762000" y="48006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62475" name="AutoShape 10"/>
          <p:cNvSpPr>
            <a:spLocks noChangeArrowheads="1"/>
          </p:cNvSpPr>
          <p:nvPr/>
        </p:nvSpPr>
        <p:spPr bwMode="auto">
          <a:xfrm>
            <a:off x="3810000" y="44196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makes</a:t>
            </a:r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 flipH="1">
            <a:off x="28956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>
            <a:off x="53340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2478" name="Arc 13"/>
          <p:cNvSpPr>
            <a:spLocks noChangeAspect="1"/>
          </p:cNvSpPr>
          <p:nvPr/>
        </p:nvSpPr>
        <p:spPr bwMode="auto">
          <a:xfrm>
            <a:off x="5867400" y="4800600"/>
            <a:ext cx="304800" cy="533400"/>
          </a:xfrm>
          <a:custGeom>
            <a:avLst/>
            <a:gdLst>
              <a:gd name="T0" fmla="*/ 38556 w 24728"/>
              <a:gd name="T1" fmla="*/ 0 h 43200"/>
              <a:gd name="T2" fmla="*/ 0 w 24728"/>
              <a:gd name="T3" fmla="*/ 530585 h 43200"/>
              <a:gd name="T4" fmla="*/ 38556 w 24728"/>
              <a:gd name="T5" fmla="*/ 266700 h 43200"/>
              <a:gd name="T6" fmla="*/ 0 60000 65536"/>
              <a:gd name="T7" fmla="*/ 0 60000 65536"/>
              <a:gd name="T8" fmla="*/ 0 60000 65536"/>
              <a:gd name="T9" fmla="*/ 0 w 24728"/>
              <a:gd name="T10" fmla="*/ 0 h 43200"/>
              <a:gd name="T11" fmla="*/ 24728 w 247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728" h="43200" fill="none" extrusionOk="0">
                <a:moveTo>
                  <a:pt x="3128" y="-1"/>
                </a:moveTo>
                <a:cubicBezTo>
                  <a:pt x="15057" y="0"/>
                  <a:pt x="24728" y="9670"/>
                  <a:pt x="24728" y="21600"/>
                </a:cubicBezTo>
                <a:cubicBezTo>
                  <a:pt x="24728" y="33529"/>
                  <a:pt x="15057" y="43200"/>
                  <a:pt x="3128" y="43200"/>
                </a:cubicBezTo>
                <a:cubicBezTo>
                  <a:pt x="2081" y="43199"/>
                  <a:pt x="1035" y="43123"/>
                  <a:pt x="-1" y="42972"/>
                </a:cubicBezTo>
              </a:path>
              <a:path w="24728" h="43200" stroke="0" extrusionOk="0">
                <a:moveTo>
                  <a:pt x="3128" y="-1"/>
                </a:moveTo>
                <a:cubicBezTo>
                  <a:pt x="15057" y="0"/>
                  <a:pt x="24728" y="9670"/>
                  <a:pt x="24728" y="21600"/>
                </a:cubicBezTo>
                <a:cubicBezTo>
                  <a:pt x="24728" y="33529"/>
                  <a:pt x="15057" y="43200"/>
                  <a:pt x="3128" y="43200"/>
                </a:cubicBezTo>
                <a:cubicBezTo>
                  <a:pt x="2081" y="43199"/>
                  <a:pt x="1035" y="43123"/>
                  <a:pt x="-1" y="42972"/>
                </a:cubicBezTo>
                <a:lnTo>
                  <a:pt x="3128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1066800" y="3276600"/>
            <a:ext cx="6354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Each product made by at most one company.</a:t>
            </a:r>
          </a:p>
          <a:p>
            <a:r>
              <a:rPr lang="en-US" dirty="0">
                <a:latin typeface="Arial"/>
                <a:cs typeface="Arial"/>
              </a:rPr>
              <a:t>Some products made by no company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935321" y="5786735"/>
            <a:ext cx="6303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Each product made by </a:t>
            </a:r>
            <a:r>
              <a:rPr lang="en-US" i="1" u="sng" dirty="0">
                <a:latin typeface="Arial"/>
                <a:cs typeface="Arial"/>
              </a:rPr>
              <a:t>exactly</a:t>
            </a:r>
            <a:r>
              <a:rPr lang="en-US" dirty="0">
                <a:latin typeface="Arial"/>
                <a:cs typeface="Arial"/>
              </a:rPr>
              <a:t> one company.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Constraints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6172200" y="33528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Company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63494" name="AutoShape 5"/>
          <p:cNvSpPr>
            <a:spLocks noChangeArrowheads="1"/>
          </p:cNvSpPr>
          <p:nvPr/>
        </p:nvSpPr>
        <p:spPr bwMode="auto">
          <a:xfrm>
            <a:off x="3810000" y="2971800"/>
            <a:ext cx="1524000" cy="1371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makes</a:t>
            </a: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H="1">
            <a:off x="28956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53340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2955925" y="3089275"/>
            <a:ext cx="877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&lt;100</a:t>
            </a:r>
          </a:p>
        </p:txBody>
      </p: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1447800" y="4572000"/>
            <a:ext cx="6630291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Q: What </a:t>
            </a:r>
            <a:r>
              <a:rPr lang="en-US" dirty="0">
                <a:latin typeface="Arial"/>
                <a:cs typeface="Arial"/>
              </a:rPr>
              <a:t>does this mean 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smtClean="0">
                <a:latin typeface="Arial"/>
                <a:cs typeface="Arial"/>
              </a:rPr>
              <a:t>A: A Company entity cannot be connected</a:t>
            </a:r>
          </a:p>
          <a:p>
            <a:r>
              <a:rPr lang="en-US" dirty="0" smtClean="0">
                <a:latin typeface="Arial"/>
                <a:cs typeface="Arial"/>
              </a:rPr>
              <a:t>by relationship to more than 99 Product entities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/ Relationship Diagrams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143000" y="2200275"/>
            <a:ext cx="705618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Arial"/>
                <a:cs typeface="Arial"/>
              </a:rPr>
              <a:t>Objects		entities</a:t>
            </a:r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Classes            </a:t>
            </a:r>
            <a:r>
              <a:rPr lang="en-US" dirty="0" smtClean="0">
                <a:latin typeface="Arial"/>
                <a:cs typeface="Arial"/>
              </a:rPr>
              <a:t> 	entity </a:t>
            </a:r>
            <a:r>
              <a:rPr lang="en-US" dirty="0">
                <a:latin typeface="Arial"/>
                <a:cs typeface="Arial"/>
              </a:rPr>
              <a:t>sets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Attributes are like in </a:t>
            </a:r>
            <a:r>
              <a:rPr lang="en-US" dirty="0" smtClean="0">
                <a:latin typeface="Arial"/>
                <a:cs typeface="Arial"/>
              </a:rPr>
              <a:t>ODL</a:t>
            </a:r>
          </a:p>
          <a:p>
            <a:pPr eaLnBrk="0" hangingPunct="0"/>
            <a:r>
              <a:rPr lang="en-US" dirty="0" smtClean="0">
                <a:latin typeface="Arial"/>
                <a:cs typeface="Arial"/>
              </a:rPr>
              <a:t>(ODL = Object Definition Language)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Relationships: like in ODL  except</a:t>
            </a:r>
          </a:p>
          <a:p>
            <a:pPr eaLnBrk="0" hangingPunct="0"/>
            <a:endParaRPr lang="en-US" dirty="0">
              <a:latin typeface="Arial"/>
              <a:cs typeface="Arial"/>
            </a:endParaRPr>
          </a:p>
          <a:p>
            <a:pPr eaLnBrk="0" hangingPunct="0"/>
            <a:r>
              <a:rPr lang="en-US" dirty="0">
                <a:latin typeface="Arial"/>
                <a:cs typeface="Arial"/>
              </a:rPr>
              <a:t>   - first class citizens (not associated with classes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eaLnBrk="0" hangingPunct="0"/>
            <a:r>
              <a:rPr lang="en-US" dirty="0">
                <a:latin typeface="Arial"/>
                <a:cs typeface="Arial"/>
              </a:rPr>
              <a:t>   - not necessarily binary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172200" y="2362200"/>
            <a:ext cx="12192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6670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6248400" y="3352800"/>
            <a:ext cx="1295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Arial"/>
                <a:cs typeface="Arial"/>
              </a:rPr>
              <a:t>address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6019800" y="4267200"/>
            <a:ext cx="1828800" cy="6858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Arial"/>
                <a:cs typeface="Arial"/>
              </a:rPr>
              <a:t>buys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6670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7086600" y="1422261"/>
            <a:ext cx="1981200" cy="865584"/>
          </a:xfrm>
          <a:prstGeom prst="wedgeEllipseCallout">
            <a:avLst>
              <a:gd name="adj1" fmla="val -67741"/>
              <a:gd name="adj2" fmla="val 7077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This is an</a:t>
            </a: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entity set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Person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6400800" y="1905000"/>
            <a:ext cx="2209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Company</a:t>
            </a:r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838200" y="22860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/>
                <a:cs typeface="Arial"/>
              </a:rPr>
              <a:t>Product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371600" y="1600200"/>
            <a:ext cx="6400800" cy="3581400"/>
            <a:chOff x="864" y="1008"/>
            <a:chExt cx="4032" cy="2256"/>
          </a:xfrm>
        </p:grpSpPr>
        <p:sp>
          <p:nvSpPr>
            <p:cNvPr id="21532" name="AutoShape 7"/>
            <p:cNvSpPr>
              <a:spLocks noChangeArrowheads="1"/>
            </p:cNvSpPr>
            <p:nvPr/>
          </p:nvSpPr>
          <p:spPr bwMode="auto">
            <a:xfrm>
              <a:off x="864" y="2208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buys</a:t>
              </a:r>
            </a:p>
          </p:txBody>
        </p:sp>
        <p:sp>
          <p:nvSpPr>
            <p:cNvPr id="21533" name="AutoShape 8"/>
            <p:cNvSpPr>
              <a:spLocks noChangeArrowheads="1"/>
            </p:cNvSpPr>
            <p:nvPr/>
          </p:nvSpPr>
          <p:spPr bwMode="auto">
            <a:xfrm>
              <a:off x="2304" y="1008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makes</a:t>
              </a:r>
            </a:p>
          </p:txBody>
        </p:sp>
        <p:sp>
          <p:nvSpPr>
            <p:cNvPr id="21534" name="AutoShape 9"/>
            <p:cNvSpPr>
              <a:spLocks noChangeArrowheads="1"/>
            </p:cNvSpPr>
            <p:nvPr/>
          </p:nvSpPr>
          <p:spPr bwMode="auto">
            <a:xfrm>
              <a:off x="3936" y="2304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Arial"/>
                  <a:cs typeface="Arial"/>
                </a:rPr>
                <a:t>employs</a:t>
              </a:r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3264" y="14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536" name="Line 21"/>
            <p:cNvSpPr>
              <a:spLocks noChangeShapeType="1"/>
            </p:cNvSpPr>
            <p:nvPr/>
          </p:nvSpPr>
          <p:spPr bwMode="auto">
            <a:xfrm flipH="1">
              <a:off x="1872" y="14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537" name="Line 22"/>
            <p:cNvSpPr>
              <a:spLocks noChangeShapeType="1"/>
            </p:cNvSpPr>
            <p:nvPr/>
          </p:nvSpPr>
          <p:spPr bwMode="auto">
            <a:xfrm flipV="1">
              <a:off x="1344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538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539" name="Line 25"/>
            <p:cNvSpPr>
              <a:spLocks noChangeShapeType="1"/>
            </p:cNvSpPr>
            <p:nvPr/>
          </p:nvSpPr>
          <p:spPr bwMode="auto">
            <a:xfrm flipH="1">
              <a:off x="3552" y="2736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21540" name="AutoShape 29"/>
            <p:cNvCxnSpPr>
              <a:cxnSpLocks noChangeShapeType="1"/>
              <a:stCxn id="21534" idx="0"/>
              <a:endCxn id="21509" idx="2"/>
            </p:cNvCxnSpPr>
            <p:nvPr/>
          </p:nvCxnSpPr>
          <p:spPr bwMode="auto">
            <a:xfrm flipV="1">
              <a:off x="4416" y="1680"/>
              <a:ext cx="312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457200"/>
            <a:ext cx="8839200" cy="6248400"/>
            <a:chOff x="144" y="288"/>
            <a:chExt cx="5568" cy="3936"/>
          </a:xfrm>
        </p:grpSpPr>
        <p:grpSp>
          <p:nvGrpSpPr>
            <p:cNvPr id="21513" name="Group 33"/>
            <p:cNvGrpSpPr>
              <a:grpSpLocks/>
            </p:cNvGrpSpPr>
            <p:nvPr/>
          </p:nvGrpSpPr>
          <p:grpSpPr bwMode="auto">
            <a:xfrm>
              <a:off x="144" y="288"/>
              <a:ext cx="2544" cy="1152"/>
              <a:chOff x="144" y="288"/>
              <a:chExt cx="2544" cy="1152"/>
            </a:xfrm>
          </p:grpSpPr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768" y="288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u="sng">
                    <a:latin typeface="Arial"/>
                    <a:cs typeface="Arial"/>
                  </a:rPr>
                  <a:t>name</a:t>
                </a:r>
              </a:p>
            </p:txBody>
          </p:sp>
          <p:sp>
            <p:nvSpPr>
              <p:cNvPr id="21527" name="Oval 13"/>
              <p:cNvSpPr>
                <a:spLocks noChangeArrowheads="1"/>
              </p:cNvSpPr>
              <p:nvPr/>
            </p:nvSpPr>
            <p:spPr bwMode="auto">
              <a:xfrm>
                <a:off x="1776" y="288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Arial"/>
                    <a:cs typeface="Arial"/>
                  </a:rPr>
                  <a:t>category</a:t>
                </a:r>
              </a:p>
            </p:txBody>
          </p:sp>
          <p:sp>
            <p:nvSpPr>
              <p:cNvPr id="21528" name="Oval 16"/>
              <p:cNvSpPr>
                <a:spLocks noChangeArrowheads="1"/>
              </p:cNvSpPr>
              <p:nvPr/>
            </p:nvSpPr>
            <p:spPr bwMode="auto">
              <a:xfrm>
                <a:off x="144" y="864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latin typeface="Arial"/>
                    <a:cs typeface="Arial"/>
                  </a:rPr>
                  <a:t>price</a:t>
                </a: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864" y="3456"/>
              <a:ext cx="4224" cy="768"/>
              <a:chOff x="864" y="3456"/>
              <a:chExt cx="4224" cy="768"/>
            </a:xfrm>
          </p:grpSpPr>
          <p:sp>
            <p:nvSpPr>
              <p:cNvPr id="21520" name="Oval 3"/>
              <p:cNvSpPr>
                <a:spLocks noChangeArrowheads="1"/>
              </p:cNvSpPr>
              <p:nvPr/>
            </p:nvSpPr>
            <p:spPr bwMode="auto">
              <a:xfrm>
                <a:off x="864" y="3792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Arial"/>
                    <a:cs typeface="Arial"/>
                  </a:rPr>
                  <a:t>address</a:t>
                </a:r>
              </a:p>
            </p:txBody>
          </p:sp>
          <p:sp>
            <p:nvSpPr>
              <p:cNvPr id="21521" name="Oval 4"/>
              <p:cNvSpPr>
                <a:spLocks noChangeArrowheads="1"/>
              </p:cNvSpPr>
              <p:nvPr/>
            </p:nvSpPr>
            <p:spPr bwMode="auto">
              <a:xfrm>
                <a:off x="2496" y="3744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Arial"/>
                    <a:cs typeface="Arial"/>
                  </a:rPr>
                  <a:t>name</a:t>
                </a:r>
              </a:p>
            </p:txBody>
          </p:sp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u="sng">
                    <a:latin typeface="Arial"/>
                    <a:cs typeface="Arial"/>
                  </a:rPr>
                  <a:t>ssn</a:t>
                </a:r>
              </a:p>
            </p:txBody>
          </p:sp>
          <p:sp>
            <p:nvSpPr>
              <p:cNvPr id="21523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1524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1525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1515" name="Group 32"/>
            <p:cNvGrpSpPr>
              <a:grpSpLocks/>
            </p:cNvGrpSpPr>
            <p:nvPr/>
          </p:nvGrpSpPr>
          <p:grpSpPr bwMode="auto">
            <a:xfrm>
              <a:off x="4704" y="432"/>
              <a:ext cx="1008" cy="1872"/>
              <a:chOff x="4704" y="432"/>
              <a:chExt cx="1008" cy="1872"/>
            </a:xfrm>
          </p:grpSpPr>
          <p:sp>
            <p:nvSpPr>
              <p:cNvPr id="21516" name="Oval 14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Arial"/>
                    <a:cs typeface="Arial"/>
                  </a:rPr>
                  <a:t>stockprice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517" name="Oval 15"/>
              <p:cNvSpPr>
                <a:spLocks noChangeArrowheads="1"/>
              </p:cNvSpPr>
              <p:nvPr/>
            </p:nvSpPr>
            <p:spPr bwMode="auto">
              <a:xfrm>
                <a:off x="4704" y="432"/>
                <a:ext cx="912" cy="43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u="sng">
                    <a:latin typeface="Arial"/>
                    <a:cs typeface="Arial"/>
                  </a:rPr>
                  <a:t>name</a:t>
                </a:r>
              </a:p>
            </p:txBody>
          </p:sp>
          <p:sp>
            <p:nvSpPr>
              <p:cNvPr id="21518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cxnSp>
            <p:nvCxnSpPr>
              <p:cNvPr id="21519" name="AutoShape 30"/>
              <p:cNvCxnSpPr>
                <a:cxnSpLocks noChangeShapeType="1"/>
                <a:stCxn id="21509" idx="2"/>
                <a:endCxn id="21516" idx="0"/>
              </p:cNvCxnSpPr>
              <p:nvPr/>
            </p:nvCxnSpPr>
            <p:spPr bwMode="auto">
              <a:xfrm>
                <a:off x="4728" y="1680"/>
                <a:ext cx="528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A30A0-C220-FB45-8E4F-200311C47D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Keys in E/R Diagrams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Every entity set must have a key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667000" y="4724400"/>
            <a:ext cx="2133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Product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2971800" y="2895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u="sng">
                <a:latin typeface="Arial"/>
                <a:cs typeface="Arial"/>
              </a:rPr>
              <a:t>name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4572000" y="28956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category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1828800" y="38100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price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 flipV="1">
            <a:off x="29718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V="1">
            <a:off x="37338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V="1">
            <a:off x="4343400" y="35814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 Relation 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A, B are sets, then a relation R is a subset of A </a:t>
            </a:r>
            <a:r>
              <a:rPr lang="en-US" dirty="0" err="1">
                <a:sym typeface="Symbol" charset="2"/>
              </a:rPr>
              <a:t></a:t>
            </a:r>
            <a:r>
              <a:rPr lang="en-US" dirty="0"/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A={1,2,3},   B={</a:t>
            </a:r>
            <a:r>
              <a:rPr lang="en-US" dirty="0" err="1"/>
              <a:t>a,b,c,d</a:t>
            </a:r>
            <a:r>
              <a:rPr lang="en-US" dirty="0"/>
              <a:t>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</a:t>
            </a:r>
            <a:r>
              <a:rPr lang="en-US" dirty="0">
                <a:sym typeface="Symbol" charset="2"/>
              </a:rPr>
              <a:t> B = {(1,a),(1,b), . . ., (3,d)}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R = {(1,a), (1,c), (3,b)}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makes</a:t>
            </a:r>
            <a:r>
              <a:rPr lang="en-US" dirty="0" smtClean="0"/>
              <a:t> </a:t>
            </a:r>
            <a:r>
              <a:rPr lang="en-US" dirty="0"/>
              <a:t>is a subset of </a:t>
            </a:r>
            <a:r>
              <a:rPr lang="en-US" b="1" dirty="0"/>
              <a:t>Product </a:t>
            </a:r>
            <a:r>
              <a:rPr lang="en-US" b="1" dirty="0" err="1">
                <a:sym typeface="Symbol" charset="2"/>
              </a:rPr>
              <a:t></a:t>
            </a:r>
            <a:r>
              <a:rPr lang="en-US" b="1" dirty="0"/>
              <a:t> Company</a:t>
            </a:r>
            <a:r>
              <a:rPr lang="en-US" dirty="0"/>
              <a:t>: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334000" y="3048000"/>
            <a:ext cx="3368675" cy="2320925"/>
            <a:chOff x="998" y="2858"/>
            <a:chExt cx="2122" cy="1462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0" name="Line 14"/>
            <p:cNvSpPr>
              <a:spLocks noChangeShapeType="1"/>
            </p:cNvSpPr>
            <p:nvPr/>
          </p:nvSpPr>
          <p:spPr bwMode="auto">
            <a:xfrm>
              <a:off x="1872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1" name="Line 15"/>
            <p:cNvSpPr>
              <a:spLocks noChangeShapeType="1"/>
            </p:cNvSpPr>
            <p:nvPr/>
          </p:nvSpPr>
          <p:spPr bwMode="auto">
            <a:xfrm>
              <a:off x="1872" y="3072"/>
              <a:ext cx="86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2" name="Line 16"/>
            <p:cNvSpPr>
              <a:spLocks noChangeShapeType="1"/>
            </p:cNvSpPr>
            <p:nvPr/>
          </p:nvSpPr>
          <p:spPr bwMode="auto">
            <a:xfrm flipV="1">
              <a:off x="1872" y="3408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998" y="3386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198" y="3914"/>
              <a:ext cx="3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B=</a:t>
              </a:r>
            </a:p>
          </p:txBody>
        </p:sp>
      </p:grpSp>
      <p:sp>
        <p:nvSpPr>
          <p:cNvPr id="25606" name="AutoShape 19"/>
          <p:cNvSpPr>
            <a:spLocks noChangeAspect="1" noChangeArrowheads="1"/>
          </p:cNvSpPr>
          <p:nvPr/>
        </p:nvSpPr>
        <p:spPr bwMode="auto">
          <a:xfrm>
            <a:off x="3821113" y="5486400"/>
            <a:ext cx="746125" cy="671512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/>
              <a:t>makes</a:t>
            </a:r>
          </a:p>
        </p:txBody>
      </p:sp>
      <p:sp>
        <p:nvSpPr>
          <p:cNvPr id="25607" name="Rectangle 20"/>
          <p:cNvSpPr>
            <a:spLocks noChangeAspect="1" noChangeArrowheads="1"/>
          </p:cNvSpPr>
          <p:nvPr/>
        </p:nvSpPr>
        <p:spPr bwMode="auto">
          <a:xfrm>
            <a:off x="5165725" y="5635625"/>
            <a:ext cx="1082675" cy="37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Company</a:t>
            </a:r>
          </a:p>
        </p:txBody>
      </p:sp>
      <p:sp>
        <p:nvSpPr>
          <p:cNvPr id="25608" name="Rectangle 21"/>
          <p:cNvSpPr>
            <a:spLocks noChangeAspect="1" noChangeArrowheads="1"/>
          </p:cNvSpPr>
          <p:nvPr/>
        </p:nvSpPr>
        <p:spPr bwMode="auto">
          <a:xfrm>
            <a:off x="2438400" y="5822950"/>
            <a:ext cx="1046163" cy="37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/>
              <a:t>Product</a:t>
            </a:r>
          </a:p>
        </p:txBody>
      </p:sp>
      <p:sp>
        <p:nvSpPr>
          <p:cNvPr id="25609" name="Line 22"/>
          <p:cNvSpPr>
            <a:spLocks noChangeAspect="1" noChangeShapeType="1"/>
          </p:cNvSpPr>
          <p:nvPr/>
        </p:nvSpPr>
        <p:spPr bwMode="auto">
          <a:xfrm>
            <a:off x="4567238" y="5822950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Line 23"/>
          <p:cNvSpPr>
            <a:spLocks noChangeAspect="1" noChangeShapeType="1"/>
          </p:cNvSpPr>
          <p:nvPr/>
        </p:nvSpPr>
        <p:spPr bwMode="auto">
          <a:xfrm flipH="1">
            <a:off x="3484563" y="5822950"/>
            <a:ext cx="33655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Multiplicity of E/R Relations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one-one: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many-one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many</a:t>
            </a:r>
            <a:r>
              <a:rPr lang="en-US" dirty="0"/>
              <a:t>-many</a:t>
            </a:r>
          </a:p>
        </p:txBody>
      </p:sp>
      <p:sp>
        <p:nvSpPr>
          <p:cNvPr id="27653" name="AutoShape 4"/>
          <p:cNvSpPr>
            <a:spLocks noChangeAspect="1" noChangeArrowheads="1"/>
          </p:cNvSpPr>
          <p:nvPr/>
        </p:nvSpPr>
        <p:spPr bwMode="auto">
          <a:xfrm>
            <a:off x="5638800" y="1981200"/>
            <a:ext cx="838200" cy="7556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654" name="AutoShape 5"/>
          <p:cNvSpPr>
            <a:spLocks noChangeAspect="1" noChangeArrowheads="1"/>
          </p:cNvSpPr>
          <p:nvPr/>
        </p:nvSpPr>
        <p:spPr bwMode="auto">
          <a:xfrm>
            <a:off x="5638800" y="3505200"/>
            <a:ext cx="838200" cy="7556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655" name="AutoShape 6"/>
          <p:cNvSpPr>
            <a:spLocks noChangeAspect="1" noChangeArrowheads="1"/>
          </p:cNvSpPr>
          <p:nvPr/>
        </p:nvSpPr>
        <p:spPr bwMode="auto">
          <a:xfrm>
            <a:off x="5638800" y="4959350"/>
            <a:ext cx="838200" cy="75565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H="1">
            <a:off x="4943475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6477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647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H="1">
            <a:off x="50292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6477000" y="5340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H="1">
            <a:off x="5029200" y="5340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662" name="Group 13"/>
          <p:cNvGrpSpPr>
            <a:grpSpLocks/>
          </p:cNvGrpSpPr>
          <p:nvPr/>
        </p:nvGrpSpPr>
        <p:grpSpPr bwMode="auto">
          <a:xfrm>
            <a:off x="2438400" y="2378075"/>
            <a:ext cx="1143000" cy="1008063"/>
            <a:chOff x="1536" y="1498"/>
            <a:chExt cx="720" cy="635"/>
          </a:xfrm>
        </p:grpSpPr>
        <p:sp>
          <p:nvSpPr>
            <p:cNvPr id="27681" name="Oval 14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1</a:t>
              </a:r>
            </a:p>
            <a:p>
              <a:pPr algn="ctr" eaLnBrk="0" hangingPunct="0"/>
              <a:r>
                <a:rPr lang="en-US" sz="1400"/>
                <a:t>2</a:t>
              </a:r>
            </a:p>
            <a:p>
              <a:pPr algn="ctr" eaLnBrk="0" hangingPunct="0"/>
              <a:r>
                <a:rPr lang="en-US" sz="1400"/>
                <a:t>3</a:t>
              </a:r>
            </a:p>
          </p:txBody>
        </p:sp>
        <p:sp>
          <p:nvSpPr>
            <p:cNvPr id="27682" name="Oval 15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a</a:t>
              </a:r>
            </a:p>
            <a:p>
              <a:pPr algn="ctr" eaLnBrk="0" hangingPunct="0"/>
              <a:r>
                <a:rPr lang="en-US" sz="1400"/>
                <a:t>b</a:t>
              </a:r>
            </a:p>
            <a:p>
              <a:pPr algn="ctr" eaLnBrk="0" hangingPunct="0"/>
              <a:r>
                <a:rPr lang="en-US" sz="1400"/>
                <a:t>c</a:t>
              </a:r>
            </a:p>
            <a:p>
              <a:pPr algn="ctr" eaLnBrk="0" hangingPunct="0"/>
              <a:r>
                <a:rPr lang="en-US" sz="1400"/>
                <a:t>d</a:t>
              </a:r>
            </a:p>
          </p:txBody>
        </p:sp>
      </p:grpSp>
      <p:sp>
        <p:nvSpPr>
          <p:cNvPr id="27663" name="Line 16"/>
          <p:cNvSpPr>
            <a:spLocks noChangeShapeType="1"/>
          </p:cNvSpPr>
          <p:nvPr/>
        </p:nvSpPr>
        <p:spPr bwMode="auto">
          <a:xfrm>
            <a:off x="2743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V="1">
            <a:off x="2743200" y="2590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>
            <a:off x="2743200" y="2971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666" name="Group 19"/>
          <p:cNvGrpSpPr>
            <a:grpSpLocks/>
          </p:cNvGrpSpPr>
          <p:nvPr/>
        </p:nvGrpSpPr>
        <p:grpSpPr bwMode="auto">
          <a:xfrm>
            <a:off x="2514600" y="3581400"/>
            <a:ext cx="1143000" cy="1008063"/>
            <a:chOff x="1536" y="1498"/>
            <a:chExt cx="720" cy="635"/>
          </a:xfrm>
        </p:grpSpPr>
        <p:sp>
          <p:nvSpPr>
            <p:cNvPr id="27679" name="Oval 20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1</a:t>
              </a:r>
            </a:p>
            <a:p>
              <a:pPr algn="ctr" eaLnBrk="0" hangingPunct="0"/>
              <a:r>
                <a:rPr lang="en-US" sz="1400"/>
                <a:t>2</a:t>
              </a:r>
            </a:p>
            <a:p>
              <a:pPr algn="ctr" eaLnBrk="0" hangingPunct="0"/>
              <a:r>
                <a:rPr lang="en-US" sz="1400"/>
                <a:t>3</a:t>
              </a:r>
            </a:p>
          </p:txBody>
        </p:sp>
        <p:sp>
          <p:nvSpPr>
            <p:cNvPr id="27680" name="Oval 21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a</a:t>
              </a:r>
            </a:p>
            <a:p>
              <a:pPr algn="ctr" eaLnBrk="0" hangingPunct="0"/>
              <a:r>
                <a:rPr lang="en-US" sz="1400"/>
                <a:t>b</a:t>
              </a:r>
            </a:p>
            <a:p>
              <a:pPr algn="ctr" eaLnBrk="0" hangingPunct="0"/>
              <a:r>
                <a:rPr lang="en-US" sz="1400"/>
                <a:t>c</a:t>
              </a:r>
            </a:p>
            <a:p>
              <a:pPr algn="ctr" eaLnBrk="0" hangingPunct="0"/>
              <a:r>
                <a:rPr lang="en-US" sz="1400"/>
                <a:t>d</a:t>
              </a:r>
            </a:p>
          </p:txBody>
        </p:sp>
      </p:grpSp>
      <p:grpSp>
        <p:nvGrpSpPr>
          <p:cNvPr id="27667" name="Group 22"/>
          <p:cNvGrpSpPr>
            <a:grpSpLocks/>
          </p:cNvGrpSpPr>
          <p:nvPr/>
        </p:nvGrpSpPr>
        <p:grpSpPr bwMode="auto">
          <a:xfrm>
            <a:off x="2590800" y="5105400"/>
            <a:ext cx="1143000" cy="1008063"/>
            <a:chOff x="1536" y="1498"/>
            <a:chExt cx="720" cy="635"/>
          </a:xfrm>
        </p:grpSpPr>
        <p:sp>
          <p:nvSpPr>
            <p:cNvPr id="27677" name="Oval 23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1</a:t>
              </a:r>
            </a:p>
            <a:p>
              <a:pPr algn="ctr" eaLnBrk="0" hangingPunct="0"/>
              <a:r>
                <a:rPr lang="en-US" sz="1400"/>
                <a:t>2</a:t>
              </a:r>
            </a:p>
            <a:p>
              <a:pPr algn="ctr" eaLnBrk="0" hangingPunct="0"/>
              <a:r>
                <a:rPr lang="en-US" sz="1400"/>
                <a:t>3</a:t>
              </a:r>
            </a:p>
          </p:txBody>
        </p:sp>
        <p:sp>
          <p:nvSpPr>
            <p:cNvPr id="27678" name="Oval 24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/>
                <a:t>a</a:t>
              </a:r>
            </a:p>
            <a:p>
              <a:pPr algn="ctr" eaLnBrk="0" hangingPunct="0"/>
              <a:r>
                <a:rPr lang="en-US" sz="1400"/>
                <a:t>b</a:t>
              </a:r>
            </a:p>
            <a:p>
              <a:pPr algn="ctr" eaLnBrk="0" hangingPunct="0"/>
              <a:r>
                <a:rPr lang="en-US" sz="1400"/>
                <a:t>c</a:t>
              </a:r>
            </a:p>
            <a:p>
              <a:pPr algn="ctr" eaLnBrk="0" hangingPunct="0"/>
              <a:r>
                <a:rPr lang="en-US" sz="1400"/>
                <a:t>d</a:t>
              </a:r>
            </a:p>
          </p:txBody>
        </p:sp>
      </p:grpSp>
      <p:sp>
        <p:nvSpPr>
          <p:cNvPr id="27668" name="Line 25"/>
          <p:cNvSpPr>
            <a:spLocks noChangeShapeType="1"/>
          </p:cNvSpPr>
          <p:nvPr/>
        </p:nvSpPr>
        <p:spPr bwMode="auto">
          <a:xfrm>
            <a:off x="2819400" y="3810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Line 26"/>
          <p:cNvSpPr>
            <a:spLocks noChangeShapeType="1"/>
          </p:cNvSpPr>
          <p:nvPr/>
        </p:nvSpPr>
        <p:spPr bwMode="auto">
          <a:xfrm>
            <a:off x="28194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0" name="Line 27"/>
          <p:cNvSpPr>
            <a:spLocks noChangeShapeType="1"/>
          </p:cNvSpPr>
          <p:nvPr/>
        </p:nvSpPr>
        <p:spPr bwMode="auto">
          <a:xfrm>
            <a:off x="2819400" y="4191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Line 28"/>
          <p:cNvSpPr>
            <a:spLocks noChangeShapeType="1"/>
          </p:cNvSpPr>
          <p:nvPr/>
        </p:nvSpPr>
        <p:spPr bwMode="auto">
          <a:xfrm>
            <a:off x="2895600" y="5257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Line 29"/>
          <p:cNvSpPr>
            <a:spLocks noChangeShapeType="1"/>
          </p:cNvSpPr>
          <p:nvPr/>
        </p:nvSpPr>
        <p:spPr bwMode="auto">
          <a:xfrm>
            <a:off x="2895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3" name="Line 30"/>
          <p:cNvSpPr>
            <a:spLocks noChangeShapeType="1"/>
          </p:cNvSpPr>
          <p:nvPr/>
        </p:nvSpPr>
        <p:spPr bwMode="auto">
          <a:xfrm flipH="1">
            <a:off x="2895600" y="5257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31"/>
          <p:cNvSpPr>
            <a:spLocks noChangeShapeType="1"/>
          </p:cNvSpPr>
          <p:nvPr/>
        </p:nvSpPr>
        <p:spPr bwMode="auto">
          <a:xfrm>
            <a:off x="2895600" y="5486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Line 32"/>
          <p:cNvSpPr>
            <a:spLocks noChangeShapeType="1"/>
          </p:cNvSpPr>
          <p:nvPr/>
        </p:nvSpPr>
        <p:spPr bwMode="auto">
          <a:xfrm flipH="1">
            <a:off x="2895600" y="5486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Line 33"/>
          <p:cNvSpPr>
            <a:spLocks noChangeShapeType="1"/>
          </p:cNvSpPr>
          <p:nvPr/>
        </p:nvSpPr>
        <p:spPr bwMode="auto">
          <a:xfrm>
            <a:off x="2895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1777</Words>
  <Application>Microsoft Macintosh PowerPoint</Application>
  <PresentationFormat>On-screen Show (4:3)</PresentationFormat>
  <Paragraphs>592</Paragraphs>
  <Slides>42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Introduction to Data Management CSE 344</vt:lpstr>
      <vt:lpstr>Today: E/R Diagrams</vt:lpstr>
      <vt:lpstr>Database Design</vt:lpstr>
      <vt:lpstr>Database Design Process</vt:lpstr>
      <vt:lpstr>Entity / Relationship Diagrams</vt:lpstr>
      <vt:lpstr>  </vt:lpstr>
      <vt:lpstr>Keys in E/R Diagrams</vt:lpstr>
      <vt:lpstr>What is a Relation ?</vt:lpstr>
      <vt:lpstr>Multiplicity of E/R Relations</vt:lpstr>
      <vt:lpstr>  </vt:lpstr>
      <vt:lpstr>Multi-way Relationships</vt:lpstr>
      <vt:lpstr>Arrows in Multiway Relationships</vt:lpstr>
      <vt:lpstr>Arrows in Multiway Relationships</vt:lpstr>
      <vt:lpstr>Arrows in Multiway Relationships</vt:lpstr>
      <vt:lpstr>Converting Multi-way Relationships to Binary</vt:lpstr>
      <vt:lpstr>Converting Multi-way Relationships to Binary</vt:lpstr>
      <vt:lpstr>3. Design Principles</vt:lpstr>
      <vt:lpstr>Design Principles: What’s Wrong?</vt:lpstr>
      <vt:lpstr>Design Principles: What’s Wrong?</vt:lpstr>
      <vt:lpstr>From E/R Diagrams to Relational Schema</vt:lpstr>
      <vt:lpstr>Entity Set to Relation</vt:lpstr>
      <vt:lpstr>Create Table (SQL)</vt:lpstr>
      <vt:lpstr>N-N Relationships to Relations</vt:lpstr>
      <vt:lpstr>N-N Relationships to Relations</vt:lpstr>
      <vt:lpstr>Create Table (SQL)</vt:lpstr>
      <vt:lpstr>N-1 Relationships to Relations</vt:lpstr>
      <vt:lpstr>N-1 Relationships to Relations</vt:lpstr>
      <vt:lpstr>Multi-way Relationships to Relations</vt:lpstr>
      <vt:lpstr>Modeling Subclasses</vt:lpstr>
      <vt:lpstr>  </vt:lpstr>
      <vt:lpstr>Understanding Subclasses</vt:lpstr>
      <vt:lpstr>  Subclasses to Relations </vt:lpstr>
      <vt:lpstr>Modeling UnionTypes With Subclasses</vt:lpstr>
      <vt:lpstr>Modeling Union Types with Subclasses</vt:lpstr>
      <vt:lpstr>Modeling Union Types with Subclasses</vt:lpstr>
      <vt:lpstr>Weak Entity Sets</vt:lpstr>
      <vt:lpstr>What Are the Keys of R ?</vt:lpstr>
      <vt:lpstr>Constraints in E/R Diagrams</vt:lpstr>
      <vt:lpstr> Keys in E/R Diagrams</vt:lpstr>
      <vt:lpstr>Single Value Constraints</vt:lpstr>
      <vt:lpstr>Referential Integrity Constraints</vt:lpstr>
      <vt:lpstr>Other Constraints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Magdalena Balazinska</cp:lastModifiedBy>
  <cp:revision>516</cp:revision>
  <dcterms:created xsi:type="dcterms:W3CDTF">2011-10-31T05:16:36Z</dcterms:created>
  <dcterms:modified xsi:type="dcterms:W3CDTF">2012-10-29T18:01:14Z</dcterms:modified>
</cp:coreProperties>
</file>