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934200" cy="9080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26" autoAdjust="0"/>
  </p:normalViewPr>
  <p:slideViewPr>
    <p:cSldViewPr>
      <p:cViewPr varScale="1">
        <p:scale>
          <a:sx n="147" d="100"/>
          <a:sy n="147" d="100"/>
        </p:scale>
        <p:origin x="-15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6475"/>
            <a:ext cx="30051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626475"/>
            <a:ext cx="30051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B8FB38D-7186-5C40-BCF7-467AE57A7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259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6475"/>
            <a:ext cx="30051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26475"/>
            <a:ext cx="30051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43EFC3-FD60-0C43-869A-FE6512C0F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9A1A7-F92B-504C-8DD6-50872A0F92C6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96" tIns="45748" rIns="91496" bIns="45748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75AABD-54EA-1442-83AD-285319FA206C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96" tIns="45748" rIns="91496" bIns="45748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14CB91-A6BB-4845-9583-29B5311EA1B1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96" tIns="45748" rIns="91496" bIns="45748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F968F4-116F-0940-BD8B-F7E7618FD3BE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96" tIns="45748" rIns="91496" bIns="45748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43EFC3-FD60-0C43-869A-FE6512C0FBB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08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60EC9-28B9-724D-B414-483E6C299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9BDF0-02DA-DC40-B07D-B7ACEA001A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1E888-0934-224C-A567-CB89030EEF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8BAC5-3AF5-5B4E-9C58-590DDCBC85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BCB6B-399E-6D43-AFB7-CC584205C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CF6A-DC92-854A-AD93-BABF4A5A3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657D9-BF5B-974C-B559-E9CA1D7A6D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A30A0-C220-FB45-8E4F-200311C47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8E962-9E79-BD46-9431-C926E77984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DA4CB-C2FC-B74C-B2E9-8DA569012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0886-051F-854D-8738-32EF3526E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CSE 344 – Winter 2012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/>
                <a:cs typeface="Arial"/>
              </a:defRPr>
            </a:lvl1pPr>
          </a:lstStyle>
          <a:p>
            <a:pPr>
              <a:defRPr/>
            </a:pPr>
            <a:fld id="{DED2216E-FF1B-E640-BC89-F624A89103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/>
          <a:ea typeface="ＭＳ Ｐゴシック" charset="-128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Introduction to Data Management</a:t>
            </a:r>
            <a:br>
              <a:rPr lang="en-US" sz="3600" dirty="0" smtClean="0"/>
            </a:br>
            <a:r>
              <a:rPr lang="en-US" sz="3600" dirty="0" smtClean="0"/>
              <a:t>CSE 344</a:t>
            </a:r>
            <a:endParaRPr lang="en-US" sz="3600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Lecture </a:t>
            </a:r>
            <a:r>
              <a:rPr lang="en-US" dirty="0" smtClean="0"/>
              <a:t>18: Lossless Decomposition</a:t>
            </a:r>
          </a:p>
          <a:p>
            <a:pPr eaLnBrk="1" hangingPunct="1"/>
            <a:r>
              <a:rPr lang="en-US" dirty="0" smtClean="0"/>
              <a:t>(Supplement needed for </a:t>
            </a:r>
            <a:r>
              <a:rPr lang="en-US" dirty="0" err="1" smtClean="0"/>
              <a:t>Webquiz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60EC9-28B9-724D-B414-483E6C299AE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Webquiz</a:t>
            </a:r>
            <a:r>
              <a:rPr lang="en-US" dirty="0" smtClean="0"/>
              <a:t> due tomorrow!  (last one)</a:t>
            </a:r>
          </a:p>
          <a:p>
            <a:endParaRPr lang="en-US" dirty="0"/>
          </a:p>
          <a:p>
            <a:r>
              <a:rPr lang="en-US" dirty="0" smtClean="0"/>
              <a:t>No lecture on Monday (Presidents’ day)</a:t>
            </a:r>
          </a:p>
          <a:p>
            <a:endParaRPr lang="en-US" dirty="0"/>
          </a:p>
          <a:p>
            <a:r>
              <a:rPr lang="en-US" dirty="0" smtClean="0"/>
              <a:t>Homework 5 due next Friday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D8BAC5-3AF5-5B4E-9C58-590DDCBC85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07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C092B8-6EA4-044F-AF59-B359626EA2F4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Decompositions in General</a:t>
            </a:r>
          </a:p>
        </p:txBody>
      </p:sp>
      <p:sp>
        <p:nvSpPr>
          <p:cNvPr id="112644" name="Text Box 3"/>
          <p:cNvSpPr txBox="1">
            <a:spLocks noChangeArrowheads="1"/>
          </p:cNvSpPr>
          <p:nvPr/>
        </p:nvSpPr>
        <p:spPr bwMode="auto">
          <a:xfrm>
            <a:off x="1219200" y="5029200"/>
            <a:ext cx="602691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dirty="0">
                <a:solidFill>
                  <a:srgbClr val="3333CC"/>
                </a:solidFill>
                <a:latin typeface="Arial"/>
              </a:rPr>
              <a:t>R</a:t>
            </a:r>
            <a:r>
              <a:rPr lang="en-US" baseline="-25000" dirty="0">
                <a:solidFill>
                  <a:srgbClr val="3333CC"/>
                </a:solidFill>
                <a:latin typeface="Arial"/>
              </a:rPr>
              <a:t>1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= projection of R on 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A</a:t>
            </a:r>
            <a:r>
              <a:rPr lang="en-US" baseline="-25000" dirty="0">
                <a:solidFill>
                  <a:srgbClr val="3333CC"/>
                </a:solidFill>
                <a:latin typeface="Arial"/>
              </a:rPr>
              <a:t>1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, ..., A</a:t>
            </a:r>
            <a:r>
              <a:rPr lang="en-US" baseline="-25000" dirty="0">
                <a:solidFill>
                  <a:srgbClr val="3333CC"/>
                </a:solidFill>
                <a:latin typeface="Arial"/>
              </a:rPr>
              <a:t>n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, B</a:t>
            </a:r>
            <a:r>
              <a:rPr lang="en-US" baseline="-25000" dirty="0">
                <a:solidFill>
                  <a:srgbClr val="3333CC"/>
                </a:solidFill>
                <a:latin typeface="Arial"/>
              </a:rPr>
              <a:t>1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, ..., </a:t>
            </a:r>
            <a:r>
              <a:rPr lang="en-US" dirty="0" err="1">
                <a:solidFill>
                  <a:srgbClr val="3333CC"/>
                </a:solidFill>
                <a:latin typeface="Arial"/>
              </a:rPr>
              <a:t>B</a:t>
            </a:r>
            <a:r>
              <a:rPr lang="en-US" baseline="-25000" dirty="0" err="1">
                <a:solidFill>
                  <a:srgbClr val="3333CC"/>
                </a:solidFill>
                <a:latin typeface="Arial"/>
              </a:rPr>
              <a:t>m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3333CC"/>
                </a:solidFill>
                <a:latin typeface="Arial"/>
              </a:rPr>
              <a:t>R</a:t>
            </a:r>
            <a:r>
              <a:rPr lang="en-US" baseline="-25000" dirty="0">
                <a:solidFill>
                  <a:srgbClr val="3333CC"/>
                </a:solidFill>
                <a:latin typeface="Arial"/>
              </a:rPr>
              <a:t>2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= projection of R on 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A</a:t>
            </a:r>
            <a:r>
              <a:rPr lang="en-US" baseline="-25000" dirty="0">
                <a:solidFill>
                  <a:srgbClr val="3333CC"/>
                </a:solidFill>
                <a:latin typeface="Arial"/>
              </a:rPr>
              <a:t>1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, ..., A</a:t>
            </a:r>
            <a:r>
              <a:rPr lang="en-US" baseline="-25000" dirty="0">
                <a:solidFill>
                  <a:srgbClr val="3333CC"/>
                </a:solidFill>
                <a:latin typeface="Arial"/>
              </a:rPr>
              <a:t>n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, C</a:t>
            </a:r>
            <a:r>
              <a:rPr lang="en-US" baseline="-25000" dirty="0">
                <a:solidFill>
                  <a:srgbClr val="3333CC"/>
                </a:solidFill>
                <a:latin typeface="Arial"/>
              </a:rPr>
              <a:t>1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, ..., </a:t>
            </a:r>
            <a:r>
              <a:rPr lang="en-US" dirty="0" err="1">
                <a:solidFill>
                  <a:srgbClr val="3333CC"/>
                </a:solidFill>
                <a:latin typeface="Arial"/>
              </a:rPr>
              <a:t>C</a:t>
            </a:r>
            <a:r>
              <a:rPr lang="en-US" baseline="-25000" dirty="0" err="1">
                <a:solidFill>
                  <a:srgbClr val="3333CC"/>
                </a:solidFill>
                <a:latin typeface="Arial"/>
              </a:rPr>
              <a:t>p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  <p:sp>
        <p:nvSpPr>
          <p:cNvPr id="529412" name="Text Box 4"/>
          <p:cNvSpPr txBox="1">
            <a:spLocks noChangeArrowheads="1"/>
          </p:cNvSpPr>
          <p:nvPr/>
        </p:nvSpPr>
        <p:spPr bwMode="auto">
          <a:xfrm>
            <a:off x="2209800" y="1752600"/>
            <a:ext cx="47283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dirty="0">
                <a:solidFill>
                  <a:srgbClr val="3333CC"/>
                </a:solidFill>
                <a:latin typeface="Arial"/>
              </a:rPr>
              <a:t>R(A</a:t>
            </a:r>
            <a:r>
              <a:rPr lang="en-US" baseline="-25000" dirty="0">
                <a:solidFill>
                  <a:srgbClr val="3333CC"/>
                </a:solidFill>
                <a:latin typeface="Arial"/>
              </a:rPr>
              <a:t>1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, ..., A</a:t>
            </a:r>
            <a:r>
              <a:rPr lang="en-US" baseline="-25000" dirty="0">
                <a:solidFill>
                  <a:srgbClr val="3333CC"/>
                </a:solidFill>
                <a:latin typeface="Arial"/>
              </a:rPr>
              <a:t>n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, B</a:t>
            </a:r>
            <a:r>
              <a:rPr lang="en-US" baseline="-25000" dirty="0">
                <a:solidFill>
                  <a:srgbClr val="3333CC"/>
                </a:solidFill>
                <a:latin typeface="Arial"/>
              </a:rPr>
              <a:t>1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, ..., </a:t>
            </a:r>
            <a:r>
              <a:rPr lang="en-US" dirty="0" err="1">
                <a:solidFill>
                  <a:srgbClr val="3333CC"/>
                </a:solidFill>
                <a:latin typeface="Arial"/>
              </a:rPr>
              <a:t>B</a:t>
            </a:r>
            <a:r>
              <a:rPr lang="en-US" baseline="-25000" dirty="0" err="1">
                <a:solidFill>
                  <a:srgbClr val="3333CC"/>
                </a:solidFill>
                <a:latin typeface="Arial"/>
              </a:rPr>
              <a:t>m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, C</a:t>
            </a:r>
            <a:r>
              <a:rPr lang="en-US" baseline="-25000" dirty="0">
                <a:solidFill>
                  <a:srgbClr val="3333CC"/>
                </a:solidFill>
                <a:latin typeface="Arial"/>
              </a:rPr>
              <a:t>1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, ..., </a:t>
            </a:r>
            <a:r>
              <a:rPr lang="en-US" dirty="0" err="1">
                <a:solidFill>
                  <a:srgbClr val="3333CC"/>
                </a:solidFill>
                <a:latin typeface="Arial"/>
              </a:rPr>
              <a:t>C</a:t>
            </a:r>
            <a:r>
              <a:rPr lang="en-US" baseline="-25000" dirty="0" err="1">
                <a:solidFill>
                  <a:srgbClr val="3333CC"/>
                </a:solidFill>
                <a:latin typeface="Arial"/>
              </a:rPr>
              <a:t>p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  <p:sp>
        <p:nvSpPr>
          <p:cNvPr id="529413" name="Rectangle 5"/>
          <p:cNvSpPr>
            <a:spLocks noChangeArrowheads="1"/>
          </p:cNvSpPr>
          <p:nvPr/>
        </p:nvSpPr>
        <p:spPr bwMode="auto">
          <a:xfrm>
            <a:off x="914400" y="3114675"/>
            <a:ext cx="340029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dirty="0">
                <a:solidFill>
                  <a:srgbClr val="3333CC"/>
                </a:solidFill>
                <a:latin typeface="Arial"/>
              </a:rPr>
              <a:t>R</a:t>
            </a:r>
            <a:r>
              <a:rPr lang="en-US" baseline="-25000" dirty="0">
                <a:solidFill>
                  <a:srgbClr val="3333CC"/>
                </a:solidFill>
                <a:latin typeface="Arial"/>
              </a:rPr>
              <a:t>1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(A</a:t>
            </a:r>
            <a:r>
              <a:rPr lang="en-US" baseline="-25000" dirty="0">
                <a:solidFill>
                  <a:srgbClr val="3333CC"/>
                </a:solidFill>
                <a:latin typeface="Arial"/>
              </a:rPr>
              <a:t>1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, ..., A</a:t>
            </a:r>
            <a:r>
              <a:rPr lang="en-US" baseline="-25000" dirty="0">
                <a:solidFill>
                  <a:srgbClr val="3333CC"/>
                </a:solidFill>
                <a:latin typeface="Arial"/>
              </a:rPr>
              <a:t>n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, B</a:t>
            </a:r>
            <a:r>
              <a:rPr lang="en-US" baseline="-25000" dirty="0">
                <a:solidFill>
                  <a:srgbClr val="3333CC"/>
                </a:solidFill>
                <a:latin typeface="Arial"/>
              </a:rPr>
              <a:t>1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, ..., </a:t>
            </a:r>
            <a:r>
              <a:rPr lang="en-US" dirty="0" err="1">
                <a:solidFill>
                  <a:srgbClr val="3333CC"/>
                </a:solidFill>
                <a:latin typeface="Arial"/>
              </a:rPr>
              <a:t>B</a:t>
            </a:r>
            <a:r>
              <a:rPr lang="en-US" baseline="-25000" dirty="0" err="1">
                <a:solidFill>
                  <a:srgbClr val="3333CC"/>
                </a:solidFill>
                <a:latin typeface="Arial"/>
              </a:rPr>
              <a:t>m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)</a:t>
            </a:r>
          </a:p>
        </p:txBody>
      </p:sp>
      <p:sp>
        <p:nvSpPr>
          <p:cNvPr id="529414" name="Rectangle 6"/>
          <p:cNvSpPr>
            <a:spLocks noChangeArrowheads="1"/>
          </p:cNvSpPr>
          <p:nvPr/>
        </p:nvSpPr>
        <p:spPr bwMode="auto">
          <a:xfrm>
            <a:off x="4953000" y="3119438"/>
            <a:ext cx="3377247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dirty="0">
                <a:solidFill>
                  <a:srgbClr val="3333CC"/>
                </a:solidFill>
                <a:latin typeface="Arial"/>
              </a:rPr>
              <a:t>R</a:t>
            </a:r>
            <a:r>
              <a:rPr lang="en-US" baseline="-25000" dirty="0">
                <a:solidFill>
                  <a:srgbClr val="3333CC"/>
                </a:solidFill>
                <a:latin typeface="Arial"/>
              </a:rPr>
              <a:t>2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(A</a:t>
            </a:r>
            <a:r>
              <a:rPr lang="en-US" baseline="-25000" dirty="0">
                <a:solidFill>
                  <a:srgbClr val="3333CC"/>
                </a:solidFill>
                <a:latin typeface="Arial"/>
              </a:rPr>
              <a:t>1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, ..., A</a:t>
            </a:r>
            <a:r>
              <a:rPr lang="en-US" baseline="-25000" dirty="0">
                <a:solidFill>
                  <a:srgbClr val="3333CC"/>
                </a:solidFill>
                <a:latin typeface="Arial"/>
              </a:rPr>
              <a:t>n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, C</a:t>
            </a:r>
            <a:r>
              <a:rPr lang="en-US" baseline="-25000" dirty="0">
                <a:solidFill>
                  <a:srgbClr val="3333CC"/>
                </a:solidFill>
                <a:latin typeface="Arial"/>
              </a:rPr>
              <a:t>1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, ..., </a:t>
            </a:r>
            <a:r>
              <a:rPr lang="en-US" dirty="0" err="1">
                <a:solidFill>
                  <a:srgbClr val="3333CC"/>
                </a:solidFill>
                <a:latin typeface="Arial"/>
              </a:rPr>
              <a:t>C</a:t>
            </a:r>
            <a:r>
              <a:rPr lang="en-US" baseline="-25000" dirty="0" err="1">
                <a:solidFill>
                  <a:srgbClr val="3333CC"/>
                </a:solidFill>
                <a:latin typeface="Arial"/>
              </a:rPr>
              <a:t>p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)</a:t>
            </a:r>
          </a:p>
        </p:txBody>
      </p:sp>
      <p:sp>
        <p:nvSpPr>
          <p:cNvPr id="112648" name="Line 7"/>
          <p:cNvSpPr>
            <a:spLocks noChangeShapeType="1"/>
          </p:cNvSpPr>
          <p:nvPr/>
        </p:nvSpPr>
        <p:spPr bwMode="auto">
          <a:xfrm flipH="1">
            <a:off x="2667000" y="2362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649" name="Line 8"/>
          <p:cNvSpPr>
            <a:spLocks noChangeShapeType="1"/>
          </p:cNvSpPr>
          <p:nvPr/>
        </p:nvSpPr>
        <p:spPr bwMode="auto">
          <a:xfrm>
            <a:off x="4724400" y="23622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6189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Lossless Join Decomposition</a:t>
            </a:r>
            <a:endParaRPr lang="en-US" dirty="0"/>
          </a:p>
        </p:txBody>
      </p:sp>
      <p:sp>
        <p:nvSpPr>
          <p:cNvPr id="1146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981112-41E3-084C-8E54-2F58B8CC6F8F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5314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869239"/>
              </p:ext>
            </p:extLst>
          </p:nvPr>
        </p:nvGraphicFramePr>
        <p:xfrm>
          <a:off x="2819400" y="2590800"/>
          <a:ext cx="3429000" cy="1452563"/>
        </p:xfrm>
        <a:graphic>
          <a:graphicData uri="http://schemas.openxmlformats.org/drawingml/2006/table">
            <a:tbl>
              <a:tblPr/>
              <a:tblGrid>
                <a:gridCol w="1258888"/>
                <a:gridCol w="1020762"/>
                <a:gridCol w="1149350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OneClick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24.99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148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132492"/>
              </p:ext>
            </p:extLst>
          </p:nvPr>
        </p:nvGraphicFramePr>
        <p:xfrm>
          <a:off x="1447800" y="4648200"/>
          <a:ext cx="2279650" cy="1452563"/>
        </p:xfrm>
        <a:graphic>
          <a:graphicData uri="http://schemas.openxmlformats.org/drawingml/2006/table">
            <a:tbl>
              <a:tblPr/>
              <a:tblGrid>
                <a:gridCol w="1258888"/>
                <a:gridCol w="1020762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OneClick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24.99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150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2260"/>
              </p:ext>
            </p:extLst>
          </p:nvPr>
        </p:nvGraphicFramePr>
        <p:xfrm>
          <a:off x="5486400" y="4648200"/>
          <a:ext cx="2408238" cy="1452563"/>
        </p:xfrm>
        <a:graphic>
          <a:graphicData uri="http://schemas.openxmlformats.org/drawingml/2006/table">
            <a:tbl>
              <a:tblPr/>
              <a:tblGrid>
                <a:gridCol w="1258888"/>
                <a:gridCol w="1149350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OneClick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4751" name="Line 62"/>
          <p:cNvSpPr>
            <a:spLocks noChangeShapeType="1"/>
          </p:cNvSpPr>
          <p:nvPr/>
        </p:nvSpPr>
        <p:spPr bwMode="auto">
          <a:xfrm flipH="1">
            <a:off x="2286000" y="4114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752" name="Line 63"/>
          <p:cNvSpPr>
            <a:spLocks noChangeShapeType="1"/>
          </p:cNvSpPr>
          <p:nvPr/>
        </p:nvSpPr>
        <p:spPr bwMode="auto">
          <a:xfrm>
            <a:off x="5791200" y="4114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2035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CC1BEF-9E6D-1C4B-A706-B4C6656ADB2D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Lossy</a:t>
            </a:r>
            <a:r>
              <a:rPr lang="en-US" dirty="0" smtClean="0"/>
              <a:t> Join </a:t>
            </a:r>
            <a:r>
              <a:rPr lang="en-US" dirty="0"/>
              <a:t>Decomposition</a:t>
            </a:r>
            <a:endParaRPr lang="en-US" dirty="0"/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/>
              <a:t>Sometimes it is not:</a:t>
            </a:r>
          </a:p>
          <a:p>
            <a:pPr eaLnBrk="1" hangingPunct="1">
              <a:buNone/>
            </a:pPr>
            <a:endParaRPr lang="en-US" dirty="0"/>
          </a:p>
        </p:txBody>
      </p:sp>
      <p:graphicFrame>
        <p:nvGraphicFramePr>
          <p:cNvPr id="5335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301732"/>
              </p:ext>
            </p:extLst>
          </p:nvPr>
        </p:nvGraphicFramePr>
        <p:xfrm>
          <a:off x="2819400" y="2819400"/>
          <a:ext cx="3429000" cy="1452563"/>
        </p:xfrm>
        <a:graphic>
          <a:graphicData uri="http://schemas.openxmlformats.org/drawingml/2006/table">
            <a:tbl>
              <a:tblPr/>
              <a:tblGrid>
                <a:gridCol w="1258888"/>
                <a:gridCol w="1020762"/>
                <a:gridCol w="1149350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OneClick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24.99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3530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34282"/>
              </p:ext>
            </p:extLst>
          </p:nvPr>
        </p:nvGraphicFramePr>
        <p:xfrm>
          <a:off x="914400" y="4800600"/>
          <a:ext cx="2408238" cy="1452563"/>
        </p:xfrm>
        <a:graphic>
          <a:graphicData uri="http://schemas.openxmlformats.org/drawingml/2006/table">
            <a:tbl>
              <a:tblPr/>
              <a:tblGrid>
                <a:gridCol w="1258888"/>
                <a:gridCol w="1149350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OneClick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354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517665"/>
              </p:ext>
            </p:extLst>
          </p:nvPr>
        </p:nvGraphicFramePr>
        <p:xfrm>
          <a:off x="5715000" y="4876800"/>
          <a:ext cx="2170113" cy="1452563"/>
        </p:xfrm>
        <a:graphic>
          <a:graphicData uri="http://schemas.openxmlformats.org/drawingml/2006/table">
            <a:tbl>
              <a:tblPr/>
              <a:tblGrid>
                <a:gridCol w="1020763"/>
                <a:gridCol w="1149350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Price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19.99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24.99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19.99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6797" name="Line 60"/>
          <p:cNvSpPr>
            <a:spLocks noChangeShapeType="1"/>
          </p:cNvSpPr>
          <p:nvPr/>
        </p:nvSpPr>
        <p:spPr bwMode="auto">
          <a:xfrm flipH="1">
            <a:off x="1752600" y="4191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798" name="Line 61"/>
          <p:cNvSpPr>
            <a:spLocks noChangeShapeType="1"/>
          </p:cNvSpPr>
          <p:nvPr/>
        </p:nvSpPr>
        <p:spPr bwMode="auto">
          <a:xfrm>
            <a:off x="6400800" y="41148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799" name="Oval 62"/>
          <p:cNvSpPr>
            <a:spLocks noChangeArrowheads="1"/>
          </p:cNvSpPr>
          <p:nvPr/>
        </p:nvSpPr>
        <p:spPr bwMode="auto">
          <a:xfrm>
            <a:off x="6477000" y="2971800"/>
            <a:ext cx="2520846" cy="1168539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What’s</a:t>
            </a:r>
            <a:br>
              <a:rPr lang="en-US" dirty="0">
                <a:solidFill>
                  <a:srgbClr val="000000"/>
                </a:solidFill>
                <a:latin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</a:rPr>
              <a:t>incorrect ??</a:t>
            </a:r>
          </a:p>
        </p:txBody>
      </p:sp>
      <p:sp>
        <p:nvSpPr>
          <p:cNvPr id="116800" name="Text Box 63"/>
          <p:cNvSpPr txBox="1">
            <a:spLocks noChangeArrowheads="1"/>
          </p:cNvSpPr>
          <p:nvPr/>
        </p:nvSpPr>
        <p:spPr bwMode="auto">
          <a:xfrm>
            <a:off x="2895600" y="6262688"/>
            <a:ext cx="305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dirty="0" err="1">
                <a:solidFill>
                  <a:srgbClr val="000000"/>
                </a:solidFill>
                <a:latin typeface="Arial"/>
              </a:rPr>
              <a:t>Lossy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084744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E5543D-80D6-3540-B92B-E00C02B517C7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Decomposition </a:t>
            </a:r>
            <a:r>
              <a:rPr lang="en-US" dirty="0"/>
              <a:t>in General</a:t>
            </a:r>
          </a:p>
        </p:txBody>
      </p:sp>
      <p:sp>
        <p:nvSpPr>
          <p:cNvPr id="535555" name="Text Box 3"/>
          <p:cNvSpPr txBox="1">
            <a:spLocks noChangeArrowheads="1"/>
          </p:cNvSpPr>
          <p:nvPr/>
        </p:nvSpPr>
        <p:spPr bwMode="auto">
          <a:xfrm>
            <a:off x="2209800" y="1752600"/>
            <a:ext cx="47283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dirty="0">
                <a:solidFill>
                  <a:srgbClr val="3333CC"/>
                </a:solidFill>
                <a:latin typeface="Arial"/>
              </a:rPr>
              <a:t>R(A</a:t>
            </a:r>
            <a:r>
              <a:rPr lang="en-US" baseline="-25000" dirty="0">
                <a:solidFill>
                  <a:srgbClr val="3333CC"/>
                </a:solidFill>
                <a:latin typeface="Arial"/>
              </a:rPr>
              <a:t>1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, ..., A</a:t>
            </a:r>
            <a:r>
              <a:rPr lang="en-US" baseline="-25000" dirty="0">
                <a:solidFill>
                  <a:srgbClr val="3333CC"/>
                </a:solidFill>
                <a:latin typeface="Arial"/>
              </a:rPr>
              <a:t>n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, B</a:t>
            </a:r>
            <a:r>
              <a:rPr lang="en-US" baseline="-25000" dirty="0">
                <a:solidFill>
                  <a:srgbClr val="3333CC"/>
                </a:solidFill>
                <a:latin typeface="Arial"/>
              </a:rPr>
              <a:t>1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, ..., </a:t>
            </a:r>
            <a:r>
              <a:rPr lang="en-US" dirty="0" err="1">
                <a:solidFill>
                  <a:srgbClr val="3333CC"/>
                </a:solidFill>
                <a:latin typeface="Arial"/>
              </a:rPr>
              <a:t>B</a:t>
            </a:r>
            <a:r>
              <a:rPr lang="en-US" baseline="-25000" dirty="0" err="1">
                <a:solidFill>
                  <a:srgbClr val="3333CC"/>
                </a:solidFill>
                <a:latin typeface="Arial"/>
              </a:rPr>
              <a:t>m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, C</a:t>
            </a:r>
            <a:r>
              <a:rPr lang="en-US" baseline="-25000" dirty="0">
                <a:solidFill>
                  <a:srgbClr val="3333CC"/>
                </a:solidFill>
                <a:latin typeface="Arial"/>
              </a:rPr>
              <a:t>1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, ..., </a:t>
            </a:r>
            <a:r>
              <a:rPr lang="en-US" dirty="0" err="1">
                <a:solidFill>
                  <a:srgbClr val="3333CC"/>
                </a:solidFill>
                <a:latin typeface="Arial"/>
              </a:rPr>
              <a:t>C</a:t>
            </a:r>
            <a:r>
              <a:rPr lang="en-US" baseline="-25000" dirty="0" err="1">
                <a:solidFill>
                  <a:srgbClr val="3333CC"/>
                </a:solidFill>
                <a:latin typeface="Arial"/>
              </a:rPr>
              <a:t>p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  <p:sp>
        <p:nvSpPr>
          <p:cNvPr id="118789" name="AutoShape 4"/>
          <p:cNvSpPr>
            <a:spLocks noChangeArrowheads="1"/>
          </p:cNvSpPr>
          <p:nvPr/>
        </p:nvSpPr>
        <p:spPr bwMode="auto">
          <a:xfrm>
            <a:off x="0" y="4572000"/>
            <a:ext cx="9079329" cy="51077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Fact: If </a:t>
            </a:r>
            <a:r>
              <a:rPr lang="en-US" dirty="0" smtClean="0">
                <a:solidFill>
                  <a:srgbClr val="000000"/>
                </a:solidFill>
                <a:latin typeface="Arial"/>
                <a:sym typeface="Symbol" charset="2"/>
              </a:rPr>
              <a:t> 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A</a:t>
            </a:r>
            <a:r>
              <a:rPr lang="en-US" baseline="-25000" dirty="0">
                <a:solidFill>
                  <a:srgbClr val="3333CC"/>
                </a:solidFill>
                <a:latin typeface="Arial"/>
              </a:rPr>
              <a:t>1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, ..., A</a:t>
            </a:r>
            <a:r>
              <a:rPr lang="en-US" baseline="-25000" dirty="0">
                <a:solidFill>
                  <a:srgbClr val="3333CC"/>
                </a:solidFill>
                <a:latin typeface="Arial"/>
              </a:rPr>
              <a:t>n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  <a:sym typeface="Wingdings" charset="2"/>
              </a:rPr>
              <a:t> 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B</a:t>
            </a:r>
            <a:r>
              <a:rPr lang="en-US" baseline="-25000" dirty="0">
                <a:solidFill>
                  <a:srgbClr val="3333CC"/>
                </a:solidFill>
                <a:latin typeface="Arial"/>
              </a:rPr>
              <a:t>1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, ..., </a:t>
            </a:r>
            <a:r>
              <a:rPr lang="en-US" dirty="0" err="1">
                <a:solidFill>
                  <a:srgbClr val="3333CC"/>
                </a:solidFill>
                <a:latin typeface="Arial"/>
              </a:rPr>
              <a:t>B</a:t>
            </a:r>
            <a:r>
              <a:rPr lang="en-US" baseline="-25000" dirty="0" err="1">
                <a:solidFill>
                  <a:srgbClr val="3333CC"/>
                </a:solidFill>
                <a:latin typeface="Arial"/>
              </a:rPr>
              <a:t>m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3333CC"/>
                </a:solidFill>
                <a:latin typeface="Arial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hen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the decomposition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is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lossless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557" name="Rectangle 5"/>
          <p:cNvSpPr>
            <a:spLocks noChangeArrowheads="1"/>
          </p:cNvSpPr>
          <p:nvPr/>
        </p:nvSpPr>
        <p:spPr bwMode="auto">
          <a:xfrm>
            <a:off x="914400" y="3114675"/>
            <a:ext cx="340029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rgbClr val="3333CC"/>
                </a:solidFill>
                <a:latin typeface="Arial"/>
              </a:rPr>
              <a:t>S</a:t>
            </a:r>
            <a:r>
              <a:rPr lang="en-US" baseline="-25000" dirty="0" smtClean="0">
                <a:solidFill>
                  <a:srgbClr val="3333CC"/>
                </a:solidFill>
                <a:latin typeface="Arial"/>
              </a:rPr>
              <a:t>1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(A</a:t>
            </a:r>
            <a:r>
              <a:rPr lang="en-US" baseline="-25000" dirty="0">
                <a:solidFill>
                  <a:srgbClr val="3333CC"/>
                </a:solidFill>
                <a:latin typeface="Arial"/>
              </a:rPr>
              <a:t>1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, ..., A</a:t>
            </a:r>
            <a:r>
              <a:rPr lang="en-US" baseline="-25000" dirty="0">
                <a:solidFill>
                  <a:srgbClr val="3333CC"/>
                </a:solidFill>
                <a:latin typeface="Arial"/>
              </a:rPr>
              <a:t>n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, B</a:t>
            </a:r>
            <a:r>
              <a:rPr lang="en-US" baseline="-25000" dirty="0">
                <a:solidFill>
                  <a:srgbClr val="3333CC"/>
                </a:solidFill>
                <a:latin typeface="Arial"/>
              </a:rPr>
              <a:t>1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, ..., </a:t>
            </a:r>
            <a:r>
              <a:rPr lang="en-US" dirty="0" err="1">
                <a:solidFill>
                  <a:srgbClr val="3333CC"/>
                </a:solidFill>
                <a:latin typeface="Arial"/>
              </a:rPr>
              <a:t>B</a:t>
            </a:r>
            <a:r>
              <a:rPr lang="en-US" baseline="-25000" dirty="0" err="1">
                <a:solidFill>
                  <a:srgbClr val="3333CC"/>
                </a:solidFill>
                <a:latin typeface="Arial"/>
              </a:rPr>
              <a:t>m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)</a:t>
            </a:r>
          </a:p>
        </p:txBody>
      </p:sp>
      <p:sp>
        <p:nvSpPr>
          <p:cNvPr id="535558" name="Rectangle 6"/>
          <p:cNvSpPr>
            <a:spLocks noChangeArrowheads="1"/>
          </p:cNvSpPr>
          <p:nvPr/>
        </p:nvSpPr>
        <p:spPr bwMode="auto">
          <a:xfrm>
            <a:off x="4953000" y="3119438"/>
            <a:ext cx="338876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rgbClr val="3333CC"/>
                </a:solidFill>
                <a:latin typeface="Arial"/>
              </a:rPr>
              <a:t>S</a:t>
            </a:r>
            <a:r>
              <a:rPr lang="en-US" baseline="-25000" dirty="0" smtClean="0">
                <a:solidFill>
                  <a:srgbClr val="3333CC"/>
                </a:solidFill>
                <a:latin typeface="Arial"/>
              </a:rPr>
              <a:t>2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(A</a:t>
            </a:r>
            <a:r>
              <a:rPr lang="en-US" baseline="-25000" dirty="0">
                <a:solidFill>
                  <a:srgbClr val="3333CC"/>
                </a:solidFill>
                <a:latin typeface="Arial"/>
              </a:rPr>
              <a:t>1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, ..., A</a:t>
            </a:r>
            <a:r>
              <a:rPr lang="en-US" baseline="-25000" dirty="0">
                <a:solidFill>
                  <a:srgbClr val="3333CC"/>
                </a:solidFill>
                <a:latin typeface="Arial"/>
              </a:rPr>
              <a:t>n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, C</a:t>
            </a:r>
            <a:r>
              <a:rPr lang="en-US" baseline="-25000" dirty="0">
                <a:solidFill>
                  <a:srgbClr val="3333CC"/>
                </a:solidFill>
                <a:latin typeface="Arial"/>
              </a:rPr>
              <a:t>1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, ..., </a:t>
            </a:r>
            <a:r>
              <a:rPr lang="en-US" dirty="0" err="1">
                <a:solidFill>
                  <a:srgbClr val="3333CC"/>
                </a:solidFill>
                <a:latin typeface="Arial"/>
              </a:rPr>
              <a:t>C</a:t>
            </a:r>
            <a:r>
              <a:rPr lang="en-US" baseline="-25000" dirty="0" err="1">
                <a:solidFill>
                  <a:srgbClr val="3333CC"/>
                </a:solidFill>
                <a:latin typeface="Arial"/>
              </a:rPr>
              <a:t>p</a:t>
            </a:r>
            <a:r>
              <a:rPr lang="en-US" dirty="0">
                <a:solidFill>
                  <a:srgbClr val="3333CC"/>
                </a:solidFill>
                <a:latin typeface="Arial"/>
              </a:rPr>
              <a:t>)</a:t>
            </a:r>
          </a:p>
        </p:txBody>
      </p:sp>
      <p:sp>
        <p:nvSpPr>
          <p:cNvPr id="118792" name="Line 7"/>
          <p:cNvSpPr>
            <a:spLocks noChangeShapeType="1"/>
          </p:cNvSpPr>
          <p:nvPr/>
        </p:nvSpPr>
        <p:spPr bwMode="auto">
          <a:xfrm flipH="1">
            <a:off x="2667000" y="2362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793" name="Line 8"/>
          <p:cNvSpPr>
            <a:spLocks noChangeShapeType="1"/>
          </p:cNvSpPr>
          <p:nvPr/>
        </p:nvSpPr>
        <p:spPr bwMode="auto">
          <a:xfrm>
            <a:off x="4724400" y="23622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795" name="Rectangle 10"/>
          <p:cNvSpPr>
            <a:spLocks noChangeArrowheads="1"/>
          </p:cNvSpPr>
          <p:nvPr/>
        </p:nvSpPr>
        <p:spPr bwMode="auto">
          <a:xfrm>
            <a:off x="762000" y="5257800"/>
            <a:ext cx="73003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It follows that every BCNF decomposition is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losselss</a:t>
            </a:r>
            <a:endParaRPr lang="en-US" baseline="-25000" dirty="0">
              <a:solidFill>
                <a:srgbClr val="3333CC"/>
              </a:solidFill>
              <a:latin typeface="Arial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629400" y="3886200"/>
            <a:ext cx="2018501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R = S</a:t>
            </a:r>
            <a:r>
              <a:rPr lang="en-US" sz="2800" baseline="-25000" dirty="0" smtClean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 ⋈ S</a:t>
            </a:r>
            <a:r>
              <a:rPr lang="en-US" sz="2800" baseline="-25000" dirty="0" smtClean="0">
                <a:solidFill>
                  <a:srgbClr val="000000"/>
                </a:solidFill>
                <a:latin typeface="Arial"/>
              </a:rPr>
              <a:t>2</a:t>
            </a:r>
            <a:endParaRPr lang="en-US" sz="2800" baseline="-25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905000" y="6096000"/>
            <a:ext cx="459201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In general: R = S</a:t>
            </a:r>
            <a:r>
              <a:rPr lang="en-US" sz="2800" baseline="-25000" dirty="0" smtClean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 ⋈ </a:t>
            </a:r>
            <a:r>
              <a:rPr lang="en-US" sz="2800" dirty="0">
                <a:solidFill>
                  <a:srgbClr val="000000"/>
                </a:solidFill>
              </a:rPr>
              <a:t>… </a:t>
            </a:r>
            <a:r>
              <a:rPr lang="en-US" sz="2800" dirty="0" smtClean="0">
                <a:solidFill>
                  <a:srgbClr val="000000"/>
                </a:solidFill>
              </a:rPr>
              <a:t>⋈ </a:t>
            </a:r>
            <a:r>
              <a:rPr lang="en-US" sz="2800" dirty="0" err="1" smtClean="0">
                <a:solidFill>
                  <a:srgbClr val="0000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000000"/>
                </a:solidFill>
                <a:latin typeface="Arial"/>
              </a:rPr>
              <a:t>n</a:t>
            </a:r>
            <a:endParaRPr lang="en-US" sz="2800" baseline="-250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7545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Chase Test for Lossless Join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" y="27720"/>
            <a:ext cx="46666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latin typeface="Arial"/>
              </a:rPr>
              <a:t>Example from textbook Ch. 3.4.2</a:t>
            </a:r>
            <a:endParaRPr lang="en-US" baseline="-25000" dirty="0">
              <a:latin typeface="Arial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19200" y="1600200"/>
            <a:ext cx="6315401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latin typeface="Arial"/>
              </a:rPr>
              <a:t>R(A,B,C,D) = S1(A,D)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⋈</a:t>
            </a:r>
            <a:r>
              <a:rPr lang="en-US" dirty="0" smtClean="0">
                <a:latin typeface="Arial"/>
              </a:rPr>
              <a:t> S2(</a:t>
            </a:r>
            <a:r>
              <a:rPr lang="en-US" dirty="0">
                <a:latin typeface="Arial"/>
              </a:rPr>
              <a:t>A</a:t>
            </a:r>
            <a:r>
              <a:rPr lang="en-US" dirty="0" smtClean="0">
                <a:latin typeface="Arial"/>
              </a:rPr>
              <a:t>,C)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⋈</a:t>
            </a:r>
            <a:r>
              <a:rPr lang="en-US" dirty="0">
                <a:latin typeface="Arial"/>
              </a:rPr>
              <a:t> </a:t>
            </a:r>
            <a:r>
              <a:rPr lang="en-US" dirty="0" smtClean="0">
                <a:latin typeface="Arial"/>
              </a:rPr>
              <a:t>S3(B,C,D)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Arial"/>
              </a:rPr>
            </a:br>
            <a:r>
              <a:rPr lang="en-US" dirty="0" smtClean="0">
                <a:solidFill>
                  <a:srgbClr val="000000"/>
                </a:solidFill>
                <a:latin typeface="Arial"/>
              </a:rPr>
              <a:t>R satisfies: A</a:t>
            </a:r>
            <a:r>
              <a:rPr lang="en-US" dirty="0" smtClean="0">
                <a:solidFill>
                  <a:srgbClr val="000000"/>
                </a:solidFill>
                <a:latin typeface="Arial"/>
                <a:sym typeface="Wingdings"/>
              </a:rPr>
              <a:t>B, BC, CDA</a:t>
            </a:r>
            <a:endParaRPr lang="en-US" baseline="-25000" dirty="0">
              <a:latin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6200" y="2438400"/>
            <a:ext cx="6976039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</a:rPr>
              <a:t>S1 = Π</a:t>
            </a:r>
            <a:r>
              <a:rPr lang="en-US" baseline="-25000" dirty="0" smtClean="0">
                <a:latin typeface="Arial"/>
              </a:rPr>
              <a:t>AD</a:t>
            </a:r>
            <a:r>
              <a:rPr lang="en-US" dirty="0" smtClean="0">
                <a:latin typeface="Arial"/>
              </a:rPr>
              <a:t>(R), S2 </a:t>
            </a:r>
            <a:r>
              <a:rPr lang="en-US" dirty="0">
                <a:latin typeface="Arial"/>
              </a:rPr>
              <a:t>= </a:t>
            </a:r>
            <a:r>
              <a:rPr lang="en-US" dirty="0" smtClean="0">
                <a:latin typeface="Arial"/>
              </a:rPr>
              <a:t>Π</a:t>
            </a:r>
            <a:r>
              <a:rPr lang="en-US" baseline="-25000" dirty="0" smtClean="0">
                <a:latin typeface="Arial"/>
              </a:rPr>
              <a:t>AC</a:t>
            </a:r>
            <a:r>
              <a:rPr lang="en-US" dirty="0" smtClean="0">
                <a:latin typeface="Arial"/>
              </a:rPr>
              <a:t>(</a:t>
            </a:r>
            <a:r>
              <a:rPr lang="en-US" dirty="0">
                <a:latin typeface="Arial"/>
              </a:rPr>
              <a:t>R), </a:t>
            </a:r>
            <a:r>
              <a:rPr lang="en-US" dirty="0" smtClean="0">
                <a:latin typeface="Arial"/>
              </a:rPr>
              <a:t>S3 </a:t>
            </a:r>
            <a:r>
              <a:rPr lang="en-US" dirty="0">
                <a:latin typeface="Arial"/>
              </a:rPr>
              <a:t>= </a:t>
            </a:r>
            <a:r>
              <a:rPr lang="en-US" dirty="0" smtClean="0">
                <a:latin typeface="Arial"/>
              </a:rPr>
              <a:t>Π</a:t>
            </a:r>
            <a:r>
              <a:rPr lang="en-US" baseline="-25000" dirty="0" smtClean="0">
                <a:latin typeface="Arial"/>
              </a:rPr>
              <a:t>BCD</a:t>
            </a:r>
            <a:r>
              <a:rPr lang="en-US" dirty="0">
                <a:latin typeface="Arial"/>
              </a:rPr>
              <a:t>(R)</a:t>
            </a:r>
            <a:r>
              <a:rPr lang="en-US" dirty="0" smtClean="0">
                <a:latin typeface="Arial"/>
              </a:rPr>
              <a:t>,</a:t>
            </a:r>
            <a:br>
              <a:rPr lang="en-US" dirty="0" smtClean="0">
                <a:latin typeface="Arial"/>
              </a:rPr>
            </a:br>
            <a:r>
              <a:rPr lang="en-US" dirty="0" smtClean="0">
                <a:latin typeface="Arial"/>
              </a:rPr>
              <a:t>hence  R⊆ S1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⋈</a:t>
            </a:r>
            <a:r>
              <a:rPr lang="en-US" dirty="0">
                <a:latin typeface="Arial"/>
              </a:rPr>
              <a:t> </a:t>
            </a:r>
            <a:r>
              <a:rPr lang="en-US" dirty="0" smtClean="0">
                <a:latin typeface="Arial"/>
              </a:rPr>
              <a:t>S2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⋈</a:t>
            </a:r>
            <a:r>
              <a:rPr lang="en-US" dirty="0">
                <a:latin typeface="Arial"/>
              </a:rPr>
              <a:t> </a:t>
            </a:r>
            <a:r>
              <a:rPr lang="en-US" dirty="0" smtClean="0">
                <a:latin typeface="Arial"/>
              </a:rPr>
              <a:t>S3</a:t>
            </a:r>
            <a:r>
              <a:rPr lang="en-US" baseline="-25000" dirty="0" smtClean="0">
                <a:latin typeface="Arial"/>
              </a:rPr>
              <a:t> </a:t>
            </a:r>
            <a:r>
              <a:rPr lang="en-US" dirty="0" smtClean="0">
                <a:latin typeface="Arial"/>
              </a:rPr>
              <a:t> </a:t>
            </a:r>
          </a:p>
          <a:p>
            <a:r>
              <a:rPr lang="en-US" dirty="0" smtClean="0">
                <a:latin typeface="Arial"/>
              </a:rPr>
              <a:t>Need to check: R ⊇ S1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⋈</a:t>
            </a:r>
            <a:r>
              <a:rPr lang="en-US" dirty="0">
                <a:latin typeface="Arial"/>
              </a:rPr>
              <a:t> S2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⋈</a:t>
            </a:r>
            <a:r>
              <a:rPr lang="en-US" dirty="0">
                <a:latin typeface="Arial"/>
              </a:rPr>
              <a:t> </a:t>
            </a:r>
            <a:r>
              <a:rPr lang="en-US" dirty="0" smtClean="0">
                <a:latin typeface="Arial"/>
              </a:rPr>
              <a:t>S3</a:t>
            </a:r>
          </a:p>
          <a:p>
            <a:r>
              <a:rPr lang="en-US" dirty="0" smtClean="0">
                <a:latin typeface="Arial"/>
              </a:rPr>
              <a:t>Suppose (</a:t>
            </a:r>
            <a:r>
              <a:rPr lang="en-US" dirty="0" err="1" smtClean="0">
                <a:latin typeface="Arial"/>
              </a:rPr>
              <a:t>a,b,c,d</a:t>
            </a:r>
            <a:r>
              <a:rPr lang="en-US" dirty="0" smtClean="0">
                <a:latin typeface="Arial"/>
              </a:rPr>
              <a:t>) ∈ S1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⋈</a:t>
            </a:r>
            <a:r>
              <a:rPr lang="en-US" dirty="0">
                <a:latin typeface="Arial"/>
              </a:rPr>
              <a:t> S2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⋈</a:t>
            </a:r>
            <a:r>
              <a:rPr lang="en-US" dirty="0">
                <a:latin typeface="Arial"/>
              </a:rPr>
              <a:t> </a:t>
            </a:r>
            <a:r>
              <a:rPr lang="en-US" dirty="0" smtClean="0">
                <a:latin typeface="Arial"/>
              </a:rPr>
              <a:t>S3  Is it also in R?</a:t>
            </a:r>
          </a:p>
          <a:p>
            <a:r>
              <a:rPr lang="en-US" dirty="0" smtClean="0">
                <a:latin typeface="Arial"/>
              </a:rPr>
              <a:t>R must contain the following tuples:</a:t>
            </a:r>
          </a:p>
          <a:p>
            <a:endParaRPr lang="en-US" dirty="0">
              <a:latin typeface="Arial"/>
            </a:endParaRPr>
          </a:p>
          <a:p>
            <a:r>
              <a:rPr lang="en-US" dirty="0" smtClean="0">
                <a:latin typeface="Arial"/>
              </a:rPr>
              <a:t>“Chase” them (apply FDs):</a:t>
            </a:r>
            <a:endParaRPr lang="en-US" dirty="0">
              <a:latin typeface="Arial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072466"/>
              </p:ext>
            </p:extLst>
          </p:nvPr>
        </p:nvGraphicFramePr>
        <p:xfrm>
          <a:off x="5181600" y="4038600"/>
          <a:ext cx="3810000" cy="1219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960"/>
                <a:gridCol w="441960"/>
                <a:gridCol w="441960"/>
                <a:gridCol w="441960"/>
                <a:gridCol w="204216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</a:rPr>
                        <a:t>C</a:t>
                      </a:r>
                      <a:endParaRPr 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</a:rPr>
                        <a:t>D</a:t>
                      </a:r>
                      <a:endParaRPr 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Why ?</a:t>
                      </a:r>
                      <a:endParaRPr lang="en-US" sz="14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1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a,d</a:t>
                      </a:r>
                      <a:r>
                        <a:rPr lang="en-US" sz="1400" dirty="0" smtClean="0"/>
                        <a:t>)</a:t>
                      </a:r>
                      <a:r>
                        <a:rPr lang="en-US" sz="1400" dirty="0" smtClean="0">
                          <a:latin typeface="+mn-lt"/>
                        </a:rPr>
                        <a:t> ∈S1 = Π</a:t>
                      </a:r>
                      <a:r>
                        <a:rPr lang="en-US" sz="1400" baseline="-25000" dirty="0" smtClean="0">
                          <a:latin typeface="+mn-lt"/>
                        </a:rPr>
                        <a:t>AD</a:t>
                      </a:r>
                      <a:r>
                        <a:rPr lang="en-US" sz="1400" dirty="0" smtClean="0">
                          <a:latin typeface="+mn-lt"/>
                        </a:rPr>
                        <a:t>(R)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1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d2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a,c</a:t>
                      </a:r>
                      <a:r>
                        <a:rPr lang="en-US" sz="1400" dirty="0" smtClean="0"/>
                        <a:t>)</a:t>
                      </a:r>
                      <a:r>
                        <a:rPr lang="en-US" sz="1400" dirty="0" smtClean="0">
                          <a:latin typeface="+mn-lt"/>
                        </a:rPr>
                        <a:t> ∈S2 = Π</a:t>
                      </a:r>
                      <a:r>
                        <a:rPr lang="en-US" sz="1400" baseline="-25000" dirty="0" smtClean="0">
                          <a:latin typeface="+mn-lt"/>
                        </a:rPr>
                        <a:t>BD</a:t>
                      </a:r>
                      <a:r>
                        <a:rPr lang="en-US" sz="1400" baseline="0" dirty="0" smtClean="0">
                          <a:latin typeface="+mn-lt"/>
                        </a:rPr>
                        <a:t>(R)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1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b,c,d</a:t>
                      </a:r>
                      <a:r>
                        <a:rPr lang="en-US" sz="1400" dirty="0" smtClean="0"/>
                        <a:t>)</a:t>
                      </a:r>
                      <a:r>
                        <a:rPr lang="en-US" sz="1400" dirty="0" smtClean="0">
                          <a:latin typeface="+mn-lt"/>
                        </a:rPr>
                        <a:t> ∈S3 = Π</a:t>
                      </a:r>
                      <a:r>
                        <a:rPr lang="en-US" sz="1400" baseline="-25000" dirty="0" smtClean="0">
                          <a:latin typeface="+mn-lt"/>
                        </a:rPr>
                        <a:t>BCD</a:t>
                      </a:r>
                      <a:r>
                        <a:rPr lang="en-US" sz="1400" baseline="0" dirty="0" smtClean="0">
                          <a:latin typeface="+mn-lt"/>
                        </a:rPr>
                        <a:t>(R)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973049"/>
              </p:ext>
            </p:extLst>
          </p:nvPr>
        </p:nvGraphicFramePr>
        <p:xfrm>
          <a:off x="304800" y="5562600"/>
          <a:ext cx="1752600" cy="11912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/>
                <a:gridCol w="438150"/>
                <a:gridCol w="438150"/>
                <a:gridCol w="438150"/>
              </a:tblGrid>
              <a:tr h="2260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C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D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056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</a:t>
                      </a:r>
                      <a:endParaRPr lang="en-US" sz="1200" dirty="0"/>
                    </a:p>
                  </a:txBody>
                  <a:tcPr/>
                </a:tc>
              </a:tr>
              <a:tr h="3056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b1</a:t>
                      </a:r>
                      <a:endParaRPr lang="en-US" sz="1200" dirty="0"/>
                    </a:p>
                  </a:txBody>
                  <a:tcPr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</a:tr>
              <a:tr h="3056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845719"/>
              </p:ext>
            </p:extLst>
          </p:nvPr>
        </p:nvGraphicFramePr>
        <p:xfrm>
          <a:off x="2514600" y="5562600"/>
          <a:ext cx="1752600" cy="11912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/>
                <a:gridCol w="438150"/>
                <a:gridCol w="438150"/>
                <a:gridCol w="438150"/>
              </a:tblGrid>
              <a:tr h="2260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C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D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056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</a:t>
                      </a:r>
                      <a:endParaRPr lang="en-US" sz="1200" dirty="0"/>
                    </a:p>
                  </a:txBody>
                  <a:tcPr/>
                </a:tc>
              </a:tr>
              <a:tr h="3056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</a:tr>
              <a:tr h="3056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69958"/>
              </p:ext>
            </p:extLst>
          </p:nvPr>
        </p:nvGraphicFramePr>
        <p:xfrm>
          <a:off x="4648200" y="5562600"/>
          <a:ext cx="1752600" cy="11912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/>
                <a:gridCol w="438150"/>
                <a:gridCol w="438150"/>
                <a:gridCol w="438150"/>
              </a:tblGrid>
              <a:tr h="2260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C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D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056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</a:t>
                      </a:r>
                      <a:endParaRPr lang="en-US" sz="1200" dirty="0"/>
                    </a:p>
                  </a:txBody>
                  <a:tcPr/>
                </a:tc>
              </a:tr>
              <a:tr h="3056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</a:tr>
              <a:tr h="3056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6522362" y="5638800"/>
            <a:ext cx="25454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latin typeface="Arial"/>
              </a:rPr>
              <a:t>Hence </a:t>
            </a:r>
            <a:r>
              <a:rPr lang="en-US" dirty="0" smtClean="0">
                <a:latin typeface="Arial"/>
              </a:rPr>
              <a:t>R</a:t>
            </a:r>
            <a:br>
              <a:rPr lang="en-US" dirty="0" smtClean="0">
                <a:latin typeface="Arial"/>
              </a:rPr>
            </a:br>
            <a:r>
              <a:rPr lang="en-US" dirty="0" smtClean="0">
                <a:latin typeface="Arial"/>
              </a:rPr>
              <a:t>contains (</a:t>
            </a:r>
            <a:r>
              <a:rPr lang="en-US" dirty="0" err="1" smtClean="0">
                <a:latin typeface="Arial"/>
              </a:rPr>
              <a:t>a,b,c,d</a:t>
            </a:r>
            <a:r>
              <a:rPr lang="en-US" dirty="0" smtClean="0">
                <a:latin typeface="Arial"/>
              </a:rPr>
              <a:t>)</a:t>
            </a:r>
            <a:endParaRPr lang="en-US" baseline="-25000" dirty="0">
              <a:latin typeface="Arial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0" y="5943600"/>
            <a:ext cx="304800" cy="484632"/>
          </a:xfrm>
          <a:prstGeom prst="right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2133600" y="5943600"/>
            <a:ext cx="304800" cy="484632"/>
          </a:xfrm>
          <a:prstGeom prst="right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343400" y="5943600"/>
            <a:ext cx="304800" cy="484632"/>
          </a:xfrm>
          <a:prstGeom prst="right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86185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5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5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2143</TotalTime>
  <Words>519</Words>
  <Application>Microsoft Macintosh PowerPoint</Application>
  <PresentationFormat>On-screen Show (4:3)</PresentationFormat>
  <Paragraphs>175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Introduction to Data Management CSE 344</vt:lpstr>
      <vt:lpstr>Announcements</vt:lpstr>
      <vt:lpstr>Decompositions in General</vt:lpstr>
      <vt:lpstr>Lossless Join Decomposition</vt:lpstr>
      <vt:lpstr>Lossy Join Decomposition</vt:lpstr>
      <vt:lpstr>Decomposition in General</vt:lpstr>
      <vt:lpstr>The Chase Test for Lossless Join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Suciu</dc:creator>
  <cp:lastModifiedBy>Dan Suciu</cp:lastModifiedBy>
  <cp:revision>520</cp:revision>
  <dcterms:created xsi:type="dcterms:W3CDTF">2011-10-31T05:16:36Z</dcterms:created>
  <dcterms:modified xsi:type="dcterms:W3CDTF">2012-02-17T02:24:41Z</dcterms:modified>
</cp:coreProperties>
</file>