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33"/>
  </p:notesMasterIdLst>
  <p:sldIdLst>
    <p:sldId id="256" r:id="rId5"/>
    <p:sldId id="293" r:id="rId6"/>
    <p:sldId id="257" r:id="rId7"/>
    <p:sldId id="258" r:id="rId8"/>
    <p:sldId id="259" r:id="rId9"/>
    <p:sldId id="260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82" r:id="rId18"/>
    <p:sldId id="283" r:id="rId19"/>
    <p:sldId id="284" r:id="rId20"/>
    <p:sldId id="292" r:id="rId21"/>
    <p:sldId id="271" r:id="rId22"/>
    <p:sldId id="285" r:id="rId23"/>
    <p:sldId id="274" r:id="rId24"/>
    <p:sldId id="275" r:id="rId25"/>
    <p:sldId id="286" r:id="rId26"/>
    <p:sldId id="288" r:id="rId27"/>
    <p:sldId id="289" r:id="rId28"/>
    <p:sldId id="290" r:id="rId29"/>
    <p:sldId id="291" r:id="rId30"/>
    <p:sldId id="279" r:id="rId31"/>
    <p:sldId id="287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2589" autoAdjust="0"/>
    <p:restoredTop sz="94660"/>
  </p:normalViewPr>
  <p:slideViewPr>
    <p:cSldViewPr snapToGrid="0" snapToObjects="1">
      <p:cViewPr varScale="1">
        <p:scale>
          <a:sx n="168" d="100"/>
          <a:sy n="168" d="100"/>
        </p:scale>
        <p:origin x="-4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17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notesMaster" Target="notesMasters/notes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905FF-ABCF-9D45-B1C1-E486DA1D8262}" type="datetimeFigureOut">
              <a:rPr lang="en-US" smtClean="0"/>
              <a:t>2/27/12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39216F-1168-904D-A733-F43CDFC74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459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2/27/12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2/27/12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2/27/12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2/27/12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2/27/12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2/27/12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2/27/12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2/27/12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2/27/12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Data Management</a:t>
            </a:r>
            <a:br>
              <a:rPr lang="en-US" dirty="0"/>
            </a:br>
            <a:r>
              <a:rPr lang="en-US" dirty="0"/>
              <a:t>CSE 344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21: Parallel </a:t>
            </a:r>
            <a:r>
              <a:rPr lang="en-US" dirty="0" smtClean="0"/>
              <a:t>Databases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382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</a:t>
            </a:r>
            <a:r>
              <a:rPr lang="en-US" dirty="0" err="1" smtClean="0"/>
              <a:t>v.s</a:t>
            </a:r>
            <a:r>
              <a:rPr lang="en-US" dirty="0" smtClean="0"/>
              <a:t>. Non-linear </a:t>
            </a:r>
            <a:r>
              <a:rPr lang="en-US" dirty="0" err="1" smtClean="0"/>
              <a:t>Scaleup</a:t>
            </a:r>
            <a:endParaRPr lang="en-US" dirty="0" smtClean="0"/>
          </a:p>
        </p:txBody>
      </p:sp>
      <p:cxnSp>
        <p:nvCxnSpPr>
          <p:cNvPr id="41988" name="Straight Arrow Connector 6"/>
          <p:cNvCxnSpPr>
            <a:cxnSpLocks noChangeShapeType="1"/>
          </p:cNvCxnSpPr>
          <p:nvPr/>
        </p:nvCxnSpPr>
        <p:spPr bwMode="auto">
          <a:xfrm>
            <a:off x="838200" y="5791200"/>
            <a:ext cx="77724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1989" name="Straight Arrow Connector 8"/>
          <p:cNvCxnSpPr>
            <a:cxnSpLocks noChangeShapeType="1"/>
          </p:cNvCxnSpPr>
          <p:nvPr/>
        </p:nvCxnSpPr>
        <p:spPr bwMode="auto">
          <a:xfrm rot="16200000" flipV="1">
            <a:off x="-800100" y="4000497"/>
            <a:ext cx="4953002" cy="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1990" name="Straight Connector 11"/>
          <p:cNvCxnSpPr>
            <a:cxnSpLocks noChangeShapeType="1"/>
          </p:cNvCxnSpPr>
          <p:nvPr/>
        </p:nvCxnSpPr>
        <p:spPr bwMode="auto">
          <a:xfrm rot="1817983" flipV="1">
            <a:off x="2234388" y="1905000"/>
            <a:ext cx="548640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1991" name="TextBox 12"/>
          <p:cNvSpPr txBox="1">
            <a:spLocks noChangeArrowheads="1"/>
          </p:cNvSpPr>
          <p:nvPr/>
        </p:nvSpPr>
        <p:spPr bwMode="auto">
          <a:xfrm>
            <a:off x="2750083" y="5943600"/>
            <a:ext cx="30395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# </a:t>
            </a:r>
            <a:r>
              <a:rPr lang="en-US" dirty="0" smtClean="0"/>
              <a:t>nodes (</a:t>
            </a:r>
            <a:r>
              <a:rPr lang="en-US" dirty="0"/>
              <a:t>=P) AND data size </a:t>
            </a:r>
          </a:p>
        </p:txBody>
      </p:sp>
      <p:sp>
        <p:nvSpPr>
          <p:cNvPr id="41992" name="TextBox 13"/>
          <p:cNvSpPr txBox="1">
            <a:spLocks noChangeArrowheads="1"/>
          </p:cNvSpPr>
          <p:nvPr/>
        </p:nvSpPr>
        <p:spPr bwMode="auto">
          <a:xfrm>
            <a:off x="194128" y="1676400"/>
            <a:ext cx="148227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Batch</a:t>
            </a:r>
          </a:p>
          <a:p>
            <a:r>
              <a:rPr lang="en-US" dirty="0" err="1" smtClean="0"/>
              <a:t>Scaleup</a:t>
            </a:r>
            <a:endParaRPr lang="en-US" dirty="0"/>
          </a:p>
        </p:txBody>
      </p:sp>
      <p:sp>
        <p:nvSpPr>
          <p:cNvPr id="41993" name="Freeform 16"/>
          <p:cNvSpPr>
            <a:spLocks noChangeArrowheads="1"/>
          </p:cNvSpPr>
          <p:nvPr/>
        </p:nvSpPr>
        <p:spPr bwMode="auto">
          <a:xfrm rot="1817983">
            <a:off x="1998663" y="3073400"/>
            <a:ext cx="5672137" cy="2057400"/>
          </a:xfrm>
          <a:custGeom>
            <a:avLst/>
            <a:gdLst>
              <a:gd name="T0" fmla="*/ 0 w 5672667"/>
              <a:gd name="T1" fmla="*/ 2057400 h 2057400"/>
              <a:gd name="T2" fmla="*/ 1456131 w 5672667"/>
              <a:gd name="T3" fmla="*/ 1244600 h 2057400"/>
              <a:gd name="T4" fmla="*/ 2759876 w 5672667"/>
              <a:gd name="T5" fmla="*/ 584200 h 2057400"/>
              <a:gd name="T6" fmla="*/ 4182143 w 5672667"/>
              <a:gd name="T7" fmla="*/ 177800 h 2057400"/>
              <a:gd name="T8" fmla="*/ 5181116 w 5672667"/>
              <a:gd name="T9" fmla="*/ 25400 h 2057400"/>
              <a:gd name="T10" fmla="*/ 5672137 w 5672667"/>
              <a:gd name="T11" fmla="*/ 25400 h 2057400"/>
              <a:gd name="T12" fmla="*/ 5672137 w 5672667"/>
              <a:gd name="T13" fmla="*/ 25400 h 20574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672667"/>
              <a:gd name="T22" fmla="*/ 0 h 2057400"/>
              <a:gd name="T23" fmla="*/ 5672667 w 5672667"/>
              <a:gd name="T24" fmla="*/ 2057400 h 20574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672667" h="2057400">
                <a:moveTo>
                  <a:pt x="0" y="2057400"/>
                </a:moveTo>
                <a:cubicBezTo>
                  <a:pt x="498122" y="1773766"/>
                  <a:pt x="996245" y="1490133"/>
                  <a:pt x="1456267" y="1244600"/>
                </a:cubicBezTo>
                <a:cubicBezTo>
                  <a:pt x="1916289" y="999067"/>
                  <a:pt x="2305756" y="762000"/>
                  <a:pt x="2760134" y="584200"/>
                </a:cubicBezTo>
                <a:cubicBezTo>
                  <a:pt x="3214512" y="406400"/>
                  <a:pt x="3778957" y="270933"/>
                  <a:pt x="4182534" y="177800"/>
                </a:cubicBezTo>
                <a:cubicBezTo>
                  <a:pt x="4586111" y="84667"/>
                  <a:pt x="4933245" y="50800"/>
                  <a:pt x="5181600" y="25400"/>
                </a:cubicBezTo>
                <a:cubicBezTo>
                  <a:pt x="5429955" y="0"/>
                  <a:pt x="5672667" y="25400"/>
                  <a:pt x="5672667" y="2540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41994" name="Straight Connector 17"/>
          <p:cNvCxnSpPr>
            <a:cxnSpLocks noChangeShapeType="1"/>
          </p:cNvCxnSpPr>
          <p:nvPr/>
        </p:nvCxnSpPr>
        <p:spPr bwMode="auto">
          <a:xfrm rot="5400000">
            <a:off x="1752601" y="5791200"/>
            <a:ext cx="304800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995" name="Straight Connector 18"/>
          <p:cNvCxnSpPr>
            <a:cxnSpLocks noChangeShapeType="1"/>
          </p:cNvCxnSpPr>
          <p:nvPr/>
        </p:nvCxnSpPr>
        <p:spPr bwMode="auto">
          <a:xfrm rot="5400000">
            <a:off x="3658394" y="5790406"/>
            <a:ext cx="3048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996" name="Straight Connector 19"/>
          <p:cNvCxnSpPr>
            <a:cxnSpLocks noChangeShapeType="1"/>
          </p:cNvCxnSpPr>
          <p:nvPr/>
        </p:nvCxnSpPr>
        <p:spPr bwMode="auto">
          <a:xfrm rot="5400000">
            <a:off x="5714207" y="5790406"/>
            <a:ext cx="3048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997" name="Straight Connector 20"/>
          <p:cNvCxnSpPr>
            <a:cxnSpLocks noChangeShapeType="1"/>
          </p:cNvCxnSpPr>
          <p:nvPr/>
        </p:nvCxnSpPr>
        <p:spPr bwMode="auto">
          <a:xfrm rot="5400000">
            <a:off x="7847807" y="5790406"/>
            <a:ext cx="3048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1998" name="TextBox 21"/>
          <p:cNvSpPr txBox="1">
            <a:spLocks noChangeArrowheads="1"/>
          </p:cNvSpPr>
          <p:nvPr/>
        </p:nvSpPr>
        <p:spPr bwMode="auto">
          <a:xfrm>
            <a:off x="1676400" y="5105400"/>
            <a:ext cx="5127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×1</a:t>
            </a:r>
          </a:p>
        </p:txBody>
      </p:sp>
      <p:sp>
        <p:nvSpPr>
          <p:cNvPr id="41999" name="TextBox 22"/>
          <p:cNvSpPr txBox="1">
            <a:spLocks noChangeArrowheads="1"/>
          </p:cNvSpPr>
          <p:nvPr/>
        </p:nvSpPr>
        <p:spPr bwMode="auto">
          <a:xfrm>
            <a:off x="3602038" y="5105400"/>
            <a:ext cx="5127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×5</a:t>
            </a:r>
          </a:p>
        </p:txBody>
      </p:sp>
      <p:sp>
        <p:nvSpPr>
          <p:cNvPr id="42000" name="TextBox 23"/>
          <p:cNvSpPr txBox="1">
            <a:spLocks noChangeArrowheads="1"/>
          </p:cNvSpPr>
          <p:nvPr/>
        </p:nvSpPr>
        <p:spPr bwMode="auto">
          <a:xfrm>
            <a:off x="5638800" y="5100638"/>
            <a:ext cx="6667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×10</a:t>
            </a:r>
          </a:p>
        </p:txBody>
      </p:sp>
      <p:sp>
        <p:nvSpPr>
          <p:cNvPr id="42001" name="TextBox 24"/>
          <p:cNvSpPr txBox="1">
            <a:spLocks noChangeArrowheads="1"/>
          </p:cNvSpPr>
          <p:nvPr/>
        </p:nvSpPr>
        <p:spPr bwMode="auto">
          <a:xfrm>
            <a:off x="7715250" y="5105400"/>
            <a:ext cx="6667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×15</a:t>
            </a: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CSE 344 -- Winter 2012        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2EB20-918E-B141-9139-B65C4638CC6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07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ym typeface="Wingdings" charset="2"/>
              </a:rPr>
              <a:t>Challenges to </a:t>
            </a:r>
            <a:br>
              <a:rPr lang="en-US" dirty="0" smtClean="0">
                <a:sym typeface="Wingdings" charset="2"/>
              </a:rPr>
            </a:br>
            <a:r>
              <a:rPr lang="en-US" dirty="0" smtClean="0">
                <a:sym typeface="Wingdings" charset="2"/>
              </a:rPr>
              <a:t>Linear Speedup and </a:t>
            </a:r>
            <a:r>
              <a:rPr lang="en-US" dirty="0" err="1" smtClean="0">
                <a:sym typeface="Wingdings" charset="2"/>
              </a:rPr>
              <a:t>Scaleup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sym typeface="Wingdings" charset="2"/>
              </a:rPr>
              <a:t>Startup cost</a:t>
            </a:r>
            <a:r>
              <a:rPr lang="en-US" dirty="0" smtClean="0">
                <a:sym typeface="Wingdings" charset="2"/>
              </a:rPr>
              <a:t> </a:t>
            </a:r>
          </a:p>
          <a:p>
            <a:pPr lvl="1"/>
            <a:r>
              <a:rPr lang="en-US" dirty="0" smtClean="0">
                <a:sym typeface="Wingdings" charset="2"/>
              </a:rPr>
              <a:t>Cost of starting an operation on many </a:t>
            </a:r>
            <a:r>
              <a:rPr lang="en-US" dirty="0" smtClean="0">
                <a:sym typeface="Wingdings" charset="2"/>
              </a:rPr>
              <a:t>nodes</a:t>
            </a:r>
            <a:endParaRPr lang="en-US" dirty="0" smtClean="0">
              <a:sym typeface="Wingdings" charset="2"/>
            </a:endParaRPr>
          </a:p>
          <a:p>
            <a:endParaRPr lang="en-US" dirty="0" smtClean="0">
              <a:sym typeface="Wingdings" charset="2"/>
            </a:endParaRPr>
          </a:p>
          <a:p>
            <a:r>
              <a:rPr lang="en-US" dirty="0" smtClean="0">
                <a:solidFill>
                  <a:srgbClr val="FF0000"/>
                </a:solidFill>
                <a:sym typeface="Wingdings" charset="2"/>
              </a:rPr>
              <a:t>Interference</a:t>
            </a:r>
            <a:endParaRPr lang="en-US" dirty="0" smtClean="0">
              <a:sym typeface="Wingdings" charset="2"/>
            </a:endParaRPr>
          </a:p>
          <a:p>
            <a:pPr lvl="1"/>
            <a:r>
              <a:rPr lang="en-US" dirty="0" smtClean="0">
                <a:sym typeface="Wingdings" charset="2"/>
              </a:rPr>
              <a:t>Contention for resources between </a:t>
            </a:r>
            <a:r>
              <a:rPr lang="en-US" dirty="0" smtClean="0">
                <a:sym typeface="Wingdings" charset="2"/>
              </a:rPr>
              <a:t>nodes</a:t>
            </a:r>
            <a:endParaRPr lang="en-US" dirty="0" smtClean="0">
              <a:sym typeface="Wingdings" charset="2"/>
            </a:endParaRPr>
          </a:p>
          <a:p>
            <a:endParaRPr lang="en-US" dirty="0" smtClean="0">
              <a:solidFill>
                <a:srgbClr val="FF0000"/>
              </a:solidFill>
              <a:sym typeface="Wingdings" charset="2"/>
            </a:endParaRPr>
          </a:p>
          <a:p>
            <a:r>
              <a:rPr lang="en-US" dirty="0" smtClean="0">
                <a:solidFill>
                  <a:srgbClr val="FF0000"/>
                </a:solidFill>
                <a:sym typeface="Wingdings" charset="2"/>
              </a:rPr>
              <a:t>Skew</a:t>
            </a:r>
            <a:endParaRPr lang="en-US" dirty="0" smtClean="0">
              <a:sym typeface="Wingdings" charset="2"/>
            </a:endParaRPr>
          </a:p>
          <a:p>
            <a:pPr lvl="1"/>
            <a:r>
              <a:rPr lang="en-US" dirty="0" smtClean="0">
                <a:sym typeface="Wingdings" charset="2"/>
              </a:rPr>
              <a:t>Slowest </a:t>
            </a:r>
            <a:r>
              <a:rPr lang="en-US" dirty="0" smtClean="0">
                <a:sym typeface="Wingdings" charset="2"/>
              </a:rPr>
              <a:t>node becomes </a:t>
            </a:r>
            <a:r>
              <a:rPr lang="en-US" dirty="0" smtClean="0">
                <a:sym typeface="Wingdings" charset="2"/>
              </a:rPr>
              <a:t>the bottleneck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CSE 344 -- Winter 2012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95A72-8585-774E-A6D9-C880D4400FE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087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Architectures for Parallel Databases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Shared memory</a:t>
            </a:r>
          </a:p>
          <a:p>
            <a:endParaRPr lang="en-US" smtClean="0"/>
          </a:p>
          <a:p>
            <a:r>
              <a:rPr lang="en-US" smtClean="0"/>
              <a:t>Shared disk</a:t>
            </a:r>
          </a:p>
          <a:p>
            <a:endParaRPr lang="en-US" smtClean="0"/>
          </a:p>
          <a:p>
            <a:r>
              <a:rPr lang="en-US" smtClean="0"/>
              <a:t>Shared nothing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CSE 344 -- Winter 2012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95A72-8585-774E-A6D9-C880D4400FE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20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Architectures for Parallel Databases</a:t>
            </a: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B49F125-DC93-F145-B81C-FEE693F31A09}" type="slidenum">
              <a:rPr lang="en-US" smtClean="0"/>
              <a:pPr/>
              <a:t>13</a:t>
            </a:fld>
            <a:endParaRPr lang="en-US" smtClean="0"/>
          </a:p>
        </p:txBody>
      </p:sp>
      <p:pic>
        <p:nvPicPr>
          <p:cNvPr id="5" name="Picture 4" descr="shared-nothing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4000"/>
            <a:ext cx="8458200" cy="35800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9600" y="5181600"/>
            <a:ext cx="47500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From: </a:t>
            </a:r>
            <a:r>
              <a:rPr lang="en-US" sz="2000" dirty="0" err="1" smtClean="0"/>
              <a:t>Greenplum</a:t>
            </a:r>
            <a:r>
              <a:rPr lang="en-US" sz="2000" dirty="0" smtClean="0"/>
              <a:t> Database Whitepaper </a:t>
            </a: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887673" y="6126606"/>
            <a:ext cx="333937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SAN = “Storage Area Network”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465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Nodes share </a:t>
            </a:r>
            <a:r>
              <a:rPr lang="en-US" dirty="0"/>
              <a:t>both RAM and disk</a:t>
            </a:r>
          </a:p>
          <a:p>
            <a:r>
              <a:rPr lang="en-US" dirty="0" smtClean="0"/>
              <a:t>Dozens </a:t>
            </a:r>
            <a:r>
              <a:rPr lang="en-US" dirty="0"/>
              <a:t>to hundreds of processors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Example</a:t>
            </a:r>
            <a:r>
              <a:rPr lang="en-US" dirty="0"/>
              <a:t>: SQL Server runs on a single machine and </a:t>
            </a:r>
            <a:r>
              <a:rPr lang="en-US" dirty="0" smtClean="0"/>
              <a:t>can </a:t>
            </a:r>
            <a:r>
              <a:rPr lang="en-US" dirty="0"/>
              <a:t>leverage many threads to get a query to run faster (</a:t>
            </a:r>
            <a:r>
              <a:rPr lang="en-US" dirty="0" smtClean="0"/>
              <a:t>see </a:t>
            </a:r>
            <a:r>
              <a:rPr lang="en-US" dirty="0"/>
              <a:t>query plans on IISQLSRV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Easy </a:t>
            </a:r>
            <a:r>
              <a:rPr lang="en-US" dirty="0"/>
              <a:t>to use and </a:t>
            </a:r>
            <a:r>
              <a:rPr lang="en-US" dirty="0" smtClean="0"/>
              <a:t>program</a:t>
            </a:r>
            <a:endParaRPr lang="en-US" dirty="0"/>
          </a:p>
          <a:p>
            <a:r>
              <a:rPr lang="en-US" dirty="0" smtClean="0"/>
              <a:t>But </a:t>
            </a:r>
            <a:r>
              <a:rPr lang="en-US" dirty="0"/>
              <a:t>very expensive to scale: last remaining </a:t>
            </a:r>
            <a:r>
              <a:rPr lang="en-US" dirty="0" smtClean="0"/>
              <a:t>cash  cows </a:t>
            </a:r>
            <a:r>
              <a:rPr lang="en-US" dirty="0"/>
              <a:t>in the hardware industry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217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Disk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All </a:t>
            </a:r>
            <a:r>
              <a:rPr lang="en-US" dirty="0" smtClean="0"/>
              <a:t>nodes access </a:t>
            </a:r>
            <a:r>
              <a:rPr lang="en-US" dirty="0"/>
              <a:t>the same disks</a:t>
            </a:r>
          </a:p>
          <a:p>
            <a:r>
              <a:rPr lang="en-US" dirty="0" smtClean="0"/>
              <a:t>Found </a:t>
            </a:r>
            <a:r>
              <a:rPr lang="en-US" dirty="0"/>
              <a:t>in the largest "single-box" (</a:t>
            </a:r>
            <a:r>
              <a:rPr lang="en-US" dirty="0" smtClean="0"/>
              <a:t>non-cluster</a:t>
            </a:r>
            <a:r>
              <a:rPr lang="en-US" dirty="0"/>
              <a:t>) multiprocessors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Oracle </a:t>
            </a:r>
            <a:r>
              <a:rPr lang="en-US" dirty="0"/>
              <a:t>dominates this class of systems.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Characteristics</a:t>
            </a:r>
            <a:r>
              <a:rPr lang="en-US" dirty="0"/>
              <a:t>:</a:t>
            </a:r>
          </a:p>
          <a:p>
            <a:r>
              <a:rPr lang="en-US" dirty="0" smtClean="0"/>
              <a:t>Also </a:t>
            </a:r>
            <a:r>
              <a:rPr lang="en-US" dirty="0"/>
              <a:t>hard to scale past a certain </a:t>
            </a:r>
            <a:r>
              <a:rPr lang="en-US" dirty="0" smtClean="0"/>
              <a:t>point: existing deployments </a:t>
            </a:r>
            <a:r>
              <a:rPr lang="en-US" dirty="0"/>
              <a:t>typically have fewer than 10 </a:t>
            </a:r>
            <a:r>
              <a:rPr lang="en-US" dirty="0" smtClean="0"/>
              <a:t>machines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478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</a:t>
            </a:r>
            <a:r>
              <a:rPr lang="en-US" dirty="0" smtClean="0"/>
              <a:t>Nothing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Cluster </a:t>
            </a:r>
            <a:r>
              <a:rPr lang="en-US" dirty="0"/>
              <a:t>of machines on high-speed network</a:t>
            </a:r>
          </a:p>
          <a:p>
            <a:r>
              <a:rPr lang="en-US" dirty="0" smtClean="0"/>
              <a:t>Called </a:t>
            </a:r>
            <a:r>
              <a:rPr lang="en-US" dirty="0"/>
              <a:t>"clusters" or "blade </a:t>
            </a:r>
            <a:r>
              <a:rPr lang="en-US" dirty="0" smtClean="0"/>
              <a:t>servers”</a:t>
            </a:r>
            <a:endParaRPr lang="en-US" dirty="0"/>
          </a:p>
          <a:p>
            <a:r>
              <a:rPr lang="en-US" dirty="0" smtClean="0"/>
              <a:t>Each </a:t>
            </a:r>
            <a:r>
              <a:rPr lang="en-US" dirty="0"/>
              <a:t>machine has its own memory and disk: lowest contention.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NOTE</a:t>
            </a:r>
            <a:r>
              <a:rPr lang="en-US" dirty="0"/>
              <a:t>: Because all machines today have many cores and </a:t>
            </a:r>
            <a:r>
              <a:rPr lang="en-US" dirty="0" smtClean="0"/>
              <a:t>many </a:t>
            </a:r>
            <a:r>
              <a:rPr lang="en-US" dirty="0"/>
              <a:t>disks, then shared-nothing systems typically run many "</a:t>
            </a:r>
            <a:r>
              <a:rPr lang="en-US" dirty="0" smtClean="0"/>
              <a:t>nodes” on </a:t>
            </a:r>
            <a:r>
              <a:rPr lang="en-US" dirty="0"/>
              <a:t>a single physical machine.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Characteristics</a:t>
            </a:r>
            <a:r>
              <a:rPr lang="en-US" dirty="0"/>
              <a:t>:</a:t>
            </a:r>
          </a:p>
          <a:p>
            <a:r>
              <a:rPr lang="en-US" dirty="0" smtClean="0"/>
              <a:t>Today</a:t>
            </a:r>
            <a:r>
              <a:rPr lang="en-US" dirty="0"/>
              <a:t>, this is the most scalable architecture.</a:t>
            </a:r>
          </a:p>
          <a:p>
            <a:r>
              <a:rPr lang="en-US" dirty="0" smtClean="0"/>
              <a:t>Most </a:t>
            </a:r>
            <a:r>
              <a:rPr lang="en-US" dirty="0"/>
              <a:t>difficult to administer and tune.</a:t>
            </a:r>
          </a:p>
        </p:txBody>
      </p:sp>
      <p:sp>
        <p:nvSpPr>
          <p:cNvPr id="4" name="Rounded Rectangle 4"/>
          <p:cNvSpPr>
            <a:spLocks noChangeArrowheads="1"/>
          </p:cNvSpPr>
          <p:nvPr/>
        </p:nvSpPr>
        <p:spPr bwMode="auto">
          <a:xfrm>
            <a:off x="1240933" y="6023444"/>
            <a:ext cx="6664455" cy="57888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Arial"/>
              </a:rPr>
              <a:t>We </a:t>
            </a:r>
            <a:r>
              <a:rPr lang="en-US" sz="2800" dirty="0" smtClean="0">
                <a:latin typeface="Arial"/>
              </a:rPr>
              <a:t>discuss only Shared Nothing in class</a:t>
            </a:r>
            <a:endParaRPr lang="en-US" sz="28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27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have a parallel machine.  Now what?  </a:t>
            </a:r>
          </a:p>
          <a:p>
            <a:endParaRPr lang="en-US" dirty="0"/>
          </a:p>
          <a:p>
            <a:r>
              <a:rPr lang="en-US" dirty="0" smtClean="0"/>
              <a:t>How do you speed up your database system?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019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ounded Rectangle 141"/>
          <p:cNvSpPr/>
          <p:nvPr/>
        </p:nvSpPr>
        <p:spPr>
          <a:xfrm>
            <a:off x="8001000" y="4648200"/>
            <a:ext cx="457201" cy="381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ounded Rectangle 142"/>
          <p:cNvSpPr/>
          <p:nvPr/>
        </p:nvSpPr>
        <p:spPr>
          <a:xfrm>
            <a:off x="7924800" y="4724400"/>
            <a:ext cx="457201" cy="381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ounded Rectangle 143"/>
          <p:cNvSpPr/>
          <p:nvPr/>
        </p:nvSpPr>
        <p:spPr>
          <a:xfrm>
            <a:off x="7848600" y="4800600"/>
            <a:ext cx="457201" cy="381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ounded Rectangle 140"/>
          <p:cNvSpPr/>
          <p:nvPr/>
        </p:nvSpPr>
        <p:spPr>
          <a:xfrm>
            <a:off x="7683504" y="5230992"/>
            <a:ext cx="457201" cy="381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ounded Rectangle 139"/>
          <p:cNvSpPr/>
          <p:nvPr/>
        </p:nvSpPr>
        <p:spPr>
          <a:xfrm>
            <a:off x="7607304" y="5307192"/>
            <a:ext cx="457201" cy="381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ounded Rectangle 117"/>
          <p:cNvSpPr/>
          <p:nvPr/>
        </p:nvSpPr>
        <p:spPr>
          <a:xfrm>
            <a:off x="7315200" y="3124200"/>
            <a:ext cx="533400" cy="457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/>
          <p:cNvGrpSpPr/>
          <p:nvPr/>
        </p:nvGrpSpPr>
        <p:grpSpPr>
          <a:xfrm>
            <a:off x="7696200" y="1219200"/>
            <a:ext cx="1447800" cy="1371600"/>
            <a:chOff x="6400800" y="1524000"/>
            <a:chExt cx="1447800" cy="1371600"/>
          </a:xfrm>
        </p:grpSpPr>
        <p:sp>
          <p:nvSpPr>
            <p:cNvPr id="75" name="Rounded Rectangle 74"/>
            <p:cNvSpPr/>
            <p:nvPr/>
          </p:nvSpPr>
          <p:spPr>
            <a:xfrm>
              <a:off x="6400800" y="1524000"/>
              <a:ext cx="1447800" cy="137160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6400801" y="1600200"/>
              <a:ext cx="1371599" cy="1295400"/>
              <a:chOff x="4560971" y="1295400"/>
              <a:chExt cx="7153242" cy="2286717"/>
            </a:xfrm>
          </p:grpSpPr>
          <p:grpSp>
            <p:nvGrpSpPr>
              <p:cNvPr id="77" name="Group 76"/>
              <p:cNvGrpSpPr>
                <a:grpSpLocks/>
              </p:cNvGrpSpPr>
              <p:nvPr/>
            </p:nvGrpSpPr>
            <p:grpSpPr bwMode="auto">
              <a:xfrm>
                <a:off x="6426200" y="2217738"/>
                <a:ext cx="349250" cy="123825"/>
                <a:chOff x="3112" y="2223"/>
                <a:chExt cx="220" cy="78"/>
              </a:xfrm>
            </p:grpSpPr>
            <p:sp>
              <p:nvSpPr>
                <p:cNvPr id="92" name="Freeform 91"/>
                <p:cNvSpPr>
                  <a:spLocks/>
                </p:cNvSpPr>
                <p:nvPr/>
              </p:nvSpPr>
              <p:spPr bwMode="auto">
                <a:xfrm>
                  <a:off x="3112" y="2223"/>
                  <a:ext cx="1" cy="78"/>
                </a:xfrm>
                <a:custGeom>
                  <a:avLst/>
                  <a:gdLst>
                    <a:gd name="T0" fmla="*/ 0 w 1"/>
                    <a:gd name="T1" fmla="*/ 0 h 78"/>
                    <a:gd name="T2" fmla="*/ 0 w 1"/>
                    <a:gd name="T3" fmla="*/ 77 h 78"/>
                    <a:gd name="T4" fmla="*/ 0 w 1"/>
                    <a:gd name="T5" fmla="*/ 0 h 78"/>
                    <a:gd name="T6" fmla="*/ 0 60000 65536"/>
                    <a:gd name="T7" fmla="*/ 0 60000 65536"/>
                    <a:gd name="T8" fmla="*/ 0 60000 65536"/>
                    <a:gd name="T9" fmla="*/ 0 w 1"/>
                    <a:gd name="T10" fmla="*/ 0 h 78"/>
                    <a:gd name="T11" fmla="*/ 1 w 1"/>
                    <a:gd name="T12" fmla="*/ 78 h 7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" h="78">
                      <a:moveTo>
                        <a:pt x="0" y="0"/>
                      </a:moveTo>
                      <a:lnTo>
                        <a:pt x="0" y="7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900">
                    <a:latin typeface="Arial" pitchFamily="112" charset="0"/>
                  </a:endParaRPr>
                </a:p>
              </p:txBody>
            </p:sp>
            <p:sp>
              <p:nvSpPr>
                <p:cNvPr id="93" name="Freeform 92"/>
                <p:cNvSpPr>
                  <a:spLocks/>
                </p:cNvSpPr>
                <p:nvPr/>
              </p:nvSpPr>
              <p:spPr bwMode="auto">
                <a:xfrm>
                  <a:off x="3331" y="2223"/>
                  <a:ext cx="1" cy="78"/>
                </a:xfrm>
                <a:custGeom>
                  <a:avLst/>
                  <a:gdLst>
                    <a:gd name="T0" fmla="*/ 0 w 1"/>
                    <a:gd name="T1" fmla="*/ 0 h 78"/>
                    <a:gd name="T2" fmla="*/ 0 w 1"/>
                    <a:gd name="T3" fmla="*/ 77 h 78"/>
                    <a:gd name="T4" fmla="*/ 0 w 1"/>
                    <a:gd name="T5" fmla="*/ 0 h 78"/>
                    <a:gd name="T6" fmla="*/ 0 60000 65536"/>
                    <a:gd name="T7" fmla="*/ 0 60000 65536"/>
                    <a:gd name="T8" fmla="*/ 0 60000 65536"/>
                    <a:gd name="T9" fmla="*/ 0 w 1"/>
                    <a:gd name="T10" fmla="*/ 0 h 78"/>
                    <a:gd name="T11" fmla="*/ 1 w 1"/>
                    <a:gd name="T12" fmla="*/ 78 h 7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" h="78">
                      <a:moveTo>
                        <a:pt x="0" y="0"/>
                      </a:moveTo>
                      <a:lnTo>
                        <a:pt x="0" y="7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900">
                    <a:latin typeface="Arial" pitchFamily="112" charset="0"/>
                  </a:endParaRPr>
                </a:p>
              </p:txBody>
            </p:sp>
            <p:sp>
              <p:nvSpPr>
                <p:cNvPr id="94" name="Freeform 93"/>
                <p:cNvSpPr>
                  <a:spLocks/>
                </p:cNvSpPr>
                <p:nvPr/>
              </p:nvSpPr>
              <p:spPr bwMode="auto">
                <a:xfrm>
                  <a:off x="3112" y="2223"/>
                  <a:ext cx="220" cy="78"/>
                </a:xfrm>
                <a:custGeom>
                  <a:avLst/>
                  <a:gdLst>
                    <a:gd name="T0" fmla="*/ 0 w 220"/>
                    <a:gd name="T1" fmla="*/ 0 h 78"/>
                    <a:gd name="T2" fmla="*/ 219 w 220"/>
                    <a:gd name="T3" fmla="*/ 77 h 78"/>
                    <a:gd name="T4" fmla="*/ 0 w 220"/>
                    <a:gd name="T5" fmla="*/ 0 h 78"/>
                    <a:gd name="T6" fmla="*/ 0 60000 65536"/>
                    <a:gd name="T7" fmla="*/ 0 60000 65536"/>
                    <a:gd name="T8" fmla="*/ 0 60000 65536"/>
                    <a:gd name="T9" fmla="*/ 0 w 220"/>
                    <a:gd name="T10" fmla="*/ 0 h 78"/>
                    <a:gd name="T11" fmla="*/ 220 w 220"/>
                    <a:gd name="T12" fmla="*/ 78 h 7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0" h="78">
                      <a:moveTo>
                        <a:pt x="0" y="0"/>
                      </a:moveTo>
                      <a:lnTo>
                        <a:pt x="219" y="7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900">
                    <a:latin typeface="Arial" pitchFamily="112" charset="0"/>
                  </a:endParaRPr>
                </a:p>
              </p:txBody>
            </p:sp>
            <p:sp>
              <p:nvSpPr>
                <p:cNvPr id="95" name="Freeform 94"/>
                <p:cNvSpPr>
                  <a:spLocks/>
                </p:cNvSpPr>
                <p:nvPr/>
              </p:nvSpPr>
              <p:spPr bwMode="auto">
                <a:xfrm>
                  <a:off x="3112" y="2223"/>
                  <a:ext cx="220" cy="78"/>
                </a:xfrm>
                <a:custGeom>
                  <a:avLst/>
                  <a:gdLst>
                    <a:gd name="T0" fmla="*/ 0 w 220"/>
                    <a:gd name="T1" fmla="*/ 77 h 78"/>
                    <a:gd name="T2" fmla="*/ 219 w 220"/>
                    <a:gd name="T3" fmla="*/ 0 h 78"/>
                    <a:gd name="T4" fmla="*/ 0 w 220"/>
                    <a:gd name="T5" fmla="*/ 77 h 78"/>
                    <a:gd name="T6" fmla="*/ 0 60000 65536"/>
                    <a:gd name="T7" fmla="*/ 0 60000 65536"/>
                    <a:gd name="T8" fmla="*/ 0 60000 65536"/>
                    <a:gd name="T9" fmla="*/ 0 w 220"/>
                    <a:gd name="T10" fmla="*/ 0 h 78"/>
                    <a:gd name="T11" fmla="*/ 220 w 220"/>
                    <a:gd name="T12" fmla="*/ 78 h 7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0" h="78">
                      <a:moveTo>
                        <a:pt x="0" y="77"/>
                      </a:moveTo>
                      <a:lnTo>
                        <a:pt x="219" y="0"/>
                      </a:lnTo>
                      <a:lnTo>
                        <a:pt x="0" y="77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900">
                    <a:latin typeface="Arial" pitchFamily="112" charset="0"/>
                  </a:endParaRPr>
                </a:p>
              </p:txBody>
            </p:sp>
          </p:grpSp>
          <p:sp>
            <p:nvSpPr>
              <p:cNvPr id="78" name="Rectangle 19"/>
              <p:cNvSpPr>
                <a:spLocks noChangeArrowheads="1"/>
              </p:cNvSpPr>
              <p:nvPr/>
            </p:nvSpPr>
            <p:spPr bwMode="auto">
              <a:xfrm>
                <a:off x="7059612" y="3152775"/>
                <a:ext cx="2521255" cy="4293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800" b="1">
                    <a:solidFill>
                      <a:srgbClr val="000000"/>
                    </a:solidFill>
                    <a:latin typeface="Arial" pitchFamily="112" charset="0"/>
                  </a:rPr>
                  <a:t>Purchase</a:t>
                </a:r>
              </a:p>
            </p:txBody>
          </p:sp>
          <p:sp>
            <p:nvSpPr>
              <p:cNvPr id="79" name="Rectangle 20"/>
              <p:cNvSpPr>
                <a:spLocks noChangeArrowheads="1"/>
              </p:cNvSpPr>
              <p:nvPr/>
            </p:nvSpPr>
            <p:spPr bwMode="auto">
              <a:xfrm>
                <a:off x="6759575" y="2209801"/>
                <a:ext cx="1786910" cy="3681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600" b="1">
                    <a:solidFill>
                      <a:srgbClr val="000000"/>
                    </a:solidFill>
                    <a:latin typeface="Arial" pitchFamily="112" charset="0"/>
                  </a:rPr>
                  <a:t>pid=pid</a:t>
                </a:r>
              </a:p>
            </p:txBody>
          </p:sp>
          <p:grpSp>
            <p:nvGrpSpPr>
              <p:cNvPr id="80" name="Group 7"/>
              <p:cNvGrpSpPr>
                <a:grpSpLocks/>
              </p:cNvGrpSpPr>
              <p:nvPr/>
            </p:nvGrpSpPr>
            <p:grpSpPr bwMode="auto">
              <a:xfrm>
                <a:off x="7670800" y="1295400"/>
                <a:ext cx="349250" cy="123825"/>
                <a:chOff x="3112" y="2223"/>
                <a:chExt cx="220" cy="78"/>
              </a:xfrm>
            </p:grpSpPr>
            <p:sp>
              <p:nvSpPr>
                <p:cNvPr id="88" name="Freeform 8"/>
                <p:cNvSpPr>
                  <a:spLocks/>
                </p:cNvSpPr>
                <p:nvPr/>
              </p:nvSpPr>
              <p:spPr bwMode="auto">
                <a:xfrm>
                  <a:off x="3112" y="2223"/>
                  <a:ext cx="1" cy="78"/>
                </a:xfrm>
                <a:custGeom>
                  <a:avLst/>
                  <a:gdLst>
                    <a:gd name="T0" fmla="*/ 0 w 1"/>
                    <a:gd name="T1" fmla="*/ 0 h 78"/>
                    <a:gd name="T2" fmla="*/ 0 w 1"/>
                    <a:gd name="T3" fmla="*/ 77 h 78"/>
                    <a:gd name="T4" fmla="*/ 0 w 1"/>
                    <a:gd name="T5" fmla="*/ 0 h 78"/>
                    <a:gd name="T6" fmla="*/ 0 60000 65536"/>
                    <a:gd name="T7" fmla="*/ 0 60000 65536"/>
                    <a:gd name="T8" fmla="*/ 0 60000 65536"/>
                    <a:gd name="T9" fmla="*/ 0 w 1"/>
                    <a:gd name="T10" fmla="*/ 0 h 78"/>
                    <a:gd name="T11" fmla="*/ 1 w 1"/>
                    <a:gd name="T12" fmla="*/ 78 h 7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" h="78">
                      <a:moveTo>
                        <a:pt x="0" y="0"/>
                      </a:moveTo>
                      <a:lnTo>
                        <a:pt x="0" y="7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900">
                    <a:latin typeface="Arial" pitchFamily="112" charset="0"/>
                  </a:endParaRPr>
                </a:p>
              </p:txBody>
            </p:sp>
            <p:sp>
              <p:nvSpPr>
                <p:cNvPr id="89" name="Freeform 9"/>
                <p:cNvSpPr>
                  <a:spLocks/>
                </p:cNvSpPr>
                <p:nvPr/>
              </p:nvSpPr>
              <p:spPr bwMode="auto">
                <a:xfrm>
                  <a:off x="3331" y="2223"/>
                  <a:ext cx="1" cy="78"/>
                </a:xfrm>
                <a:custGeom>
                  <a:avLst/>
                  <a:gdLst>
                    <a:gd name="T0" fmla="*/ 0 w 1"/>
                    <a:gd name="T1" fmla="*/ 0 h 78"/>
                    <a:gd name="T2" fmla="*/ 0 w 1"/>
                    <a:gd name="T3" fmla="*/ 77 h 78"/>
                    <a:gd name="T4" fmla="*/ 0 w 1"/>
                    <a:gd name="T5" fmla="*/ 0 h 78"/>
                    <a:gd name="T6" fmla="*/ 0 60000 65536"/>
                    <a:gd name="T7" fmla="*/ 0 60000 65536"/>
                    <a:gd name="T8" fmla="*/ 0 60000 65536"/>
                    <a:gd name="T9" fmla="*/ 0 w 1"/>
                    <a:gd name="T10" fmla="*/ 0 h 78"/>
                    <a:gd name="T11" fmla="*/ 1 w 1"/>
                    <a:gd name="T12" fmla="*/ 78 h 7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" h="78">
                      <a:moveTo>
                        <a:pt x="0" y="0"/>
                      </a:moveTo>
                      <a:lnTo>
                        <a:pt x="0" y="7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900">
                    <a:latin typeface="Arial" pitchFamily="112" charset="0"/>
                  </a:endParaRPr>
                </a:p>
              </p:txBody>
            </p:sp>
            <p:sp>
              <p:nvSpPr>
                <p:cNvPr id="90" name="Freeform 10"/>
                <p:cNvSpPr>
                  <a:spLocks/>
                </p:cNvSpPr>
                <p:nvPr/>
              </p:nvSpPr>
              <p:spPr bwMode="auto">
                <a:xfrm>
                  <a:off x="3112" y="2223"/>
                  <a:ext cx="220" cy="78"/>
                </a:xfrm>
                <a:custGeom>
                  <a:avLst/>
                  <a:gdLst>
                    <a:gd name="T0" fmla="*/ 0 w 220"/>
                    <a:gd name="T1" fmla="*/ 0 h 78"/>
                    <a:gd name="T2" fmla="*/ 219 w 220"/>
                    <a:gd name="T3" fmla="*/ 77 h 78"/>
                    <a:gd name="T4" fmla="*/ 0 w 220"/>
                    <a:gd name="T5" fmla="*/ 0 h 78"/>
                    <a:gd name="T6" fmla="*/ 0 60000 65536"/>
                    <a:gd name="T7" fmla="*/ 0 60000 65536"/>
                    <a:gd name="T8" fmla="*/ 0 60000 65536"/>
                    <a:gd name="T9" fmla="*/ 0 w 220"/>
                    <a:gd name="T10" fmla="*/ 0 h 78"/>
                    <a:gd name="T11" fmla="*/ 220 w 220"/>
                    <a:gd name="T12" fmla="*/ 78 h 7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0" h="78">
                      <a:moveTo>
                        <a:pt x="0" y="0"/>
                      </a:moveTo>
                      <a:lnTo>
                        <a:pt x="219" y="7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900">
                    <a:latin typeface="Arial" pitchFamily="112" charset="0"/>
                  </a:endParaRPr>
                </a:p>
              </p:txBody>
            </p:sp>
            <p:sp>
              <p:nvSpPr>
                <p:cNvPr id="91" name="Freeform 11"/>
                <p:cNvSpPr>
                  <a:spLocks/>
                </p:cNvSpPr>
                <p:nvPr/>
              </p:nvSpPr>
              <p:spPr bwMode="auto">
                <a:xfrm>
                  <a:off x="3112" y="2223"/>
                  <a:ext cx="220" cy="78"/>
                </a:xfrm>
                <a:custGeom>
                  <a:avLst/>
                  <a:gdLst>
                    <a:gd name="T0" fmla="*/ 0 w 220"/>
                    <a:gd name="T1" fmla="*/ 77 h 78"/>
                    <a:gd name="T2" fmla="*/ 219 w 220"/>
                    <a:gd name="T3" fmla="*/ 0 h 78"/>
                    <a:gd name="T4" fmla="*/ 0 w 220"/>
                    <a:gd name="T5" fmla="*/ 77 h 78"/>
                    <a:gd name="T6" fmla="*/ 0 60000 65536"/>
                    <a:gd name="T7" fmla="*/ 0 60000 65536"/>
                    <a:gd name="T8" fmla="*/ 0 60000 65536"/>
                    <a:gd name="T9" fmla="*/ 0 w 220"/>
                    <a:gd name="T10" fmla="*/ 0 h 78"/>
                    <a:gd name="T11" fmla="*/ 220 w 220"/>
                    <a:gd name="T12" fmla="*/ 78 h 7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0" h="78">
                      <a:moveTo>
                        <a:pt x="0" y="77"/>
                      </a:moveTo>
                      <a:lnTo>
                        <a:pt x="219" y="0"/>
                      </a:lnTo>
                      <a:lnTo>
                        <a:pt x="0" y="77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900">
                    <a:latin typeface="Arial" pitchFamily="112" charset="0"/>
                  </a:endParaRPr>
                </a:p>
              </p:txBody>
            </p:sp>
          </p:grpSp>
          <p:cxnSp>
            <p:nvCxnSpPr>
              <p:cNvPr id="81" name="Straight Connector 36"/>
              <p:cNvCxnSpPr>
                <a:cxnSpLocks noChangeShapeType="1"/>
              </p:cNvCxnSpPr>
              <p:nvPr/>
            </p:nvCxnSpPr>
            <p:spPr bwMode="auto">
              <a:xfrm flipV="1">
                <a:off x="6645275" y="1447800"/>
                <a:ext cx="1066800" cy="685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82" name="Straight Connector 39"/>
              <p:cNvCxnSpPr>
                <a:cxnSpLocks noChangeShapeType="1"/>
                <a:stCxn id="87" idx="0"/>
                <a:endCxn id="92" idx="1"/>
              </p:cNvCxnSpPr>
              <p:nvPr/>
            </p:nvCxnSpPr>
            <p:spPr bwMode="auto">
              <a:xfrm flipV="1">
                <a:off x="5674732" y="2339976"/>
                <a:ext cx="751467" cy="7842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83" name="Straight Connector 41"/>
              <p:cNvCxnSpPr>
                <a:cxnSpLocks noChangeShapeType="1"/>
                <a:stCxn id="78" idx="0"/>
                <a:endCxn id="79" idx="1"/>
              </p:cNvCxnSpPr>
              <p:nvPr/>
            </p:nvCxnSpPr>
            <p:spPr bwMode="auto">
              <a:xfrm flipH="1" flipV="1">
                <a:off x="6759575" y="2393896"/>
                <a:ext cx="1560667" cy="7588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84" name="Rectangle 20"/>
              <p:cNvSpPr>
                <a:spLocks noChangeArrowheads="1"/>
              </p:cNvSpPr>
              <p:nvPr/>
            </p:nvSpPr>
            <p:spPr bwMode="auto">
              <a:xfrm>
                <a:off x="8077200" y="1295400"/>
                <a:ext cx="1737954" cy="3681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600" b="1">
                    <a:solidFill>
                      <a:srgbClr val="000000"/>
                    </a:solidFill>
                    <a:latin typeface="Arial" pitchFamily="112" charset="0"/>
                  </a:rPr>
                  <a:t>cid=cid</a:t>
                </a:r>
              </a:p>
            </p:txBody>
          </p:sp>
          <p:sp>
            <p:nvSpPr>
              <p:cNvPr id="85" name="Rectangle 19"/>
              <p:cNvSpPr>
                <a:spLocks noChangeArrowheads="1"/>
              </p:cNvSpPr>
              <p:nvPr/>
            </p:nvSpPr>
            <p:spPr bwMode="auto">
              <a:xfrm>
                <a:off x="9144001" y="2514597"/>
                <a:ext cx="2570212" cy="4293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800" b="1">
                    <a:solidFill>
                      <a:srgbClr val="000000"/>
                    </a:solidFill>
                    <a:latin typeface="Arial" pitchFamily="112" charset="0"/>
                  </a:rPr>
                  <a:t>Customer</a:t>
                </a:r>
              </a:p>
            </p:txBody>
          </p:sp>
          <p:cxnSp>
            <p:nvCxnSpPr>
              <p:cNvPr id="86" name="Straight Connector 45"/>
              <p:cNvCxnSpPr>
                <a:cxnSpLocks noChangeShapeType="1"/>
                <a:stCxn id="85" idx="0"/>
                <a:endCxn id="84" idx="1"/>
              </p:cNvCxnSpPr>
              <p:nvPr/>
            </p:nvCxnSpPr>
            <p:spPr bwMode="auto">
              <a:xfrm flipH="1" flipV="1">
                <a:off x="8077200" y="1479495"/>
                <a:ext cx="2351909" cy="10351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87" name="Rectangle 18"/>
              <p:cNvSpPr>
                <a:spLocks noChangeArrowheads="1"/>
              </p:cNvSpPr>
              <p:nvPr/>
            </p:nvSpPr>
            <p:spPr bwMode="auto">
              <a:xfrm>
                <a:off x="4560971" y="3124201"/>
                <a:ext cx="2227518" cy="4293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800" b="1" dirty="0">
                    <a:solidFill>
                      <a:srgbClr val="000000"/>
                    </a:solidFill>
                    <a:latin typeface="Arial" pitchFamily="112" charset="0"/>
                  </a:rPr>
                  <a:t>Product</a:t>
                </a:r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7162800" y="1371600"/>
            <a:ext cx="1447800" cy="1371600"/>
            <a:chOff x="6400800" y="1524000"/>
            <a:chExt cx="1447800" cy="1371600"/>
          </a:xfrm>
        </p:grpSpPr>
        <p:sp>
          <p:nvSpPr>
            <p:cNvPr id="53" name="Rounded Rectangle 52"/>
            <p:cNvSpPr/>
            <p:nvPr/>
          </p:nvSpPr>
          <p:spPr>
            <a:xfrm>
              <a:off x="6400800" y="1524000"/>
              <a:ext cx="1447800" cy="137160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6400801" y="1600200"/>
              <a:ext cx="1371599" cy="1295400"/>
              <a:chOff x="4560971" y="1295400"/>
              <a:chExt cx="7153242" cy="2286717"/>
            </a:xfrm>
          </p:grpSpPr>
          <p:grpSp>
            <p:nvGrpSpPr>
              <p:cNvPr id="55" name="Group 54"/>
              <p:cNvGrpSpPr>
                <a:grpSpLocks/>
              </p:cNvGrpSpPr>
              <p:nvPr/>
            </p:nvGrpSpPr>
            <p:grpSpPr bwMode="auto">
              <a:xfrm>
                <a:off x="6426200" y="2217738"/>
                <a:ext cx="349250" cy="123825"/>
                <a:chOff x="3112" y="2223"/>
                <a:chExt cx="220" cy="78"/>
              </a:xfrm>
            </p:grpSpPr>
            <p:sp>
              <p:nvSpPr>
                <p:cNvPr id="70" name="Freeform 69"/>
                <p:cNvSpPr>
                  <a:spLocks/>
                </p:cNvSpPr>
                <p:nvPr/>
              </p:nvSpPr>
              <p:spPr bwMode="auto">
                <a:xfrm>
                  <a:off x="3112" y="2223"/>
                  <a:ext cx="1" cy="78"/>
                </a:xfrm>
                <a:custGeom>
                  <a:avLst/>
                  <a:gdLst>
                    <a:gd name="T0" fmla="*/ 0 w 1"/>
                    <a:gd name="T1" fmla="*/ 0 h 78"/>
                    <a:gd name="T2" fmla="*/ 0 w 1"/>
                    <a:gd name="T3" fmla="*/ 77 h 78"/>
                    <a:gd name="T4" fmla="*/ 0 w 1"/>
                    <a:gd name="T5" fmla="*/ 0 h 78"/>
                    <a:gd name="T6" fmla="*/ 0 60000 65536"/>
                    <a:gd name="T7" fmla="*/ 0 60000 65536"/>
                    <a:gd name="T8" fmla="*/ 0 60000 65536"/>
                    <a:gd name="T9" fmla="*/ 0 w 1"/>
                    <a:gd name="T10" fmla="*/ 0 h 78"/>
                    <a:gd name="T11" fmla="*/ 1 w 1"/>
                    <a:gd name="T12" fmla="*/ 78 h 7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" h="78">
                      <a:moveTo>
                        <a:pt x="0" y="0"/>
                      </a:moveTo>
                      <a:lnTo>
                        <a:pt x="0" y="7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900">
                    <a:latin typeface="Arial" pitchFamily="112" charset="0"/>
                  </a:endParaRPr>
                </a:p>
              </p:txBody>
            </p:sp>
            <p:sp>
              <p:nvSpPr>
                <p:cNvPr id="71" name="Freeform 70"/>
                <p:cNvSpPr>
                  <a:spLocks/>
                </p:cNvSpPr>
                <p:nvPr/>
              </p:nvSpPr>
              <p:spPr bwMode="auto">
                <a:xfrm>
                  <a:off x="3331" y="2223"/>
                  <a:ext cx="1" cy="78"/>
                </a:xfrm>
                <a:custGeom>
                  <a:avLst/>
                  <a:gdLst>
                    <a:gd name="T0" fmla="*/ 0 w 1"/>
                    <a:gd name="T1" fmla="*/ 0 h 78"/>
                    <a:gd name="T2" fmla="*/ 0 w 1"/>
                    <a:gd name="T3" fmla="*/ 77 h 78"/>
                    <a:gd name="T4" fmla="*/ 0 w 1"/>
                    <a:gd name="T5" fmla="*/ 0 h 78"/>
                    <a:gd name="T6" fmla="*/ 0 60000 65536"/>
                    <a:gd name="T7" fmla="*/ 0 60000 65536"/>
                    <a:gd name="T8" fmla="*/ 0 60000 65536"/>
                    <a:gd name="T9" fmla="*/ 0 w 1"/>
                    <a:gd name="T10" fmla="*/ 0 h 78"/>
                    <a:gd name="T11" fmla="*/ 1 w 1"/>
                    <a:gd name="T12" fmla="*/ 78 h 7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" h="78">
                      <a:moveTo>
                        <a:pt x="0" y="0"/>
                      </a:moveTo>
                      <a:lnTo>
                        <a:pt x="0" y="7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900">
                    <a:latin typeface="Arial" pitchFamily="112" charset="0"/>
                  </a:endParaRPr>
                </a:p>
              </p:txBody>
            </p:sp>
            <p:sp>
              <p:nvSpPr>
                <p:cNvPr id="72" name="Freeform 71"/>
                <p:cNvSpPr>
                  <a:spLocks/>
                </p:cNvSpPr>
                <p:nvPr/>
              </p:nvSpPr>
              <p:spPr bwMode="auto">
                <a:xfrm>
                  <a:off x="3112" y="2223"/>
                  <a:ext cx="220" cy="78"/>
                </a:xfrm>
                <a:custGeom>
                  <a:avLst/>
                  <a:gdLst>
                    <a:gd name="T0" fmla="*/ 0 w 220"/>
                    <a:gd name="T1" fmla="*/ 0 h 78"/>
                    <a:gd name="T2" fmla="*/ 219 w 220"/>
                    <a:gd name="T3" fmla="*/ 77 h 78"/>
                    <a:gd name="T4" fmla="*/ 0 w 220"/>
                    <a:gd name="T5" fmla="*/ 0 h 78"/>
                    <a:gd name="T6" fmla="*/ 0 60000 65536"/>
                    <a:gd name="T7" fmla="*/ 0 60000 65536"/>
                    <a:gd name="T8" fmla="*/ 0 60000 65536"/>
                    <a:gd name="T9" fmla="*/ 0 w 220"/>
                    <a:gd name="T10" fmla="*/ 0 h 78"/>
                    <a:gd name="T11" fmla="*/ 220 w 220"/>
                    <a:gd name="T12" fmla="*/ 78 h 7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0" h="78">
                      <a:moveTo>
                        <a:pt x="0" y="0"/>
                      </a:moveTo>
                      <a:lnTo>
                        <a:pt x="219" y="7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900">
                    <a:latin typeface="Arial" pitchFamily="112" charset="0"/>
                  </a:endParaRPr>
                </a:p>
              </p:txBody>
            </p:sp>
            <p:sp>
              <p:nvSpPr>
                <p:cNvPr id="73" name="Freeform 72"/>
                <p:cNvSpPr>
                  <a:spLocks/>
                </p:cNvSpPr>
                <p:nvPr/>
              </p:nvSpPr>
              <p:spPr bwMode="auto">
                <a:xfrm>
                  <a:off x="3112" y="2223"/>
                  <a:ext cx="220" cy="78"/>
                </a:xfrm>
                <a:custGeom>
                  <a:avLst/>
                  <a:gdLst>
                    <a:gd name="T0" fmla="*/ 0 w 220"/>
                    <a:gd name="T1" fmla="*/ 77 h 78"/>
                    <a:gd name="T2" fmla="*/ 219 w 220"/>
                    <a:gd name="T3" fmla="*/ 0 h 78"/>
                    <a:gd name="T4" fmla="*/ 0 w 220"/>
                    <a:gd name="T5" fmla="*/ 77 h 78"/>
                    <a:gd name="T6" fmla="*/ 0 60000 65536"/>
                    <a:gd name="T7" fmla="*/ 0 60000 65536"/>
                    <a:gd name="T8" fmla="*/ 0 60000 65536"/>
                    <a:gd name="T9" fmla="*/ 0 w 220"/>
                    <a:gd name="T10" fmla="*/ 0 h 78"/>
                    <a:gd name="T11" fmla="*/ 220 w 220"/>
                    <a:gd name="T12" fmla="*/ 78 h 7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0" h="78">
                      <a:moveTo>
                        <a:pt x="0" y="77"/>
                      </a:moveTo>
                      <a:lnTo>
                        <a:pt x="219" y="0"/>
                      </a:lnTo>
                      <a:lnTo>
                        <a:pt x="0" y="77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900">
                    <a:latin typeface="Arial" pitchFamily="112" charset="0"/>
                  </a:endParaRPr>
                </a:p>
              </p:txBody>
            </p:sp>
          </p:grpSp>
          <p:sp>
            <p:nvSpPr>
              <p:cNvPr id="56" name="Rectangle 19"/>
              <p:cNvSpPr>
                <a:spLocks noChangeArrowheads="1"/>
              </p:cNvSpPr>
              <p:nvPr/>
            </p:nvSpPr>
            <p:spPr bwMode="auto">
              <a:xfrm>
                <a:off x="7059612" y="3152775"/>
                <a:ext cx="2521255" cy="4293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800" b="1">
                    <a:solidFill>
                      <a:srgbClr val="000000"/>
                    </a:solidFill>
                    <a:latin typeface="Arial" pitchFamily="112" charset="0"/>
                  </a:rPr>
                  <a:t>Purchase</a:t>
                </a:r>
              </a:p>
            </p:txBody>
          </p:sp>
          <p:sp>
            <p:nvSpPr>
              <p:cNvPr id="57" name="Rectangle 20"/>
              <p:cNvSpPr>
                <a:spLocks noChangeArrowheads="1"/>
              </p:cNvSpPr>
              <p:nvPr/>
            </p:nvSpPr>
            <p:spPr bwMode="auto">
              <a:xfrm>
                <a:off x="6759575" y="2209801"/>
                <a:ext cx="1786910" cy="3681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600" b="1">
                    <a:solidFill>
                      <a:srgbClr val="000000"/>
                    </a:solidFill>
                    <a:latin typeface="Arial" pitchFamily="112" charset="0"/>
                  </a:rPr>
                  <a:t>pid=pid</a:t>
                </a:r>
              </a:p>
            </p:txBody>
          </p:sp>
          <p:grpSp>
            <p:nvGrpSpPr>
              <p:cNvPr id="58" name="Group 7"/>
              <p:cNvGrpSpPr>
                <a:grpSpLocks/>
              </p:cNvGrpSpPr>
              <p:nvPr/>
            </p:nvGrpSpPr>
            <p:grpSpPr bwMode="auto">
              <a:xfrm>
                <a:off x="7670800" y="1295400"/>
                <a:ext cx="349250" cy="123825"/>
                <a:chOff x="3112" y="2223"/>
                <a:chExt cx="220" cy="78"/>
              </a:xfrm>
            </p:grpSpPr>
            <p:sp>
              <p:nvSpPr>
                <p:cNvPr id="66" name="Freeform 8"/>
                <p:cNvSpPr>
                  <a:spLocks/>
                </p:cNvSpPr>
                <p:nvPr/>
              </p:nvSpPr>
              <p:spPr bwMode="auto">
                <a:xfrm>
                  <a:off x="3112" y="2223"/>
                  <a:ext cx="1" cy="78"/>
                </a:xfrm>
                <a:custGeom>
                  <a:avLst/>
                  <a:gdLst>
                    <a:gd name="T0" fmla="*/ 0 w 1"/>
                    <a:gd name="T1" fmla="*/ 0 h 78"/>
                    <a:gd name="T2" fmla="*/ 0 w 1"/>
                    <a:gd name="T3" fmla="*/ 77 h 78"/>
                    <a:gd name="T4" fmla="*/ 0 w 1"/>
                    <a:gd name="T5" fmla="*/ 0 h 78"/>
                    <a:gd name="T6" fmla="*/ 0 60000 65536"/>
                    <a:gd name="T7" fmla="*/ 0 60000 65536"/>
                    <a:gd name="T8" fmla="*/ 0 60000 65536"/>
                    <a:gd name="T9" fmla="*/ 0 w 1"/>
                    <a:gd name="T10" fmla="*/ 0 h 78"/>
                    <a:gd name="T11" fmla="*/ 1 w 1"/>
                    <a:gd name="T12" fmla="*/ 78 h 7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" h="78">
                      <a:moveTo>
                        <a:pt x="0" y="0"/>
                      </a:moveTo>
                      <a:lnTo>
                        <a:pt x="0" y="7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900">
                    <a:latin typeface="Arial" pitchFamily="112" charset="0"/>
                  </a:endParaRPr>
                </a:p>
              </p:txBody>
            </p:sp>
            <p:sp>
              <p:nvSpPr>
                <p:cNvPr id="67" name="Freeform 9"/>
                <p:cNvSpPr>
                  <a:spLocks/>
                </p:cNvSpPr>
                <p:nvPr/>
              </p:nvSpPr>
              <p:spPr bwMode="auto">
                <a:xfrm>
                  <a:off x="3331" y="2223"/>
                  <a:ext cx="1" cy="78"/>
                </a:xfrm>
                <a:custGeom>
                  <a:avLst/>
                  <a:gdLst>
                    <a:gd name="T0" fmla="*/ 0 w 1"/>
                    <a:gd name="T1" fmla="*/ 0 h 78"/>
                    <a:gd name="T2" fmla="*/ 0 w 1"/>
                    <a:gd name="T3" fmla="*/ 77 h 78"/>
                    <a:gd name="T4" fmla="*/ 0 w 1"/>
                    <a:gd name="T5" fmla="*/ 0 h 78"/>
                    <a:gd name="T6" fmla="*/ 0 60000 65536"/>
                    <a:gd name="T7" fmla="*/ 0 60000 65536"/>
                    <a:gd name="T8" fmla="*/ 0 60000 65536"/>
                    <a:gd name="T9" fmla="*/ 0 w 1"/>
                    <a:gd name="T10" fmla="*/ 0 h 78"/>
                    <a:gd name="T11" fmla="*/ 1 w 1"/>
                    <a:gd name="T12" fmla="*/ 78 h 7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" h="78">
                      <a:moveTo>
                        <a:pt x="0" y="0"/>
                      </a:moveTo>
                      <a:lnTo>
                        <a:pt x="0" y="7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900">
                    <a:latin typeface="Arial" pitchFamily="112" charset="0"/>
                  </a:endParaRPr>
                </a:p>
              </p:txBody>
            </p:sp>
            <p:sp>
              <p:nvSpPr>
                <p:cNvPr id="68" name="Freeform 10"/>
                <p:cNvSpPr>
                  <a:spLocks/>
                </p:cNvSpPr>
                <p:nvPr/>
              </p:nvSpPr>
              <p:spPr bwMode="auto">
                <a:xfrm>
                  <a:off x="3112" y="2223"/>
                  <a:ext cx="220" cy="78"/>
                </a:xfrm>
                <a:custGeom>
                  <a:avLst/>
                  <a:gdLst>
                    <a:gd name="T0" fmla="*/ 0 w 220"/>
                    <a:gd name="T1" fmla="*/ 0 h 78"/>
                    <a:gd name="T2" fmla="*/ 219 w 220"/>
                    <a:gd name="T3" fmla="*/ 77 h 78"/>
                    <a:gd name="T4" fmla="*/ 0 w 220"/>
                    <a:gd name="T5" fmla="*/ 0 h 78"/>
                    <a:gd name="T6" fmla="*/ 0 60000 65536"/>
                    <a:gd name="T7" fmla="*/ 0 60000 65536"/>
                    <a:gd name="T8" fmla="*/ 0 60000 65536"/>
                    <a:gd name="T9" fmla="*/ 0 w 220"/>
                    <a:gd name="T10" fmla="*/ 0 h 78"/>
                    <a:gd name="T11" fmla="*/ 220 w 220"/>
                    <a:gd name="T12" fmla="*/ 78 h 7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0" h="78">
                      <a:moveTo>
                        <a:pt x="0" y="0"/>
                      </a:moveTo>
                      <a:lnTo>
                        <a:pt x="219" y="7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900">
                    <a:latin typeface="Arial" pitchFamily="112" charset="0"/>
                  </a:endParaRPr>
                </a:p>
              </p:txBody>
            </p:sp>
            <p:sp>
              <p:nvSpPr>
                <p:cNvPr id="69" name="Freeform 11"/>
                <p:cNvSpPr>
                  <a:spLocks/>
                </p:cNvSpPr>
                <p:nvPr/>
              </p:nvSpPr>
              <p:spPr bwMode="auto">
                <a:xfrm>
                  <a:off x="3112" y="2223"/>
                  <a:ext cx="220" cy="78"/>
                </a:xfrm>
                <a:custGeom>
                  <a:avLst/>
                  <a:gdLst>
                    <a:gd name="T0" fmla="*/ 0 w 220"/>
                    <a:gd name="T1" fmla="*/ 77 h 78"/>
                    <a:gd name="T2" fmla="*/ 219 w 220"/>
                    <a:gd name="T3" fmla="*/ 0 h 78"/>
                    <a:gd name="T4" fmla="*/ 0 w 220"/>
                    <a:gd name="T5" fmla="*/ 77 h 78"/>
                    <a:gd name="T6" fmla="*/ 0 60000 65536"/>
                    <a:gd name="T7" fmla="*/ 0 60000 65536"/>
                    <a:gd name="T8" fmla="*/ 0 60000 65536"/>
                    <a:gd name="T9" fmla="*/ 0 w 220"/>
                    <a:gd name="T10" fmla="*/ 0 h 78"/>
                    <a:gd name="T11" fmla="*/ 220 w 220"/>
                    <a:gd name="T12" fmla="*/ 78 h 7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0" h="78">
                      <a:moveTo>
                        <a:pt x="0" y="77"/>
                      </a:moveTo>
                      <a:lnTo>
                        <a:pt x="219" y="0"/>
                      </a:lnTo>
                      <a:lnTo>
                        <a:pt x="0" y="77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900">
                    <a:latin typeface="Arial" pitchFamily="112" charset="0"/>
                  </a:endParaRPr>
                </a:p>
              </p:txBody>
            </p:sp>
          </p:grpSp>
          <p:cxnSp>
            <p:nvCxnSpPr>
              <p:cNvPr id="59" name="Straight Connector 36"/>
              <p:cNvCxnSpPr>
                <a:cxnSpLocks noChangeShapeType="1"/>
              </p:cNvCxnSpPr>
              <p:nvPr/>
            </p:nvCxnSpPr>
            <p:spPr bwMode="auto">
              <a:xfrm flipV="1">
                <a:off x="6645275" y="1447800"/>
                <a:ext cx="1066800" cy="685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0" name="Straight Connector 39"/>
              <p:cNvCxnSpPr>
                <a:cxnSpLocks noChangeShapeType="1"/>
                <a:stCxn id="65" idx="0"/>
                <a:endCxn id="70" idx="1"/>
              </p:cNvCxnSpPr>
              <p:nvPr/>
            </p:nvCxnSpPr>
            <p:spPr bwMode="auto">
              <a:xfrm flipV="1">
                <a:off x="5674732" y="2339976"/>
                <a:ext cx="751467" cy="7842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1" name="Straight Connector 41"/>
              <p:cNvCxnSpPr>
                <a:cxnSpLocks noChangeShapeType="1"/>
                <a:stCxn id="56" idx="0"/>
                <a:endCxn id="57" idx="1"/>
              </p:cNvCxnSpPr>
              <p:nvPr/>
            </p:nvCxnSpPr>
            <p:spPr bwMode="auto">
              <a:xfrm flipH="1" flipV="1">
                <a:off x="6759575" y="2393896"/>
                <a:ext cx="1560667" cy="7588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62" name="Rectangle 20"/>
              <p:cNvSpPr>
                <a:spLocks noChangeArrowheads="1"/>
              </p:cNvSpPr>
              <p:nvPr/>
            </p:nvSpPr>
            <p:spPr bwMode="auto">
              <a:xfrm>
                <a:off x="8077200" y="1295400"/>
                <a:ext cx="1737954" cy="3681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600" b="1">
                    <a:solidFill>
                      <a:srgbClr val="000000"/>
                    </a:solidFill>
                    <a:latin typeface="Arial" pitchFamily="112" charset="0"/>
                  </a:rPr>
                  <a:t>cid=cid</a:t>
                </a:r>
              </a:p>
            </p:txBody>
          </p:sp>
          <p:sp>
            <p:nvSpPr>
              <p:cNvPr id="63" name="Rectangle 19"/>
              <p:cNvSpPr>
                <a:spLocks noChangeArrowheads="1"/>
              </p:cNvSpPr>
              <p:nvPr/>
            </p:nvSpPr>
            <p:spPr bwMode="auto">
              <a:xfrm>
                <a:off x="9144001" y="2514597"/>
                <a:ext cx="2570212" cy="4293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800" b="1">
                    <a:solidFill>
                      <a:srgbClr val="000000"/>
                    </a:solidFill>
                    <a:latin typeface="Arial" pitchFamily="112" charset="0"/>
                  </a:rPr>
                  <a:t>Customer</a:t>
                </a:r>
              </a:p>
            </p:txBody>
          </p:sp>
          <p:cxnSp>
            <p:nvCxnSpPr>
              <p:cNvPr id="64" name="Straight Connector 45"/>
              <p:cNvCxnSpPr>
                <a:cxnSpLocks noChangeShapeType="1"/>
                <a:stCxn id="63" idx="0"/>
                <a:endCxn id="62" idx="1"/>
              </p:cNvCxnSpPr>
              <p:nvPr/>
            </p:nvCxnSpPr>
            <p:spPr bwMode="auto">
              <a:xfrm flipH="1" flipV="1">
                <a:off x="8077200" y="1479495"/>
                <a:ext cx="2351909" cy="10351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65" name="Rectangle 18"/>
              <p:cNvSpPr>
                <a:spLocks noChangeArrowheads="1"/>
              </p:cNvSpPr>
              <p:nvPr/>
            </p:nvSpPr>
            <p:spPr bwMode="auto">
              <a:xfrm>
                <a:off x="4560971" y="3124201"/>
                <a:ext cx="2227518" cy="4293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800" b="1" dirty="0">
                    <a:solidFill>
                      <a:srgbClr val="000000"/>
                    </a:solidFill>
                    <a:latin typeface="Arial" pitchFamily="112" charset="0"/>
                  </a:rPr>
                  <a:t>Product</a:t>
                </a:r>
              </a:p>
            </p:txBody>
          </p:sp>
        </p:grpSp>
      </p:grpSp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Approaches to</a:t>
            </a:r>
            <a:br>
              <a:rPr lang="en-US" dirty="0" smtClean="0"/>
            </a:br>
            <a:r>
              <a:rPr lang="en-US" dirty="0" smtClean="0"/>
              <a:t>Parallel Query Evaluation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Inter-query parallelism</a:t>
            </a:r>
          </a:p>
          <a:p>
            <a:pPr lvl="1"/>
            <a:r>
              <a:rPr lang="en-US" dirty="0" smtClean="0"/>
              <a:t>Each query runs on one processor</a:t>
            </a:r>
          </a:p>
          <a:p>
            <a:pPr lvl="1"/>
            <a:r>
              <a:rPr lang="en-US" dirty="0" smtClean="0"/>
              <a:t>Only for OLTP queries</a:t>
            </a:r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Inter-operator parallelism</a:t>
            </a:r>
          </a:p>
          <a:p>
            <a:pPr lvl="1"/>
            <a:r>
              <a:rPr lang="en-US" dirty="0" smtClean="0"/>
              <a:t>A query runs on multiple processors</a:t>
            </a:r>
          </a:p>
          <a:p>
            <a:pPr lvl="1"/>
            <a:r>
              <a:rPr lang="en-US" dirty="0" smtClean="0"/>
              <a:t>An operator runs on one </a:t>
            </a:r>
            <a:r>
              <a:rPr lang="en-US" dirty="0" smtClean="0"/>
              <a:t>processor</a:t>
            </a:r>
          </a:p>
          <a:p>
            <a:pPr lvl="1"/>
            <a:r>
              <a:rPr lang="en-US" dirty="0" smtClean="0"/>
              <a:t>For both OLTP and Decision Support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Intra-operator parallelism</a:t>
            </a:r>
          </a:p>
          <a:p>
            <a:pPr lvl="1"/>
            <a:r>
              <a:rPr lang="en-US" dirty="0" smtClean="0"/>
              <a:t>An operator runs on multiple </a:t>
            </a:r>
            <a:r>
              <a:rPr lang="en-US" dirty="0" smtClean="0"/>
              <a:t>processors</a:t>
            </a:r>
          </a:p>
          <a:p>
            <a:pPr lvl="1"/>
            <a:r>
              <a:rPr lang="en-US" dirty="0" smtClean="0"/>
              <a:t>For both OLTP and Decision Support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CSE 344 -- Winter 2012        </a:t>
            </a:r>
            <a:endParaRPr lang="en-US" dirty="0"/>
          </a:p>
        </p:txBody>
      </p:sp>
      <p:sp>
        <p:nvSpPr>
          <p:cNvPr id="32773" name="Rounded Rectangle 4"/>
          <p:cNvSpPr>
            <a:spLocks noChangeArrowheads="1"/>
          </p:cNvSpPr>
          <p:nvPr/>
        </p:nvSpPr>
        <p:spPr bwMode="auto">
          <a:xfrm>
            <a:off x="152400" y="6172200"/>
            <a:ext cx="8915400" cy="579438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Arial"/>
              </a:rPr>
              <a:t>We study only intra-operator parallelism: most scalable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95A72-8585-774E-A6D9-C880D4400FE2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6400800" y="1524000"/>
            <a:ext cx="1447800" cy="1371600"/>
            <a:chOff x="6400800" y="1524000"/>
            <a:chExt cx="1447800" cy="1371600"/>
          </a:xfrm>
        </p:grpSpPr>
        <p:sp>
          <p:nvSpPr>
            <p:cNvPr id="27" name="Rounded Rectangle 26"/>
            <p:cNvSpPr/>
            <p:nvPr/>
          </p:nvSpPr>
          <p:spPr>
            <a:xfrm>
              <a:off x="6400800" y="1524000"/>
              <a:ext cx="1447800" cy="137160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6400801" y="1600200"/>
              <a:ext cx="1371599" cy="1295400"/>
              <a:chOff x="4560971" y="1295400"/>
              <a:chExt cx="7153242" cy="2286717"/>
            </a:xfrm>
          </p:grpSpPr>
          <p:grpSp>
            <p:nvGrpSpPr>
              <p:cNvPr id="8" name="Group 7"/>
              <p:cNvGrpSpPr>
                <a:grpSpLocks/>
              </p:cNvGrpSpPr>
              <p:nvPr/>
            </p:nvGrpSpPr>
            <p:grpSpPr bwMode="auto">
              <a:xfrm>
                <a:off x="6426200" y="2217738"/>
                <a:ext cx="349250" cy="123825"/>
                <a:chOff x="3112" y="2223"/>
                <a:chExt cx="220" cy="78"/>
              </a:xfrm>
            </p:grpSpPr>
            <p:sp>
              <p:nvSpPr>
                <p:cNvPr id="9" name="Freeform 8"/>
                <p:cNvSpPr>
                  <a:spLocks/>
                </p:cNvSpPr>
                <p:nvPr/>
              </p:nvSpPr>
              <p:spPr bwMode="auto">
                <a:xfrm>
                  <a:off x="3112" y="2223"/>
                  <a:ext cx="1" cy="78"/>
                </a:xfrm>
                <a:custGeom>
                  <a:avLst/>
                  <a:gdLst>
                    <a:gd name="T0" fmla="*/ 0 w 1"/>
                    <a:gd name="T1" fmla="*/ 0 h 78"/>
                    <a:gd name="T2" fmla="*/ 0 w 1"/>
                    <a:gd name="T3" fmla="*/ 77 h 78"/>
                    <a:gd name="T4" fmla="*/ 0 w 1"/>
                    <a:gd name="T5" fmla="*/ 0 h 78"/>
                    <a:gd name="T6" fmla="*/ 0 60000 65536"/>
                    <a:gd name="T7" fmla="*/ 0 60000 65536"/>
                    <a:gd name="T8" fmla="*/ 0 60000 65536"/>
                    <a:gd name="T9" fmla="*/ 0 w 1"/>
                    <a:gd name="T10" fmla="*/ 0 h 78"/>
                    <a:gd name="T11" fmla="*/ 1 w 1"/>
                    <a:gd name="T12" fmla="*/ 78 h 7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" h="78">
                      <a:moveTo>
                        <a:pt x="0" y="0"/>
                      </a:moveTo>
                      <a:lnTo>
                        <a:pt x="0" y="7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900">
                    <a:latin typeface="Arial" pitchFamily="112" charset="0"/>
                  </a:endParaRPr>
                </a:p>
              </p:txBody>
            </p:sp>
            <p:sp>
              <p:nvSpPr>
                <p:cNvPr id="10" name="Freeform 9"/>
                <p:cNvSpPr>
                  <a:spLocks/>
                </p:cNvSpPr>
                <p:nvPr/>
              </p:nvSpPr>
              <p:spPr bwMode="auto">
                <a:xfrm>
                  <a:off x="3331" y="2223"/>
                  <a:ext cx="1" cy="78"/>
                </a:xfrm>
                <a:custGeom>
                  <a:avLst/>
                  <a:gdLst>
                    <a:gd name="T0" fmla="*/ 0 w 1"/>
                    <a:gd name="T1" fmla="*/ 0 h 78"/>
                    <a:gd name="T2" fmla="*/ 0 w 1"/>
                    <a:gd name="T3" fmla="*/ 77 h 78"/>
                    <a:gd name="T4" fmla="*/ 0 w 1"/>
                    <a:gd name="T5" fmla="*/ 0 h 78"/>
                    <a:gd name="T6" fmla="*/ 0 60000 65536"/>
                    <a:gd name="T7" fmla="*/ 0 60000 65536"/>
                    <a:gd name="T8" fmla="*/ 0 60000 65536"/>
                    <a:gd name="T9" fmla="*/ 0 w 1"/>
                    <a:gd name="T10" fmla="*/ 0 h 78"/>
                    <a:gd name="T11" fmla="*/ 1 w 1"/>
                    <a:gd name="T12" fmla="*/ 78 h 7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" h="78">
                      <a:moveTo>
                        <a:pt x="0" y="0"/>
                      </a:moveTo>
                      <a:lnTo>
                        <a:pt x="0" y="7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900">
                    <a:latin typeface="Arial" pitchFamily="112" charset="0"/>
                  </a:endParaRPr>
                </a:p>
              </p:txBody>
            </p:sp>
            <p:sp>
              <p:nvSpPr>
                <p:cNvPr id="11" name="Freeform 10"/>
                <p:cNvSpPr>
                  <a:spLocks/>
                </p:cNvSpPr>
                <p:nvPr/>
              </p:nvSpPr>
              <p:spPr bwMode="auto">
                <a:xfrm>
                  <a:off x="3112" y="2223"/>
                  <a:ext cx="220" cy="78"/>
                </a:xfrm>
                <a:custGeom>
                  <a:avLst/>
                  <a:gdLst>
                    <a:gd name="T0" fmla="*/ 0 w 220"/>
                    <a:gd name="T1" fmla="*/ 0 h 78"/>
                    <a:gd name="T2" fmla="*/ 219 w 220"/>
                    <a:gd name="T3" fmla="*/ 77 h 78"/>
                    <a:gd name="T4" fmla="*/ 0 w 220"/>
                    <a:gd name="T5" fmla="*/ 0 h 78"/>
                    <a:gd name="T6" fmla="*/ 0 60000 65536"/>
                    <a:gd name="T7" fmla="*/ 0 60000 65536"/>
                    <a:gd name="T8" fmla="*/ 0 60000 65536"/>
                    <a:gd name="T9" fmla="*/ 0 w 220"/>
                    <a:gd name="T10" fmla="*/ 0 h 78"/>
                    <a:gd name="T11" fmla="*/ 220 w 220"/>
                    <a:gd name="T12" fmla="*/ 78 h 7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0" h="78">
                      <a:moveTo>
                        <a:pt x="0" y="0"/>
                      </a:moveTo>
                      <a:lnTo>
                        <a:pt x="219" y="7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900">
                    <a:latin typeface="Arial" pitchFamily="112" charset="0"/>
                  </a:endParaRPr>
                </a:p>
              </p:txBody>
            </p:sp>
            <p:sp>
              <p:nvSpPr>
                <p:cNvPr id="12" name="Freeform 11"/>
                <p:cNvSpPr>
                  <a:spLocks/>
                </p:cNvSpPr>
                <p:nvPr/>
              </p:nvSpPr>
              <p:spPr bwMode="auto">
                <a:xfrm>
                  <a:off x="3112" y="2223"/>
                  <a:ext cx="220" cy="78"/>
                </a:xfrm>
                <a:custGeom>
                  <a:avLst/>
                  <a:gdLst>
                    <a:gd name="T0" fmla="*/ 0 w 220"/>
                    <a:gd name="T1" fmla="*/ 77 h 78"/>
                    <a:gd name="T2" fmla="*/ 219 w 220"/>
                    <a:gd name="T3" fmla="*/ 0 h 78"/>
                    <a:gd name="T4" fmla="*/ 0 w 220"/>
                    <a:gd name="T5" fmla="*/ 77 h 78"/>
                    <a:gd name="T6" fmla="*/ 0 60000 65536"/>
                    <a:gd name="T7" fmla="*/ 0 60000 65536"/>
                    <a:gd name="T8" fmla="*/ 0 60000 65536"/>
                    <a:gd name="T9" fmla="*/ 0 w 220"/>
                    <a:gd name="T10" fmla="*/ 0 h 78"/>
                    <a:gd name="T11" fmla="*/ 220 w 220"/>
                    <a:gd name="T12" fmla="*/ 78 h 7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0" h="78">
                      <a:moveTo>
                        <a:pt x="0" y="77"/>
                      </a:moveTo>
                      <a:lnTo>
                        <a:pt x="219" y="0"/>
                      </a:lnTo>
                      <a:lnTo>
                        <a:pt x="0" y="77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900">
                    <a:latin typeface="Arial" pitchFamily="112" charset="0"/>
                  </a:endParaRPr>
                </a:p>
              </p:txBody>
            </p:sp>
          </p:grpSp>
          <p:sp>
            <p:nvSpPr>
              <p:cNvPr id="13" name="Rectangle 19"/>
              <p:cNvSpPr>
                <a:spLocks noChangeArrowheads="1"/>
              </p:cNvSpPr>
              <p:nvPr/>
            </p:nvSpPr>
            <p:spPr bwMode="auto">
              <a:xfrm>
                <a:off x="7059612" y="3152775"/>
                <a:ext cx="2521255" cy="4293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800" b="1">
                    <a:solidFill>
                      <a:srgbClr val="000000"/>
                    </a:solidFill>
                    <a:latin typeface="Arial" pitchFamily="112" charset="0"/>
                  </a:rPr>
                  <a:t>Purchase</a:t>
                </a:r>
              </a:p>
            </p:txBody>
          </p:sp>
          <p:sp>
            <p:nvSpPr>
              <p:cNvPr id="14" name="Rectangle 20"/>
              <p:cNvSpPr>
                <a:spLocks noChangeArrowheads="1"/>
              </p:cNvSpPr>
              <p:nvPr/>
            </p:nvSpPr>
            <p:spPr bwMode="auto">
              <a:xfrm>
                <a:off x="6759575" y="2209801"/>
                <a:ext cx="1786910" cy="3681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600" b="1">
                    <a:solidFill>
                      <a:srgbClr val="000000"/>
                    </a:solidFill>
                    <a:latin typeface="Arial" pitchFamily="112" charset="0"/>
                  </a:rPr>
                  <a:t>pid=pid</a:t>
                </a:r>
              </a:p>
            </p:txBody>
          </p:sp>
          <p:grpSp>
            <p:nvGrpSpPr>
              <p:cNvPr id="15" name="Group 7"/>
              <p:cNvGrpSpPr>
                <a:grpSpLocks/>
              </p:cNvGrpSpPr>
              <p:nvPr/>
            </p:nvGrpSpPr>
            <p:grpSpPr bwMode="auto">
              <a:xfrm>
                <a:off x="7670800" y="1295400"/>
                <a:ext cx="349250" cy="123825"/>
                <a:chOff x="3112" y="2223"/>
                <a:chExt cx="220" cy="78"/>
              </a:xfrm>
            </p:grpSpPr>
            <p:sp>
              <p:nvSpPr>
                <p:cNvPr id="16" name="Freeform 8"/>
                <p:cNvSpPr>
                  <a:spLocks/>
                </p:cNvSpPr>
                <p:nvPr/>
              </p:nvSpPr>
              <p:spPr bwMode="auto">
                <a:xfrm>
                  <a:off x="3112" y="2223"/>
                  <a:ext cx="1" cy="78"/>
                </a:xfrm>
                <a:custGeom>
                  <a:avLst/>
                  <a:gdLst>
                    <a:gd name="T0" fmla="*/ 0 w 1"/>
                    <a:gd name="T1" fmla="*/ 0 h 78"/>
                    <a:gd name="T2" fmla="*/ 0 w 1"/>
                    <a:gd name="T3" fmla="*/ 77 h 78"/>
                    <a:gd name="T4" fmla="*/ 0 w 1"/>
                    <a:gd name="T5" fmla="*/ 0 h 78"/>
                    <a:gd name="T6" fmla="*/ 0 60000 65536"/>
                    <a:gd name="T7" fmla="*/ 0 60000 65536"/>
                    <a:gd name="T8" fmla="*/ 0 60000 65536"/>
                    <a:gd name="T9" fmla="*/ 0 w 1"/>
                    <a:gd name="T10" fmla="*/ 0 h 78"/>
                    <a:gd name="T11" fmla="*/ 1 w 1"/>
                    <a:gd name="T12" fmla="*/ 78 h 7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" h="78">
                      <a:moveTo>
                        <a:pt x="0" y="0"/>
                      </a:moveTo>
                      <a:lnTo>
                        <a:pt x="0" y="7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900">
                    <a:latin typeface="Arial" pitchFamily="112" charset="0"/>
                  </a:endParaRPr>
                </a:p>
              </p:txBody>
            </p:sp>
            <p:sp>
              <p:nvSpPr>
                <p:cNvPr id="17" name="Freeform 9"/>
                <p:cNvSpPr>
                  <a:spLocks/>
                </p:cNvSpPr>
                <p:nvPr/>
              </p:nvSpPr>
              <p:spPr bwMode="auto">
                <a:xfrm>
                  <a:off x="3331" y="2223"/>
                  <a:ext cx="1" cy="78"/>
                </a:xfrm>
                <a:custGeom>
                  <a:avLst/>
                  <a:gdLst>
                    <a:gd name="T0" fmla="*/ 0 w 1"/>
                    <a:gd name="T1" fmla="*/ 0 h 78"/>
                    <a:gd name="T2" fmla="*/ 0 w 1"/>
                    <a:gd name="T3" fmla="*/ 77 h 78"/>
                    <a:gd name="T4" fmla="*/ 0 w 1"/>
                    <a:gd name="T5" fmla="*/ 0 h 78"/>
                    <a:gd name="T6" fmla="*/ 0 60000 65536"/>
                    <a:gd name="T7" fmla="*/ 0 60000 65536"/>
                    <a:gd name="T8" fmla="*/ 0 60000 65536"/>
                    <a:gd name="T9" fmla="*/ 0 w 1"/>
                    <a:gd name="T10" fmla="*/ 0 h 78"/>
                    <a:gd name="T11" fmla="*/ 1 w 1"/>
                    <a:gd name="T12" fmla="*/ 78 h 7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" h="78">
                      <a:moveTo>
                        <a:pt x="0" y="0"/>
                      </a:moveTo>
                      <a:lnTo>
                        <a:pt x="0" y="7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900">
                    <a:latin typeface="Arial" pitchFamily="112" charset="0"/>
                  </a:endParaRPr>
                </a:p>
              </p:txBody>
            </p:sp>
            <p:sp>
              <p:nvSpPr>
                <p:cNvPr id="18" name="Freeform 10"/>
                <p:cNvSpPr>
                  <a:spLocks/>
                </p:cNvSpPr>
                <p:nvPr/>
              </p:nvSpPr>
              <p:spPr bwMode="auto">
                <a:xfrm>
                  <a:off x="3112" y="2223"/>
                  <a:ext cx="220" cy="78"/>
                </a:xfrm>
                <a:custGeom>
                  <a:avLst/>
                  <a:gdLst>
                    <a:gd name="T0" fmla="*/ 0 w 220"/>
                    <a:gd name="T1" fmla="*/ 0 h 78"/>
                    <a:gd name="T2" fmla="*/ 219 w 220"/>
                    <a:gd name="T3" fmla="*/ 77 h 78"/>
                    <a:gd name="T4" fmla="*/ 0 w 220"/>
                    <a:gd name="T5" fmla="*/ 0 h 78"/>
                    <a:gd name="T6" fmla="*/ 0 60000 65536"/>
                    <a:gd name="T7" fmla="*/ 0 60000 65536"/>
                    <a:gd name="T8" fmla="*/ 0 60000 65536"/>
                    <a:gd name="T9" fmla="*/ 0 w 220"/>
                    <a:gd name="T10" fmla="*/ 0 h 78"/>
                    <a:gd name="T11" fmla="*/ 220 w 220"/>
                    <a:gd name="T12" fmla="*/ 78 h 7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0" h="78">
                      <a:moveTo>
                        <a:pt x="0" y="0"/>
                      </a:moveTo>
                      <a:lnTo>
                        <a:pt x="219" y="7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900">
                    <a:latin typeface="Arial" pitchFamily="112" charset="0"/>
                  </a:endParaRPr>
                </a:p>
              </p:txBody>
            </p:sp>
            <p:sp>
              <p:nvSpPr>
                <p:cNvPr id="19" name="Freeform 11"/>
                <p:cNvSpPr>
                  <a:spLocks/>
                </p:cNvSpPr>
                <p:nvPr/>
              </p:nvSpPr>
              <p:spPr bwMode="auto">
                <a:xfrm>
                  <a:off x="3112" y="2223"/>
                  <a:ext cx="220" cy="78"/>
                </a:xfrm>
                <a:custGeom>
                  <a:avLst/>
                  <a:gdLst>
                    <a:gd name="T0" fmla="*/ 0 w 220"/>
                    <a:gd name="T1" fmla="*/ 77 h 78"/>
                    <a:gd name="T2" fmla="*/ 219 w 220"/>
                    <a:gd name="T3" fmla="*/ 0 h 78"/>
                    <a:gd name="T4" fmla="*/ 0 w 220"/>
                    <a:gd name="T5" fmla="*/ 77 h 78"/>
                    <a:gd name="T6" fmla="*/ 0 60000 65536"/>
                    <a:gd name="T7" fmla="*/ 0 60000 65536"/>
                    <a:gd name="T8" fmla="*/ 0 60000 65536"/>
                    <a:gd name="T9" fmla="*/ 0 w 220"/>
                    <a:gd name="T10" fmla="*/ 0 h 78"/>
                    <a:gd name="T11" fmla="*/ 220 w 220"/>
                    <a:gd name="T12" fmla="*/ 78 h 7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0" h="78">
                      <a:moveTo>
                        <a:pt x="0" y="77"/>
                      </a:moveTo>
                      <a:lnTo>
                        <a:pt x="219" y="0"/>
                      </a:lnTo>
                      <a:lnTo>
                        <a:pt x="0" y="77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900">
                    <a:latin typeface="Arial" pitchFamily="112" charset="0"/>
                  </a:endParaRPr>
                </a:p>
              </p:txBody>
            </p:sp>
          </p:grpSp>
          <p:cxnSp>
            <p:nvCxnSpPr>
              <p:cNvPr id="20" name="Straight Connector 36"/>
              <p:cNvCxnSpPr>
                <a:cxnSpLocks noChangeShapeType="1"/>
              </p:cNvCxnSpPr>
              <p:nvPr/>
            </p:nvCxnSpPr>
            <p:spPr bwMode="auto">
              <a:xfrm flipV="1">
                <a:off x="6645275" y="1447800"/>
                <a:ext cx="1066800" cy="685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1" name="Straight Connector 39"/>
              <p:cNvCxnSpPr>
                <a:cxnSpLocks noChangeShapeType="1"/>
                <a:stCxn id="26" idx="0"/>
                <a:endCxn id="9" idx="1"/>
              </p:cNvCxnSpPr>
              <p:nvPr/>
            </p:nvCxnSpPr>
            <p:spPr bwMode="auto">
              <a:xfrm flipV="1">
                <a:off x="5674732" y="2339976"/>
                <a:ext cx="751467" cy="7842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2" name="Straight Connector 41"/>
              <p:cNvCxnSpPr>
                <a:cxnSpLocks noChangeShapeType="1"/>
                <a:stCxn id="13" idx="0"/>
                <a:endCxn id="14" idx="1"/>
              </p:cNvCxnSpPr>
              <p:nvPr/>
            </p:nvCxnSpPr>
            <p:spPr bwMode="auto">
              <a:xfrm flipH="1" flipV="1">
                <a:off x="6759575" y="2393896"/>
                <a:ext cx="1560667" cy="7588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23" name="Rectangle 20"/>
              <p:cNvSpPr>
                <a:spLocks noChangeArrowheads="1"/>
              </p:cNvSpPr>
              <p:nvPr/>
            </p:nvSpPr>
            <p:spPr bwMode="auto">
              <a:xfrm>
                <a:off x="8077200" y="1295400"/>
                <a:ext cx="1737954" cy="3681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600" b="1">
                    <a:solidFill>
                      <a:srgbClr val="000000"/>
                    </a:solidFill>
                    <a:latin typeface="Arial" pitchFamily="112" charset="0"/>
                  </a:rPr>
                  <a:t>cid=cid</a:t>
                </a:r>
              </a:p>
            </p:txBody>
          </p:sp>
          <p:sp>
            <p:nvSpPr>
              <p:cNvPr id="24" name="Rectangle 19"/>
              <p:cNvSpPr>
                <a:spLocks noChangeArrowheads="1"/>
              </p:cNvSpPr>
              <p:nvPr/>
            </p:nvSpPr>
            <p:spPr bwMode="auto">
              <a:xfrm>
                <a:off x="9144001" y="2514597"/>
                <a:ext cx="2570212" cy="4293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800" b="1">
                    <a:solidFill>
                      <a:srgbClr val="000000"/>
                    </a:solidFill>
                    <a:latin typeface="Arial" pitchFamily="112" charset="0"/>
                  </a:rPr>
                  <a:t>Customer</a:t>
                </a:r>
              </a:p>
            </p:txBody>
          </p:sp>
          <p:cxnSp>
            <p:nvCxnSpPr>
              <p:cNvPr id="25" name="Straight Connector 45"/>
              <p:cNvCxnSpPr>
                <a:cxnSpLocks noChangeShapeType="1"/>
                <a:stCxn id="24" idx="0"/>
                <a:endCxn id="23" idx="1"/>
              </p:cNvCxnSpPr>
              <p:nvPr/>
            </p:nvCxnSpPr>
            <p:spPr bwMode="auto">
              <a:xfrm flipH="1" flipV="1">
                <a:off x="8077200" y="1479495"/>
                <a:ext cx="2351909" cy="10351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26" name="Rectangle 18"/>
              <p:cNvSpPr>
                <a:spLocks noChangeArrowheads="1"/>
              </p:cNvSpPr>
              <p:nvPr/>
            </p:nvSpPr>
            <p:spPr bwMode="auto">
              <a:xfrm>
                <a:off x="4560971" y="3124201"/>
                <a:ext cx="2227518" cy="4293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800" b="1" dirty="0">
                    <a:solidFill>
                      <a:srgbClr val="000000"/>
                    </a:solidFill>
                    <a:latin typeface="Arial" pitchFamily="112" charset="0"/>
                  </a:rPr>
                  <a:t>Product</a:t>
                </a:r>
              </a:p>
            </p:txBody>
          </p:sp>
        </p:grpSp>
      </p:grpSp>
      <p:sp>
        <p:nvSpPr>
          <p:cNvPr id="97" name="Rounded Rectangle 96"/>
          <p:cNvSpPr/>
          <p:nvPr/>
        </p:nvSpPr>
        <p:spPr>
          <a:xfrm>
            <a:off x="6934200" y="3810000"/>
            <a:ext cx="838200" cy="838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8" name="Group 97"/>
          <p:cNvGrpSpPr/>
          <p:nvPr/>
        </p:nvGrpSpPr>
        <p:grpSpPr>
          <a:xfrm>
            <a:off x="6934201" y="3352800"/>
            <a:ext cx="1371599" cy="1295400"/>
            <a:chOff x="4560971" y="1295400"/>
            <a:chExt cx="7153242" cy="2286717"/>
          </a:xfrm>
        </p:grpSpPr>
        <p:grpSp>
          <p:nvGrpSpPr>
            <p:cNvPr id="99" name="Group 98"/>
            <p:cNvGrpSpPr>
              <a:grpSpLocks/>
            </p:cNvGrpSpPr>
            <p:nvPr/>
          </p:nvGrpSpPr>
          <p:grpSpPr bwMode="auto">
            <a:xfrm>
              <a:off x="6426200" y="2217738"/>
              <a:ext cx="349250" cy="123825"/>
              <a:chOff x="3112" y="2223"/>
              <a:chExt cx="220" cy="78"/>
            </a:xfrm>
          </p:grpSpPr>
          <p:sp>
            <p:nvSpPr>
              <p:cNvPr id="114" name="Freeform 113"/>
              <p:cNvSpPr>
                <a:spLocks/>
              </p:cNvSpPr>
              <p:nvPr/>
            </p:nvSpPr>
            <p:spPr bwMode="auto">
              <a:xfrm>
                <a:off x="3112" y="2223"/>
                <a:ext cx="1" cy="78"/>
              </a:xfrm>
              <a:custGeom>
                <a:avLst/>
                <a:gdLst>
                  <a:gd name="T0" fmla="*/ 0 w 1"/>
                  <a:gd name="T1" fmla="*/ 0 h 78"/>
                  <a:gd name="T2" fmla="*/ 0 w 1"/>
                  <a:gd name="T3" fmla="*/ 77 h 78"/>
                  <a:gd name="T4" fmla="*/ 0 w 1"/>
                  <a:gd name="T5" fmla="*/ 0 h 78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78"/>
                  <a:gd name="T11" fmla="*/ 1 w 1"/>
                  <a:gd name="T12" fmla="*/ 78 h 7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78">
                    <a:moveTo>
                      <a:pt x="0" y="0"/>
                    </a:moveTo>
                    <a:lnTo>
                      <a:pt x="0" y="77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900">
                  <a:latin typeface="Arial" pitchFamily="112" charset="0"/>
                </a:endParaRPr>
              </a:p>
            </p:txBody>
          </p:sp>
          <p:sp>
            <p:nvSpPr>
              <p:cNvPr id="115" name="Freeform 114"/>
              <p:cNvSpPr>
                <a:spLocks/>
              </p:cNvSpPr>
              <p:nvPr/>
            </p:nvSpPr>
            <p:spPr bwMode="auto">
              <a:xfrm>
                <a:off x="3331" y="2223"/>
                <a:ext cx="1" cy="78"/>
              </a:xfrm>
              <a:custGeom>
                <a:avLst/>
                <a:gdLst>
                  <a:gd name="T0" fmla="*/ 0 w 1"/>
                  <a:gd name="T1" fmla="*/ 0 h 78"/>
                  <a:gd name="T2" fmla="*/ 0 w 1"/>
                  <a:gd name="T3" fmla="*/ 77 h 78"/>
                  <a:gd name="T4" fmla="*/ 0 w 1"/>
                  <a:gd name="T5" fmla="*/ 0 h 78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78"/>
                  <a:gd name="T11" fmla="*/ 1 w 1"/>
                  <a:gd name="T12" fmla="*/ 78 h 7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78">
                    <a:moveTo>
                      <a:pt x="0" y="0"/>
                    </a:moveTo>
                    <a:lnTo>
                      <a:pt x="0" y="77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900">
                  <a:latin typeface="Arial" pitchFamily="112" charset="0"/>
                </a:endParaRPr>
              </a:p>
            </p:txBody>
          </p:sp>
          <p:sp>
            <p:nvSpPr>
              <p:cNvPr id="116" name="Freeform 115"/>
              <p:cNvSpPr>
                <a:spLocks/>
              </p:cNvSpPr>
              <p:nvPr/>
            </p:nvSpPr>
            <p:spPr bwMode="auto">
              <a:xfrm>
                <a:off x="3112" y="2223"/>
                <a:ext cx="220" cy="78"/>
              </a:xfrm>
              <a:custGeom>
                <a:avLst/>
                <a:gdLst>
                  <a:gd name="T0" fmla="*/ 0 w 220"/>
                  <a:gd name="T1" fmla="*/ 0 h 78"/>
                  <a:gd name="T2" fmla="*/ 219 w 220"/>
                  <a:gd name="T3" fmla="*/ 77 h 78"/>
                  <a:gd name="T4" fmla="*/ 0 w 220"/>
                  <a:gd name="T5" fmla="*/ 0 h 78"/>
                  <a:gd name="T6" fmla="*/ 0 60000 65536"/>
                  <a:gd name="T7" fmla="*/ 0 60000 65536"/>
                  <a:gd name="T8" fmla="*/ 0 60000 65536"/>
                  <a:gd name="T9" fmla="*/ 0 w 220"/>
                  <a:gd name="T10" fmla="*/ 0 h 78"/>
                  <a:gd name="T11" fmla="*/ 220 w 220"/>
                  <a:gd name="T12" fmla="*/ 78 h 7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0" h="78">
                    <a:moveTo>
                      <a:pt x="0" y="0"/>
                    </a:moveTo>
                    <a:lnTo>
                      <a:pt x="219" y="77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900">
                  <a:latin typeface="Arial" pitchFamily="112" charset="0"/>
                </a:endParaRPr>
              </a:p>
            </p:txBody>
          </p:sp>
          <p:sp>
            <p:nvSpPr>
              <p:cNvPr id="117" name="Freeform 116"/>
              <p:cNvSpPr>
                <a:spLocks/>
              </p:cNvSpPr>
              <p:nvPr/>
            </p:nvSpPr>
            <p:spPr bwMode="auto">
              <a:xfrm>
                <a:off x="3112" y="2223"/>
                <a:ext cx="220" cy="78"/>
              </a:xfrm>
              <a:custGeom>
                <a:avLst/>
                <a:gdLst>
                  <a:gd name="T0" fmla="*/ 0 w 220"/>
                  <a:gd name="T1" fmla="*/ 77 h 78"/>
                  <a:gd name="T2" fmla="*/ 219 w 220"/>
                  <a:gd name="T3" fmla="*/ 0 h 78"/>
                  <a:gd name="T4" fmla="*/ 0 w 220"/>
                  <a:gd name="T5" fmla="*/ 77 h 78"/>
                  <a:gd name="T6" fmla="*/ 0 60000 65536"/>
                  <a:gd name="T7" fmla="*/ 0 60000 65536"/>
                  <a:gd name="T8" fmla="*/ 0 60000 65536"/>
                  <a:gd name="T9" fmla="*/ 0 w 220"/>
                  <a:gd name="T10" fmla="*/ 0 h 78"/>
                  <a:gd name="T11" fmla="*/ 220 w 220"/>
                  <a:gd name="T12" fmla="*/ 78 h 7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0" h="78">
                    <a:moveTo>
                      <a:pt x="0" y="77"/>
                    </a:moveTo>
                    <a:lnTo>
                      <a:pt x="219" y="0"/>
                    </a:lnTo>
                    <a:lnTo>
                      <a:pt x="0" y="77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900">
                  <a:latin typeface="Arial" pitchFamily="112" charset="0"/>
                </a:endParaRPr>
              </a:p>
            </p:txBody>
          </p:sp>
        </p:grpSp>
        <p:sp>
          <p:nvSpPr>
            <p:cNvPr id="100" name="Rectangle 19"/>
            <p:cNvSpPr>
              <a:spLocks noChangeArrowheads="1"/>
            </p:cNvSpPr>
            <p:nvPr/>
          </p:nvSpPr>
          <p:spPr bwMode="auto">
            <a:xfrm>
              <a:off x="7059612" y="3152775"/>
              <a:ext cx="2521255" cy="4293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  <a:latin typeface="Arial" pitchFamily="112" charset="0"/>
                </a:rPr>
                <a:t>Purchase</a:t>
              </a:r>
            </a:p>
          </p:txBody>
        </p:sp>
        <p:sp>
          <p:nvSpPr>
            <p:cNvPr id="101" name="Rectangle 20"/>
            <p:cNvSpPr>
              <a:spLocks noChangeArrowheads="1"/>
            </p:cNvSpPr>
            <p:nvPr/>
          </p:nvSpPr>
          <p:spPr bwMode="auto">
            <a:xfrm>
              <a:off x="6759575" y="2209801"/>
              <a:ext cx="1786910" cy="368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Arial" pitchFamily="112" charset="0"/>
                </a:rPr>
                <a:t>pid=pid</a:t>
              </a:r>
            </a:p>
          </p:txBody>
        </p:sp>
        <p:grpSp>
          <p:nvGrpSpPr>
            <p:cNvPr id="102" name="Group 7"/>
            <p:cNvGrpSpPr>
              <a:grpSpLocks/>
            </p:cNvGrpSpPr>
            <p:nvPr/>
          </p:nvGrpSpPr>
          <p:grpSpPr bwMode="auto">
            <a:xfrm>
              <a:off x="7670800" y="1295400"/>
              <a:ext cx="349250" cy="123825"/>
              <a:chOff x="3112" y="2223"/>
              <a:chExt cx="220" cy="78"/>
            </a:xfrm>
          </p:grpSpPr>
          <p:sp>
            <p:nvSpPr>
              <p:cNvPr id="110" name="Freeform 8"/>
              <p:cNvSpPr>
                <a:spLocks/>
              </p:cNvSpPr>
              <p:nvPr/>
            </p:nvSpPr>
            <p:spPr bwMode="auto">
              <a:xfrm>
                <a:off x="3112" y="2223"/>
                <a:ext cx="1" cy="78"/>
              </a:xfrm>
              <a:custGeom>
                <a:avLst/>
                <a:gdLst>
                  <a:gd name="T0" fmla="*/ 0 w 1"/>
                  <a:gd name="T1" fmla="*/ 0 h 78"/>
                  <a:gd name="T2" fmla="*/ 0 w 1"/>
                  <a:gd name="T3" fmla="*/ 77 h 78"/>
                  <a:gd name="T4" fmla="*/ 0 w 1"/>
                  <a:gd name="T5" fmla="*/ 0 h 78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78"/>
                  <a:gd name="T11" fmla="*/ 1 w 1"/>
                  <a:gd name="T12" fmla="*/ 78 h 7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78">
                    <a:moveTo>
                      <a:pt x="0" y="0"/>
                    </a:moveTo>
                    <a:lnTo>
                      <a:pt x="0" y="77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900">
                  <a:latin typeface="Arial" pitchFamily="112" charset="0"/>
                </a:endParaRPr>
              </a:p>
            </p:txBody>
          </p:sp>
          <p:sp>
            <p:nvSpPr>
              <p:cNvPr id="111" name="Freeform 9"/>
              <p:cNvSpPr>
                <a:spLocks/>
              </p:cNvSpPr>
              <p:nvPr/>
            </p:nvSpPr>
            <p:spPr bwMode="auto">
              <a:xfrm>
                <a:off x="3331" y="2223"/>
                <a:ext cx="1" cy="78"/>
              </a:xfrm>
              <a:custGeom>
                <a:avLst/>
                <a:gdLst>
                  <a:gd name="T0" fmla="*/ 0 w 1"/>
                  <a:gd name="T1" fmla="*/ 0 h 78"/>
                  <a:gd name="T2" fmla="*/ 0 w 1"/>
                  <a:gd name="T3" fmla="*/ 77 h 78"/>
                  <a:gd name="T4" fmla="*/ 0 w 1"/>
                  <a:gd name="T5" fmla="*/ 0 h 78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78"/>
                  <a:gd name="T11" fmla="*/ 1 w 1"/>
                  <a:gd name="T12" fmla="*/ 78 h 7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78">
                    <a:moveTo>
                      <a:pt x="0" y="0"/>
                    </a:moveTo>
                    <a:lnTo>
                      <a:pt x="0" y="77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900">
                  <a:latin typeface="Arial" pitchFamily="112" charset="0"/>
                </a:endParaRPr>
              </a:p>
            </p:txBody>
          </p:sp>
          <p:sp>
            <p:nvSpPr>
              <p:cNvPr id="112" name="Freeform 10"/>
              <p:cNvSpPr>
                <a:spLocks/>
              </p:cNvSpPr>
              <p:nvPr/>
            </p:nvSpPr>
            <p:spPr bwMode="auto">
              <a:xfrm>
                <a:off x="3112" y="2223"/>
                <a:ext cx="220" cy="78"/>
              </a:xfrm>
              <a:custGeom>
                <a:avLst/>
                <a:gdLst>
                  <a:gd name="T0" fmla="*/ 0 w 220"/>
                  <a:gd name="T1" fmla="*/ 0 h 78"/>
                  <a:gd name="T2" fmla="*/ 219 w 220"/>
                  <a:gd name="T3" fmla="*/ 77 h 78"/>
                  <a:gd name="T4" fmla="*/ 0 w 220"/>
                  <a:gd name="T5" fmla="*/ 0 h 78"/>
                  <a:gd name="T6" fmla="*/ 0 60000 65536"/>
                  <a:gd name="T7" fmla="*/ 0 60000 65536"/>
                  <a:gd name="T8" fmla="*/ 0 60000 65536"/>
                  <a:gd name="T9" fmla="*/ 0 w 220"/>
                  <a:gd name="T10" fmla="*/ 0 h 78"/>
                  <a:gd name="T11" fmla="*/ 220 w 220"/>
                  <a:gd name="T12" fmla="*/ 78 h 7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0" h="78">
                    <a:moveTo>
                      <a:pt x="0" y="0"/>
                    </a:moveTo>
                    <a:lnTo>
                      <a:pt x="219" y="77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900">
                  <a:latin typeface="Arial" pitchFamily="112" charset="0"/>
                </a:endParaRPr>
              </a:p>
            </p:txBody>
          </p:sp>
          <p:sp>
            <p:nvSpPr>
              <p:cNvPr id="113" name="Freeform 11"/>
              <p:cNvSpPr>
                <a:spLocks/>
              </p:cNvSpPr>
              <p:nvPr/>
            </p:nvSpPr>
            <p:spPr bwMode="auto">
              <a:xfrm>
                <a:off x="3112" y="2223"/>
                <a:ext cx="220" cy="78"/>
              </a:xfrm>
              <a:custGeom>
                <a:avLst/>
                <a:gdLst>
                  <a:gd name="T0" fmla="*/ 0 w 220"/>
                  <a:gd name="T1" fmla="*/ 77 h 78"/>
                  <a:gd name="T2" fmla="*/ 219 w 220"/>
                  <a:gd name="T3" fmla="*/ 0 h 78"/>
                  <a:gd name="T4" fmla="*/ 0 w 220"/>
                  <a:gd name="T5" fmla="*/ 77 h 78"/>
                  <a:gd name="T6" fmla="*/ 0 60000 65536"/>
                  <a:gd name="T7" fmla="*/ 0 60000 65536"/>
                  <a:gd name="T8" fmla="*/ 0 60000 65536"/>
                  <a:gd name="T9" fmla="*/ 0 w 220"/>
                  <a:gd name="T10" fmla="*/ 0 h 78"/>
                  <a:gd name="T11" fmla="*/ 220 w 220"/>
                  <a:gd name="T12" fmla="*/ 78 h 7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0" h="78">
                    <a:moveTo>
                      <a:pt x="0" y="77"/>
                    </a:moveTo>
                    <a:lnTo>
                      <a:pt x="219" y="0"/>
                    </a:lnTo>
                    <a:lnTo>
                      <a:pt x="0" y="77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900">
                  <a:latin typeface="Arial" pitchFamily="112" charset="0"/>
                </a:endParaRPr>
              </a:p>
            </p:txBody>
          </p:sp>
        </p:grpSp>
        <p:cxnSp>
          <p:nvCxnSpPr>
            <p:cNvPr id="103" name="Straight Connector 36"/>
            <p:cNvCxnSpPr>
              <a:cxnSpLocks noChangeShapeType="1"/>
            </p:cNvCxnSpPr>
            <p:nvPr/>
          </p:nvCxnSpPr>
          <p:spPr bwMode="auto">
            <a:xfrm flipV="1">
              <a:off x="6645275" y="1447800"/>
              <a:ext cx="10668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4" name="Straight Connector 39"/>
            <p:cNvCxnSpPr>
              <a:cxnSpLocks noChangeShapeType="1"/>
              <a:stCxn id="109" idx="0"/>
              <a:endCxn id="114" idx="1"/>
            </p:cNvCxnSpPr>
            <p:nvPr/>
          </p:nvCxnSpPr>
          <p:spPr bwMode="auto">
            <a:xfrm flipV="1">
              <a:off x="5674732" y="2339976"/>
              <a:ext cx="751467" cy="784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5" name="Straight Connector 41"/>
            <p:cNvCxnSpPr>
              <a:cxnSpLocks noChangeShapeType="1"/>
              <a:stCxn id="100" idx="0"/>
              <a:endCxn id="101" idx="1"/>
            </p:cNvCxnSpPr>
            <p:nvPr/>
          </p:nvCxnSpPr>
          <p:spPr bwMode="auto">
            <a:xfrm flipH="1" flipV="1">
              <a:off x="6759575" y="2393896"/>
              <a:ext cx="1560667" cy="7588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06" name="Rectangle 20"/>
            <p:cNvSpPr>
              <a:spLocks noChangeArrowheads="1"/>
            </p:cNvSpPr>
            <p:nvPr/>
          </p:nvSpPr>
          <p:spPr bwMode="auto">
            <a:xfrm>
              <a:off x="8077200" y="1295400"/>
              <a:ext cx="1737954" cy="368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Arial" pitchFamily="112" charset="0"/>
                </a:rPr>
                <a:t>cid=cid</a:t>
              </a:r>
            </a:p>
          </p:txBody>
        </p:sp>
        <p:sp>
          <p:nvSpPr>
            <p:cNvPr id="107" name="Rectangle 19"/>
            <p:cNvSpPr>
              <a:spLocks noChangeArrowheads="1"/>
            </p:cNvSpPr>
            <p:nvPr/>
          </p:nvSpPr>
          <p:spPr bwMode="auto">
            <a:xfrm>
              <a:off x="9144001" y="2514597"/>
              <a:ext cx="2570212" cy="4293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  <a:latin typeface="Arial" pitchFamily="112" charset="0"/>
                </a:rPr>
                <a:t>Customer</a:t>
              </a:r>
            </a:p>
          </p:txBody>
        </p:sp>
        <p:cxnSp>
          <p:nvCxnSpPr>
            <p:cNvPr id="108" name="Straight Connector 45"/>
            <p:cNvCxnSpPr>
              <a:cxnSpLocks noChangeShapeType="1"/>
              <a:stCxn id="107" idx="0"/>
              <a:endCxn id="106" idx="1"/>
            </p:cNvCxnSpPr>
            <p:nvPr/>
          </p:nvCxnSpPr>
          <p:spPr bwMode="auto">
            <a:xfrm flipH="1" flipV="1">
              <a:off x="8077200" y="1479495"/>
              <a:ext cx="2351909" cy="1035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09" name="Rectangle 18"/>
            <p:cNvSpPr>
              <a:spLocks noChangeArrowheads="1"/>
            </p:cNvSpPr>
            <p:nvPr/>
          </p:nvSpPr>
          <p:spPr bwMode="auto">
            <a:xfrm>
              <a:off x="4560971" y="3124201"/>
              <a:ext cx="2227518" cy="4293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 sz="800" b="1" dirty="0">
                  <a:solidFill>
                    <a:srgbClr val="000000"/>
                  </a:solidFill>
                  <a:latin typeface="Arial" pitchFamily="112" charset="0"/>
                </a:rPr>
                <a:t>Product</a:t>
              </a:r>
            </a:p>
          </p:txBody>
        </p:sp>
      </p:grpSp>
      <p:sp>
        <p:nvSpPr>
          <p:cNvPr id="119" name="Rounded Rectangle 118"/>
          <p:cNvSpPr/>
          <p:nvPr/>
        </p:nvSpPr>
        <p:spPr>
          <a:xfrm>
            <a:off x="7531104" y="5383392"/>
            <a:ext cx="457201" cy="381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" name="Group 119"/>
          <p:cNvGrpSpPr/>
          <p:nvPr/>
        </p:nvGrpSpPr>
        <p:grpSpPr>
          <a:xfrm>
            <a:off x="7391400" y="4876800"/>
            <a:ext cx="1371599" cy="1295400"/>
            <a:chOff x="4560971" y="1295400"/>
            <a:chExt cx="7153242" cy="2286717"/>
          </a:xfrm>
        </p:grpSpPr>
        <p:grpSp>
          <p:nvGrpSpPr>
            <p:cNvPr id="121" name="Group 120"/>
            <p:cNvGrpSpPr>
              <a:grpSpLocks/>
            </p:cNvGrpSpPr>
            <p:nvPr/>
          </p:nvGrpSpPr>
          <p:grpSpPr bwMode="auto">
            <a:xfrm>
              <a:off x="6426200" y="2217738"/>
              <a:ext cx="349250" cy="123825"/>
              <a:chOff x="3112" y="2223"/>
              <a:chExt cx="220" cy="78"/>
            </a:xfrm>
          </p:grpSpPr>
          <p:sp>
            <p:nvSpPr>
              <p:cNvPr id="136" name="Freeform 135"/>
              <p:cNvSpPr>
                <a:spLocks/>
              </p:cNvSpPr>
              <p:nvPr/>
            </p:nvSpPr>
            <p:spPr bwMode="auto">
              <a:xfrm>
                <a:off x="3112" y="2223"/>
                <a:ext cx="1" cy="78"/>
              </a:xfrm>
              <a:custGeom>
                <a:avLst/>
                <a:gdLst>
                  <a:gd name="T0" fmla="*/ 0 w 1"/>
                  <a:gd name="T1" fmla="*/ 0 h 78"/>
                  <a:gd name="T2" fmla="*/ 0 w 1"/>
                  <a:gd name="T3" fmla="*/ 77 h 78"/>
                  <a:gd name="T4" fmla="*/ 0 w 1"/>
                  <a:gd name="T5" fmla="*/ 0 h 78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78"/>
                  <a:gd name="T11" fmla="*/ 1 w 1"/>
                  <a:gd name="T12" fmla="*/ 78 h 7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78">
                    <a:moveTo>
                      <a:pt x="0" y="0"/>
                    </a:moveTo>
                    <a:lnTo>
                      <a:pt x="0" y="77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900">
                  <a:latin typeface="Arial" pitchFamily="112" charset="0"/>
                </a:endParaRPr>
              </a:p>
            </p:txBody>
          </p:sp>
          <p:sp>
            <p:nvSpPr>
              <p:cNvPr id="137" name="Freeform 136"/>
              <p:cNvSpPr>
                <a:spLocks/>
              </p:cNvSpPr>
              <p:nvPr/>
            </p:nvSpPr>
            <p:spPr bwMode="auto">
              <a:xfrm>
                <a:off x="3331" y="2223"/>
                <a:ext cx="1" cy="78"/>
              </a:xfrm>
              <a:custGeom>
                <a:avLst/>
                <a:gdLst>
                  <a:gd name="T0" fmla="*/ 0 w 1"/>
                  <a:gd name="T1" fmla="*/ 0 h 78"/>
                  <a:gd name="T2" fmla="*/ 0 w 1"/>
                  <a:gd name="T3" fmla="*/ 77 h 78"/>
                  <a:gd name="T4" fmla="*/ 0 w 1"/>
                  <a:gd name="T5" fmla="*/ 0 h 78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78"/>
                  <a:gd name="T11" fmla="*/ 1 w 1"/>
                  <a:gd name="T12" fmla="*/ 78 h 7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78">
                    <a:moveTo>
                      <a:pt x="0" y="0"/>
                    </a:moveTo>
                    <a:lnTo>
                      <a:pt x="0" y="77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900">
                  <a:latin typeface="Arial" pitchFamily="112" charset="0"/>
                </a:endParaRPr>
              </a:p>
            </p:txBody>
          </p:sp>
          <p:sp>
            <p:nvSpPr>
              <p:cNvPr id="138" name="Freeform 137"/>
              <p:cNvSpPr>
                <a:spLocks/>
              </p:cNvSpPr>
              <p:nvPr/>
            </p:nvSpPr>
            <p:spPr bwMode="auto">
              <a:xfrm>
                <a:off x="3112" y="2223"/>
                <a:ext cx="220" cy="78"/>
              </a:xfrm>
              <a:custGeom>
                <a:avLst/>
                <a:gdLst>
                  <a:gd name="T0" fmla="*/ 0 w 220"/>
                  <a:gd name="T1" fmla="*/ 0 h 78"/>
                  <a:gd name="T2" fmla="*/ 219 w 220"/>
                  <a:gd name="T3" fmla="*/ 77 h 78"/>
                  <a:gd name="T4" fmla="*/ 0 w 220"/>
                  <a:gd name="T5" fmla="*/ 0 h 78"/>
                  <a:gd name="T6" fmla="*/ 0 60000 65536"/>
                  <a:gd name="T7" fmla="*/ 0 60000 65536"/>
                  <a:gd name="T8" fmla="*/ 0 60000 65536"/>
                  <a:gd name="T9" fmla="*/ 0 w 220"/>
                  <a:gd name="T10" fmla="*/ 0 h 78"/>
                  <a:gd name="T11" fmla="*/ 220 w 220"/>
                  <a:gd name="T12" fmla="*/ 78 h 7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0" h="78">
                    <a:moveTo>
                      <a:pt x="0" y="0"/>
                    </a:moveTo>
                    <a:lnTo>
                      <a:pt x="219" y="77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900">
                  <a:latin typeface="Arial" pitchFamily="112" charset="0"/>
                </a:endParaRPr>
              </a:p>
            </p:txBody>
          </p:sp>
          <p:sp>
            <p:nvSpPr>
              <p:cNvPr id="139" name="Freeform 138"/>
              <p:cNvSpPr>
                <a:spLocks/>
              </p:cNvSpPr>
              <p:nvPr/>
            </p:nvSpPr>
            <p:spPr bwMode="auto">
              <a:xfrm>
                <a:off x="3112" y="2223"/>
                <a:ext cx="220" cy="78"/>
              </a:xfrm>
              <a:custGeom>
                <a:avLst/>
                <a:gdLst>
                  <a:gd name="T0" fmla="*/ 0 w 220"/>
                  <a:gd name="T1" fmla="*/ 77 h 78"/>
                  <a:gd name="T2" fmla="*/ 219 w 220"/>
                  <a:gd name="T3" fmla="*/ 0 h 78"/>
                  <a:gd name="T4" fmla="*/ 0 w 220"/>
                  <a:gd name="T5" fmla="*/ 77 h 78"/>
                  <a:gd name="T6" fmla="*/ 0 60000 65536"/>
                  <a:gd name="T7" fmla="*/ 0 60000 65536"/>
                  <a:gd name="T8" fmla="*/ 0 60000 65536"/>
                  <a:gd name="T9" fmla="*/ 0 w 220"/>
                  <a:gd name="T10" fmla="*/ 0 h 78"/>
                  <a:gd name="T11" fmla="*/ 220 w 220"/>
                  <a:gd name="T12" fmla="*/ 78 h 7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0" h="78">
                    <a:moveTo>
                      <a:pt x="0" y="77"/>
                    </a:moveTo>
                    <a:lnTo>
                      <a:pt x="219" y="0"/>
                    </a:lnTo>
                    <a:lnTo>
                      <a:pt x="0" y="77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900">
                  <a:latin typeface="Arial" pitchFamily="112" charset="0"/>
                </a:endParaRPr>
              </a:p>
            </p:txBody>
          </p:sp>
        </p:grpSp>
        <p:sp>
          <p:nvSpPr>
            <p:cNvPr id="122" name="Rectangle 19"/>
            <p:cNvSpPr>
              <a:spLocks noChangeArrowheads="1"/>
            </p:cNvSpPr>
            <p:nvPr/>
          </p:nvSpPr>
          <p:spPr bwMode="auto">
            <a:xfrm>
              <a:off x="7059612" y="3152775"/>
              <a:ext cx="2521255" cy="4293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  <a:latin typeface="Arial" pitchFamily="112" charset="0"/>
                </a:rPr>
                <a:t>Purchase</a:t>
              </a:r>
            </a:p>
          </p:txBody>
        </p:sp>
        <p:sp>
          <p:nvSpPr>
            <p:cNvPr id="123" name="Rectangle 20"/>
            <p:cNvSpPr>
              <a:spLocks noChangeArrowheads="1"/>
            </p:cNvSpPr>
            <p:nvPr/>
          </p:nvSpPr>
          <p:spPr bwMode="auto">
            <a:xfrm>
              <a:off x="6759575" y="2209801"/>
              <a:ext cx="1786910" cy="368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Arial" pitchFamily="112" charset="0"/>
                </a:rPr>
                <a:t>pid=pid</a:t>
              </a:r>
            </a:p>
          </p:txBody>
        </p:sp>
        <p:grpSp>
          <p:nvGrpSpPr>
            <p:cNvPr id="124" name="Group 7"/>
            <p:cNvGrpSpPr>
              <a:grpSpLocks/>
            </p:cNvGrpSpPr>
            <p:nvPr/>
          </p:nvGrpSpPr>
          <p:grpSpPr bwMode="auto">
            <a:xfrm>
              <a:off x="7670800" y="1295400"/>
              <a:ext cx="349250" cy="123825"/>
              <a:chOff x="3112" y="2223"/>
              <a:chExt cx="220" cy="78"/>
            </a:xfrm>
          </p:grpSpPr>
          <p:sp>
            <p:nvSpPr>
              <p:cNvPr id="132" name="Freeform 8"/>
              <p:cNvSpPr>
                <a:spLocks/>
              </p:cNvSpPr>
              <p:nvPr/>
            </p:nvSpPr>
            <p:spPr bwMode="auto">
              <a:xfrm>
                <a:off x="3112" y="2223"/>
                <a:ext cx="1" cy="78"/>
              </a:xfrm>
              <a:custGeom>
                <a:avLst/>
                <a:gdLst>
                  <a:gd name="T0" fmla="*/ 0 w 1"/>
                  <a:gd name="T1" fmla="*/ 0 h 78"/>
                  <a:gd name="T2" fmla="*/ 0 w 1"/>
                  <a:gd name="T3" fmla="*/ 77 h 78"/>
                  <a:gd name="T4" fmla="*/ 0 w 1"/>
                  <a:gd name="T5" fmla="*/ 0 h 78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78"/>
                  <a:gd name="T11" fmla="*/ 1 w 1"/>
                  <a:gd name="T12" fmla="*/ 78 h 7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78">
                    <a:moveTo>
                      <a:pt x="0" y="0"/>
                    </a:moveTo>
                    <a:lnTo>
                      <a:pt x="0" y="77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900">
                  <a:latin typeface="Arial" pitchFamily="112" charset="0"/>
                </a:endParaRPr>
              </a:p>
            </p:txBody>
          </p:sp>
          <p:sp>
            <p:nvSpPr>
              <p:cNvPr id="133" name="Freeform 9"/>
              <p:cNvSpPr>
                <a:spLocks/>
              </p:cNvSpPr>
              <p:nvPr/>
            </p:nvSpPr>
            <p:spPr bwMode="auto">
              <a:xfrm>
                <a:off x="3331" y="2223"/>
                <a:ext cx="1" cy="78"/>
              </a:xfrm>
              <a:custGeom>
                <a:avLst/>
                <a:gdLst>
                  <a:gd name="T0" fmla="*/ 0 w 1"/>
                  <a:gd name="T1" fmla="*/ 0 h 78"/>
                  <a:gd name="T2" fmla="*/ 0 w 1"/>
                  <a:gd name="T3" fmla="*/ 77 h 78"/>
                  <a:gd name="T4" fmla="*/ 0 w 1"/>
                  <a:gd name="T5" fmla="*/ 0 h 78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78"/>
                  <a:gd name="T11" fmla="*/ 1 w 1"/>
                  <a:gd name="T12" fmla="*/ 78 h 7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78">
                    <a:moveTo>
                      <a:pt x="0" y="0"/>
                    </a:moveTo>
                    <a:lnTo>
                      <a:pt x="0" y="77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900">
                  <a:latin typeface="Arial" pitchFamily="112" charset="0"/>
                </a:endParaRPr>
              </a:p>
            </p:txBody>
          </p:sp>
          <p:sp>
            <p:nvSpPr>
              <p:cNvPr id="134" name="Freeform 10"/>
              <p:cNvSpPr>
                <a:spLocks/>
              </p:cNvSpPr>
              <p:nvPr/>
            </p:nvSpPr>
            <p:spPr bwMode="auto">
              <a:xfrm>
                <a:off x="3112" y="2223"/>
                <a:ext cx="220" cy="78"/>
              </a:xfrm>
              <a:custGeom>
                <a:avLst/>
                <a:gdLst>
                  <a:gd name="T0" fmla="*/ 0 w 220"/>
                  <a:gd name="T1" fmla="*/ 0 h 78"/>
                  <a:gd name="T2" fmla="*/ 219 w 220"/>
                  <a:gd name="T3" fmla="*/ 77 h 78"/>
                  <a:gd name="T4" fmla="*/ 0 w 220"/>
                  <a:gd name="T5" fmla="*/ 0 h 78"/>
                  <a:gd name="T6" fmla="*/ 0 60000 65536"/>
                  <a:gd name="T7" fmla="*/ 0 60000 65536"/>
                  <a:gd name="T8" fmla="*/ 0 60000 65536"/>
                  <a:gd name="T9" fmla="*/ 0 w 220"/>
                  <a:gd name="T10" fmla="*/ 0 h 78"/>
                  <a:gd name="T11" fmla="*/ 220 w 220"/>
                  <a:gd name="T12" fmla="*/ 78 h 7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0" h="78">
                    <a:moveTo>
                      <a:pt x="0" y="0"/>
                    </a:moveTo>
                    <a:lnTo>
                      <a:pt x="219" y="77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900">
                  <a:latin typeface="Arial" pitchFamily="112" charset="0"/>
                </a:endParaRPr>
              </a:p>
            </p:txBody>
          </p:sp>
          <p:sp>
            <p:nvSpPr>
              <p:cNvPr id="135" name="Freeform 11"/>
              <p:cNvSpPr>
                <a:spLocks/>
              </p:cNvSpPr>
              <p:nvPr/>
            </p:nvSpPr>
            <p:spPr bwMode="auto">
              <a:xfrm>
                <a:off x="3112" y="2223"/>
                <a:ext cx="220" cy="78"/>
              </a:xfrm>
              <a:custGeom>
                <a:avLst/>
                <a:gdLst>
                  <a:gd name="T0" fmla="*/ 0 w 220"/>
                  <a:gd name="T1" fmla="*/ 77 h 78"/>
                  <a:gd name="T2" fmla="*/ 219 w 220"/>
                  <a:gd name="T3" fmla="*/ 0 h 78"/>
                  <a:gd name="T4" fmla="*/ 0 w 220"/>
                  <a:gd name="T5" fmla="*/ 77 h 78"/>
                  <a:gd name="T6" fmla="*/ 0 60000 65536"/>
                  <a:gd name="T7" fmla="*/ 0 60000 65536"/>
                  <a:gd name="T8" fmla="*/ 0 60000 65536"/>
                  <a:gd name="T9" fmla="*/ 0 w 220"/>
                  <a:gd name="T10" fmla="*/ 0 h 78"/>
                  <a:gd name="T11" fmla="*/ 220 w 220"/>
                  <a:gd name="T12" fmla="*/ 78 h 7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0" h="78">
                    <a:moveTo>
                      <a:pt x="0" y="77"/>
                    </a:moveTo>
                    <a:lnTo>
                      <a:pt x="219" y="0"/>
                    </a:lnTo>
                    <a:lnTo>
                      <a:pt x="0" y="77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900">
                  <a:latin typeface="Arial" pitchFamily="112" charset="0"/>
                </a:endParaRPr>
              </a:p>
            </p:txBody>
          </p:sp>
        </p:grpSp>
        <p:cxnSp>
          <p:nvCxnSpPr>
            <p:cNvPr id="125" name="Straight Connector 36"/>
            <p:cNvCxnSpPr>
              <a:cxnSpLocks noChangeShapeType="1"/>
            </p:cNvCxnSpPr>
            <p:nvPr/>
          </p:nvCxnSpPr>
          <p:spPr bwMode="auto">
            <a:xfrm flipV="1">
              <a:off x="6645275" y="1447800"/>
              <a:ext cx="10668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26" name="Straight Connector 39"/>
            <p:cNvCxnSpPr>
              <a:cxnSpLocks noChangeShapeType="1"/>
              <a:stCxn id="131" idx="0"/>
              <a:endCxn id="136" idx="1"/>
            </p:cNvCxnSpPr>
            <p:nvPr/>
          </p:nvCxnSpPr>
          <p:spPr bwMode="auto">
            <a:xfrm flipV="1">
              <a:off x="5674732" y="2339976"/>
              <a:ext cx="751467" cy="784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27" name="Straight Connector 41"/>
            <p:cNvCxnSpPr>
              <a:cxnSpLocks noChangeShapeType="1"/>
              <a:stCxn id="122" idx="0"/>
              <a:endCxn id="123" idx="1"/>
            </p:cNvCxnSpPr>
            <p:nvPr/>
          </p:nvCxnSpPr>
          <p:spPr bwMode="auto">
            <a:xfrm flipH="1" flipV="1">
              <a:off x="6759575" y="2393896"/>
              <a:ext cx="1560667" cy="7588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28" name="Rectangle 20"/>
            <p:cNvSpPr>
              <a:spLocks noChangeArrowheads="1"/>
            </p:cNvSpPr>
            <p:nvPr/>
          </p:nvSpPr>
          <p:spPr bwMode="auto">
            <a:xfrm>
              <a:off x="8077200" y="1295400"/>
              <a:ext cx="1737954" cy="368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Arial" pitchFamily="112" charset="0"/>
                </a:rPr>
                <a:t>cid=cid</a:t>
              </a:r>
            </a:p>
          </p:txBody>
        </p:sp>
        <p:sp>
          <p:nvSpPr>
            <p:cNvPr id="129" name="Rectangle 19"/>
            <p:cNvSpPr>
              <a:spLocks noChangeArrowheads="1"/>
            </p:cNvSpPr>
            <p:nvPr/>
          </p:nvSpPr>
          <p:spPr bwMode="auto">
            <a:xfrm>
              <a:off x="9144001" y="2514597"/>
              <a:ext cx="2570212" cy="4293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  <a:latin typeface="Arial" pitchFamily="112" charset="0"/>
                </a:rPr>
                <a:t>Customer</a:t>
              </a:r>
            </a:p>
          </p:txBody>
        </p:sp>
        <p:cxnSp>
          <p:nvCxnSpPr>
            <p:cNvPr id="130" name="Straight Connector 45"/>
            <p:cNvCxnSpPr>
              <a:cxnSpLocks noChangeShapeType="1"/>
              <a:stCxn id="129" idx="0"/>
              <a:endCxn id="128" idx="1"/>
            </p:cNvCxnSpPr>
            <p:nvPr/>
          </p:nvCxnSpPr>
          <p:spPr bwMode="auto">
            <a:xfrm flipH="1" flipV="1">
              <a:off x="8077200" y="1479495"/>
              <a:ext cx="2351909" cy="1035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31" name="Rectangle 18"/>
            <p:cNvSpPr>
              <a:spLocks noChangeArrowheads="1"/>
            </p:cNvSpPr>
            <p:nvPr/>
          </p:nvSpPr>
          <p:spPr bwMode="auto">
            <a:xfrm>
              <a:off x="4560971" y="3124201"/>
              <a:ext cx="2227518" cy="4293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 sz="800" b="1" dirty="0">
                  <a:solidFill>
                    <a:srgbClr val="000000"/>
                  </a:solidFill>
                  <a:latin typeface="Arial" pitchFamily="112" charset="0"/>
                </a:rPr>
                <a:t>Product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0282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in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Basic query processing </a:t>
            </a:r>
            <a:r>
              <a:rPr lang="en-US" dirty="0" smtClean="0">
                <a:solidFill>
                  <a:srgbClr val="0000FF"/>
                </a:solidFill>
              </a:rPr>
              <a:t>on one node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Given relations R(A,B) and S(B, C), compute:</a:t>
            </a:r>
          </a:p>
          <a:p>
            <a:endParaRPr lang="en-US" dirty="0"/>
          </a:p>
          <a:p>
            <a:r>
              <a:rPr lang="en-US" dirty="0" smtClean="0"/>
              <a:t>Selection:  </a:t>
            </a:r>
            <a:r>
              <a:rPr lang="en-US" dirty="0" err="1" smtClean="0"/>
              <a:t>σ</a:t>
            </a:r>
            <a:r>
              <a:rPr lang="en-US" baseline="-25000" dirty="0" err="1" smtClean="0"/>
              <a:t>A</a:t>
            </a:r>
            <a:r>
              <a:rPr lang="en-US" baseline="-25000" dirty="0" smtClean="0"/>
              <a:t>=123</a:t>
            </a:r>
            <a:r>
              <a:rPr lang="en-US" dirty="0" smtClean="0"/>
              <a:t>(R)</a:t>
            </a:r>
          </a:p>
          <a:p>
            <a:endParaRPr lang="en-US" dirty="0"/>
          </a:p>
          <a:p>
            <a:r>
              <a:rPr lang="en-US" dirty="0" smtClean="0"/>
              <a:t>Group-by:  </a:t>
            </a:r>
            <a:r>
              <a:rPr lang="en-US" dirty="0" err="1" smtClean="0"/>
              <a:t>γ</a:t>
            </a:r>
            <a:r>
              <a:rPr lang="en-US" baseline="-25000" dirty="0" err="1" smtClean="0"/>
              <a:t>A,sum</a:t>
            </a:r>
            <a:r>
              <a:rPr lang="en-US" baseline="-25000" dirty="0" smtClean="0"/>
              <a:t>(B)</a:t>
            </a:r>
            <a:r>
              <a:rPr lang="en-US" dirty="0" smtClean="0"/>
              <a:t>(R)</a:t>
            </a:r>
          </a:p>
          <a:p>
            <a:endParaRPr lang="en-US" dirty="0"/>
          </a:p>
          <a:p>
            <a:r>
              <a:rPr lang="en-US" dirty="0" smtClean="0"/>
              <a:t>Join:  R </a:t>
            </a:r>
            <a:r>
              <a:rPr lang="en-US" sz="4800" dirty="0" smtClean="0"/>
              <a:t>⋈</a:t>
            </a:r>
            <a:r>
              <a:rPr lang="en-US" dirty="0" smtClean="0"/>
              <a:t> 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344 -- Winter 2012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666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HW6 is posted</a:t>
            </a:r>
            <a:r>
              <a:rPr lang="en-US" dirty="0" smtClean="0"/>
              <a:t>: due Friday, March 9</a:t>
            </a:r>
          </a:p>
          <a:p>
            <a:pPr lvl="1"/>
            <a:r>
              <a:rPr lang="en-US" dirty="0" smtClean="0"/>
              <a:t>Need to access Amazon Web Services</a:t>
            </a:r>
          </a:p>
          <a:p>
            <a:pPr lvl="1"/>
            <a:r>
              <a:rPr lang="en-US" dirty="0" smtClean="0"/>
              <a:t>You have $100 credit – more than enough</a:t>
            </a:r>
          </a:p>
          <a:p>
            <a:pPr lvl="1"/>
            <a:r>
              <a:rPr lang="en-US" dirty="0" smtClean="0"/>
              <a:t>Need to learn </a:t>
            </a:r>
            <a:r>
              <a:rPr lang="en-US" dirty="0" err="1" smtClean="0"/>
              <a:t>PigLatin</a:t>
            </a:r>
            <a:r>
              <a:rPr lang="en-US" dirty="0" smtClean="0"/>
              <a:t>: Thursday/Friday</a:t>
            </a:r>
          </a:p>
          <a:p>
            <a:pPr lvl="1"/>
            <a:r>
              <a:rPr lang="en-US" dirty="0" smtClean="0"/>
              <a:t>Quickly learn </a:t>
            </a:r>
            <a:r>
              <a:rPr lang="en-US" dirty="0" err="1" smtClean="0"/>
              <a:t>PigLatin</a:t>
            </a:r>
            <a:r>
              <a:rPr lang="en-US" dirty="0" smtClean="0"/>
              <a:t>: use starter code</a:t>
            </a:r>
          </a:p>
          <a:p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Next four lectures</a:t>
            </a:r>
            <a:r>
              <a:rPr lang="en-US" dirty="0" smtClean="0"/>
              <a:t>: parallel databases</a:t>
            </a:r>
          </a:p>
          <a:p>
            <a:pPr lvl="1"/>
            <a:r>
              <a:rPr lang="en-US" dirty="0" smtClean="0"/>
              <a:t>Traditional, </a:t>
            </a:r>
            <a:r>
              <a:rPr lang="en-US" dirty="0" err="1" smtClean="0"/>
              <a:t>MapReduce</a:t>
            </a:r>
            <a:r>
              <a:rPr lang="en-US" dirty="0" err="1"/>
              <a:t>+</a:t>
            </a:r>
            <a:r>
              <a:rPr lang="en-US" dirty="0" err="1" smtClean="0"/>
              <a:t>PigLatin</a:t>
            </a:r>
            <a:endParaRPr lang="en-US" dirty="0" smtClean="0"/>
          </a:p>
          <a:p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Wednesday, March 7</a:t>
            </a:r>
          </a:p>
          <a:p>
            <a:pPr lvl="1"/>
            <a:r>
              <a:rPr lang="en-US" dirty="0" smtClean="0"/>
              <a:t>Guest lecture by Prof. </a:t>
            </a:r>
            <a:r>
              <a:rPr lang="en-US" dirty="0" err="1" smtClean="0"/>
              <a:t>Balazinska</a:t>
            </a:r>
            <a:r>
              <a:rPr lang="en-US" dirty="0" smtClean="0"/>
              <a:t>: No-SQL</a:t>
            </a:r>
            <a:endParaRPr lang="en-US" dirty="0"/>
          </a:p>
          <a:p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Wednesday, March 9</a:t>
            </a:r>
          </a:p>
          <a:p>
            <a:pPr lvl="1"/>
            <a:r>
              <a:rPr lang="en-US" dirty="0" smtClean="0"/>
              <a:t>Final review by Paris </a:t>
            </a:r>
            <a:r>
              <a:rPr lang="en-US" dirty="0" err="1" smtClean="0"/>
              <a:t>Koutris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2532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Horizontal Data Partitioning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Have a large table R(</a:t>
            </a:r>
            <a:r>
              <a:rPr lang="en-US" u="sng" dirty="0" smtClean="0"/>
              <a:t>K</a:t>
            </a:r>
            <a:r>
              <a:rPr lang="en-US" dirty="0" smtClean="0"/>
              <a:t>, A, B, C)</a:t>
            </a:r>
          </a:p>
          <a:p>
            <a:r>
              <a:rPr lang="en-US" dirty="0" smtClean="0"/>
              <a:t>Need to partition on a shared-nothing architecture into P chunks R</a:t>
            </a:r>
            <a:r>
              <a:rPr lang="en-US" baseline="-25000" dirty="0" smtClean="0"/>
              <a:t>1</a:t>
            </a:r>
            <a:r>
              <a:rPr lang="en-US" dirty="0" smtClean="0"/>
              <a:t>, …, R</a:t>
            </a:r>
            <a:r>
              <a:rPr lang="en-US" baseline="-25000" dirty="0" smtClean="0"/>
              <a:t>P</a:t>
            </a:r>
            <a:r>
              <a:rPr lang="en-US" dirty="0" smtClean="0"/>
              <a:t>, stored at the P nodes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Block Partition</a:t>
            </a:r>
            <a:r>
              <a:rPr lang="en-US" dirty="0"/>
              <a:t>: </a:t>
            </a:r>
            <a:r>
              <a:rPr lang="en-US" dirty="0" smtClean="0"/>
              <a:t>size(R</a:t>
            </a:r>
            <a:r>
              <a:rPr lang="en-US" baseline="-25000" dirty="0" smtClean="0"/>
              <a:t>1</a:t>
            </a:r>
            <a:r>
              <a:rPr lang="en-US" dirty="0" smtClean="0"/>
              <a:t>)≈ … ≈ size(R</a:t>
            </a:r>
            <a:r>
              <a:rPr lang="en-US" baseline="-25000" dirty="0" smtClean="0"/>
              <a:t>P</a:t>
            </a:r>
            <a:r>
              <a:rPr lang="en-US" dirty="0" smtClean="0"/>
              <a:t>) 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Hash partitioned on attribute A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Tuple t goes to </a:t>
            </a:r>
            <a:r>
              <a:rPr lang="en-US" dirty="0" smtClean="0"/>
              <a:t>chunk </a:t>
            </a:r>
            <a:r>
              <a:rPr lang="en-US" dirty="0" err="1" smtClean="0"/>
              <a:t>i</a:t>
            </a:r>
            <a:r>
              <a:rPr lang="en-US" dirty="0" smtClean="0"/>
              <a:t>, where </a:t>
            </a:r>
            <a:r>
              <a:rPr lang="en-US" dirty="0" err="1" smtClean="0"/>
              <a:t>i</a:t>
            </a:r>
            <a:r>
              <a:rPr lang="en-US" dirty="0" smtClean="0"/>
              <a:t> = </a:t>
            </a:r>
            <a:r>
              <a:rPr lang="en-US" dirty="0" smtClean="0"/>
              <a:t>h(</a:t>
            </a:r>
            <a:r>
              <a:rPr lang="en-US" dirty="0" err="1" smtClean="0"/>
              <a:t>t.A</a:t>
            </a:r>
            <a:r>
              <a:rPr lang="en-US" dirty="0" smtClean="0"/>
              <a:t>) mod P + 1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Range partitioned on attribute A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Partition the range of A into  -∞ </a:t>
            </a:r>
            <a:r>
              <a:rPr lang="en-US" dirty="0"/>
              <a:t>=</a:t>
            </a:r>
            <a:r>
              <a:rPr lang="en-US" dirty="0" smtClean="0"/>
              <a:t> v</a:t>
            </a:r>
            <a:r>
              <a:rPr lang="en-US" baseline="-25000" dirty="0" smtClean="0"/>
              <a:t>0</a:t>
            </a:r>
            <a:r>
              <a:rPr lang="en-US" dirty="0" smtClean="0"/>
              <a:t> &lt; v</a:t>
            </a:r>
            <a:r>
              <a:rPr lang="en-US" baseline="-25000" dirty="0" smtClean="0"/>
              <a:t>1</a:t>
            </a:r>
            <a:r>
              <a:rPr lang="en-US" dirty="0"/>
              <a:t> </a:t>
            </a:r>
            <a:r>
              <a:rPr lang="en-US" dirty="0" smtClean="0"/>
              <a:t>&lt; … &lt;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P</a:t>
            </a:r>
            <a:r>
              <a:rPr lang="en-US" dirty="0" smtClean="0"/>
              <a:t> = ∞</a:t>
            </a:r>
          </a:p>
          <a:p>
            <a:pPr lvl="1"/>
            <a:r>
              <a:rPr lang="en-US" dirty="0" smtClean="0"/>
              <a:t>Tuple t goes to chunk </a:t>
            </a:r>
            <a:r>
              <a:rPr lang="en-US" dirty="0" err="1" smtClean="0"/>
              <a:t>i</a:t>
            </a:r>
            <a:r>
              <a:rPr lang="en-US" dirty="0" smtClean="0"/>
              <a:t>, </a:t>
            </a:r>
            <a:r>
              <a:rPr lang="en-US" dirty="0" smtClean="0"/>
              <a:t>if v</a:t>
            </a:r>
            <a:r>
              <a:rPr lang="en-US" baseline="-25000" dirty="0" smtClean="0"/>
              <a:t>i-1</a:t>
            </a:r>
            <a:r>
              <a:rPr lang="en-US" dirty="0" smtClean="0"/>
              <a:t> &lt; </a:t>
            </a:r>
            <a:r>
              <a:rPr lang="en-US" dirty="0" err="1" smtClean="0"/>
              <a:t>t.A</a:t>
            </a:r>
            <a:r>
              <a:rPr lang="en-US" dirty="0" smtClean="0"/>
              <a:t> &lt; v</a:t>
            </a:r>
            <a:r>
              <a:rPr lang="en-US" baseline="-25000" dirty="0" smtClean="0"/>
              <a:t>i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9EBFE6-1E2B-6542-9FF6-CE9959CF91C5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344 -- Winter 2012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639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</a:t>
            </a:r>
            <a:r>
              <a:rPr lang="en-US" dirty="0" err="1" smtClean="0"/>
              <a:t>GroupBy</a:t>
            </a:r>
            <a:endParaRPr lang="en-US" dirty="0" smtClean="0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dirty="0" smtClean="0"/>
              <a:t>R(</a:t>
            </a:r>
            <a:r>
              <a:rPr lang="en-US" u="sng" dirty="0" smtClean="0"/>
              <a:t>K</a:t>
            </a:r>
            <a:r>
              <a:rPr lang="en-US" dirty="0" smtClean="0"/>
              <a:t>,A,B,C), discuss in class how to compute these </a:t>
            </a:r>
            <a:r>
              <a:rPr lang="en-US" dirty="0" err="1" smtClean="0"/>
              <a:t>GroupBy’s</a:t>
            </a:r>
            <a:r>
              <a:rPr lang="en-US" dirty="0" smtClean="0"/>
              <a:t>, for each of the partitions</a:t>
            </a:r>
            <a:endParaRPr lang="en-US" dirty="0"/>
          </a:p>
          <a:p>
            <a:r>
              <a:rPr lang="en-US" dirty="0" err="1" smtClean="0"/>
              <a:t>γ</a:t>
            </a:r>
            <a:r>
              <a:rPr lang="en-US" baseline="-25000" dirty="0" err="1" smtClean="0"/>
              <a:t>A</a:t>
            </a:r>
            <a:r>
              <a:rPr lang="en-US" baseline="-25000" dirty="0" err="1"/>
              <a:t>,sum</a:t>
            </a:r>
            <a:r>
              <a:rPr lang="en-US" baseline="-25000" dirty="0" smtClean="0"/>
              <a:t>(C)</a:t>
            </a:r>
            <a:r>
              <a:rPr lang="en-US" dirty="0"/>
              <a:t>(R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γ</a:t>
            </a:r>
            <a:r>
              <a:rPr lang="en-US" baseline="-25000" dirty="0" err="1" smtClean="0"/>
              <a:t>B,</a:t>
            </a:r>
            <a:r>
              <a:rPr lang="en-US" baseline="-25000" dirty="0" err="1"/>
              <a:t>sum</a:t>
            </a:r>
            <a:r>
              <a:rPr lang="en-US" baseline="-25000" dirty="0"/>
              <a:t>(C</a:t>
            </a:r>
            <a:r>
              <a:rPr lang="en-US" baseline="-25000" dirty="0" smtClean="0"/>
              <a:t>)</a:t>
            </a:r>
            <a:r>
              <a:rPr lang="en-US" dirty="0" smtClean="0"/>
              <a:t>(R)</a:t>
            </a:r>
            <a:endParaRPr lang="en-US" dirty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692F5E-0F2D-254A-B464-5550C5DCACFD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344 -- Winter 2012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91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</a:t>
            </a:r>
            <a:r>
              <a:rPr lang="en-US" dirty="0" err="1" smtClean="0"/>
              <a:t>GroupBy</a:t>
            </a:r>
            <a:endParaRPr lang="en-US" dirty="0" smtClean="0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γ</a:t>
            </a:r>
            <a:r>
              <a:rPr lang="en-US" baseline="-25000" dirty="0" err="1" smtClean="0"/>
              <a:t>A</a:t>
            </a:r>
            <a:r>
              <a:rPr lang="en-US" baseline="-25000" dirty="0" err="1"/>
              <a:t>,sum</a:t>
            </a:r>
            <a:r>
              <a:rPr lang="en-US" baseline="-25000" dirty="0" smtClean="0"/>
              <a:t>(C)</a:t>
            </a:r>
            <a:r>
              <a:rPr lang="en-US" dirty="0" smtClean="0"/>
              <a:t>(R)</a:t>
            </a:r>
          </a:p>
          <a:p>
            <a:r>
              <a:rPr lang="en-US" dirty="0" smtClean="0"/>
              <a:t>If R is partitioned on A, then each node computes the group-by locally</a:t>
            </a:r>
          </a:p>
          <a:p>
            <a:r>
              <a:rPr lang="en-US" dirty="0" smtClean="0"/>
              <a:t>Otherwise, hash-partition R(</a:t>
            </a:r>
            <a:r>
              <a:rPr lang="en-US" u="sng" dirty="0" smtClean="0"/>
              <a:t>K</a:t>
            </a:r>
            <a:r>
              <a:rPr lang="en-US" dirty="0" smtClean="0"/>
              <a:t>,A,B,C) on A, then compute group-by locally: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692F5E-0F2D-254A-B464-5550C5DCACFD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5" name="Rectangle 4"/>
          <p:cNvSpPr/>
          <p:nvPr/>
        </p:nvSpPr>
        <p:spPr>
          <a:xfrm>
            <a:off x="2438400" y="4648200"/>
            <a:ext cx="436951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R</a:t>
            </a:r>
            <a:r>
              <a:rPr lang="en-US" baseline="-25000" dirty="0" smtClean="0">
                <a:latin typeface="Arial"/>
                <a:cs typeface="Arial"/>
              </a:rPr>
              <a:t>1 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52800" y="4648200"/>
            <a:ext cx="436951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R</a:t>
            </a:r>
            <a:r>
              <a:rPr lang="en-US" baseline="-25000" dirty="0" smtClean="0">
                <a:latin typeface="Arial"/>
                <a:cs typeface="Arial"/>
              </a:rPr>
              <a:t>2 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43600" y="4648200"/>
            <a:ext cx="45122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R</a:t>
            </a:r>
            <a:r>
              <a:rPr lang="en-US" baseline="-25000" dirty="0" smtClean="0">
                <a:latin typeface="Arial"/>
                <a:cs typeface="Arial"/>
              </a:rPr>
              <a:t>P 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51001" y="4648200"/>
            <a:ext cx="882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  .  .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438400" y="6248400"/>
            <a:ext cx="488235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R</a:t>
            </a:r>
            <a:r>
              <a:rPr lang="en-US" baseline="-25000" dirty="0" smtClean="0">
                <a:latin typeface="Arial"/>
                <a:cs typeface="Arial"/>
              </a:rPr>
              <a:t>1</a:t>
            </a:r>
            <a:r>
              <a:rPr lang="en-US" dirty="0" smtClean="0">
                <a:latin typeface="Arial"/>
                <a:cs typeface="Arial"/>
              </a:rPr>
              <a:t>’</a:t>
            </a:r>
            <a:r>
              <a:rPr lang="en-US" baseline="-25000" dirty="0" smtClean="0">
                <a:latin typeface="Arial"/>
                <a:cs typeface="Arial"/>
              </a:rPr>
              <a:t> 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52800" y="6248400"/>
            <a:ext cx="488235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R</a:t>
            </a:r>
            <a:r>
              <a:rPr lang="en-US" baseline="-25000" dirty="0" smtClean="0">
                <a:latin typeface="Arial"/>
                <a:cs typeface="Arial"/>
              </a:rPr>
              <a:t>2</a:t>
            </a:r>
            <a:r>
              <a:rPr lang="en-US" dirty="0" smtClean="0">
                <a:cs typeface="Arial"/>
              </a:rPr>
              <a:t>’</a:t>
            </a:r>
            <a:r>
              <a:rPr lang="en-US" baseline="-25000" dirty="0" smtClean="0">
                <a:latin typeface="Arial"/>
                <a:cs typeface="Arial"/>
              </a:rPr>
              <a:t> 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43600" y="6248400"/>
            <a:ext cx="50529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R</a:t>
            </a:r>
            <a:r>
              <a:rPr lang="en-US" baseline="-25000" dirty="0" smtClean="0">
                <a:latin typeface="Arial"/>
                <a:cs typeface="Arial"/>
              </a:rPr>
              <a:t>P</a:t>
            </a:r>
            <a:r>
              <a:rPr lang="en-US" dirty="0" smtClean="0">
                <a:cs typeface="Arial"/>
              </a:rPr>
              <a:t>’</a:t>
            </a:r>
            <a:r>
              <a:rPr lang="en-US" baseline="-25000" dirty="0" smtClean="0">
                <a:latin typeface="Arial"/>
                <a:cs typeface="Arial"/>
              </a:rPr>
              <a:t> 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51001" y="6248400"/>
            <a:ext cx="882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  .  .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5" idx="2"/>
            <a:endCxn id="9" idx="0"/>
          </p:cNvCxnSpPr>
          <p:nvPr/>
        </p:nvCxnSpPr>
        <p:spPr>
          <a:xfrm>
            <a:off x="2656876" y="5017532"/>
            <a:ext cx="25642" cy="12308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  <a:endCxn id="10" idx="0"/>
          </p:cNvCxnSpPr>
          <p:nvPr/>
        </p:nvCxnSpPr>
        <p:spPr>
          <a:xfrm>
            <a:off x="2656876" y="5017532"/>
            <a:ext cx="940042" cy="12308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  <a:endCxn id="9" idx="0"/>
          </p:cNvCxnSpPr>
          <p:nvPr/>
        </p:nvCxnSpPr>
        <p:spPr>
          <a:xfrm flipH="1">
            <a:off x="2682518" y="5017532"/>
            <a:ext cx="888758" cy="12308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11" idx="0"/>
          </p:cNvCxnSpPr>
          <p:nvPr/>
        </p:nvCxnSpPr>
        <p:spPr>
          <a:xfrm>
            <a:off x="2656876" y="5017532"/>
            <a:ext cx="3539370" cy="12308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10" idx="0"/>
          </p:cNvCxnSpPr>
          <p:nvPr/>
        </p:nvCxnSpPr>
        <p:spPr>
          <a:xfrm>
            <a:off x="3571276" y="5017532"/>
            <a:ext cx="25642" cy="12308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11" idx="0"/>
          </p:cNvCxnSpPr>
          <p:nvPr/>
        </p:nvCxnSpPr>
        <p:spPr>
          <a:xfrm>
            <a:off x="3571276" y="5017532"/>
            <a:ext cx="2624970" cy="12308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2"/>
            <a:endCxn id="9" idx="0"/>
          </p:cNvCxnSpPr>
          <p:nvPr/>
        </p:nvCxnSpPr>
        <p:spPr>
          <a:xfrm flipH="1">
            <a:off x="2682518" y="5017532"/>
            <a:ext cx="3486696" cy="12308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  <a:endCxn id="10" idx="0"/>
          </p:cNvCxnSpPr>
          <p:nvPr/>
        </p:nvCxnSpPr>
        <p:spPr>
          <a:xfrm flipH="1">
            <a:off x="3596918" y="5017532"/>
            <a:ext cx="2572296" cy="12308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2"/>
            <a:endCxn id="11" idx="0"/>
          </p:cNvCxnSpPr>
          <p:nvPr/>
        </p:nvCxnSpPr>
        <p:spPr>
          <a:xfrm>
            <a:off x="6169214" y="5017532"/>
            <a:ext cx="27032" cy="12308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Oval Callout 1"/>
          <p:cNvSpPr/>
          <p:nvPr/>
        </p:nvSpPr>
        <p:spPr>
          <a:xfrm>
            <a:off x="0" y="5243965"/>
            <a:ext cx="2171174" cy="908864"/>
          </a:xfrm>
          <a:prstGeom prst="wedgeEllipseCallout">
            <a:avLst>
              <a:gd name="adj1" fmla="val 65778"/>
              <a:gd name="adj2" fmla="val -113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smtClean="0"/>
              <a:t>Reshuffle R</a:t>
            </a:r>
            <a:br>
              <a:rPr lang="en-US" dirty="0" smtClean="0"/>
            </a:br>
            <a:r>
              <a:rPr lang="en-US" dirty="0" smtClean="0"/>
              <a:t>on attribute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96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Speedup and </a:t>
            </a:r>
            <a:r>
              <a:rPr lang="en-US" dirty="0" err="1" smtClean="0"/>
              <a:t>Scaleup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runtime is dominated by the time to read the chunks from disk, i.e. size(</a:t>
            </a:r>
            <a:r>
              <a:rPr lang="en-US" dirty="0" err="1" smtClean="0"/>
              <a:t>R</a:t>
            </a:r>
            <a:r>
              <a:rPr lang="en-US" baseline="-25000" dirty="0" err="1" smtClean="0"/>
              <a:t>i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If we double the number of nodes P, what is the new running time of </a:t>
            </a:r>
            <a:r>
              <a:rPr lang="en-US" dirty="0" err="1"/>
              <a:t>γ</a:t>
            </a:r>
            <a:r>
              <a:rPr lang="en-US" baseline="-25000" dirty="0" err="1"/>
              <a:t>A,sum</a:t>
            </a:r>
            <a:r>
              <a:rPr lang="en-US" baseline="-25000" dirty="0"/>
              <a:t>(C</a:t>
            </a:r>
            <a:r>
              <a:rPr lang="en-US" baseline="-25000" dirty="0" smtClean="0"/>
              <a:t>)</a:t>
            </a:r>
            <a:r>
              <a:rPr lang="en-US" dirty="0" smtClean="0"/>
              <a:t>(R)?</a:t>
            </a:r>
          </a:p>
          <a:p>
            <a:endParaRPr lang="en-US" dirty="0" smtClean="0"/>
          </a:p>
          <a:p>
            <a:r>
              <a:rPr lang="en-US" dirty="0" smtClean="0"/>
              <a:t>If we double both P and the size of the relation R, what is the new running time?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344 -- Winter 2012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1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 </a:t>
            </a:r>
            <a:r>
              <a:rPr lang="en-US" dirty="0" smtClean="0"/>
              <a:t>Data </a:t>
            </a:r>
            <a:r>
              <a:rPr lang="en-US" dirty="0" err="1" smtClean="0"/>
              <a:t>v.s</a:t>
            </a:r>
            <a:r>
              <a:rPr lang="en-US" dirty="0" smtClean="0"/>
              <a:t>. </a:t>
            </a:r>
            <a:r>
              <a:rPr lang="en-US" dirty="0" smtClean="0"/>
              <a:t>Skewed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Uniform </a:t>
            </a:r>
            <a:r>
              <a:rPr lang="en-US" dirty="0" smtClean="0">
                <a:solidFill>
                  <a:srgbClr val="0000FF"/>
                </a:solidFill>
              </a:rPr>
              <a:t>partition</a:t>
            </a:r>
            <a:r>
              <a:rPr lang="en-US" dirty="0" smtClean="0"/>
              <a:t>: </a:t>
            </a:r>
            <a:endParaRPr lang="en-US" dirty="0" smtClean="0"/>
          </a:p>
          <a:p>
            <a:pPr lvl="1"/>
            <a:r>
              <a:rPr lang="en-US" dirty="0" smtClean="0"/>
              <a:t>size</a:t>
            </a:r>
            <a:r>
              <a:rPr lang="en-US" dirty="0"/>
              <a:t>(R</a:t>
            </a:r>
            <a:r>
              <a:rPr lang="en-US" baseline="-25000" dirty="0"/>
              <a:t>1</a:t>
            </a:r>
            <a:r>
              <a:rPr lang="en-US" dirty="0" smtClean="0"/>
              <a:t>) ≈ </a:t>
            </a:r>
            <a:r>
              <a:rPr lang="en-US" dirty="0"/>
              <a:t>… ≈ size(R</a:t>
            </a:r>
            <a:r>
              <a:rPr lang="en-US" baseline="-25000" dirty="0"/>
              <a:t>P</a:t>
            </a:r>
            <a:r>
              <a:rPr lang="en-US" dirty="0"/>
              <a:t>) ≈ </a:t>
            </a:r>
            <a:r>
              <a:rPr lang="en-US" dirty="0" smtClean="0"/>
              <a:t>   size</a:t>
            </a:r>
            <a:r>
              <a:rPr lang="en-US" dirty="0"/>
              <a:t>(</a:t>
            </a:r>
            <a:r>
              <a:rPr lang="en-US" dirty="0" smtClean="0"/>
              <a:t>R) / P</a:t>
            </a:r>
          </a:p>
          <a:p>
            <a:pPr lvl="1"/>
            <a:r>
              <a:rPr lang="en-US" dirty="0" smtClean="0"/>
              <a:t>Linear speedup, constant </a:t>
            </a:r>
            <a:r>
              <a:rPr lang="en-US" dirty="0" err="1" smtClean="0"/>
              <a:t>scaleup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Skewed partition</a:t>
            </a:r>
            <a:r>
              <a:rPr lang="en-US" dirty="0" smtClean="0"/>
              <a:t>: </a:t>
            </a:r>
            <a:endParaRPr lang="en-US" dirty="0" smtClean="0"/>
          </a:p>
          <a:p>
            <a:pPr lvl="1"/>
            <a:r>
              <a:rPr lang="en-US" dirty="0" smtClean="0"/>
              <a:t>For some </a:t>
            </a:r>
            <a:r>
              <a:rPr lang="en-US" dirty="0" err="1" smtClean="0"/>
              <a:t>i</a:t>
            </a:r>
            <a:r>
              <a:rPr lang="en-US" dirty="0" smtClean="0"/>
              <a:t>,  </a:t>
            </a:r>
            <a:r>
              <a:rPr lang="en-US" dirty="0"/>
              <a:t>size(</a:t>
            </a:r>
            <a:r>
              <a:rPr lang="en-US" dirty="0" err="1" smtClean="0"/>
              <a:t>R</a:t>
            </a:r>
            <a:r>
              <a:rPr lang="en-US" baseline="-25000" dirty="0" err="1" smtClean="0"/>
              <a:t>i</a:t>
            </a:r>
            <a:r>
              <a:rPr lang="en-US" dirty="0" smtClean="0"/>
              <a:t>)  ≫ size</a:t>
            </a:r>
            <a:r>
              <a:rPr lang="en-US" dirty="0"/>
              <a:t>(R) / </a:t>
            </a:r>
            <a:r>
              <a:rPr lang="en-US" dirty="0" smtClean="0"/>
              <a:t>P</a:t>
            </a:r>
          </a:p>
          <a:p>
            <a:pPr lvl="1"/>
            <a:r>
              <a:rPr lang="en-US" dirty="0" smtClean="0"/>
              <a:t>Speedup and </a:t>
            </a:r>
            <a:r>
              <a:rPr lang="en-US" dirty="0" err="1" smtClean="0"/>
              <a:t>scaleup</a:t>
            </a:r>
            <a:r>
              <a:rPr lang="en-US" dirty="0" smtClean="0"/>
              <a:t> will suffer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344 -- Winter 2012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02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Data </a:t>
            </a:r>
            <a:r>
              <a:rPr lang="en-US" dirty="0" err="1"/>
              <a:t>v.s</a:t>
            </a:r>
            <a:r>
              <a:rPr lang="en-US" dirty="0"/>
              <a:t>. Skewed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Let R(</a:t>
            </a:r>
            <a:r>
              <a:rPr lang="en-US" u="sng" dirty="0" smtClean="0"/>
              <a:t>K</a:t>
            </a:r>
            <a:r>
              <a:rPr lang="en-US" dirty="0" smtClean="0"/>
              <a:t>,A,B,C); which of the following partition methods may </a:t>
            </a:r>
            <a:r>
              <a:rPr lang="en-US" dirty="0" smtClean="0"/>
              <a:t>result in skewed partitions?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Block partition</a:t>
            </a:r>
          </a:p>
          <a:p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Hash-partition</a:t>
            </a:r>
          </a:p>
          <a:p>
            <a:pPr lvl="1"/>
            <a:r>
              <a:rPr lang="en-US" dirty="0"/>
              <a:t>On the key K</a:t>
            </a:r>
          </a:p>
          <a:p>
            <a:pPr lvl="1"/>
            <a:r>
              <a:rPr lang="en-US" dirty="0" smtClean="0"/>
              <a:t>On the attribute A</a:t>
            </a:r>
          </a:p>
          <a:p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Range-partition</a:t>
            </a:r>
          </a:p>
          <a:p>
            <a:pPr lvl="1"/>
            <a:r>
              <a:rPr lang="en-US" dirty="0"/>
              <a:t>On the key K</a:t>
            </a:r>
          </a:p>
          <a:p>
            <a:pPr lvl="1"/>
            <a:r>
              <a:rPr lang="en-US" dirty="0" smtClean="0"/>
              <a:t>On </a:t>
            </a:r>
            <a:r>
              <a:rPr lang="en-US" dirty="0"/>
              <a:t>the attribute </a:t>
            </a:r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344 -- Winter 2012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333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Data </a:t>
            </a:r>
            <a:r>
              <a:rPr lang="en-US" dirty="0" err="1"/>
              <a:t>v.s</a:t>
            </a:r>
            <a:r>
              <a:rPr lang="en-US" dirty="0"/>
              <a:t>. Skewed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Let R(</a:t>
            </a:r>
            <a:r>
              <a:rPr lang="en-US" u="sng" dirty="0"/>
              <a:t>K</a:t>
            </a:r>
            <a:r>
              <a:rPr lang="en-US" dirty="0"/>
              <a:t>,A,B,C); which of the following partition methods may result in skewed partitions?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Block partition</a:t>
            </a:r>
          </a:p>
          <a:p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Hash-partition</a:t>
            </a:r>
          </a:p>
          <a:p>
            <a:pPr lvl="1"/>
            <a:r>
              <a:rPr lang="en-US" dirty="0"/>
              <a:t>On the key K</a:t>
            </a:r>
          </a:p>
          <a:p>
            <a:pPr lvl="1"/>
            <a:r>
              <a:rPr lang="en-US" dirty="0" smtClean="0"/>
              <a:t>On the attribute A</a:t>
            </a:r>
          </a:p>
          <a:p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Range-partition</a:t>
            </a:r>
          </a:p>
          <a:p>
            <a:pPr lvl="1"/>
            <a:r>
              <a:rPr lang="en-US" dirty="0"/>
              <a:t>On the key K</a:t>
            </a:r>
          </a:p>
          <a:p>
            <a:pPr lvl="1"/>
            <a:r>
              <a:rPr lang="en-US" dirty="0" smtClean="0"/>
              <a:t>On </a:t>
            </a:r>
            <a:r>
              <a:rPr lang="en-US" dirty="0"/>
              <a:t>the attribute </a:t>
            </a:r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Oval Callout 4"/>
          <p:cNvSpPr/>
          <p:nvPr/>
        </p:nvSpPr>
        <p:spPr>
          <a:xfrm>
            <a:off x="5000937" y="2535795"/>
            <a:ext cx="1395913" cy="519351"/>
          </a:xfrm>
          <a:prstGeom prst="wedgeEllipseCallout">
            <a:avLst>
              <a:gd name="adj1" fmla="val -79971"/>
              <a:gd name="adj2" fmla="val 386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smtClean="0"/>
              <a:t>Uniform</a:t>
            </a:r>
            <a:endParaRPr lang="en-US" dirty="0"/>
          </a:p>
        </p:txBody>
      </p:sp>
      <p:sp>
        <p:nvSpPr>
          <p:cNvPr id="6" name="Oval Callout 5"/>
          <p:cNvSpPr/>
          <p:nvPr/>
        </p:nvSpPr>
        <p:spPr>
          <a:xfrm>
            <a:off x="4851920" y="3529663"/>
            <a:ext cx="1395913" cy="519351"/>
          </a:xfrm>
          <a:prstGeom prst="wedgeEllipseCallout">
            <a:avLst>
              <a:gd name="adj1" fmla="val -79971"/>
              <a:gd name="adj2" fmla="val 386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smtClean="0"/>
              <a:t>Uniform</a:t>
            </a:r>
            <a:endParaRPr lang="en-US" dirty="0"/>
          </a:p>
        </p:txBody>
      </p:sp>
      <p:sp>
        <p:nvSpPr>
          <p:cNvPr id="7" name="Oval Callout 6"/>
          <p:cNvSpPr/>
          <p:nvPr/>
        </p:nvSpPr>
        <p:spPr>
          <a:xfrm>
            <a:off x="4555898" y="4202982"/>
            <a:ext cx="2514875" cy="519351"/>
          </a:xfrm>
          <a:prstGeom prst="wedgeEllipseCallout">
            <a:avLst>
              <a:gd name="adj1" fmla="val -70552"/>
              <a:gd name="adj2" fmla="val -1007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smtClean="0"/>
              <a:t>May be skewed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47833" y="3529663"/>
            <a:ext cx="1429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Assuming uniform</a:t>
            </a:r>
            <a:br>
              <a:rPr lang="en-US" sz="1200" dirty="0" smtClean="0"/>
            </a:br>
            <a:r>
              <a:rPr lang="en-US" sz="1200" dirty="0" smtClean="0"/>
              <a:t>hash function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7070773" y="4260668"/>
            <a:ext cx="18271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E.g. when all records</a:t>
            </a:r>
            <a:br>
              <a:rPr lang="en-US" sz="1200" dirty="0" smtClean="0"/>
            </a:br>
            <a:r>
              <a:rPr lang="en-US" sz="1200" dirty="0" smtClean="0"/>
              <a:t>have the same value</a:t>
            </a:r>
            <a:br>
              <a:rPr lang="en-US" sz="1200" dirty="0" smtClean="0"/>
            </a:br>
            <a:r>
              <a:rPr lang="en-US" sz="1200" dirty="0" smtClean="0"/>
              <a:t>of the attribute A, then</a:t>
            </a:r>
            <a:br>
              <a:rPr lang="en-US" sz="1200" dirty="0" smtClean="0"/>
            </a:br>
            <a:r>
              <a:rPr lang="en-US" sz="1200" dirty="0" smtClean="0"/>
              <a:t>all records end up in the</a:t>
            </a:r>
            <a:br>
              <a:rPr lang="en-US" sz="1200" dirty="0" smtClean="0"/>
            </a:br>
            <a:r>
              <a:rPr lang="en-US" sz="1200" dirty="0" smtClean="0"/>
              <a:t>same partition</a:t>
            </a:r>
            <a:endParaRPr lang="en-US" sz="1200" dirty="0"/>
          </a:p>
        </p:txBody>
      </p:sp>
      <p:sp>
        <p:nvSpPr>
          <p:cNvPr id="11" name="Oval Callout 10"/>
          <p:cNvSpPr/>
          <p:nvPr/>
        </p:nvSpPr>
        <p:spPr>
          <a:xfrm>
            <a:off x="4333227" y="5526622"/>
            <a:ext cx="2514875" cy="519351"/>
          </a:xfrm>
          <a:prstGeom prst="wedgeEllipseCallout">
            <a:avLst>
              <a:gd name="adj1" fmla="val -70552"/>
              <a:gd name="adj2" fmla="val -1007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smtClean="0"/>
              <a:t>May be skewed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959965" y="5664498"/>
            <a:ext cx="1832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Difficult to partition</a:t>
            </a:r>
            <a:br>
              <a:rPr lang="en-US" sz="1200" dirty="0" smtClean="0"/>
            </a:br>
            <a:r>
              <a:rPr lang="en-US" sz="1200" dirty="0" smtClean="0"/>
              <a:t>the range of A uniformly. </a:t>
            </a:r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344 -- Winter 2012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38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Join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class: compute R(A,B) ⋈ S(B,C)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95A72-8585-774E-A6D9-C880D4400FE2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959175" y="2536673"/>
            <a:ext cx="804765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R</a:t>
            </a:r>
            <a:r>
              <a:rPr lang="en-US" baseline="-25000" dirty="0" smtClean="0">
                <a:latin typeface="Arial"/>
                <a:cs typeface="Arial"/>
              </a:rPr>
              <a:t>1</a:t>
            </a:r>
            <a:r>
              <a:rPr lang="en-US" dirty="0" smtClean="0">
                <a:latin typeface="Arial"/>
                <a:cs typeface="Arial"/>
              </a:rPr>
              <a:t>, S</a:t>
            </a:r>
            <a:r>
              <a:rPr lang="en-US" baseline="-25000" dirty="0" smtClean="0">
                <a:latin typeface="Arial"/>
                <a:cs typeface="Arial"/>
              </a:rPr>
              <a:t>1 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252419" y="2536673"/>
            <a:ext cx="804765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R</a:t>
            </a:r>
            <a:r>
              <a:rPr lang="en-US" baseline="-25000" dirty="0" smtClean="0">
                <a:latin typeface="Arial"/>
                <a:cs typeface="Arial"/>
              </a:rPr>
              <a:t>2</a:t>
            </a:r>
            <a:r>
              <a:rPr lang="en-US" dirty="0">
                <a:cs typeface="Arial"/>
              </a:rPr>
              <a:t>, </a:t>
            </a:r>
            <a:r>
              <a:rPr lang="en-US" dirty="0" smtClean="0">
                <a:cs typeface="Arial"/>
              </a:rPr>
              <a:t>S</a:t>
            </a:r>
            <a:r>
              <a:rPr lang="en-US" baseline="-25000" dirty="0" smtClean="0">
                <a:cs typeface="Arial"/>
              </a:rPr>
              <a:t>2 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977345" y="2536673"/>
            <a:ext cx="83609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R</a:t>
            </a:r>
            <a:r>
              <a:rPr lang="en-US" baseline="-25000" dirty="0" smtClean="0">
                <a:latin typeface="Arial"/>
                <a:cs typeface="Arial"/>
              </a:rPr>
              <a:t>P</a:t>
            </a:r>
            <a:r>
              <a:rPr lang="en-US" dirty="0">
                <a:cs typeface="Arial"/>
              </a:rPr>
              <a:t>, </a:t>
            </a:r>
            <a:r>
              <a:rPr lang="en-US" dirty="0" smtClean="0">
                <a:cs typeface="Arial"/>
              </a:rPr>
              <a:t>S</a:t>
            </a:r>
            <a:r>
              <a:rPr lang="en-US" baseline="-25000" dirty="0" smtClean="0">
                <a:cs typeface="Arial"/>
              </a:rPr>
              <a:t>P 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96759" y="2536673"/>
            <a:ext cx="633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  .  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344 -- Winter 2012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65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Join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class: compute R(A,B) ⋈ S(B,C)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95A72-8585-774E-A6D9-C880D4400FE2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959175" y="2536673"/>
            <a:ext cx="804765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R</a:t>
            </a:r>
            <a:r>
              <a:rPr lang="en-US" baseline="-25000" dirty="0" smtClean="0">
                <a:latin typeface="Arial"/>
                <a:cs typeface="Arial"/>
              </a:rPr>
              <a:t>1</a:t>
            </a:r>
            <a:r>
              <a:rPr lang="en-US" dirty="0" smtClean="0">
                <a:latin typeface="Arial"/>
                <a:cs typeface="Arial"/>
              </a:rPr>
              <a:t>, S</a:t>
            </a:r>
            <a:r>
              <a:rPr lang="en-US" baseline="-25000" dirty="0" smtClean="0">
                <a:latin typeface="Arial"/>
                <a:cs typeface="Arial"/>
              </a:rPr>
              <a:t>1 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252419" y="2536673"/>
            <a:ext cx="804765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R</a:t>
            </a:r>
            <a:r>
              <a:rPr lang="en-US" baseline="-25000" dirty="0" smtClean="0">
                <a:latin typeface="Arial"/>
                <a:cs typeface="Arial"/>
              </a:rPr>
              <a:t>2</a:t>
            </a:r>
            <a:r>
              <a:rPr lang="en-US" dirty="0">
                <a:cs typeface="Arial"/>
              </a:rPr>
              <a:t>, </a:t>
            </a:r>
            <a:r>
              <a:rPr lang="en-US" dirty="0" smtClean="0">
                <a:cs typeface="Arial"/>
              </a:rPr>
              <a:t>S</a:t>
            </a:r>
            <a:r>
              <a:rPr lang="en-US" baseline="-25000" dirty="0" smtClean="0">
                <a:cs typeface="Arial"/>
              </a:rPr>
              <a:t>2 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977345" y="2536673"/>
            <a:ext cx="83609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R</a:t>
            </a:r>
            <a:r>
              <a:rPr lang="en-US" baseline="-25000" dirty="0" smtClean="0">
                <a:latin typeface="Arial"/>
                <a:cs typeface="Arial"/>
              </a:rPr>
              <a:t>P</a:t>
            </a:r>
            <a:r>
              <a:rPr lang="en-US" dirty="0">
                <a:cs typeface="Arial"/>
              </a:rPr>
              <a:t>, </a:t>
            </a:r>
            <a:r>
              <a:rPr lang="en-US" dirty="0" smtClean="0">
                <a:cs typeface="Arial"/>
              </a:rPr>
              <a:t>S</a:t>
            </a:r>
            <a:r>
              <a:rPr lang="en-US" baseline="-25000" dirty="0" smtClean="0">
                <a:cs typeface="Arial"/>
              </a:rPr>
              <a:t>P 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96759" y="2536673"/>
            <a:ext cx="633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  .  .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4" idx="2"/>
            <a:endCxn id="34" idx="0"/>
          </p:cNvCxnSpPr>
          <p:nvPr/>
        </p:nvCxnSpPr>
        <p:spPr>
          <a:xfrm>
            <a:off x="3361558" y="2906005"/>
            <a:ext cx="0" cy="14386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4" idx="2"/>
            <a:endCxn id="35" idx="0"/>
          </p:cNvCxnSpPr>
          <p:nvPr/>
        </p:nvCxnSpPr>
        <p:spPr>
          <a:xfrm>
            <a:off x="3361558" y="2906005"/>
            <a:ext cx="1293244" cy="14386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5" idx="2"/>
            <a:endCxn id="34" idx="0"/>
          </p:cNvCxnSpPr>
          <p:nvPr/>
        </p:nvCxnSpPr>
        <p:spPr>
          <a:xfrm flipH="1">
            <a:off x="3361558" y="2906005"/>
            <a:ext cx="1293244" cy="14386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2"/>
            <a:endCxn id="36" idx="0"/>
          </p:cNvCxnSpPr>
          <p:nvPr/>
        </p:nvCxnSpPr>
        <p:spPr>
          <a:xfrm>
            <a:off x="3361558" y="2906005"/>
            <a:ext cx="3986160" cy="14386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5" idx="2"/>
            <a:endCxn id="35" idx="0"/>
          </p:cNvCxnSpPr>
          <p:nvPr/>
        </p:nvCxnSpPr>
        <p:spPr>
          <a:xfrm>
            <a:off x="4654802" y="2906005"/>
            <a:ext cx="0" cy="14386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2"/>
            <a:endCxn id="36" idx="0"/>
          </p:cNvCxnSpPr>
          <p:nvPr/>
        </p:nvCxnSpPr>
        <p:spPr>
          <a:xfrm>
            <a:off x="4654802" y="2906005"/>
            <a:ext cx="2692916" cy="14386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6" idx="2"/>
            <a:endCxn id="34" idx="0"/>
          </p:cNvCxnSpPr>
          <p:nvPr/>
        </p:nvCxnSpPr>
        <p:spPr>
          <a:xfrm flipH="1">
            <a:off x="3361558" y="2906005"/>
            <a:ext cx="4033837" cy="14386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6" idx="2"/>
            <a:endCxn id="35" idx="0"/>
          </p:cNvCxnSpPr>
          <p:nvPr/>
        </p:nvCxnSpPr>
        <p:spPr>
          <a:xfrm flipH="1">
            <a:off x="4654802" y="2906005"/>
            <a:ext cx="2740593" cy="14386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6" idx="2"/>
            <a:endCxn id="36" idx="0"/>
          </p:cNvCxnSpPr>
          <p:nvPr/>
        </p:nvCxnSpPr>
        <p:spPr>
          <a:xfrm flipH="1">
            <a:off x="7347718" y="2906005"/>
            <a:ext cx="47677" cy="14386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911498" y="4344697"/>
            <a:ext cx="90011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R’</a:t>
            </a:r>
            <a:r>
              <a:rPr lang="en-US" baseline="-25000" dirty="0" smtClean="0">
                <a:latin typeface="Arial"/>
                <a:cs typeface="Arial"/>
              </a:rPr>
              <a:t>1</a:t>
            </a:r>
            <a:r>
              <a:rPr lang="en-US" dirty="0" smtClean="0">
                <a:latin typeface="Arial"/>
                <a:cs typeface="Arial"/>
              </a:rPr>
              <a:t>, S’</a:t>
            </a:r>
            <a:r>
              <a:rPr lang="en-US" baseline="-25000" dirty="0" smtClean="0">
                <a:latin typeface="Arial"/>
                <a:cs typeface="Arial"/>
              </a:rPr>
              <a:t>1 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204742" y="4344697"/>
            <a:ext cx="90011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R’</a:t>
            </a:r>
            <a:r>
              <a:rPr lang="en-US" baseline="-25000" dirty="0" smtClean="0">
                <a:latin typeface="Arial"/>
                <a:cs typeface="Arial"/>
              </a:rPr>
              <a:t>2</a:t>
            </a:r>
            <a:r>
              <a:rPr lang="en-US" dirty="0">
                <a:cs typeface="Arial"/>
              </a:rPr>
              <a:t>, </a:t>
            </a:r>
            <a:r>
              <a:rPr lang="en-US" dirty="0" smtClean="0">
                <a:cs typeface="Arial"/>
              </a:rPr>
              <a:t>S’</a:t>
            </a:r>
            <a:r>
              <a:rPr lang="en-US" baseline="-25000" dirty="0" smtClean="0">
                <a:cs typeface="Arial"/>
              </a:rPr>
              <a:t>2 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881992" y="4344697"/>
            <a:ext cx="93145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R’</a:t>
            </a:r>
            <a:r>
              <a:rPr lang="en-US" baseline="-25000" dirty="0" smtClean="0">
                <a:latin typeface="Arial"/>
                <a:cs typeface="Arial"/>
              </a:rPr>
              <a:t>P</a:t>
            </a:r>
            <a:r>
              <a:rPr lang="en-US" dirty="0">
                <a:cs typeface="Arial"/>
              </a:rPr>
              <a:t>, </a:t>
            </a:r>
            <a:r>
              <a:rPr lang="en-US" dirty="0" smtClean="0">
                <a:cs typeface="Arial"/>
              </a:rPr>
              <a:t>S’</a:t>
            </a:r>
            <a:r>
              <a:rPr lang="en-US" baseline="-25000" dirty="0" smtClean="0">
                <a:cs typeface="Arial"/>
              </a:rPr>
              <a:t>P 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302943" y="4344697"/>
            <a:ext cx="633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  .  .</a:t>
            </a:r>
            <a:endParaRPr lang="en-US" dirty="0"/>
          </a:p>
        </p:txBody>
      </p:sp>
      <p:sp>
        <p:nvSpPr>
          <p:cNvPr id="47" name="Oval Callout 46"/>
          <p:cNvSpPr/>
          <p:nvPr/>
        </p:nvSpPr>
        <p:spPr>
          <a:xfrm>
            <a:off x="133105" y="3214794"/>
            <a:ext cx="3036759" cy="908864"/>
          </a:xfrm>
          <a:prstGeom prst="wedgeEllipseCallout">
            <a:avLst>
              <a:gd name="adj1" fmla="val 65778"/>
              <a:gd name="adj2" fmla="val -113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smtClean="0"/>
              <a:t>Reshuffle R on R.B</a:t>
            </a:r>
            <a:br>
              <a:rPr lang="en-US" dirty="0" smtClean="0"/>
            </a:br>
            <a:r>
              <a:rPr lang="en-US" dirty="0" smtClean="0"/>
              <a:t>and S on S.B</a:t>
            </a:r>
            <a:endParaRPr lang="en-US" dirty="0"/>
          </a:p>
        </p:txBody>
      </p:sp>
      <p:sp>
        <p:nvSpPr>
          <p:cNvPr id="48" name="Oval Callout 47"/>
          <p:cNvSpPr/>
          <p:nvPr/>
        </p:nvSpPr>
        <p:spPr>
          <a:xfrm>
            <a:off x="133105" y="4900332"/>
            <a:ext cx="3488975" cy="908864"/>
          </a:xfrm>
          <a:prstGeom prst="wedgeEllipseCallout">
            <a:avLst>
              <a:gd name="adj1" fmla="val 62949"/>
              <a:gd name="adj2" fmla="val -4312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smtClean="0"/>
              <a:t>Each server computes</a:t>
            </a:r>
            <a:br>
              <a:rPr lang="en-US" dirty="0" smtClean="0"/>
            </a:br>
            <a:r>
              <a:rPr lang="en-US" dirty="0" smtClean="0"/>
              <a:t>the join locally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344 -- Winter 2012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950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Computation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612" y="1600200"/>
            <a:ext cx="8354188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Two MAJOR trends that are pushing Computer Science toward </a:t>
            </a:r>
            <a:r>
              <a:rPr lang="en-US" dirty="0" smtClean="0"/>
              <a:t>parallel computation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Change in Moore's </a:t>
            </a:r>
            <a:r>
              <a:rPr lang="en-US" dirty="0" smtClean="0">
                <a:solidFill>
                  <a:srgbClr val="FF0000"/>
                </a:solidFill>
              </a:rPr>
              <a:t>law</a:t>
            </a:r>
            <a:r>
              <a:rPr lang="en-US" dirty="0" smtClean="0"/>
              <a:t>* </a:t>
            </a:r>
            <a:r>
              <a:rPr lang="en-US" dirty="0"/>
              <a:t>(exponential growth in </a:t>
            </a:r>
            <a:r>
              <a:rPr lang="en-US" dirty="0" smtClean="0"/>
              <a:t>transistors </a:t>
            </a:r>
            <a:r>
              <a:rPr lang="en-US" dirty="0"/>
              <a:t>per </a:t>
            </a:r>
            <a:r>
              <a:rPr lang="en-US" dirty="0" smtClean="0"/>
              <a:t>chip density) </a:t>
            </a:r>
            <a:r>
              <a:rPr lang="en-US" dirty="0" smtClean="0">
                <a:solidFill>
                  <a:srgbClr val="0000FF"/>
                </a:solidFill>
              </a:rPr>
              <a:t>no </a:t>
            </a:r>
            <a:r>
              <a:rPr lang="en-US" dirty="0">
                <a:solidFill>
                  <a:srgbClr val="0000FF"/>
                </a:solidFill>
              </a:rPr>
              <a:t>longer </a:t>
            </a:r>
            <a:r>
              <a:rPr lang="en-US" dirty="0" smtClean="0">
                <a:solidFill>
                  <a:srgbClr val="0000FF"/>
                </a:solidFill>
              </a:rPr>
              <a:t>results in </a:t>
            </a:r>
            <a:r>
              <a:rPr lang="en-US" dirty="0">
                <a:solidFill>
                  <a:srgbClr val="0000FF"/>
                </a:solidFill>
              </a:rPr>
              <a:t>increased clock speeds</a:t>
            </a:r>
            <a:r>
              <a:rPr lang="en-US" dirty="0"/>
              <a:t>.  </a:t>
            </a:r>
            <a:endParaRPr lang="en-US" dirty="0" smtClean="0"/>
          </a:p>
          <a:p>
            <a:pPr marL="914400" lvl="1" indent="-514350"/>
            <a:r>
              <a:rPr lang="en-US" dirty="0" smtClean="0"/>
              <a:t>Increased </a:t>
            </a:r>
            <a:r>
              <a:rPr lang="en-US" dirty="0"/>
              <a:t>hardware performance will be available only through parallelism</a:t>
            </a:r>
            <a:r>
              <a:rPr lang="en-US" dirty="0" smtClean="0"/>
              <a:t>. </a:t>
            </a:r>
          </a:p>
          <a:p>
            <a:pPr marL="914400" lvl="1" indent="-514350"/>
            <a:r>
              <a:rPr lang="en-US" dirty="0" smtClean="0"/>
              <a:t>Think </a:t>
            </a:r>
            <a:r>
              <a:rPr lang="en-US" dirty="0"/>
              <a:t>multicore: 4 cores today, perhaps 64 in a few years.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Cloud </a:t>
            </a:r>
            <a:r>
              <a:rPr lang="en-US" dirty="0">
                <a:solidFill>
                  <a:srgbClr val="FF0000"/>
                </a:solidFill>
              </a:rPr>
              <a:t>computing </a:t>
            </a:r>
            <a:r>
              <a:rPr lang="en-US" dirty="0"/>
              <a:t>commoditizes access to large compute </a:t>
            </a:r>
            <a:r>
              <a:rPr lang="en-US" dirty="0" smtClean="0"/>
              <a:t>clusters.</a:t>
            </a:r>
          </a:p>
          <a:p>
            <a:pPr marL="914400" lvl="1" indent="-514350"/>
            <a:r>
              <a:rPr lang="en-US" dirty="0" smtClean="0"/>
              <a:t>Ten years </a:t>
            </a:r>
            <a:r>
              <a:rPr lang="en-US" dirty="0"/>
              <a:t>ago, only </a:t>
            </a:r>
            <a:r>
              <a:rPr lang="en-US" dirty="0" err="1"/>
              <a:t>google</a:t>
            </a:r>
            <a:r>
              <a:rPr lang="en-US" dirty="0"/>
              <a:t> could afford 1000 servers</a:t>
            </a:r>
            <a:r>
              <a:rPr lang="en-US" dirty="0" smtClean="0"/>
              <a:t>;</a:t>
            </a:r>
          </a:p>
          <a:p>
            <a:pPr marL="914400" lvl="1" indent="-514350"/>
            <a:r>
              <a:rPr lang="en-US" dirty="0" smtClean="0"/>
              <a:t>Today </a:t>
            </a:r>
            <a:r>
              <a:rPr lang="en-US" dirty="0"/>
              <a:t>you </a:t>
            </a:r>
            <a:r>
              <a:rPr lang="en-US" dirty="0" smtClean="0"/>
              <a:t>can </a:t>
            </a:r>
            <a:r>
              <a:rPr lang="en-US" dirty="0"/>
              <a:t>rent this </a:t>
            </a:r>
            <a:r>
              <a:rPr lang="en-US" dirty="0" smtClean="0"/>
              <a:t>from Amazon </a:t>
            </a:r>
            <a:r>
              <a:rPr lang="en-US" dirty="0"/>
              <a:t>Web </a:t>
            </a:r>
            <a:r>
              <a:rPr lang="en-US" dirty="0" smtClean="0"/>
              <a:t>Services </a:t>
            </a:r>
            <a:r>
              <a:rPr lang="en-US" dirty="0"/>
              <a:t>(AWS</a:t>
            </a:r>
            <a:r>
              <a:rPr lang="en-US" dirty="0" smtClean="0"/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510935" y="5525998"/>
            <a:ext cx="8062837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514350"/>
            <a:r>
              <a:rPr lang="en-US" dirty="0" smtClean="0"/>
              <a:t>* </a:t>
            </a:r>
            <a:r>
              <a:rPr lang="en-US" dirty="0"/>
              <a:t>Moore's law says that the number of transistors that can </a:t>
            </a:r>
            <a:r>
              <a:rPr lang="en-US" dirty="0" smtClean="0"/>
              <a:t>be</a:t>
            </a:r>
            <a:br>
              <a:rPr lang="en-US" dirty="0" smtClean="0"/>
            </a:br>
            <a:r>
              <a:rPr lang="en-US" dirty="0" smtClean="0"/>
              <a:t>placed </a:t>
            </a:r>
            <a:r>
              <a:rPr lang="en-US" dirty="0"/>
              <a:t>inexpensively on an integrated circuit doubles approximately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every </a:t>
            </a:r>
            <a:r>
              <a:rPr lang="en-US" dirty="0"/>
              <a:t>two years [Intel co-founder Gordon E. Moore described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trend </a:t>
            </a:r>
            <a:r>
              <a:rPr lang="en-US" dirty="0"/>
              <a:t>in his 1965 paper and predicted that it will last for at least 10 years]</a:t>
            </a:r>
          </a:p>
        </p:txBody>
      </p:sp>
    </p:spTree>
    <p:extLst>
      <p:ext uri="{BB962C8B-B14F-4D97-AF65-F5344CB8AC3E}">
        <p14:creationId xmlns:p14="http://schemas.microsoft.com/office/powerpoint/2010/main" val="3567621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Companies, organizations, scientists </a:t>
            </a:r>
            <a:r>
              <a:rPr lang="en-US" dirty="0"/>
              <a:t>have data that is too big, too fast, and too </a:t>
            </a:r>
            <a:r>
              <a:rPr lang="en-US" dirty="0" smtClean="0"/>
              <a:t>complex to </a:t>
            </a:r>
            <a:r>
              <a:rPr lang="en-US" dirty="0"/>
              <a:t>be managed without changing tools and processes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Relational algebra and SQL are easy </a:t>
            </a:r>
            <a:r>
              <a:rPr lang="en-US" dirty="0"/>
              <a:t>to parallelize </a:t>
            </a:r>
            <a:r>
              <a:rPr lang="en-US" dirty="0" smtClean="0"/>
              <a:t>and parallel </a:t>
            </a:r>
            <a:r>
              <a:rPr lang="en-US" dirty="0"/>
              <a:t>DBMSs have already been studied in the 80's!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270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Analytics Companies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As a result, we are seeing an explosion of and a huge success of </a:t>
            </a:r>
            <a:r>
              <a:rPr lang="en-US" dirty="0" err="1" smtClean="0"/>
              <a:t>db</a:t>
            </a:r>
            <a:r>
              <a:rPr lang="en-US" dirty="0" smtClean="0"/>
              <a:t> analytics </a:t>
            </a:r>
            <a:r>
              <a:rPr lang="en-US" dirty="0"/>
              <a:t>companies</a:t>
            </a:r>
          </a:p>
          <a:p>
            <a:endParaRPr lang="en-US" dirty="0"/>
          </a:p>
          <a:p>
            <a:r>
              <a:rPr lang="en-US" dirty="0" err="1" smtClean="0">
                <a:solidFill>
                  <a:srgbClr val="0000FF"/>
                </a:solidFill>
              </a:rPr>
              <a:t>Greenplum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/>
              <a:t>founded in 2003 acquired by EMC in </a:t>
            </a:r>
            <a:r>
              <a:rPr lang="en-US" dirty="0" smtClean="0"/>
              <a:t>2010; A </a:t>
            </a:r>
            <a:r>
              <a:rPr lang="en-US" dirty="0"/>
              <a:t>parallel shared-nothing DBMS (this lecture</a:t>
            </a:r>
            <a:r>
              <a:rPr lang="en-US" dirty="0" smtClean="0"/>
              <a:t>)</a:t>
            </a:r>
          </a:p>
          <a:p>
            <a:r>
              <a:rPr lang="en-US" dirty="0" err="1" smtClean="0">
                <a:solidFill>
                  <a:srgbClr val="0000FF"/>
                </a:solidFill>
              </a:rPr>
              <a:t>Vertica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/>
              <a:t>founded in 2005 and acquired by HP in </a:t>
            </a:r>
            <a:r>
              <a:rPr lang="en-US" dirty="0" smtClean="0"/>
              <a:t>2011; A </a:t>
            </a:r>
            <a:r>
              <a:rPr lang="en-US" dirty="0"/>
              <a:t>parallel, column-store shared-nothing DBMS (see 444 for discussion of column-stores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err="1" smtClean="0">
                <a:solidFill>
                  <a:srgbClr val="0000FF"/>
                </a:solidFill>
              </a:rPr>
              <a:t>DATAllegro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/>
              <a:t>founded in 2003 acquired by Microsoft in </a:t>
            </a:r>
            <a:r>
              <a:rPr lang="en-US" dirty="0" smtClean="0"/>
              <a:t>2008; A </a:t>
            </a:r>
            <a:r>
              <a:rPr lang="en-US" dirty="0"/>
              <a:t>parallel, shared-nothing </a:t>
            </a:r>
            <a:r>
              <a:rPr lang="en-US" dirty="0" smtClean="0"/>
              <a:t>DBMS</a:t>
            </a:r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Aster Data Systems </a:t>
            </a:r>
            <a:r>
              <a:rPr lang="en-US" dirty="0"/>
              <a:t>founded in 2005 acquired by Teradata in </a:t>
            </a:r>
            <a:r>
              <a:rPr lang="en-US" dirty="0" smtClean="0"/>
              <a:t>2011; A </a:t>
            </a:r>
            <a:r>
              <a:rPr lang="en-US" dirty="0"/>
              <a:t>parallel, shared-nothing, </a:t>
            </a:r>
            <a:r>
              <a:rPr lang="en-US" dirty="0" err="1"/>
              <a:t>MapReduce</a:t>
            </a:r>
            <a:r>
              <a:rPr lang="en-US" dirty="0"/>
              <a:t>-based data processing system (</a:t>
            </a:r>
            <a:r>
              <a:rPr lang="en-US" dirty="0" smtClean="0"/>
              <a:t>next lecture).  SQL </a:t>
            </a:r>
            <a:r>
              <a:rPr lang="en-US" dirty="0"/>
              <a:t>on top of </a:t>
            </a:r>
            <a:r>
              <a:rPr lang="en-US" dirty="0" err="1" smtClean="0"/>
              <a:t>MapReduce</a:t>
            </a:r>
            <a:endParaRPr lang="en-US" dirty="0"/>
          </a:p>
          <a:p>
            <a:r>
              <a:rPr lang="en-US" dirty="0" err="1">
                <a:solidFill>
                  <a:srgbClr val="0000FF"/>
                </a:solidFill>
              </a:rPr>
              <a:t>Netezza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founded in 2000 and acquired by IBM in </a:t>
            </a:r>
            <a:r>
              <a:rPr lang="en-US" dirty="0" smtClean="0"/>
              <a:t>2010. A </a:t>
            </a:r>
            <a:r>
              <a:rPr lang="en-US" dirty="0"/>
              <a:t>parallel, shared-nothing DBMS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8978" y="6328830"/>
            <a:ext cx="8883937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Great </a:t>
            </a:r>
            <a:r>
              <a:rPr lang="en-US" dirty="0"/>
              <a:t>time to be in the data management, </a:t>
            </a:r>
            <a:r>
              <a:rPr lang="en-US" dirty="0" smtClean="0"/>
              <a:t>data mining</a:t>
            </a:r>
            <a:r>
              <a:rPr lang="en-US" dirty="0"/>
              <a:t>/statistics, or machine </a:t>
            </a:r>
            <a:r>
              <a:rPr lang="en-US" dirty="0" smtClean="0"/>
              <a:t>learning!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807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Two Approaches to Parallel Data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Parallel databases</a:t>
            </a:r>
            <a:r>
              <a:rPr lang="en-US" dirty="0" smtClean="0"/>
              <a:t>, developed starting with the 80s (this lecture)</a:t>
            </a:r>
          </a:p>
          <a:p>
            <a:pPr lvl="1"/>
            <a:r>
              <a:rPr lang="en-US" dirty="0" smtClean="0"/>
              <a:t>For </a:t>
            </a:r>
            <a:r>
              <a:rPr lang="en-US" dirty="0" smtClean="0"/>
              <a:t>both </a:t>
            </a:r>
            <a:r>
              <a:rPr lang="en-US" dirty="0" smtClean="0">
                <a:solidFill>
                  <a:srgbClr val="FF0000"/>
                </a:solidFill>
              </a:rPr>
              <a:t>OLTP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Decision Support Queries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00FF"/>
                </a:solidFill>
              </a:rPr>
              <a:t>Map/reduce</a:t>
            </a:r>
            <a:r>
              <a:rPr lang="en-US" dirty="0" smtClean="0"/>
              <a:t>, first developed by </a:t>
            </a:r>
            <a:r>
              <a:rPr lang="en-US" dirty="0" err="1" smtClean="0"/>
              <a:t>google</a:t>
            </a:r>
            <a:r>
              <a:rPr lang="en-US" dirty="0" smtClean="0"/>
              <a:t>, published in 2004 (next lecture)</a:t>
            </a:r>
          </a:p>
          <a:p>
            <a:pPr lvl="1"/>
            <a:r>
              <a:rPr lang="en-US" dirty="0" smtClean="0"/>
              <a:t>Only for </a:t>
            </a:r>
            <a:r>
              <a:rPr lang="en-US" dirty="0" smtClean="0">
                <a:solidFill>
                  <a:srgbClr val="FF0000"/>
                </a:solidFill>
              </a:rPr>
              <a:t>Decision Support Queries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192" y="6188476"/>
            <a:ext cx="8938439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/>
              <a:t>Today we see convergence of the two approaches (</a:t>
            </a:r>
            <a:r>
              <a:rPr lang="en-US" sz="2000" dirty="0" err="1" smtClean="0"/>
              <a:t>Greenplum,Tenzing</a:t>
            </a:r>
            <a:r>
              <a:rPr lang="en-US" sz="2000" dirty="0" smtClean="0"/>
              <a:t> SQL)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8515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</a:t>
            </a:r>
            <a:r>
              <a:rPr lang="en-US" dirty="0" err="1" smtClean="0"/>
              <a:t>DBMSs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Goal</a:t>
            </a:r>
          </a:p>
          <a:p>
            <a:pPr lvl="1"/>
            <a:r>
              <a:rPr lang="en-US" dirty="0" smtClean="0"/>
              <a:t>Improve performance by executing multiple operations in parallel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Key benefit</a:t>
            </a:r>
          </a:p>
          <a:p>
            <a:pPr lvl="1"/>
            <a:r>
              <a:rPr lang="en-US" dirty="0" smtClean="0"/>
              <a:t>Cheaper to scale than relying on a single increasingly more powerful processor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Key challenge</a:t>
            </a:r>
          </a:p>
          <a:p>
            <a:pPr lvl="1"/>
            <a:r>
              <a:rPr lang="en-US" dirty="0" smtClean="0"/>
              <a:t>Ensure overhead and contention do not kill performance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CSE 344 -- Winter 2012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95A72-8585-774E-A6D9-C880D4400FE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536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Performance Metrics </a:t>
            </a:r>
            <a:br>
              <a:rPr lang="en-US" dirty="0" smtClean="0"/>
            </a:br>
            <a:r>
              <a:rPr lang="en-US" dirty="0" smtClean="0"/>
              <a:t>for Parallel </a:t>
            </a:r>
            <a:r>
              <a:rPr lang="en-US" dirty="0" err="1" smtClean="0"/>
              <a:t>DBMSs</a:t>
            </a:r>
            <a:endParaRPr lang="en-US" dirty="0" smtClean="0"/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120951" y="1600200"/>
            <a:ext cx="8917760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 =</a:t>
            </a:r>
            <a:r>
              <a:rPr lang="en-US" dirty="0" smtClean="0">
                <a:solidFill>
                  <a:srgbClr val="000000"/>
                </a:solidFill>
              </a:rPr>
              <a:t> the number of </a:t>
            </a:r>
            <a:r>
              <a:rPr lang="en-US" dirty="0" smtClean="0">
                <a:solidFill>
                  <a:srgbClr val="000000"/>
                </a:solidFill>
              </a:rPr>
              <a:t>nodes (processors, computers)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Speedup: </a:t>
            </a:r>
          </a:p>
          <a:p>
            <a:pPr lvl="1"/>
            <a:r>
              <a:rPr lang="en-US" dirty="0" smtClean="0"/>
              <a:t>More </a:t>
            </a:r>
            <a:r>
              <a:rPr lang="en-US" dirty="0" smtClean="0"/>
              <a:t>nodes, </a:t>
            </a:r>
            <a:r>
              <a:rPr lang="en-US" dirty="0" smtClean="0"/>
              <a:t>same data </a:t>
            </a:r>
            <a:r>
              <a:rPr lang="en-US" dirty="0" smtClean="0">
                <a:sym typeface="Wingdings" charset="2"/>
              </a:rPr>
              <a:t> higher speed</a:t>
            </a:r>
          </a:p>
          <a:p>
            <a:r>
              <a:rPr lang="en-US" dirty="0" err="1" smtClean="0">
                <a:solidFill>
                  <a:srgbClr val="0000FF"/>
                </a:solidFill>
              </a:rPr>
              <a:t>Scaleup</a:t>
            </a:r>
            <a:r>
              <a:rPr lang="en-US" dirty="0" smtClean="0">
                <a:solidFill>
                  <a:srgbClr val="0000FF"/>
                </a:solidFill>
              </a:rPr>
              <a:t>:</a:t>
            </a:r>
          </a:p>
          <a:p>
            <a:pPr lvl="1"/>
            <a:r>
              <a:rPr lang="en-US" dirty="0" smtClean="0"/>
              <a:t>More </a:t>
            </a:r>
            <a:r>
              <a:rPr lang="en-US" dirty="0" smtClean="0"/>
              <a:t>nodes, </a:t>
            </a:r>
            <a:r>
              <a:rPr lang="en-US" dirty="0" smtClean="0"/>
              <a:t>more data </a:t>
            </a:r>
            <a:r>
              <a:rPr lang="en-US" dirty="0" smtClean="0">
                <a:sym typeface="Wingdings" charset="2"/>
              </a:rPr>
              <a:t> same speed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  <a:sym typeface="Wingdings" charset="2"/>
              </a:rPr>
              <a:t>OLTP</a:t>
            </a:r>
            <a:r>
              <a:rPr lang="en-US" dirty="0">
                <a:sym typeface="Wingdings" charset="2"/>
              </a:rPr>
              <a:t>: </a:t>
            </a:r>
            <a:r>
              <a:rPr lang="en-US" dirty="0" smtClean="0">
                <a:sym typeface="Wingdings" charset="2"/>
              </a:rPr>
              <a:t>“Speed</a:t>
            </a:r>
            <a:r>
              <a:rPr lang="en-US" dirty="0">
                <a:sym typeface="Wingdings" charset="2"/>
              </a:rPr>
              <a:t>” </a:t>
            </a:r>
            <a:r>
              <a:rPr lang="en-US" dirty="0" smtClean="0">
                <a:sym typeface="Wingdings" charset="2"/>
              </a:rPr>
              <a:t>= transactions </a:t>
            </a:r>
            <a:r>
              <a:rPr lang="en-US" dirty="0">
                <a:sym typeface="Wingdings" charset="2"/>
              </a:rPr>
              <a:t>per second (TPS)</a:t>
            </a:r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  <a:sym typeface="Wingdings" charset="2"/>
              </a:rPr>
              <a:t>Decision </a:t>
            </a:r>
            <a:r>
              <a:rPr lang="en-US" dirty="0">
                <a:solidFill>
                  <a:srgbClr val="FF0000"/>
                </a:solidFill>
                <a:sym typeface="Wingdings" charset="2"/>
              </a:rPr>
              <a:t>Support</a:t>
            </a:r>
            <a:r>
              <a:rPr lang="en-US" dirty="0">
                <a:sym typeface="Wingdings" charset="2"/>
              </a:rPr>
              <a:t>: </a:t>
            </a:r>
            <a:r>
              <a:rPr lang="en-US" dirty="0" smtClean="0">
                <a:sym typeface="Wingdings" charset="2"/>
              </a:rPr>
              <a:t>“</a:t>
            </a:r>
            <a:r>
              <a:rPr lang="en-US" dirty="0">
                <a:sym typeface="Wingdings" charset="2"/>
              </a:rPr>
              <a:t>S</a:t>
            </a:r>
            <a:r>
              <a:rPr lang="en-US" dirty="0" smtClean="0">
                <a:sym typeface="Wingdings" charset="2"/>
              </a:rPr>
              <a:t>peed</a:t>
            </a:r>
            <a:r>
              <a:rPr lang="en-US" dirty="0">
                <a:sym typeface="Wingdings" charset="2"/>
              </a:rPr>
              <a:t>” </a:t>
            </a:r>
            <a:r>
              <a:rPr lang="en-US" dirty="0" smtClean="0">
                <a:sym typeface="Wingdings" charset="2"/>
              </a:rPr>
              <a:t>= query </a:t>
            </a:r>
            <a:r>
              <a:rPr lang="en-US" dirty="0">
                <a:sym typeface="Wingdings" charset="2"/>
              </a:rPr>
              <a:t>time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CSE 344 -- Winter 2012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95A72-8585-774E-A6D9-C880D4400FE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377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Linear v.s. Non-linear Speedup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CSE 344 -- Winter 2012        </a:t>
            </a:r>
            <a:endParaRPr lang="en-US" dirty="0"/>
          </a:p>
        </p:txBody>
      </p:sp>
      <p:cxnSp>
        <p:nvCxnSpPr>
          <p:cNvPr id="40964" name="Straight Arrow Connector 6"/>
          <p:cNvCxnSpPr>
            <a:cxnSpLocks noChangeShapeType="1"/>
          </p:cNvCxnSpPr>
          <p:nvPr/>
        </p:nvCxnSpPr>
        <p:spPr bwMode="auto">
          <a:xfrm>
            <a:off x="838200" y="5791200"/>
            <a:ext cx="77724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0965" name="Straight Arrow Connector 8"/>
          <p:cNvCxnSpPr>
            <a:cxnSpLocks noChangeShapeType="1"/>
          </p:cNvCxnSpPr>
          <p:nvPr/>
        </p:nvCxnSpPr>
        <p:spPr bwMode="auto">
          <a:xfrm rot="5400000" flipH="1" flipV="1">
            <a:off x="-722313" y="3922715"/>
            <a:ext cx="4800602" cy="317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0966" name="Straight Connector 11"/>
          <p:cNvCxnSpPr>
            <a:cxnSpLocks noChangeShapeType="1"/>
          </p:cNvCxnSpPr>
          <p:nvPr/>
        </p:nvCxnSpPr>
        <p:spPr bwMode="auto">
          <a:xfrm flipV="1">
            <a:off x="1828800" y="1905000"/>
            <a:ext cx="548640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0967" name="TextBox 12"/>
          <p:cNvSpPr txBox="1">
            <a:spLocks noChangeArrowheads="1"/>
          </p:cNvSpPr>
          <p:nvPr/>
        </p:nvSpPr>
        <p:spPr bwMode="auto">
          <a:xfrm>
            <a:off x="4972682" y="5867400"/>
            <a:ext cx="15127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# </a:t>
            </a:r>
            <a:r>
              <a:rPr lang="en-US" dirty="0" smtClean="0"/>
              <a:t>nodes (</a:t>
            </a:r>
            <a:r>
              <a:rPr lang="en-US" dirty="0" smtClean="0"/>
              <a:t>=P)</a:t>
            </a:r>
            <a:endParaRPr lang="en-US" dirty="0"/>
          </a:p>
        </p:txBody>
      </p:sp>
      <p:sp>
        <p:nvSpPr>
          <p:cNvPr id="40968" name="TextBox 13"/>
          <p:cNvSpPr txBox="1">
            <a:spLocks noChangeArrowheads="1"/>
          </p:cNvSpPr>
          <p:nvPr/>
        </p:nvSpPr>
        <p:spPr bwMode="auto">
          <a:xfrm>
            <a:off x="130241" y="1686580"/>
            <a:ext cx="162235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Speedup</a:t>
            </a:r>
          </a:p>
        </p:txBody>
      </p:sp>
      <p:sp>
        <p:nvSpPr>
          <p:cNvPr id="40969" name="Freeform 16"/>
          <p:cNvSpPr>
            <a:spLocks noChangeArrowheads="1"/>
          </p:cNvSpPr>
          <p:nvPr/>
        </p:nvSpPr>
        <p:spPr bwMode="auto">
          <a:xfrm>
            <a:off x="1998663" y="3073400"/>
            <a:ext cx="5672137" cy="2057400"/>
          </a:xfrm>
          <a:custGeom>
            <a:avLst/>
            <a:gdLst>
              <a:gd name="T0" fmla="*/ 0 w 5672667"/>
              <a:gd name="T1" fmla="*/ 2057400 h 2057400"/>
              <a:gd name="T2" fmla="*/ 1456131 w 5672667"/>
              <a:gd name="T3" fmla="*/ 1244600 h 2057400"/>
              <a:gd name="T4" fmla="*/ 2759876 w 5672667"/>
              <a:gd name="T5" fmla="*/ 584200 h 2057400"/>
              <a:gd name="T6" fmla="*/ 4182143 w 5672667"/>
              <a:gd name="T7" fmla="*/ 177800 h 2057400"/>
              <a:gd name="T8" fmla="*/ 5181116 w 5672667"/>
              <a:gd name="T9" fmla="*/ 25400 h 2057400"/>
              <a:gd name="T10" fmla="*/ 5672137 w 5672667"/>
              <a:gd name="T11" fmla="*/ 25400 h 2057400"/>
              <a:gd name="T12" fmla="*/ 5672137 w 5672667"/>
              <a:gd name="T13" fmla="*/ 25400 h 20574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672667"/>
              <a:gd name="T22" fmla="*/ 0 h 2057400"/>
              <a:gd name="T23" fmla="*/ 5672667 w 5672667"/>
              <a:gd name="T24" fmla="*/ 2057400 h 20574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672667" h="2057400">
                <a:moveTo>
                  <a:pt x="0" y="2057400"/>
                </a:moveTo>
                <a:cubicBezTo>
                  <a:pt x="498122" y="1773766"/>
                  <a:pt x="996245" y="1490133"/>
                  <a:pt x="1456267" y="1244600"/>
                </a:cubicBezTo>
                <a:cubicBezTo>
                  <a:pt x="1916289" y="999067"/>
                  <a:pt x="2305756" y="762000"/>
                  <a:pt x="2760134" y="584200"/>
                </a:cubicBezTo>
                <a:cubicBezTo>
                  <a:pt x="3214512" y="406400"/>
                  <a:pt x="3778957" y="270933"/>
                  <a:pt x="4182534" y="177800"/>
                </a:cubicBezTo>
                <a:cubicBezTo>
                  <a:pt x="4586111" y="84667"/>
                  <a:pt x="4933245" y="50800"/>
                  <a:pt x="5181600" y="25400"/>
                </a:cubicBezTo>
                <a:cubicBezTo>
                  <a:pt x="5429955" y="0"/>
                  <a:pt x="5672667" y="25400"/>
                  <a:pt x="5672667" y="2540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2EB20-918E-B141-9139-B65C4638CC65}" type="slidenum">
              <a:rPr lang="en-US" smtClean="0"/>
              <a:pPr/>
              <a:t>9</a:t>
            </a:fld>
            <a:endParaRPr lang="en-US"/>
          </a:p>
        </p:txBody>
      </p:sp>
      <p:cxnSp>
        <p:nvCxnSpPr>
          <p:cNvPr id="12" name="Straight Connector 17"/>
          <p:cNvCxnSpPr>
            <a:cxnSpLocks noChangeShapeType="1"/>
          </p:cNvCxnSpPr>
          <p:nvPr/>
        </p:nvCxnSpPr>
        <p:spPr bwMode="auto">
          <a:xfrm rot="5400000">
            <a:off x="1752601" y="5791200"/>
            <a:ext cx="304800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" name="Straight Connector 18"/>
          <p:cNvCxnSpPr>
            <a:cxnSpLocks noChangeShapeType="1"/>
          </p:cNvCxnSpPr>
          <p:nvPr/>
        </p:nvCxnSpPr>
        <p:spPr bwMode="auto">
          <a:xfrm rot="5400000">
            <a:off x="3658394" y="5790406"/>
            <a:ext cx="3048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Straight Connector 19"/>
          <p:cNvCxnSpPr>
            <a:cxnSpLocks noChangeShapeType="1"/>
          </p:cNvCxnSpPr>
          <p:nvPr/>
        </p:nvCxnSpPr>
        <p:spPr bwMode="auto">
          <a:xfrm rot="5400000">
            <a:off x="5714207" y="5790406"/>
            <a:ext cx="3048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Straight Connector 20"/>
          <p:cNvCxnSpPr>
            <a:cxnSpLocks noChangeShapeType="1"/>
          </p:cNvCxnSpPr>
          <p:nvPr/>
        </p:nvCxnSpPr>
        <p:spPr bwMode="auto">
          <a:xfrm rot="5400000">
            <a:off x="7847807" y="5790406"/>
            <a:ext cx="3048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6" name="TextBox 21"/>
          <p:cNvSpPr txBox="1">
            <a:spLocks noChangeArrowheads="1"/>
          </p:cNvSpPr>
          <p:nvPr/>
        </p:nvSpPr>
        <p:spPr bwMode="auto">
          <a:xfrm>
            <a:off x="1676400" y="5105400"/>
            <a:ext cx="5127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×1</a:t>
            </a:r>
          </a:p>
        </p:txBody>
      </p:sp>
      <p:sp>
        <p:nvSpPr>
          <p:cNvPr id="17" name="TextBox 22"/>
          <p:cNvSpPr txBox="1">
            <a:spLocks noChangeArrowheads="1"/>
          </p:cNvSpPr>
          <p:nvPr/>
        </p:nvSpPr>
        <p:spPr bwMode="auto">
          <a:xfrm>
            <a:off x="3602038" y="5105400"/>
            <a:ext cx="5127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×5</a:t>
            </a:r>
          </a:p>
        </p:txBody>
      </p:sp>
      <p:sp>
        <p:nvSpPr>
          <p:cNvPr id="18" name="TextBox 23"/>
          <p:cNvSpPr txBox="1">
            <a:spLocks noChangeArrowheads="1"/>
          </p:cNvSpPr>
          <p:nvPr/>
        </p:nvSpPr>
        <p:spPr bwMode="auto">
          <a:xfrm>
            <a:off x="5638800" y="5100638"/>
            <a:ext cx="6667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×10</a:t>
            </a:r>
          </a:p>
        </p:txBody>
      </p:sp>
      <p:sp>
        <p:nvSpPr>
          <p:cNvPr id="19" name="TextBox 24"/>
          <p:cNvSpPr txBox="1">
            <a:spLocks noChangeArrowheads="1"/>
          </p:cNvSpPr>
          <p:nvPr/>
        </p:nvSpPr>
        <p:spPr bwMode="auto">
          <a:xfrm>
            <a:off x="7715250" y="5105400"/>
            <a:ext cx="6667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×15</a:t>
            </a:r>
          </a:p>
        </p:txBody>
      </p:sp>
    </p:spTree>
    <p:extLst>
      <p:ext uri="{BB962C8B-B14F-4D97-AF65-F5344CB8AC3E}">
        <p14:creationId xmlns:p14="http://schemas.microsoft.com/office/powerpoint/2010/main" val="498161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257</TotalTime>
  <Words>1662</Words>
  <Application>Microsoft Macintosh PowerPoint</Application>
  <PresentationFormat>On-screen Show (4:3)</PresentationFormat>
  <Paragraphs>302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Introduction to Data Management CSE 344</vt:lpstr>
      <vt:lpstr>Announcements</vt:lpstr>
      <vt:lpstr>Parallel Computation Today</vt:lpstr>
      <vt:lpstr>Big Data</vt:lpstr>
      <vt:lpstr>Data Analytics Companies</vt:lpstr>
      <vt:lpstr>Two Approaches to Parallel Data Processing</vt:lpstr>
      <vt:lpstr>Parallel DBMSs</vt:lpstr>
      <vt:lpstr>Performance Metrics  for Parallel DBMSs</vt:lpstr>
      <vt:lpstr>Linear v.s. Non-linear Speedup</vt:lpstr>
      <vt:lpstr>Linear v.s. Non-linear Scaleup</vt:lpstr>
      <vt:lpstr>Challenges to  Linear Speedup and Scaleup</vt:lpstr>
      <vt:lpstr>Architectures for Parallel Databases</vt:lpstr>
      <vt:lpstr>Architectures for Parallel Databases</vt:lpstr>
      <vt:lpstr>Shared Memory</vt:lpstr>
      <vt:lpstr>Shared Disk</vt:lpstr>
      <vt:lpstr>Shared Nothing</vt:lpstr>
      <vt:lpstr>In Class</vt:lpstr>
      <vt:lpstr>Approaches to Parallel Query Evaluation</vt:lpstr>
      <vt:lpstr>Review in Class</vt:lpstr>
      <vt:lpstr>Horizontal Data Partitioning</vt:lpstr>
      <vt:lpstr>Parallel GroupBy</vt:lpstr>
      <vt:lpstr>Parallel GroupBy</vt:lpstr>
      <vt:lpstr>Speedup and Scaleup</vt:lpstr>
      <vt:lpstr>Uniform Data v.s. Skewed Data</vt:lpstr>
      <vt:lpstr>Uniform Data v.s. Skewed Data</vt:lpstr>
      <vt:lpstr>Uniform Data v.s. Skewed Data</vt:lpstr>
      <vt:lpstr>Parallel Join</vt:lpstr>
      <vt:lpstr>Parallel Join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Dan Suciu</cp:lastModifiedBy>
  <cp:revision>130</cp:revision>
  <dcterms:created xsi:type="dcterms:W3CDTF">2010-04-12T23:12:02Z</dcterms:created>
  <dcterms:modified xsi:type="dcterms:W3CDTF">2012-02-27T17:06:47Z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