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rels" ContentType="application/vnd.openxmlformats-package.relationships+xml"/>
  <Default Extension="emf" ContentType="image/x-em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24"/>
  </p:notesMasterIdLst>
  <p:sldIdLst>
    <p:sldId id="256" r:id="rId5"/>
    <p:sldId id="280" r:id="rId6"/>
    <p:sldId id="285" r:id="rId7"/>
    <p:sldId id="281" r:id="rId8"/>
    <p:sldId id="284" r:id="rId9"/>
    <p:sldId id="282" r:id="rId10"/>
    <p:sldId id="283" r:id="rId11"/>
    <p:sldId id="263" r:id="rId12"/>
    <p:sldId id="264" r:id="rId13"/>
    <p:sldId id="265" r:id="rId14"/>
    <p:sldId id="266" r:id="rId15"/>
    <p:sldId id="267" r:id="rId16"/>
    <p:sldId id="279" r:id="rId17"/>
    <p:sldId id="258" r:id="rId18"/>
    <p:sldId id="259" r:id="rId19"/>
    <p:sldId id="260" r:id="rId20"/>
    <p:sldId id="261" r:id="rId21"/>
    <p:sldId id="286" r:id="rId22"/>
    <p:sldId id="287"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589" autoAdjust="0"/>
    <p:restoredTop sz="94660"/>
  </p:normalViewPr>
  <p:slideViewPr>
    <p:cSldViewPr snapToGrid="0" snapToObjects="1">
      <p:cViewPr varScale="1">
        <p:scale>
          <a:sx n="168" d="100"/>
          <a:sy n="168" d="100"/>
        </p:scale>
        <p:origin x="-1408" y="-104"/>
      </p:cViewPr>
      <p:guideLst>
        <p:guide orient="horz" pos="2160"/>
        <p:guide pos="2880"/>
      </p:guideLst>
    </p:cSldViewPr>
  </p:slideViewPr>
  <p:notesTextViewPr>
    <p:cViewPr>
      <p:scale>
        <a:sx n="100" d="100"/>
        <a:sy n="10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notesMaster" Target="notesMasters/notes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BD3AA43-A3FE-0E43-B0AF-3FACC506ABAF}" type="datetimeFigureOut">
              <a:rPr lang="en-US" smtClean="0"/>
              <a:t>3/4/12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EFF736-564A-CA41-A1DD-B992E21E8D8B}" type="slidenum">
              <a:rPr lang="en-US" smtClean="0"/>
              <a:t>‹#›</a:t>
            </a:fld>
            <a:endParaRPr lang="en-US"/>
          </a:p>
        </p:txBody>
      </p:sp>
    </p:spTree>
    <p:extLst>
      <p:ext uri="{BB962C8B-B14F-4D97-AF65-F5344CB8AC3E}">
        <p14:creationId xmlns:p14="http://schemas.microsoft.com/office/powerpoint/2010/main" val="205841441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 your website</a:t>
            </a:r>
            <a:r>
              <a:rPr lang="en-US" baseline="0" dirty="0" smtClean="0"/>
              <a:t> grows, the number of unique users grows beyond what you can keep in memory.</a:t>
            </a:r>
          </a:p>
          <a:p>
            <a:endParaRPr lang="en-US" baseline="0" dirty="0" smtClean="0"/>
          </a:p>
          <a:p>
            <a:r>
              <a:rPr lang="en-US" baseline="0" dirty="0" smtClean="0"/>
              <a:t>A given map only gets input from a given input source.  It can therefore annotate </a:t>
            </a:r>
            <a:r>
              <a:rPr lang="en-US" baseline="0" dirty="0" err="1" smtClean="0"/>
              <a:t>tuples</a:t>
            </a:r>
            <a:r>
              <a:rPr lang="en-US" baseline="0" dirty="0" smtClean="0"/>
              <a:t> from that source with information on which source it came from.  The join key is then used to partition the data, but the join key plus the input source id is used to sort it.  This allows pig to buffer one side of the join keys in memory and then use that as a probe table as keys from the other input stream by.</a:t>
            </a:r>
            <a:endParaRPr lang="en-US" dirty="0"/>
          </a:p>
        </p:txBody>
      </p:sp>
      <p:sp>
        <p:nvSpPr>
          <p:cNvPr id="4" name="Slide Number Placeholder 3"/>
          <p:cNvSpPr>
            <a:spLocks noGrp="1"/>
          </p:cNvSpPr>
          <p:nvPr>
            <p:ph type="sldNum" sz="quarter" idx="10"/>
          </p:nvPr>
        </p:nvSpPr>
        <p:spPr/>
        <p:txBody>
          <a:bodyPr/>
          <a:lstStyle/>
          <a:p>
            <a:fld id="{BF9148A5-C973-B449-BC8C-008E8E41F2E9}" type="slidenum">
              <a:rPr lang="en-US" smtClean="0">
                <a:solidFill>
                  <a:prstClr val="black"/>
                </a:solidFill>
              </a:rPr>
              <a:pPr/>
              <a:t>8</a:t>
            </a:fld>
            <a:endParaRPr 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 your website</a:t>
            </a:r>
            <a:r>
              <a:rPr lang="en-US" baseline="0" dirty="0" smtClean="0"/>
              <a:t> grows, the number of unique users grows beyond what you can keep in memory.</a:t>
            </a:r>
          </a:p>
          <a:p>
            <a:endParaRPr lang="en-US" baseline="0" dirty="0" smtClean="0"/>
          </a:p>
          <a:p>
            <a:r>
              <a:rPr lang="en-US" baseline="0" dirty="0" smtClean="0"/>
              <a:t>A given map only gets input from a given input source.  It can therefore annotate </a:t>
            </a:r>
            <a:r>
              <a:rPr lang="en-US" baseline="0" dirty="0" err="1" smtClean="0"/>
              <a:t>tuples</a:t>
            </a:r>
            <a:r>
              <a:rPr lang="en-US" baseline="0" dirty="0" smtClean="0"/>
              <a:t> from that source with information on which source it came from.  The join key is then used to partition the data, but the join key plus the input source id is used to sort it.  This allows pig to buffer one side of the join keys in memory and then use that as a probe table as keys from the other input stream by.</a:t>
            </a:r>
            <a:endParaRPr lang="en-US" dirty="0"/>
          </a:p>
        </p:txBody>
      </p:sp>
      <p:sp>
        <p:nvSpPr>
          <p:cNvPr id="4" name="Slide Number Placeholder 3"/>
          <p:cNvSpPr>
            <a:spLocks noGrp="1"/>
          </p:cNvSpPr>
          <p:nvPr>
            <p:ph type="sldNum" sz="quarter" idx="10"/>
          </p:nvPr>
        </p:nvSpPr>
        <p:spPr/>
        <p:txBody>
          <a:bodyPr/>
          <a:lstStyle/>
          <a:p>
            <a:fld id="{BF9148A5-C973-B449-BC8C-008E8E41F2E9}" type="slidenum">
              <a:rPr lang="en-US" smtClean="0">
                <a:solidFill>
                  <a:prstClr val="black"/>
                </a:solidFill>
              </a:rPr>
              <a:pPr/>
              <a:t>9</a:t>
            </a:fld>
            <a:endParaRPr 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 your website</a:t>
            </a:r>
            <a:r>
              <a:rPr lang="en-US" baseline="0" dirty="0" smtClean="0"/>
              <a:t> grows, the number of unique users grows beyond what you can keep in memory.</a:t>
            </a:r>
          </a:p>
          <a:p>
            <a:endParaRPr lang="en-US" baseline="0" dirty="0" smtClean="0"/>
          </a:p>
          <a:p>
            <a:r>
              <a:rPr lang="en-US" baseline="0" dirty="0" smtClean="0"/>
              <a:t>A given map only gets input from a given input source.  It can therefore annotate </a:t>
            </a:r>
            <a:r>
              <a:rPr lang="en-US" baseline="0" dirty="0" err="1" smtClean="0"/>
              <a:t>tuples</a:t>
            </a:r>
            <a:r>
              <a:rPr lang="en-US" baseline="0" dirty="0" smtClean="0"/>
              <a:t> from that source with information on which source it came from.  The join key is then used to partition the data, but the join key plus the input source id is used to sort it.  This allows pig to buffer one side of the join keys in memory and then use that as a probe table as keys from the other input stream by.</a:t>
            </a:r>
            <a:endParaRPr lang="en-US" dirty="0"/>
          </a:p>
        </p:txBody>
      </p:sp>
      <p:sp>
        <p:nvSpPr>
          <p:cNvPr id="4" name="Slide Number Placeholder 3"/>
          <p:cNvSpPr>
            <a:spLocks noGrp="1"/>
          </p:cNvSpPr>
          <p:nvPr>
            <p:ph type="sldNum" sz="quarter" idx="10"/>
          </p:nvPr>
        </p:nvSpPr>
        <p:spPr/>
        <p:txBody>
          <a:bodyPr/>
          <a:lstStyle/>
          <a:p>
            <a:fld id="{BF9148A5-C973-B449-BC8C-008E8E41F2E9}" type="slidenum">
              <a:rPr lang="en-US" smtClean="0">
                <a:solidFill>
                  <a:prstClr val="black"/>
                </a:solidFill>
              </a:rPr>
              <a:pPr/>
              <a:t>10</a:t>
            </a:fld>
            <a:endParaRPr lang="en-US">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 your website</a:t>
            </a:r>
            <a:r>
              <a:rPr lang="en-US" baseline="0" dirty="0" smtClean="0"/>
              <a:t> grows, the number of unique users grows beyond what you can keep in memory.</a:t>
            </a:r>
          </a:p>
          <a:p>
            <a:endParaRPr lang="en-US" baseline="0" dirty="0" smtClean="0"/>
          </a:p>
          <a:p>
            <a:r>
              <a:rPr lang="en-US" baseline="0" dirty="0" smtClean="0"/>
              <a:t>A given map only gets input from a given input source.  It can therefore annotate </a:t>
            </a:r>
            <a:r>
              <a:rPr lang="en-US" baseline="0" dirty="0" err="1" smtClean="0"/>
              <a:t>tuples</a:t>
            </a:r>
            <a:r>
              <a:rPr lang="en-US" baseline="0" dirty="0" smtClean="0"/>
              <a:t> from that source with information on which source it came from.  The join key is then used to partition the data, but the join key plus the input source id is used to sort it.  This allows pig to buffer one side of the join keys in memory and then use that as a probe table as keys from the other input stream by.</a:t>
            </a:r>
            <a:endParaRPr lang="en-US" dirty="0"/>
          </a:p>
        </p:txBody>
      </p:sp>
      <p:sp>
        <p:nvSpPr>
          <p:cNvPr id="4" name="Slide Number Placeholder 3"/>
          <p:cNvSpPr>
            <a:spLocks noGrp="1"/>
          </p:cNvSpPr>
          <p:nvPr>
            <p:ph type="sldNum" sz="quarter" idx="10"/>
          </p:nvPr>
        </p:nvSpPr>
        <p:spPr/>
        <p:txBody>
          <a:bodyPr/>
          <a:lstStyle/>
          <a:p>
            <a:fld id="{BF9148A5-C973-B449-BC8C-008E8E41F2E9}" type="slidenum">
              <a:rPr lang="en-US" smtClean="0">
                <a:solidFill>
                  <a:prstClr val="black"/>
                </a:solidFill>
              </a:rPr>
              <a:pPr/>
              <a:t>11</a:t>
            </a:fld>
            <a:endParaRPr lang="en-US">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 your website</a:t>
            </a:r>
            <a:r>
              <a:rPr lang="en-US" baseline="0" dirty="0" smtClean="0"/>
              <a:t> grows, the number of unique users grows beyond what you can keep in memory.</a:t>
            </a:r>
          </a:p>
          <a:p>
            <a:endParaRPr lang="en-US" baseline="0" dirty="0" smtClean="0"/>
          </a:p>
          <a:p>
            <a:r>
              <a:rPr lang="en-US" baseline="0" dirty="0" smtClean="0"/>
              <a:t>A given map only gets input from a given input source.  It can therefore annotate </a:t>
            </a:r>
            <a:r>
              <a:rPr lang="en-US" baseline="0" dirty="0" err="1" smtClean="0"/>
              <a:t>tuples</a:t>
            </a:r>
            <a:r>
              <a:rPr lang="en-US" baseline="0" dirty="0" smtClean="0"/>
              <a:t> from that source with information on which source it came from.  The join key is then used to partition the data, but the join key plus the input source id is used to sort it.  This allows pig to buffer one side of the join keys in memory and then use that as a probe table as keys from the other input stream by.</a:t>
            </a:r>
            <a:endParaRPr lang="en-US" dirty="0"/>
          </a:p>
        </p:txBody>
      </p:sp>
      <p:sp>
        <p:nvSpPr>
          <p:cNvPr id="4" name="Slide Number Placeholder 3"/>
          <p:cNvSpPr>
            <a:spLocks noGrp="1"/>
          </p:cNvSpPr>
          <p:nvPr>
            <p:ph type="sldNum" sz="quarter" idx="10"/>
          </p:nvPr>
        </p:nvSpPr>
        <p:spPr/>
        <p:txBody>
          <a:bodyPr/>
          <a:lstStyle/>
          <a:p>
            <a:fld id="{BF9148A5-C973-B449-BC8C-008E8E41F2E9}" type="slidenum">
              <a:rPr lang="en-US" smtClean="0">
                <a:solidFill>
                  <a:prstClr val="black"/>
                </a:solidFill>
              </a:rPr>
              <a:pPr/>
              <a:t>12</a:t>
            </a:fld>
            <a:endParaRPr lang="en-US">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Running</a:t>
            </a:r>
            <a:r>
              <a:rPr lang="en-US" baseline="0" dirty="0" smtClean="0"/>
              <a:t> example:  You start a </a:t>
            </a:r>
            <a:r>
              <a:rPr lang="en-US" baseline="0" dirty="0" err="1" smtClean="0"/>
              <a:t>webiste</a:t>
            </a:r>
            <a:r>
              <a:rPr lang="en-US" baseline="0" dirty="0" smtClean="0"/>
              <a:t>.  You want to know how users are using your website.  So you collect a couple of streams of information from your logs:  page views and users.</a:t>
            </a:r>
          </a:p>
          <a:p>
            <a:endParaRPr lang="en-US" baseline="0" dirty="0" smtClean="0"/>
          </a:p>
          <a:p>
            <a:r>
              <a:rPr lang="en-US" baseline="0" dirty="0" smtClean="0"/>
              <a:t>When you start you have a fair number of page views, but not many users.</a:t>
            </a:r>
          </a:p>
          <a:p>
            <a:endParaRPr lang="en-US" baseline="0" dirty="0" smtClean="0"/>
          </a:p>
          <a:p>
            <a:r>
              <a:rPr lang="en-US" baseline="0" dirty="0" smtClean="0"/>
              <a:t>In this algorithm the smaller table is copied to every map in its entirety (doesn’t yet use Distributed Cache, it should).  Larger file is partitioned as per normal MR.</a:t>
            </a:r>
            <a:endParaRPr lang="en-US" dirty="0"/>
          </a:p>
        </p:txBody>
      </p:sp>
      <p:sp>
        <p:nvSpPr>
          <p:cNvPr id="4" name="Slide Number Placeholder 3"/>
          <p:cNvSpPr>
            <a:spLocks noGrp="1"/>
          </p:cNvSpPr>
          <p:nvPr>
            <p:ph type="sldNum" sz="quarter" idx="10"/>
          </p:nvPr>
        </p:nvSpPr>
        <p:spPr/>
        <p:txBody>
          <a:bodyPr/>
          <a:lstStyle/>
          <a:p>
            <a:fld id="{BF9148A5-C973-B449-BC8C-008E8E41F2E9}" type="slidenum">
              <a:rPr lang="en-US" smtClean="0">
                <a:solidFill>
                  <a:prstClr val="black"/>
                </a:solidFill>
              </a:rPr>
              <a:pPr/>
              <a:t>14</a:t>
            </a:fld>
            <a:endParaRPr lang="en-US">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Running</a:t>
            </a:r>
            <a:r>
              <a:rPr lang="en-US" baseline="0" dirty="0" smtClean="0"/>
              <a:t> example:  You start a </a:t>
            </a:r>
            <a:r>
              <a:rPr lang="en-US" baseline="0" dirty="0" err="1" smtClean="0"/>
              <a:t>webiste</a:t>
            </a:r>
            <a:r>
              <a:rPr lang="en-US" baseline="0" dirty="0" smtClean="0"/>
              <a:t>.  You want to know how users are using your website.  So you collect a couple of streams of information from your logs:  page views and users.</a:t>
            </a:r>
          </a:p>
          <a:p>
            <a:endParaRPr lang="en-US" baseline="0" dirty="0" smtClean="0"/>
          </a:p>
          <a:p>
            <a:r>
              <a:rPr lang="en-US" baseline="0" dirty="0" smtClean="0"/>
              <a:t>When you start you have a fair number of page views, but not many users.</a:t>
            </a:r>
          </a:p>
          <a:p>
            <a:endParaRPr lang="en-US" baseline="0" dirty="0" smtClean="0"/>
          </a:p>
          <a:p>
            <a:r>
              <a:rPr lang="en-US" baseline="0" dirty="0" smtClean="0"/>
              <a:t>In this algorithm the smaller table is copied to every map in its entirety (doesn’t yet use Distributed Cache, it should).  Larger file is partitioned as per normal MR.</a:t>
            </a:r>
            <a:endParaRPr lang="en-US" dirty="0"/>
          </a:p>
        </p:txBody>
      </p:sp>
      <p:sp>
        <p:nvSpPr>
          <p:cNvPr id="4" name="Slide Number Placeholder 3"/>
          <p:cNvSpPr>
            <a:spLocks noGrp="1"/>
          </p:cNvSpPr>
          <p:nvPr>
            <p:ph type="sldNum" sz="quarter" idx="10"/>
          </p:nvPr>
        </p:nvSpPr>
        <p:spPr/>
        <p:txBody>
          <a:bodyPr/>
          <a:lstStyle/>
          <a:p>
            <a:fld id="{BF9148A5-C973-B449-BC8C-008E8E41F2E9}" type="slidenum">
              <a:rPr lang="en-US" smtClean="0">
                <a:solidFill>
                  <a:prstClr val="black"/>
                </a:solidFill>
              </a:rPr>
              <a:pPr/>
              <a:t>15</a:t>
            </a:fld>
            <a:endParaRPr lang="en-US">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Running</a:t>
            </a:r>
            <a:r>
              <a:rPr lang="en-US" baseline="0" dirty="0" smtClean="0"/>
              <a:t> example:  You start a </a:t>
            </a:r>
            <a:r>
              <a:rPr lang="en-US" baseline="0" dirty="0" err="1" smtClean="0"/>
              <a:t>webiste</a:t>
            </a:r>
            <a:r>
              <a:rPr lang="en-US" baseline="0" dirty="0" smtClean="0"/>
              <a:t>.  You want to know how users are using your website.  So you collect a couple of streams of information from your logs:  page views and users.</a:t>
            </a:r>
          </a:p>
          <a:p>
            <a:endParaRPr lang="en-US" baseline="0" dirty="0" smtClean="0"/>
          </a:p>
          <a:p>
            <a:r>
              <a:rPr lang="en-US" baseline="0" dirty="0" smtClean="0"/>
              <a:t>When you start you have a fair number of page views, but not many users.</a:t>
            </a:r>
          </a:p>
          <a:p>
            <a:endParaRPr lang="en-US" baseline="0" dirty="0" smtClean="0"/>
          </a:p>
          <a:p>
            <a:r>
              <a:rPr lang="en-US" baseline="0" dirty="0" smtClean="0"/>
              <a:t>In this algorithm the smaller table is copied to every map in its entirety (doesn’t yet use Distributed Cache, it should).  Larger file is partitioned as per normal MR.</a:t>
            </a:r>
            <a:endParaRPr lang="en-US" dirty="0"/>
          </a:p>
        </p:txBody>
      </p:sp>
      <p:sp>
        <p:nvSpPr>
          <p:cNvPr id="4" name="Slide Number Placeholder 3"/>
          <p:cNvSpPr>
            <a:spLocks noGrp="1"/>
          </p:cNvSpPr>
          <p:nvPr>
            <p:ph type="sldNum" sz="quarter" idx="10"/>
          </p:nvPr>
        </p:nvSpPr>
        <p:spPr/>
        <p:txBody>
          <a:bodyPr/>
          <a:lstStyle/>
          <a:p>
            <a:fld id="{BF9148A5-C973-B449-BC8C-008E8E41F2E9}" type="slidenum">
              <a:rPr lang="en-US" smtClean="0">
                <a:solidFill>
                  <a:prstClr val="black"/>
                </a:solidFill>
              </a:rPr>
              <a:pPr/>
              <a:t>16</a:t>
            </a:fld>
            <a:endParaRPr lang="en-US">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Running</a:t>
            </a:r>
            <a:r>
              <a:rPr lang="en-US" baseline="0" dirty="0" smtClean="0"/>
              <a:t> example:  You start a </a:t>
            </a:r>
            <a:r>
              <a:rPr lang="en-US" baseline="0" dirty="0" err="1" smtClean="0"/>
              <a:t>webiste</a:t>
            </a:r>
            <a:r>
              <a:rPr lang="en-US" baseline="0" dirty="0" smtClean="0"/>
              <a:t>.  You want to know how users are using your website.  So you collect a couple of streams of information from your logs:  page views and users.</a:t>
            </a:r>
          </a:p>
          <a:p>
            <a:endParaRPr lang="en-US" baseline="0" dirty="0" smtClean="0"/>
          </a:p>
          <a:p>
            <a:r>
              <a:rPr lang="en-US" baseline="0" dirty="0" smtClean="0"/>
              <a:t>When you start you have a fair number of page views, but not many users.</a:t>
            </a:r>
          </a:p>
          <a:p>
            <a:endParaRPr lang="en-US" baseline="0" dirty="0" smtClean="0"/>
          </a:p>
          <a:p>
            <a:r>
              <a:rPr lang="en-US" baseline="0" dirty="0" smtClean="0"/>
              <a:t>In this algorithm the smaller table is copied to every map in its entirety (doesn’t yet use Distributed Cache, it should).  Larger file is partitioned as per normal MR.</a:t>
            </a:r>
            <a:endParaRPr lang="en-US" dirty="0"/>
          </a:p>
        </p:txBody>
      </p:sp>
      <p:sp>
        <p:nvSpPr>
          <p:cNvPr id="4" name="Slide Number Placeholder 3"/>
          <p:cNvSpPr>
            <a:spLocks noGrp="1"/>
          </p:cNvSpPr>
          <p:nvPr>
            <p:ph type="sldNum" sz="quarter" idx="10"/>
          </p:nvPr>
        </p:nvSpPr>
        <p:spPr/>
        <p:txBody>
          <a:bodyPr/>
          <a:lstStyle/>
          <a:p>
            <a:fld id="{BF9148A5-C973-B449-BC8C-008E8E41F2E9}" type="slidenum">
              <a:rPr lang="en-US" smtClean="0">
                <a:solidFill>
                  <a:prstClr val="black"/>
                </a:solidFill>
              </a:rPr>
              <a:pPr/>
              <a:t>17</a:t>
            </a:fld>
            <a:endParaRPr 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ACDB3CC-F982-40F9-8DD6-BCC9AFBF44BD}" type="datetime1">
              <a:rPr lang="en-US" smtClean="0"/>
              <a:pPr/>
              <a:t>3/4/12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F88E988-FB04-AB4E-BE5A-59F242AF7F7A}" type="slidenum">
              <a:rPr lang="en-US" smtClean="0"/>
              <a:t>‹#›</a:t>
            </a:fld>
            <a:endParaRPr lang="en-US"/>
          </a:p>
        </p:txBody>
      </p:sp>
    </p:spTree>
    <p:extLst>
      <p:ext uri="{BB962C8B-B14F-4D97-AF65-F5344CB8AC3E}">
        <p14:creationId xmlns:p14="http://schemas.microsoft.com/office/powerpoint/2010/main" val="1728351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C2560D-EC28-3B41-86E8-18F1CE0113B4}" type="datetimeFigureOut">
              <a:rPr lang="en-US" smtClean="0"/>
              <a:t>3/4/12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723317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C2560D-EC28-3B41-86E8-18F1CE0113B4}" type="datetimeFigureOut">
              <a:rPr lang="en-US" smtClean="0"/>
              <a:t>3/4/12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2417996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C2560D-EC28-3B41-86E8-18F1CE0113B4}" type="datetimeFigureOut">
              <a:rPr lang="en-US" smtClean="0"/>
              <a:t>3/4/12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220382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9E7B99-7C3F-4BC3-B7B8-7E1F8C620B24}" type="datetime1">
              <a:rPr lang="en-US" smtClean="0"/>
              <a:pPr/>
              <a:t>3/4/12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AF2B4D-6B12-4EDF-87BB-2B55CECB6611}" type="slidenum">
              <a:rPr lang="en-US" smtClean="0"/>
              <a:pPr/>
              <a:t>‹#›</a:t>
            </a:fld>
            <a:endParaRPr lang="en-US"/>
          </a:p>
        </p:txBody>
      </p:sp>
    </p:spTree>
    <p:extLst>
      <p:ext uri="{BB962C8B-B14F-4D97-AF65-F5344CB8AC3E}">
        <p14:creationId xmlns:p14="http://schemas.microsoft.com/office/powerpoint/2010/main" val="1122394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8C2560D-EC28-3B41-86E8-18F1CE0113B4}" type="datetimeFigureOut">
              <a:rPr lang="en-US" smtClean="0"/>
              <a:t>3/4/12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260594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8C2560D-EC28-3B41-86E8-18F1CE0113B4}" type="datetimeFigureOut">
              <a:rPr lang="en-US" smtClean="0"/>
              <a:t>3/4/12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2486824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8C2560D-EC28-3B41-86E8-18F1CE0113B4}" type="datetimeFigureOut">
              <a:rPr lang="en-US" smtClean="0"/>
              <a:t>3/4/12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084712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C2560D-EC28-3B41-86E8-18F1CE0113B4}" type="datetimeFigureOut">
              <a:rPr lang="en-US" smtClean="0"/>
              <a:t>3/4/12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249224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C2560D-EC28-3B41-86E8-18F1CE0113B4}" type="datetimeFigureOut">
              <a:rPr lang="en-US" smtClean="0"/>
              <a:t>3/4/12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6B1FF6-39B9-40F5-8B67-33C6354A3D4F}" type="slidenum">
              <a:rPr kumimoji="0" lang="en-US" smtClean="0"/>
              <a:pPr eaLnBrk="1" latinLnBrk="0" hangingPunct="1"/>
              <a:t>‹#›</a:t>
            </a:fld>
            <a:endParaRPr kumimoji="0" lang="en-US" dirty="0">
              <a:solidFill>
                <a:schemeClr val="accent3">
                  <a:shade val="75000"/>
                </a:schemeClr>
              </a:solidFill>
            </a:endParaRPr>
          </a:p>
        </p:txBody>
      </p:sp>
    </p:spTree>
    <p:extLst>
      <p:ext uri="{BB962C8B-B14F-4D97-AF65-F5344CB8AC3E}">
        <p14:creationId xmlns:p14="http://schemas.microsoft.com/office/powerpoint/2010/main" val="1218220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C2560D-EC28-3B41-86E8-18F1CE0113B4}" type="datetimeFigureOut">
              <a:rPr lang="en-US" smtClean="0"/>
              <a:t>3/4/12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61598310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C2560D-EC28-3B41-86E8-18F1CE0113B4}" type="datetimeFigureOut">
              <a:rPr lang="en-US" smtClean="0"/>
              <a:t>3/4/12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66355A-084C-D24E-9AD2-7E4FC41EA627}" type="slidenum">
              <a:rPr lang="en-US" smtClean="0"/>
              <a:t>‹#›</a:t>
            </a:fld>
            <a:endParaRPr lang="en-US"/>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 id="2147493457" r:id="rId2"/>
    <p:sldLayoutId id="2147493458" r:id="rId3"/>
    <p:sldLayoutId id="2147493459" r:id="rId4"/>
    <p:sldLayoutId id="2147493460" r:id="rId5"/>
    <p:sldLayoutId id="2147493461" r:id="rId6"/>
    <p:sldLayoutId id="2147493462" r:id="rId7"/>
    <p:sldLayoutId id="2147493463" r:id="rId8"/>
    <p:sldLayoutId id="2147493464" r:id="rId9"/>
    <p:sldLayoutId id="2147493465" r:id="rId10"/>
    <p:sldLayoutId id="2147493466"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image" Target="../media/image3.emf"/><Relationship Id="rId5" Type="http://schemas.openxmlformats.org/officeDocument/2006/relationships/image" Target="../media/image4.emf"/><Relationship Id="rId1" Type="http://schemas.openxmlformats.org/officeDocument/2006/relationships/slideLayout" Target="../slideLayouts/slideLayout7.xml"/><Relationship Id="rId2" Type="http://schemas.openxmlformats.org/officeDocument/2006/relationships/image" Target="../media/image1.emf"/></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7.emf"/><Relationship Id="rId5" Type="http://schemas.openxmlformats.org/officeDocument/2006/relationships/image" Target="../media/image8.emf"/><Relationship Id="rId1" Type="http://schemas.openxmlformats.org/officeDocument/2006/relationships/slideLayout" Target="../slideLayouts/slideLayout7.xml"/><Relationship Id="rId2" Type="http://schemas.openxmlformats.org/officeDocument/2006/relationships/image" Target="../media/image5.emf"/></Relationships>
</file>

<file path=ppt/slides/_rels/slide6.xml.rels><?xml version="1.0" encoding="UTF-8" standalone="yes"?>
<Relationships xmlns="http://schemas.openxmlformats.org/package/2006/relationships"><Relationship Id="rId3" Type="http://schemas.openxmlformats.org/officeDocument/2006/relationships/image" Target="../media/image10.emf"/><Relationship Id="rId4" Type="http://schemas.openxmlformats.org/officeDocument/2006/relationships/image" Target="../media/image11.emf"/><Relationship Id="rId5" Type="http://schemas.openxmlformats.org/officeDocument/2006/relationships/image" Target="../media/image12.emf"/><Relationship Id="rId1" Type="http://schemas.openxmlformats.org/officeDocument/2006/relationships/slideLayout" Target="../slideLayouts/slideLayout7.xml"/><Relationship Id="rId2" Type="http://schemas.openxmlformats.org/officeDocument/2006/relationships/image" Target="../media/image9.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emf"/><Relationship Id="rId3" Type="http://schemas.openxmlformats.org/officeDocument/2006/relationships/image" Target="../media/image14.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Introduction to Data Management</a:t>
            </a:r>
            <a:br>
              <a:rPr lang="en-US" dirty="0"/>
            </a:br>
            <a:r>
              <a:rPr lang="en-US" dirty="0"/>
              <a:t>CSE 344</a:t>
            </a:r>
          </a:p>
        </p:txBody>
      </p:sp>
      <p:sp>
        <p:nvSpPr>
          <p:cNvPr id="3" name="Subtitle 2"/>
          <p:cNvSpPr>
            <a:spLocks noGrp="1"/>
          </p:cNvSpPr>
          <p:nvPr>
            <p:ph type="subTitle" idx="1"/>
          </p:nvPr>
        </p:nvSpPr>
        <p:spPr/>
        <p:txBody>
          <a:bodyPr/>
          <a:lstStyle/>
          <a:p>
            <a:r>
              <a:rPr lang="en-US" dirty="0" smtClean="0"/>
              <a:t>Lecture 24</a:t>
            </a:r>
          </a:p>
          <a:p>
            <a:r>
              <a:rPr lang="en-US" dirty="0" smtClean="0"/>
              <a:t>Parallel Databases Wrap-up</a:t>
            </a:r>
            <a:endParaRPr lang="en-US" dirty="0"/>
          </a:p>
        </p:txBody>
      </p:sp>
    </p:spTree>
    <p:extLst>
      <p:ext uri="{BB962C8B-B14F-4D97-AF65-F5344CB8AC3E}">
        <p14:creationId xmlns:p14="http://schemas.microsoft.com/office/powerpoint/2010/main" val="76611106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Join</a:t>
            </a:r>
            <a:endParaRPr lang="en-US" dirty="0"/>
          </a:p>
        </p:txBody>
      </p:sp>
      <p:sp>
        <p:nvSpPr>
          <p:cNvPr id="4" name="Rectangle 3"/>
          <p:cNvSpPr/>
          <p:nvPr/>
        </p:nvSpPr>
        <p:spPr>
          <a:xfrm>
            <a:off x="215454" y="3073200"/>
            <a:ext cx="1338076" cy="3291897"/>
          </a:xfrm>
          <a:prstGeom prst="rect">
            <a:avLst/>
          </a:prstGeom>
          <a:ln/>
        </p:spPr>
        <p:style>
          <a:lnRef idx="1">
            <a:schemeClr val="accent1"/>
          </a:lnRef>
          <a:fillRef idx="3">
            <a:schemeClr val="accent1"/>
          </a:fillRef>
          <a:effectRef idx="2">
            <a:schemeClr val="accent1"/>
          </a:effectRef>
          <a:fontRef idx="minor">
            <a:schemeClr val="lt1"/>
          </a:fontRef>
        </p:style>
        <p:txBody>
          <a:bodyPr/>
          <a:lstStyle/>
          <a:p>
            <a:pPr algn="ctr" defTabSz="457200" eaLnBrk="1" fontAlgn="auto" hangingPunct="1">
              <a:spcBef>
                <a:spcPts val="0"/>
              </a:spcBef>
              <a:spcAft>
                <a:spcPts val="0"/>
              </a:spcAft>
            </a:pPr>
            <a:r>
              <a:rPr lang="en-US" sz="2400" dirty="0" smtClean="0">
                <a:solidFill>
                  <a:srgbClr val="000000"/>
                </a:solidFill>
              </a:rPr>
              <a:t>Pages</a:t>
            </a:r>
            <a:endParaRPr lang="en-US" sz="2400" dirty="0">
              <a:solidFill>
                <a:srgbClr val="000000"/>
              </a:solidFill>
            </a:endParaRPr>
          </a:p>
        </p:txBody>
      </p:sp>
      <p:sp>
        <p:nvSpPr>
          <p:cNvPr id="5" name="Rectangle 4"/>
          <p:cNvSpPr/>
          <p:nvPr/>
        </p:nvSpPr>
        <p:spPr>
          <a:xfrm>
            <a:off x="1984439" y="3073200"/>
            <a:ext cx="1338076" cy="3291897"/>
          </a:xfrm>
          <a:prstGeom prst="rect">
            <a:avLst/>
          </a:prstGeom>
        </p:spPr>
        <p:style>
          <a:lnRef idx="1">
            <a:schemeClr val="accent1"/>
          </a:lnRef>
          <a:fillRef idx="3">
            <a:schemeClr val="accent1"/>
          </a:fillRef>
          <a:effectRef idx="2">
            <a:schemeClr val="accent1"/>
          </a:effectRef>
          <a:fontRef idx="minor">
            <a:schemeClr val="lt1"/>
          </a:fontRef>
        </p:style>
        <p:txBody>
          <a:bodyPr rtlCol="0" anchor="t" anchorCtr="0"/>
          <a:lstStyle/>
          <a:p>
            <a:pPr algn="ctr" defTabSz="457200" eaLnBrk="1" fontAlgn="auto" hangingPunct="1">
              <a:spcBef>
                <a:spcPts val="0"/>
              </a:spcBef>
              <a:spcAft>
                <a:spcPts val="0"/>
              </a:spcAft>
            </a:pPr>
            <a:r>
              <a:rPr lang="en-US" sz="2400" dirty="0" smtClean="0">
                <a:solidFill>
                  <a:srgbClr val="000000"/>
                </a:solidFill>
              </a:rPr>
              <a:t>Users</a:t>
            </a:r>
            <a:endParaRPr lang="en-US" sz="2400" dirty="0">
              <a:solidFill>
                <a:srgbClr val="000000"/>
              </a:solidFill>
            </a:endParaRPr>
          </a:p>
        </p:txBody>
      </p:sp>
      <p:sp>
        <p:nvSpPr>
          <p:cNvPr id="6" name="TextBox 5"/>
          <p:cNvSpPr txBox="1"/>
          <p:nvPr/>
        </p:nvSpPr>
        <p:spPr>
          <a:xfrm>
            <a:off x="215454" y="1292785"/>
            <a:ext cx="5864068" cy="923330"/>
          </a:xfrm>
          <a:prstGeom prst="rect">
            <a:avLst/>
          </a:prstGeom>
          <a:noFill/>
        </p:spPr>
        <p:txBody>
          <a:bodyPr wrap="none" rtlCol="0">
            <a:spAutoFit/>
          </a:bodyPr>
          <a:lstStyle/>
          <a:p>
            <a:pPr defTabSz="457200" eaLnBrk="1" fontAlgn="auto" hangingPunct="1">
              <a:spcBef>
                <a:spcPts val="0"/>
              </a:spcBef>
              <a:spcAft>
                <a:spcPts val="0"/>
              </a:spcAft>
            </a:pPr>
            <a:r>
              <a:rPr lang="en-US" sz="1800" dirty="0" smtClean="0">
                <a:solidFill>
                  <a:srgbClr val="000000"/>
                </a:solidFill>
                <a:latin typeface="Courier New" charset="0"/>
                <a:ea typeface="MS PGothic" charset="0"/>
                <a:cs typeface="MS PGothic" charset="0"/>
              </a:rPr>
              <a:t>Users = </a:t>
            </a:r>
            <a:r>
              <a:rPr lang="en-US" sz="1800" dirty="0" smtClean="0">
                <a:solidFill>
                  <a:srgbClr val="FF0000"/>
                </a:solidFill>
                <a:latin typeface="Courier New" charset="0"/>
                <a:ea typeface="MS PGothic" charset="0"/>
                <a:cs typeface="MS PGothic" charset="0"/>
              </a:rPr>
              <a:t>load</a:t>
            </a:r>
            <a:r>
              <a:rPr lang="en-US" sz="1800" dirty="0" smtClean="0">
                <a:solidFill>
                  <a:srgbClr val="000000"/>
                </a:solidFill>
                <a:latin typeface="Courier New" charset="0"/>
                <a:ea typeface="MS PGothic" charset="0"/>
                <a:cs typeface="MS PGothic" charset="0"/>
              </a:rPr>
              <a:t> ‘</a:t>
            </a:r>
            <a:r>
              <a:rPr lang="en-US" sz="1800" dirty="0" smtClean="0">
                <a:solidFill>
                  <a:srgbClr val="0000FF"/>
                </a:solidFill>
                <a:latin typeface="Courier New" charset="0"/>
                <a:ea typeface="MS PGothic" charset="0"/>
                <a:cs typeface="MS PGothic" charset="0"/>
              </a:rPr>
              <a:t>users</a:t>
            </a:r>
            <a:r>
              <a:rPr lang="en-US" sz="1800" dirty="0" smtClean="0">
                <a:solidFill>
                  <a:srgbClr val="000000"/>
                </a:solidFill>
                <a:latin typeface="Courier New" charset="0"/>
                <a:ea typeface="MS PGothic" charset="0"/>
                <a:cs typeface="MS PGothic" charset="0"/>
              </a:rPr>
              <a:t>’ </a:t>
            </a:r>
            <a:r>
              <a:rPr lang="en-US" sz="1800" dirty="0" smtClean="0">
                <a:solidFill>
                  <a:srgbClr val="FF0000"/>
                </a:solidFill>
                <a:latin typeface="Courier New" charset="0"/>
                <a:ea typeface="MS PGothic" charset="0"/>
                <a:cs typeface="MS PGothic" charset="0"/>
              </a:rPr>
              <a:t>as</a:t>
            </a:r>
            <a:r>
              <a:rPr lang="en-US" sz="1800" dirty="0" smtClean="0">
                <a:solidFill>
                  <a:srgbClr val="000000"/>
                </a:solidFill>
                <a:latin typeface="Courier New" charset="0"/>
                <a:ea typeface="MS PGothic" charset="0"/>
                <a:cs typeface="MS PGothic" charset="0"/>
              </a:rPr>
              <a:t> (name, age);</a:t>
            </a:r>
            <a:br>
              <a:rPr lang="en-US" sz="1800" dirty="0" smtClean="0">
                <a:solidFill>
                  <a:srgbClr val="000000"/>
                </a:solidFill>
                <a:latin typeface="Courier New" charset="0"/>
                <a:ea typeface="MS PGothic" charset="0"/>
                <a:cs typeface="MS PGothic" charset="0"/>
              </a:rPr>
            </a:br>
            <a:r>
              <a:rPr lang="en-US" sz="1800" dirty="0" smtClean="0">
                <a:solidFill>
                  <a:srgbClr val="000000"/>
                </a:solidFill>
                <a:latin typeface="Courier New" charset="0"/>
                <a:ea typeface="MS PGothic" charset="0"/>
                <a:cs typeface="MS PGothic" charset="0"/>
              </a:rPr>
              <a:t>Pages = </a:t>
            </a:r>
            <a:r>
              <a:rPr lang="en-US" sz="1800" dirty="0" smtClean="0">
                <a:solidFill>
                  <a:srgbClr val="FF0000"/>
                </a:solidFill>
                <a:latin typeface="Courier New" charset="0"/>
                <a:ea typeface="MS PGothic" charset="0"/>
                <a:cs typeface="MS PGothic" charset="0"/>
              </a:rPr>
              <a:t>load</a:t>
            </a:r>
            <a:r>
              <a:rPr lang="en-US" sz="1800" dirty="0" smtClean="0">
                <a:solidFill>
                  <a:srgbClr val="000000"/>
                </a:solidFill>
                <a:latin typeface="Courier New" charset="0"/>
                <a:ea typeface="MS PGothic" charset="0"/>
                <a:cs typeface="MS PGothic" charset="0"/>
              </a:rPr>
              <a:t> ‘</a:t>
            </a:r>
            <a:r>
              <a:rPr lang="en-US" sz="1800" dirty="0" smtClean="0">
                <a:solidFill>
                  <a:srgbClr val="0000FF"/>
                </a:solidFill>
                <a:latin typeface="Courier New" charset="0"/>
                <a:ea typeface="MS PGothic" charset="0"/>
                <a:cs typeface="MS PGothic" charset="0"/>
              </a:rPr>
              <a:t>pages</a:t>
            </a:r>
            <a:r>
              <a:rPr lang="en-US" sz="1800" dirty="0" smtClean="0">
                <a:solidFill>
                  <a:srgbClr val="000000"/>
                </a:solidFill>
                <a:latin typeface="Courier New" charset="0"/>
                <a:ea typeface="MS PGothic" charset="0"/>
                <a:cs typeface="MS PGothic" charset="0"/>
              </a:rPr>
              <a:t>’ </a:t>
            </a:r>
            <a:r>
              <a:rPr lang="en-US" sz="1800" dirty="0" smtClean="0">
                <a:solidFill>
                  <a:srgbClr val="FF0000"/>
                </a:solidFill>
                <a:latin typeface="Courier New" charset="0"/>
                <a:ea typeface="MS PGothic" charset="0"/>
                <a:cs typeface="MS PGothic" charset="0"/>
              </a:rPr>
              <a:t>as</a:t>
            </a:r>
            <a:r>
              <a:rPr lang="en-US" sz="1800" dirty="0" smtClean="0">
                <a:solidFill>
                  <a:srgbClr val="000000"/>
                </a:solidFill>
                <a:latin typeface="Courier New" charset="0"/>
                <a:ea typeface="MS PGothic" charset="0"/>
                <a:cs typeface="MS PGothic" charset="0"/>
              </a:rPr>
              <a:t> (user, </a:t>
            </a:r>
            <a:r>
              <a:rPr lang="en-US" sz="1800" dirty="0" err="1" smtClean="0">
                <a:solidFill>
                  <a:srgbClr val="000000"/>
                </a:solidFill>
                <a:latin typeface="Courier New" charset="0"/>
                <a:ea typeface="MS PGothic" charset="0"/>
                <a:cs typeface="MS PGothic" charset="0"/>
              </a:rPr>
              <a:t>url</a:t>
            </a:r>
            <a:r>
              <a:rPr lang="en-US" sz="1800" dirty="0" smtClean="0">
                <a:solidFill>
                  <a:srgbClr val="000000"/>
                </a:solidFill>
                <a:latin typeface="Courier New" charset="0"/>
                <a:ea typeface="MS PGothic" charset="0"/>
                <a:cs typeface="MS PGothic" charset="0"/>
              </a:rPr>
              <a:t>);</a:t>
            </a:r>
            <a:br>
              <a:rPr lang="en-US" sz="1800" dirty="0" smtClean="0">
                <a:solidFill>
                  <a:srgbClr val="000000"/>
                </a:solidFill>
                <a:latin typeface="Courier New" charset="0"/>
                <a:ea typeface="MS PGothic" charset="0"/>
                <a:cs typeface="MS PGothic" charset="0"/>
              </a:rPr>
            </a:br>
            <a:r>
              <a:rPr lang="en-US" sz="1800" dirty="0" err="1" smtClean="0">
                <a:solidFill>
                  <a:srgbClr val="000000"/>
                </a:solidFill>
                <a:latin typeface="Courier New" charset="0"/>
                <a:ea typeface="MS PGothic" charset="0"/>
                <a:cs typeface="MS PGothic" charset="0"/>
              </a:rPr>
              <a:t>Jnd</a:t>
            </a:r>
            <a:r>
              <a:rPr lang="en-US" sz="1800" dirty="0" smtClean="0">
                <a:solidFill>
                  <a:srgbClr val="000000"/>
                </a:solidFill>
                <a:latin typeface="Courier New" charset="0"/>
                <a:ea typeface="MS PGothic" charset="0"/>
                <a:cs typeface="MS PGothic" charset="0"/>
              </a:rPr>
              <a:t> = </a:t>
            </a:r>
            <a:r>
              <a:rPr lang="en-US" sz="1800" dirty="0" smtClean="0">
                <a:solidFill>
                  <a:srgbClr val="FF0000"/>
                </a:solidFill>
                <a:latin typeface="Courier New" charset="0"/>
                <a:ea typeface="MS PGothic" charset="0"/>
                <a:cs typeface="MS PGothic" charset="0"/>
              </a:rPr>
              <a:t>join</a:t>
            </a:r>
            <a:r>
              <a:rPr lang="en-US" sz="1800" dirty="0" smtClean="0">
                <a:solidFill>
                  <a:srgbClr val="000000"/>
                </a:solidFill>
                <a:latin typeface="Courier New" charset="0"/>
                <a:ea typeface="MS PGothic" charset="0"/>
                <a:cs typeface="MS PGothic" charset="0"/>
              </a:rPr>
              <a:t> Users </a:t>
            </a:r>
            <a:r>
              <a:rPr lang="en-US" sz="1800" dirty="0" smtClean="0">
                <a:solidFill>
                  <a:srgbClr val="FF0000"/>
                </a:solidFill>
                <a:latin typeface="Courier New" charset="0"/>
                <a:ea typeface="MS PGothic" charset="0"/>
                <a:cs typeface="MS PGothic" charset="0"/>
              </a:rPr>
              <a:t>by</a:t>
            </a:r>
            <a:r>
              <a:rPr lang="en-US" sz="1800" dirty="0" smtClean="0">
                <a:solidFill>
                  <a:srgbClr val="000000"/>
                </a:solidFill>
                <a:latin typeface="Courier New" charset="0"/>
                <a:ea typeface="MS PGothic" charset="0"/>
                <a:cs typeface="MS PGothic" charset="0"/>
              </a:rPr>
              <a:t> name, Pages </a:t>
            </a:r>
            <a:r>
              <a:rPr lang="en-US" sz="1800" dirty="0" smtClean="0">
                <a:solidFill>
                  <a:srgbClr val="FF0000"/>
                </a:solidFill>
                <a:latin typeface="Courier New" charset="0"/>
                <a:ea typeface="MS PGothic" charset="0"/>
                <a:cs typeface="MS PGothic" charset="0"/>
              </a:rPr>
              <a:t>by</a:t>
            </a:r>
            <a:r>
              <a:rPr lang="en-US" sz="1800" dirty="0" smtClean="0">
                <a:solidFill>
                  <a:srgbClr val="000000"/>
                </a:solidFill>
                <a:latin typeface="Courier New" charset="0"/>
                <a:ea typeface="MS PGothic" charset="0"/>
                <a:cs typeface="MS PGothic" charset="0"/>
              </a:rPr>
              <a:t> user;</a:t>
            </a:r>
            <a:endParaRPr lang="en-US" sz="1800" dirty="0">
              <a:solidFill>
                <a:srgbClr val="000000"/>
              </a:solidFill>
              <a:latin typeface="Arial"/>
              <a:ea typeface="+mn-ea"/>
              <a:cs typeface="+mn-cs"/>
            </a:endParaRPr>
          </a:p>
        </p:txBody>
      </p:sp>
      <p:cxnSp>
        <p:nvCxnSpPr>
          <p:cNvPr id="7" name="Straight Connector 6"/>
          <p:cNvCxnSpPr/>
          <p:nvPr/>
        </p:nvCxnSpPr>
        <p:spPr>
          <a:xfrm>
            <a:off x="76200" y="4186106"/>
            <a:ext cx="1632907"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1861507" y="4184518"/>
            <a:ext cx="1632907"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6200" y="5260276"/>
            <a:ext cx="1632907"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1861507" y="5261864"/>
            <a:ext cx="1632907"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1" name="Rounded Rectangle 10"/>
          <p:cNvSpPr/>
          <p:nvPr/>
        </p:nvSpPr>
        <p:spPr>
          <a:xfrm>
            <a:off x="3606006" y="2245367"/>
            <a:ext cx="1837021" cy="1995879"/>
          </a:xfrm>
          <a:prstGeom prst="round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a:lstStyle/>
          <a:p>
            <a:pPr algn="ctr" defTabSz="457200" eaLnBrk="1" fontAlgn="auto" hangingPunct="1">
              <a:spcBef>
                <a:spcPts val="0"/>
              </a:spcBef>
              <a:spcAft>
                <a:spcPts val="0"/>
              </a:spcAft>
            </a:pPr>
            <a:r>
              <a:rPr lang="en-US" sz="2400" dirty="0" smtClean="0">
                <a:solidFill>
                  <a:srgbClr val="000000"/>
                </a:solidFill>
              </a:rPr>
              <a:t>Map 1</a:t>
            </a:r>
            <a:endParaRPr lang="en-US" sz="2400" dirty="0">
              <a:solidFill>
                <a:srgbClr val="000000"/>
              </a:solidFill>
            </a:endParaRPr>
          </a:p>
        </p:txBody>
      </p:sp>
      <p:sp>
        <p:nvSpPr>
          <p:cNvPr id="12" name="Rectangle 11"/>
          <p:cNvSpPr/>
          <p:nvPr/>
        </p:nvSpPr>
        <p:spPr>
          <a:xfrm>
            <a:off x="3832800" y="2914520"/>
            <a:ext cx="1338076" cy="1122578"/>
          </a:xfrm>
          <a:prstGeom prst="rect">
            <a:avLst/>
          </a:prstGeom>
          <a:ln/>
        </p:spPr>
        <p:style>
          <a:lnRef idx="1">
            <a:schemeClr val="accent1"/>
          </a:lnRef>
          <a:fillRef idx="3">
            <a:schemeClr val="accent1"/>
          </a:fillRef>
          <a:effectRef idx="2">
            <a:schemeClr val="accent1"/>
          </a:effectRef>
          <a:fontRef idx="minor">
            <a:schemeClr val="lt1"/>
          </a:fontRef>
        </p:style>
        <p:txBody>
          <a:bodyPr/>
          <a:lstStyle/>
          <a:p>
            <a:pPr algn="ctr" defTabSz="457200" eaLnBrk="1" fontAlgn="auto" hangingPunct="1">
              <a:spcBef>
                <a:spcPts val="0"/>
              </a:spcBef>
              <a:spcAft>
                <a:spcPts val="0"/>
              </a:spcAft>
            </a:pPr>
            <a:r>
              <a:rPr lang="en-US" sz="2400" dirty="0" smtClean="0">
                <a:solidFill>
                  <a:srgbClr val="000000"/>
                </a:solidFill>
              </a:rPr>
              <a:t>Users</a:t>
            </a:r>
            <a:endParaRPr lang="en-US" sz="2400" dirty="0" smtClean="0">
              <a:solidFill>
                <a:srgbClr val="000000"/>
              </a:solidFill>
            </a:endParaRPr>
          </a:p>
          <a:p>
            <a:pPr algn="ctr" defTabSz="457200" eaLnBrk="1" fontAlgn="auto" hangingPunct="1">
              <a:spcBef>
                <a:spcPts val="0"/>
              </a:spcBef>
              <a:spcAft>
                <a:spcPts val="0"/>
              </a:spcAft>
            </a:pPr>
            <a:r>
              <a:rPr lang="en-US" sz="2400" dirty="0" smtClean="0">
                <a:solidFill>
                  <a:srgbClr val="000000"/>
                </a:solidFill>
              </a:rPr>
              <a:t>block </a:t>
            </a:r>
            <a:r>
              <a:rPr lang="en-US" sz="2400" dirty="0" err="1" smtClean="0">
                <a:solidFill>
                  <a:srgbClr val="000000"/>
                </a:solidFill>
              </a:rPr>
              <a:t>n</a:t>
            </a:r>
            <a:endParaRPr lang="en-US" sz="2400" dirty="0">
              <a:solidFill>
                <a:srgbClr val="000000"/>
              </a:solidFill>
            </a:endParaRPr>
          </a:p>
        </p:txBody>
      </p:sp>
      <p:sp>
        <p:nvSpPr>
          <p:cNvPr id="13" name="Rounded Rectangle 12"/>
          <p:cNvSpPr/>
          <p:nvPr/>
        </p:nvSpPr>
        <p:spPr>
          <a:xfrm>
            <a:off x="3606006" y="4382306"/>
            <a:ext cx="1837021" cy="1995879"/>
          </a:xfrm>
          <a:prstGeom prst="round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a:lstStyle/>
          <a:p>
            <a:pPr algn="ctr" defTabSz="457200" eaLnBrk="1" fontAlgn="auto" hangingPunct="1">
              <a:spcBef>
                <a:spcPts val="0"/>
              </a:spcBef>
              <a:spcAft>
                <a:spcPts val="0"/>
              </a:spcAft>
            </a:pPr>
            <a:r>
              <a:rPr lang="en-US" sz="2400" dirty="0" smtClean="0">
                <a:solidFill>
                  <a:srgbClr val="000000"/>
                </a:solidFill>
              </a:rPr>
              <a:t>Map 2</a:t>
            </a:r>
            <a:endParaRPr lang="en-US" sz="2400" dirty="0">
              <a:solidFill>
                <a:srgbClr val="000000"/>
              </a:solidFill>
            </a:endParaRPr>
          </a:p>
        </p:txBody>
      </p:sp>
      <p:sp>
        <p:nvSpPr>
          <p:cNvPr id="14" name="Rectangle 13"/>
          <p:cNvSpPr/>
          <p:nvPr/>
        </p:nvSpPr>
        <p:spPr>
          <a:xfrm>
            <a:off x="3832800" y="5051459"/>
            <a:ext cx="1338076" cy="1122578"/>
          </a:xfrm>
          <a:prstGeom prst="rect">
            <a:avLst/>
          </a:prstGeom>
          <a:ln/>
        </p:spPr>
        <p:style>
          <a:lnRef idx="1">
            <a:schemeClr val="accent1"/>
          </a:lnRef>
          <a:fillRef idx="3">
            <a:schemeClr val="accent1"/>
          </a:fillRef>
          <a:effectRef idx="2">
            <a:schemeClr val="accent1"/>
          </a:effectRef>
          <a:fontRef idx="minor">
            <a:schemeClr val="lt1"/>
          </a:fontRef>
        </p:style>
        <p:txBody>
          <a:bodyPr/>
          <a:lstStyle/>
          <a:p>
            <a:pPr algn="ctr" defTabSz="457200" eaLnBrk="1" fontAlgn="auto" hangingPunct="1">
              <a:spcBef>
                <a:spcPts val="0"/>
              </a:spcBef>
              <a:spcAft>
                <a:spcPts val="0"/>
              </a:spcAft>
            </a:pPr>
            <a:r>
              <a:rPr lang="en-US" sz="2400" dirty="0" smtClean="0">
                <a:solidFill>
                  <a:srgbClr val="000000"/>
                </a:solidFill>
              </a:rPr>
              <a:t>Pages</a:t>
            </a:r>
            <a:endParaRPr lang="en-US" sz="2400" dirty="0" smtClean="0">
              <a:solidFill>
                <a:srgbClr val="000000"/>
              </a:solidFill>
            </a:endParaRPr>
          </a:p>
          <a:p>
            <a:pPr algn="ctr" defTabSz="457200" eaLnBrk="1" fontAlgn="auto" hangingPunct="1">
              <a:spcBef>
                <a:spcPts val="0"/>
              </a:spcBef>
              <a:spcAft>
                <a:spcPts val="0"/>
              </a:spcAft>
            </a:pPr>
            <a:r>
              <a:rPr lang="en-US" sz="2400" dirty="0" smtClean="0">
                <a:solidFill>
                  <a:srgbClr val="000000"/>
                </a:solidFill>
              </a:rPr>
              <a:t>block </a:t>
            </a:r>
            <a:r>
              <a:rPr lang="en-US" sz="2400" dirty="0" err="1">
                <a:solidFill>
                  <a:srgbClr val="000000"/>
                </a:solidFill>
              </a:rPr>
              <a:t>m</a:t>
            </a:r>
            <a:endParaRPr lang="en-US" sz="2400" dirty="0">
              <a:solidFill>
                <a:srgbClr val="000000"/>
              </a:solidFill>
            </a:endParaRPr>
          </a:p>
        </p:txBody>
      </p:sp>
      <p:sp>
        <p:nvSpPr>
          <p:cNvPr id="15" name="Rectangle 14"/>
          <p:cNvSpPr/>
          <p:nvPr/>
        </p:nvSpPr>
        <p:spPr>
          <a:xfrm>
            <a:off x="76200" y="6488668"/>
            <a:ext cx="2293867" cy="307777"/>
          </a:xfrm>
          <a:prstGeom prst="rect">
            <a:avLst/>
          </a:prstGeom>
        </p:spPr>
        <p:txBody>
          <a:bodyPr wrap="none">
            <a:spAutoFit/>
          </a:bodyPr>
          <a:lstStyle/>
          <a:p>
            <a:r>
              <a:rPr lang="en-US" sz="1400" dirty="0" smtClean="0"/>
              <a:t>Credit: Alan </a:t>
            </a:r>
            <a:r>
              <a:rPr lang="en-US" sz="1400" dirty="0"/>
              <a:t>Gates, Yahoo</a:t>
            </a:r>
            <a:r>
              <a:rPr lang="en-US" sz="1400" dirty="0" smtClean="0"/>
              <a:t>!</a:t>
            </a:r>
            <a:endParaRPr lang="en-US" sz="1400" dirty="0"/>
          </a:p>
        </p:txBody>
      </p:sp>
      <p:cxnSp>
        <p:nvCxnSpPr>
          <p:cNvPr id="16" name="Elbow Connector 15"/>
          <p:cNvCxnSpPr/>
          <p:nvPr/>
        </p:nvCxnSpPr>
        <p:spPr>
          <a:xfrm rot="5400000" flipH="1" flipV="1">
            <a:off x="2959638" y="2426833"/>
            <a:ext cx="340206" cy="952529"/>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Curved Connector 16"/>
          <p:cNvCxnSpPr/>
          <p:nvPr/>
        </p:nvCxnSpPr>
        <p:spPr>
          <a:xfrm>
            <a:off x="1553530" y="4719149"/>
            <a:ext cx="2052476" cy="661097"/>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528096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Join</a:t>
            </a:r>
            <a:endParaRPr lang="en-US" dirty="0"/>
          </a:p>
        </p:txBody>
      </p:sp>
      <p:sp>
        <p:nvSpPr>
          <p:cNvPr id="4" name="Rectangle 3"/>
          <p:cNvSpPr/>
          <p:nvPr/>
        </p:nvSpPr>
        <p:spPr>
          <a:xfrm>
            <a:off x="215454" y="3073200"/>
            <a:ext cx="1338076" cy="3291897"/>
          </a:xfrm>
          <a:prstGeom prst="rect">
            <a:avLst/>
          </a:prstGeom>
          <a:ln/>
        </p:spPr>
        <p:style>
          <a:lnRef idx="1">
            <a:schemeClr val="accent1"/>
          </a:lnRef>
          <a:fillRef idx="3">
            <a:schemeClr val="accent1"/>
          </a:fillRef>
          <a:effectRef idx="2">
            <a:schemeClr val="accent1"/>
          </a:effectRef>
          <a:fontRef idx="minor">
            <a:schemeClr val="lt1"/>
          </a:fontRef>
        </p:style>
        <p:txBody>
          <a:bodyPr/>
          <a:lstStyle/>
          <a:p>
            <a:pPr algn="ctr" defTabSz="457200" eaLnBrk="1" fontAlgn="auto" hangingPunct="1">
              <a:spcBef>
                <a:spcPts val="0"/>
              </a:spcBef>
              <a:spcAft>
                <a:spcPts val="0"/>
              </a:spcAft>
            </a:pPr>
            <a:r>
              <a:rPr lang="en-US" sz="2400" dirty="0" smtClean="0">
                <a:solidFill>
                  <a:srgbClr val="000000"/>
                </a:solidFill>
              </a:rPr>
              <a:t>Pages</a:t>
            </a:r>
            <a:endParaRPr lang="en-US" sz="2400" dirty="0">
              <a:solidFill>
                <a:srgbClr val="000000"/>
              </a:solidFill>
            </a:endParaRPr>
          </a:p>
        </p:txBody>
      </p:sp>
      <p:sp>
        <p:nvSpPr>
          <p:cNvPr id="5" name="Rectangle 4"/>
          <p:cNvSpPr/>
          <p:nvPr/>
        </p:nvSpPr>
        <p:spPr>
          <a:xfrm>
            <a:off x="1984439" y="3073200"/>
            <a:ext cx="1338076" cy="3291897"/>
          </a:xfrm>
          <a:prstGeom prst="rect">
            <a:avLst/>
          </a:prstGeom>
        </p:spPr>
        <p:style>
          <a:lnRef idx="1">
            <a:schemeClr val="accent1"/>
          </a:lnRef>
          <a:fillRef idx="3">
            <a:schemeClr val="accent1"/>
          </a:fillRef>
          <a:effectRef idx="2">
            <a:schemeClr val="accent1"/>
          </a:effectRef>
          <a:fontRef idx="minor">
            <a:schemeClr val="lt1"/>
          </a:fontRef>
        </p:style>
        <p:txBody>
          <a:bodyPr rtlCol="0" anchor="t" anchorCtr="0"/>
          <a:lstStyle/>
          <a:p>
            <a:pPr algn="ctr" defTabSz="457200" eaLnBrk="1" fontAlgn="auto" hangingPunct="1">
              <a:spcBef>
                <a:spcPts val="0"/>
              </a:spcBef>
              <a:spcAft>
                <a:spcPts val="0"/>
              </a:spcAft>
            </a:pPr>
            <a:r>
              <a:rPr lang="en-US" sz="2400" dirty="0" smtClean="0">
                <a:solidFill>
                  <a:srgbClr val="000000"/>
                </a:solidFill>
              </a:rPr>
              <a:t>Users</a:t>
            </a:r>
            <a:endParaRPr lang="en-US" sz="2400" dirty="0">
              <a:solidFill>
                <a:srgbClr val="000000"/>
              </a:solidFill>
            </a:endParaRPr>
          </a:p>
        </p:txBody>
      </p:sp>
      <p:sp>
        <p:nvSpPr>
          <p:cNvPr id="6" name="TextBox 5"/>
          <p:cNvSpPr txBox="1"/>
          <p:nvPr/>
        </p:nvSpPr>
        <p:spPr>
          <a:xfrm>
            <a:off x="215454" y="1292785"/>
            <a:ext cx="5864068" cy="923330"/>
          </a:xfrm>
          <a:prstGeom prst="rect">
            <a:avLst/>
          </a:prstGeom>
          <a:noFill/>
        </p:spPr>
        <p:txBody>
          <a:bodyPr wrap="none" rtlCol="0">
            <a:spAutoFit/>
          </a:bodyPr>
          <a:lstStyle/>
          <a:p>
            <a:pPr defTabSz="457200" eaLnBrk="1" fontAlgn="auto" hangingPunct="1">
              <a:spcBef>
                <a:spcPts val="0"/>
              </a:spcBef>
              <a:spcAft>
                <a:spcPts val="0"/>
              </a:spcAft>
            </a:pPr>
            <a:r>
              <a:rPr lang="en-US" sz="1800" dirty="0" smtClean="0">
                <a:solidFill>
                  <a:srgbClr val="000000"/>
                </a:solidFill>
                <a:latin typeface="Courier New" charset="0"/>
                <a:ea typeface="MS PGothic" charset="0"/>
                <a:cs typeface="MS PGothic" charset="0"/>
              </a:rPr>
              <a:t>Users = </a:t>
            </a:r>
            <a:r>
              <a:rPr lang="en-US" sz="1800" dirty="0" smtClean="0">
                <a:solidFill>
                  <a:srgbClr val="FF0000"/>
                </a:solidFill>
                <a:latin typeface="Courier New" charset="0"/>
                <a:ea typeface="MS PGothic" charset="0"/>
                <a:cs typeface="MS PGothic" charset="0"/>
              </a:rPr>
              <a:t>load</a:t>
            </a:r>
            <a:r>
              <a:rPr lang="en-US" sz="1800" dirty="0" smtClean="0">
                <a:solidFill>
                  <a:srgbClr val="000000"/>
                </a:solidFill>
                <a:latin typeface="Courier New" charset="0"/>
                <a:ea typeface="MS PGothic" charset="0"/>
                <a:cs typeface="MS PGothic" charset="0"/>
              </a:rPr>
              <a:t> ‘</a:t>
            </a:r>
            <a:r>
              <a:rPr lang="en-US" sz="1800" dirty="0" smtClean="0">
                <a:solidFill>
                  <a:srgbClr val="0000FF"/>
                </a:solidFill>
                <a:latin typeface="Courier New" charset="0"/>
                <a:ea typeface="MS PGothic" charset="0"/>
                <a:cs typeface="MS PGothic" charset="0"/>
              </a:rPr>
              <a:t>users</a:t>
            </a:r>
            <a:r>
              <a:rPr lang="en-US" sz="1800" dirty="0" smtClean="0">
                <a:solidFill>
                  <a:srgbClr val="000000"/>
                </a:solidFill>
                <a:latin typeface="Courier New" charset="0"/>
                <a:ea typeface="MS PGothic" charset="0"/>
                <a:cs typeface="MS PGothic" charset="0"/>
              </a:rPr>
              <a:t>’ </a:t>
            </a:r>
            <a:r>
              <a:rPr lang="en-US" sz="1800" dirty="0" smtClean="0">
                <a:solidFill>
                  <a:srgbClr val="FF0000"/>
                </a:solidFill>
                <a:latin typeface="Courier New" charset="0"/>
                <a:ea typeface="MS PGothic" charset="0"/>
                <a:cs typeface="MS PGothic" charset="0"/>
              </a:rPr>
              <a:t>as</a:t>
            </a:r>
            <a:r>
              <a:rPr lang="en-US" sz="1800" dirty="0" smtClean="0">
                <a:solidFill>
                  <a:srgbClr val="000000"/>
                </a:solidFill>
                <a:latin typeface="Courier New" charset="0"/>
                <a:ea typeface="MS PGothic" charset="0"/>
                <a:cs typeface="MS PGothic" charset="0"/>
              </a:rPr>
              <a:t> (name, age);</a:t>
            </a:r>
            <a:br>
              <a:rPr lang="en-US" sz="1800" dirty="0" smtClean="0">
                <a:solidFill>
                  <a:srgbClr val="000000"/>
                </a:solidFill>
                <a:latin typeface="Courier New" charset="0"/>
                <a:ea typeface="MS PGothic" charset="0"/>
                <a:cs typeface="MS PGothic" charset="0"/>
              </a:rPr>
            </a:br>
            <a:r>
              <a:rPr lang="en-US" sz="1800" dirty="0" smtClean="0">
                <a:solidFill>
                  <a:srgbClr val="000000"/>
                </a:solidFill>
                <a:latin typeface="Courier New" charset="0"/>
                <a:ea typeface="MS PGothic" charset="0"/>
                <a:cs typeface="MS PGothic" charset="0"/>
              </a:rPr>
              <a:t>Pages = </a:t>
            </a:r>
            <a:r>
              <a:rPr lang="en-US" sz="1800" dirty="0" smtClean="0">
                <a:solidFill>
                  <a:srgbClr val="FF0000"/>
                </a:solidFill>
                <a:latin typeface="Courier New" charset="0"/>
                <a:ea typeface="MS PGothic" charset="0"/>
                <a:cs typeface="MS PGothic" charset="0"/>
              </a:rPr>
              <a:t>load</a:t>
            </a:r>
            <a:r>
              <a:rPr lang="en-US" sz="1800" dirty="0" smtClean="0">
                <a:solidFill>
                  <a:srgbClr val="000000"/>
                </a:solidFill>
                <a:latin typeface="Courier New" charset="0"/>
                <a:ea typeface="MS PGothic" charset="0"/>
                <a:cs typeface="MS PGothic" charset="0"/>
              </a:rPr>
              <a:t> ‘</a:t>
            </a:r>
            <a:r>
              <a:rPr lang="en-US" sz="1800" dirty="0" smtClean="0">
                <a:solidFill>
                  <a:srgbClr val="0000FF"/>
                </a:solidFill>
                <a:latin typeface="Courier New" charset="0"/>
                <a:ea typeface="MS PGothic" charset="0"/>
                <a:cs typeface="MS PGothic" charset="0"/>
              </a:rPr>
              <a:t>pages</a:t>
            </a:r>
            <a:r>
              <a:rPr lang="en-US" sz="1800" dirty="0" smtClean="0">
                <a:solidFill>
                  <a:srgbClr val="000000"/>
                </a:solidFill>
                <a:latin typeface="Courier New" charset="0"/>
                <a:ea typeface="MS PGothic" charset="0"/>
                <a:cs typeface="MS PGothic" charset="0"/>
              </a:rPr>
              <a:t>’ </a:t>
            </a:r>
            <a:r>
              <a:rPr lang="en-US" sz="1800" dirty="0" smtClean="0">
                <a:solidFill>
                  <a:srgbClr val="FF0000"/>
                </a:solidFill>
                <a:latin typeface="Courier New" charset="0"/>
                <a:ea typeface="MS PGothic" charset="0"/>
                <a:cs typeface="MS PGothic" charset="0"/>
              </a:rPr>
              <a:t>as</a:t>
            </a:r>
            <a:r>
              <a:rPr lang="en-US" sz="1800" dirty="0" smtClean="0">
                <a:solidFill>
                  <a:srgbClr val="000000"/>
                </a:solidFill>
                <a:latin typeface="Courier New" charset="0"/>
                <a:ea typeface="MS PGothic" charset="0"/>
                <a:cs typeface="MS PGothic" charset="0"/>
              </a:rPr>
              <a:t> (user, </a:t>
            </a:r>
            <a:r>
              <a:rPr lang="en-US" sz="1800" dirty="0" err="1" smtClean="0">
                <a:solidFill>
                  <a:srgbClr val="000000"/>
                </a:solidFill>
                <a:latin typeface="Courier New" charset="0"/>
                <a:ea typeface="MS PGothic" charset="0"/>
                <a:cs typeface="MS PGothic" charset="0"/>
              </a:rPr>
              <a:t>url</a:t>
            </a:r>
            <a:r>
              <a:rPr lang="en-US" sz="1800" dirty="0" smtClean="0">
                <a:solidFill>
                  <a:srgbClr val="000000"/>
                </a:solidFill>
                <a:latin typeface="Courier New" charset="0"/>
                <a:ea typeface="MS PGothic" charset="0"/>
                <a:cs typeface="MS PGothic" charset="0"/>
              </a:rPr>
              <a:t>);</a:t>
            </a:r>
            <a:br>
              <a:rPr lang="en-US" sz="1800" dirty="0" smtClean="0">
                <a:solidFill>
                  <a:srgbClr val="000000"/>
                </a:solidFill>
                <a:latin typeface="Courier New" charset="0"/>
                <a:ea typeface="MS PGothic" charset="0"/>
                <a:cs typeface="MS PGothic" charset="0"/>
              </a:rPr>
            </a:br>
            <a:r>
              <a:rPr lang="en-US" sz="1800" dirty="0" err="1" smtClean="0">
                <a:solidFill>
                  <a:srgbClr val="000000"/>
                </a:solidFill>
                <a:latin typeface="Courier New" charset="0"/>
                <a:ea typeface="MS PGothic" charset="0"/>
                <a:cs typeface="MS PGothic" charset="0"/>
              </a:rPr>
              <a:t>Jnd</a:t>
            </a:r>
            <a:r>
              <a:rPr lang="en-US" sz="1800" dirty="0" smtClean="0">
                <a:solidFill>
                  <a:srgbClr val="000000"/>
                </a:solidFill>
                <a:latin typeface="Courier New" charset="0"/>
                <a:ea typeface="MS PGothic" charset="0"/>
                <a:cs typeface="MS PGothic" charset="0"/>
              </a:rPr>
              <a:t> = </a:t>
            </a:r>
            <a:r>
              <a:rPr lang="en-US" sz="1800" dirty="0" smtClean="0">
                <a:solidFill>
                  <a:srgbClr val="FF0000"/>
                </a:solidFill>
                <a:latin typeface="Courier New" charset="0"/>
                <a:ea typeface="MS PGothic" charset="0"/>
                <a:cs typeface="MS PGothic" charset="0"/>
              </a:rPr>
              <a:t>join</a:t>
            </a:r>
            <a:r>
              <a:rPr lang="en-US" sz="1800" dirty="0" smtClean="0">
                <a:solidFill>
                  <a:srgbClr val="000000"/>
                </a:solidFill>
                <a:latin typeface="Courier New" charset="0"/>
                <a:ea typeface="MS PGothic" charset="0"/>
                <a:cs typeface="MS PGothic" charset="0"/>
              </a:rPr>
              <a:t> Users </a:t>
            </a:r>
            <a:r>
              <a:rPr lang="en-US" sz="1800" dirty="0" smtClean="0">
                <a:solidFill>
                  <a:srgbClr val="FF0000"/>
                </a:solidFill>
                <a:latin typeface="Courier New" charset="0"/>
                <a:ea typeface="MS PGothic" charset="0"/>
                <a:cs typeface="MS PGothic" charset="0"/>
              </a:rPr>
              <a:t>by</a:t>
            </a:r>
            <a:r>
              <a:rPr lang="en-US" sz="1800" dirty="0" smtClean="0">
                <a:solidFill>
                  <a:srgbClr val="000000"/>
                </a:solidFill>
                <a:latin typeface="Courier New" charset="0"/>
                <a:ea typeface="MS PGothic" charset="0"/>
                <a:cs typeface="MS PGothic" charset="0"/>
              </a:rPr>
              <a:t> name, Pages </a:t>
            </a:r>
            <a:r>
              <a:rPr lang="en-US" sz="1800" dirty="0" smtClean="0">
                <a:solidFill>
                  <a:srgbClr val="FF0000"/>
                </a:solidFill>
                <a:latin typeface="Courier New" charset="0"/>
                <a:ea typeface="MS PGothic" charset="0"/>
                <a:cs typeface="MS PGothic" charset="0"/>
              </a:rPr>
              <a:t>by</a:t>
            </a:r>
            <a:r>
              <a:rPr lang="en-US" sz="1800" dirty="0" smtClean="0">
                <a:solidFill>
                  <a:srgbClr val="000000"/>
                </a:solidFill>
                <a:latin typeface="Courier New" charset="0"/>
                <a:ea typeface="MS PGothic" charset="0"/>
                <a:cs typeface="MS PGothic" charset="0"/>
              </a:rPr>
              <a:t> user;</a:t>
            </a:r>
            <a:endParaRPr lang="en-US" sz="1800" dirty="0">
              <a:solidFill>
                <a:srgbClr val="000000"/>
              </a:solidFill>
              <a:latin typeface="Arial"/>
              <a:ea typeface="+mn-ea"/>
              <a:cs typeface="+mn-cs"/>
            </a:endParaRPr>
          </a:p>
        </p:txBody>
      </p:sp>
      <p:cxnSp>
        <p:nvCxnSpPr>
          <p:cNvPr id="7" name="Straight Connector 6"/>
          <p:cNvCxnSpPr/>
          <p:nvPr/>
        </p:nvCxnSpPr>
        <p:spPr>
          <a:xfrm>
            <a:off x="76200" y="4186106"/>
            <a:ext cx="1632907"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1861507" y="4184518"/>
            <a:ext cx="1632907"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6200" y="5260276"/>
            <a:ext cx="1632907"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1861507" y="5261864"/>
            <a:ext cx="1632907"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1" name="Rounded Rectangle 10"/>
          <p:cNvSpPr/>
          <p:nvPr/>
        </p:nvSpPr>
        <p:spPr>
          <a:xfrm>
            <a:off x="3606006" y="2245367"/>
            <a:ext cx="1837021" cy="1995879"/>
          </a:xfrm>
          <a:prstGeom prst="round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a:lstStyle/>
          <a:p>
            <a:pPr algn="ctr" defTabSz="457200" eaLnBrk="1" fontAlgn="auto" hangingPunct="1">
              <a:spcBef>
                <a:spcPts val="0"/>
              </a:spcBef>
              <a:spcAft>
                <a:spcPts val="0"/>
              </a:spcAft>
            </a:pPr>
            <a:r>
              <a:rPr lang="en-US" sz="2400" dirty="0" smtClean="0">
                <a:solidFill>
                  <a:srgbClr val="000000"/>
                </a:solidFill>
              </a:rPr>
              <a:t>Map 1</a:t>
            </a:r>
            <a:endParaRPr lang="en-US" sz="2400" dirty="0">
              <a:solidFill>
                <a:srgbClr val="000000"/>
              </a:solidFill>
            </a:endParaRPr>
          </a:p>
        </p:txBody>
      </p:sp>
      <p:sp>
        <p:nvSpPr>
          <p:cNvPr id="12" name="Rectangle 11"/>
          <p:cNvSpPr/>
          <p:nvPr/>
        </p:nvSpPr>
        <p:spPr>
          <a:xfrm>
            <a:off x="3832800" y="2914520"/>
            <a:ext cx="1338076" cy="1122578"/>
          </a:xfrm>
          <a:prstGeom prst="rect">
            <a:avLst/>
          </a:prstGeom>
          <a:ln/>
        </p:spPr>
        <p:style>
          <a:lnRef idx="1">
            <a:schemeClr val="accent1"/>
          </a:lnRef>
          <a:fillRef idx="3">
            <a:schemeClr val="accent1"/>
          </a:fillRef>
          <a:effectRef idx="2">
            <a:schemeClr val="accent1"/>
          </a:effectRef>
          <a:fontRef idx="minor">
            <a:schemeClr val="lt1"/>
          </a:fontRef>
        </p:style>
        <p:txBody>
          <a:bodyPr/>
          <a:lstStyle/>
          <a:p>
            <a:pPr algn="ctr" defTabSz="457200" eaLnBrk="1" fontAlgn="auto" hangingPunct="1">
              <a:spcBef>
                <a:spcPts val="0"/>
              </a:spcBef>
              <a:spcAft>
                <a:spcPts val="0"/>
              </a:spcAft>
            </a:pPr>
            <a:r>
              <a:rPr lang="en-US" sz="2400" dirty="0" smtClean="0">
                <a:solidFill>
                  <a:srgbClr val="000000"/>
                </a:solidFill>
              </a:rPr>
              <a:t>Users</a:t>
            </a:r>
            <a:endParaRPr lang="en-US" sz="2400" dirty="0" smtClean="0">
              <a:solidFill>
                <a:srgbClr val="000000"/>
              </a:solidFill>
            </a:endParaRPr>
          </a:p>
          <a:p>
            <a:pPr algn="ctr" defTabSz="457200" eaLnBrk="1" fontAlgn="auto" hangingPunct="1">
              <a:spcBef>
                <a:spcPts val="0"/>
              </a:spcBef>
              <a:spcAft>
                <a:spcPts val="0"/>
              </a:spcAft>
            </a:pPr>
            <a:r>
              <a:rPr lang="en-US" sz="2400" dirty="0" smtClean="0">
                <a:solidFill>
                  <a:srgbClr val="000000"/>
                </a:solidFill>
              </a:rPr>
              <a:t>block </a:t>
            </a:r>
            <a:r>
              <a:rPr lang="en-US" sz="2400" dirty="0" err="1" smtClean="0">
                <a:solidFill>
                  <a:srgbClr val="000000"/>
                </a:solidFill>
              </a:rPr>
              <a:t>n</a:t>
            </a:r>
            <a:endParaRPr lang="en-US" sz="2400" dirty="0">
              <a:solidFill>
                <a:srgbClr val="000000"/>
              </a:solidFill>
            </a:endParaRPr>
          </a:p>
        </p:txBody>
      </p:sp>
      <p:sp>
        <p:nvSpPr>
          <p:cNvPr id="13" name="Rounded Rectangle 12"/>
          <p:cNvSpPr/>
          <p:nvPr/>
        </p:nvSpPr>
        <p:spPr>
          <a:xfrm>
            <a:off x="3606006" y="4382306"/>
            <a:ext cx="1837021" cy="1995879"/>
          </a:xfrm>
          <a:prstGeom prst="round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a:lstStyle/>
          <a:p>
            <a:pPr algn="ctr" defTabSz="457200" eaLnBrk="1" fontAlgn="auto" hangingPunct="1">
              <a:spcBef>
                <a:spcPts val="0"/>
              </a:spcBef>
              <a:spcAft>
                <a:spcPts val="0"/>
              </a:spcAft>
            </a:pPr>
            <a:r>
              <a:rPr lang="en-US" sz="2400" dirty="0" smtClean="0">
                <a:solidFill>
                  <a:srgbClr val="000000"/>
                </a:solidFill>
              </a:rPr>
              <a:t>Map 2</a:t>
            </a:r>
            <a:endParaRPr lang="en-US" sz="2400" dirty="0">
              <a:solidFill>
                <a:srgbClr val="000000"/>
              </a:solidFill>
            </a:endParaRPr>
          </a:p>
        </p:txBody>
      </p:sp>
      <p:sp>
        <p:nvSpPr>
          <p:cNvPr id="14" name="Rectangle 13"/>
          <p:cNvSpPr/>
          <p:nvPr/>
        </p:nvSpPr>
        <p:spPr>
          <a:xfrm>
            <a:off x="3832800" y="5051459"/>
            <a:ext cx="1338076" cy="1122578"/>
          </a:xfrm>
          <a:prstGeom prst="rect">
            <a:avLst/>
          </a:prstGeom>
          <a:ln/>
        </p:spPr>
        <p:style>
          <a:lnRef idx="1">
            <a:schemeClr val="accent1"/>
          </a:lnRef>
          <a:fillRef idx="3">
            <a:schemeClr val="accent1"/>
          </a:fillRef>
          <a:effectRef idx="2">
            <a:schemeClr val="accent1"/>
          </a:effectRef>
          <a:fontRef idx="minor">
            <a:schemeClr val="lt1"/>
          </a:fontRef>
        </p:style>
        <p:txBody>
          <a:bodyPr/>
          <a:lstStyle/>
          <a:p>
            <a:pPr algn="ctr" defTabSz="457200" eaLnBrk="1" fontAlgn="auto" hangingPunct="1">
              <a:spcBef>
                <a:spcPts val="0"/>
              </a:spcBef>
              <a:spcAft>
                <a:spcPts val="0"/>
              </a:spcAft>
            </a:pPr>
            <a:r>
              <a:rPr lang="en-US" sz="2400" dirty="0" smtClean="0">
                <a:solidFill>
                  <a:srgbClr val="000000"/>
                </a:solidFill>
              </a:rPr>
              <a:t>Pages</a:t>
            </a:r>
            <a:endParaRPr lang="en-US" sz="2400" dirty="0" smtClean="0">
              <a:solidFill>
                <a:srgbClr val="000000"/>
              </a:solidFill>
            </a:endParaRPr>
          </a:p>
          <a:p>
            <a:pPr algn="ctr" defTabSz="457200" eaLnBrk="1" fontAlgn="auto" hangingPunct="1">
              <a:spcBef>
                <a:spcPts val="0"/>
              </a:spcBef>
              <a:spcAft>
                <a:spcPts val="0"/>
              </a:spcAft>
            </a:pPr>
            <a:r>
              <a:rPr lang="en-US" sz="2400" dirty="0" smtClean="0">
                <a:solidFill>
                  <a:srgbClr val="000000"/>
                </a:solidFill>
              </a:rPr>
              <a:t>block </a:t>
            </a:r>
            <a:r>
              <a:rPr lang="en-US" sz="2400" dirty="0" err="1">
                <a:solidFill>
                  <a:srgbClr val="000000"/>
                </a:solidFill>
              </a:rPr>
              <a:t>m</a:t>
            </a:r>
            <a:endParaRPr lang="en-US" sz="2400" dirty="0">
              <a:solidFill>
                <a:srgbClr val="000000"/>
              </a:solidFill>
            </a:endParaRPr>
          </a:p>
        </p:txBody>
      </p:sp>
      <p:sp>
        <p:nvSpPr>
          <p:cNvPr id="29" name="TextBox 28"/>
          <p:cNvSpPr txBox="1"/>
          <p:nvPr/>
        </p:nvSpPr>
        <p:spPr>
          <a:xfrm>
            <a:off x="5647139" y="2732994"/>
            <a:ext cx="1044088" cy="369332"/>
          </a:xfrm>
          <a:prstGeom prst="rect">
            <a:avLst/>
          </a:prstGeom>
          <a:noFill/>
        </p:spPr>
        <p:txBody>
          <a:bodyPr wrap="none" rtlCol="0">
            <a:spAutoFit/>
          </a:bodyPr>
          <a:lstStyle/>
          <a:p>
            <a:pPr defTabSz="457200" eaLnBrk="1" fontAlgn="auto" hangingPunct="1">
              <a:spcBef>
                <a:spcPts val="0"/>
              </a:spcBef>
              <a:spcAft>
                <a:spcPts val="0"/>
              </a:spcAft>
            </a:pPr>
            <a:r>
              <a:rPr lang="en-US" sz="1800" dirty="0" smtClean="0">
                <a:solidFill>
                  <a:srgbClr val="000000"/>
                </a:solidFill>
                <a:latin typeface="Arial"/>
                <a:ea typeface="+mn-ea"/>
                <a:cs typeface="+mn-cs"/>
              </a:rPr>
              <a:t>(1, user)</a:t>
            </a:r>
            <a:endParaRPr lang="en-US" sz="1800" dirty="0">
              <a:solidFill>
                <a:srgbClr val="000000"/>
              </a:solidFill>
              <a:latin typeface="Arial"/>
              <a:ea typeface="+mn-ea"/>
              <a:cs typeface="+mn-cs"/>
            </a:endParaRPr>
          </a:p>
        </p:txBody>
      </p:sp>
      <p:sp>
        <p:nvSpPr>
          <p:cNvPr id="30" name="TextBox 29"/>
          <p:cNvSpPr txBox="1"/>
          <p:nvPr/>
        </p:nvSpPr>
        <p:spPr>
          <a:xfrm>
            <a:off x="5647139" y="5658771"/>
            <a:ext cx="1172466" cy="369332"/>
          </a:xfrm>
          <a:prstGeom prst="rect">
            <a:avLst/>
          </a:prstGeom>
          <a:noFill/>
        </p:spPr>
        <p:txBody>
          <a:bodyPr wrap="none" rtlCol="0">
            <a:spAutoFit/>
          </a:bodyPr>
          <a:lstStyle/>
          <a:p>
            <a:pPr defTabSz="457200" eaLnBrk="1" fontAlgn="auto" hangingPunct="1">
              <a:spcBef>
                <a:spcPts val="0"/>
              </a:spcBef>
              <a:spcAft>
                <a:spcPts val="0"/>
              </a:spcAft>
            </a:pPr>
            <a:r>
              <a:rPr lang="en-US" sz="1800" dirty="0" smtClean="0">
                <a:solidFill>
                  <a:srgbClr val="000000"/>
                </a:solidFill>
                <a:latin typeface="Arial"/>
                <a:ea typeface="+mn-ea"/>
                <a:cs typeface="+mn-cs"/>
              </a:rPr>
              <a:t>(2, name)</a:t>
            </a:r>
            <a:endParaRPr lang="en-US" sz="1800" dirty="0">
              <a:solidFill>
                <a:srgbClr val="000000"/>
              </a:solidFill>
              <a:latin typeface="Arial"/>
              <a:ea typeface="+mn-ea"/>
              <a:cs typeface="+mn-cs"/>
            </a:endParaRPr>
          </a:p>
        </p:txBody>
      </p:sp>
      <p:sp>
        <p:nvSpPr>
          <p:cNvPr id="16" name="Rectangle 15"/>
          <p:cNvSpPr/>
          <p:nvPr/>
        </p:nvSpPr>
        <p:spPr>
          <a:xfrm>
            <a:off x="76200" y="6488668"/>
            <a:ext cx="2293867" cy="307777"/>
          </a:xfrm>
          <a:prstGeom prst="rect">
            <a:avLst/>
          </a:prstGeom>
        </p:spPr>
        <p:txBody>
          <a:bodyPr wrap="none">
            <a:spAutoFit/>
          </a:bodyPr>
          <a:lstStyle/>
          <a:p>
            <a:r>
              <a:rPr lang="en-US" sz="1400" dirty="0" smtClean="0"/>
              <a:t>Credit: Alan </a:t>
            </a:r>
            <a:r>
              <a:rPr lang="en-US" sz="1400" dirty="0"/>
              <a:t>Gates, Yahoo</a:t>
            </a:r>
            <a:r>
              <a:rPr lang="en-US" sz="1400" dirty="0" smtClean="0"/>
              <a:t>!</a:t>
            </a:r>
            <a:endParaRPr lang="en-US" sz="1400" dirty="0"/>
          </a:p>
        </p:txBody>
      </p:sp>
      <p:sp>
        <p:nvSpPr>
          <p:cNvPr id="3" name="Cloud Callout 2"/>
          <p:cNvSpPr/>
          <p:nvPr/>
        </p:nvSpPr>
        <p:spPr>
          <a:xfrm>
            <a:off x="5715000" y="1905000"/>
            <a:ext cx="1844430" cy="655915"/>
          </a:xfrm>
          <a:prstGeom prst="cloudCallout">
            <a:avLst>
              <a:gd name="adj1" fmla="val -36324"/>
              <a:gd name="adj2" fmla="val 84457"/>
            </a:avLst>
          </a:prstGeom>
        </p:spPr>
        <p:style>
          <a:lnRef idx="2">
            <a:schemeClr val="accent1"/>
          </a:lnRef>
          <a:fillRef idx="1">
            <a:schemeClr val="lt1"/>
          </a:fillRef>
          <a:effectRef idx="0">
            <a:schemeClr val="accent1"/>
          </a:effectRef>
          <a:fontRef idx="minor">
            <a:schemeClr val="dk1"/>
          </a:fontRef>
        </p:style>
        <p:txBody>
          <a:bodyPr wrap="none" rtlCol="0" anchor="ctr">
            <a:spAutoFit/>
          </a:bodyPr>
          <a:lstStyle/>
          <a:p>
            <a:pPr algn="ctr"/>
            <a:r>
              <a:rPr lang="en-US" sz="1100" dirty="0" smtClean="0"/>
              <a:t>Means: it comes</a:t>
            </a:r>
            <a:br>
              <a:rPr lang="en-US" sz="1100" dirty="0" smtClean="0"/>
            </a:br>
            <a:r>
              <a:rPr lang="en-US" sz="1100" dirty="0" smtClean="0"/>
              <a:t>from relation #1</a:t>
            </a:r>
            <a:endParaRPr lang="en-US" sz="1100" dirty="0"/>
          </a:p>
        </p:txBody>
      </p:sp>
      <p:sp>
        <p:nvSpPr>
          <p:cNvPr id="18" name="Cloud Callout 17"/>
          <p:cNvSpPr/>
          <p:nvPr/>
        </p:nvSpPr>
        <p:spPr>
          <a:xfrm>
            <a:off x="5638800" y="4648200"/>
            <a:ext cx="1844430" cy="655915"/>
          </a:xfrm>
          <a:prstGeom prst="cloudCallout">
            <a:avLst>
              <a:gd name="adj1" fmla="val -33646"/>
              <a:gd name="adj2" fmla="val 103819"/>
            </a:avLst>
          </a:prstGeom>
        </p:spPr>
        <p:style>
          <a:lnRef idx="2">
            <a:schemeClr val="accent1"/>
          </a:lnRef>
          <a:fillRef idx="1">
            <a:schemeClr val="lt1"/>
          </a:fillRef>
          <a:effectRef idx="0">
            <a:schemeClr val="accent1"/>
          </a:effectRef>
          <a:fontRef idx="minor">
            <a:schemeClr val="dk1"/>
          </a:fontRef>
        </p:style>
        <p:txBody>
          <a:bodyPr wrap="none" rtlCol="0" anchor="ctr">
            <a:spAutoFit/>
          </a:bodyPr>
          <a:lstStyle/>
          <a:p>
            <a:pPr algn="ctr"/>
            <a:r>
              <a:rPr lang="en-US" sz="1100" dirty="0" smtClean="0"/>
              <a:t>Means: it comes</a:t>
            </a:r>
            <a:br>
              <a:rPr lang="en-US" sz="1100" dirty="0" smtClean="0"/>
            </a:br>
            <a:r>
              <a:rPr lang="en-US" sz="1100" dirty="0" smtClean="0"/>
              <a:t>from relation #2</a:t>
            </a:r>
            <a:endParaRPr lang="en-US" sz="1100" dirty="0"/>
          </a:p>
        </p:txBody>
      </p:sp>
      <p:cxnSp>
        <p:nvCxnSpPr>
          <p:cNvPr id="19" name="Elbow Connector 18"/>
          <p:cNvCxnSpPr/>
          <p:nvPr/>
        </p:nvCxnSpPr>
        <p:spPr>
          <a:xfrm rot="5400000" flipH="1" flipV="1">
            <a:off x="2959638" y="2426833"/>
            <a:ext cx="340206" cy="952529"/>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Curved Connector 19"/>
          <p:cNvCxnSpPr/>
          <p:nvPr/>
        </p:nvCxnSpPr>
        <p:spPr>
          <a:xfrm>
            <a:off x="1553530" y="4719149"/>
            <a:ext cx="2052476" cy="661097"/>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3534457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Join</a:t>
            </a:r>
            <a:endParaRPr lang="en-US" dirty="0"/>
          </a:p>
        </p:txBody>
      </p:sp>
      <p:sp>
        <p:nvSpPr>
          <p:cNvPr id="4" name="Rectangle 3"/>
          <p:cNvSpPr/>
          <p:nvPr/>
        </p:nvSpPr>
        <p:spPr>
          <a:xfrm>
            <a:off x="215454" y="3073200"/>
            <a:ext cx="1338076" cy="3291897"/>
          </a:xfrm>
          <a:prstGeom prst="rect">
            <a:avLst/>
          </a:prstGeom>
          <a:ln/>
        </p:spPr>
        <p:style>
          <a:lnRef idx="1">
            <a:schemeClr val="accent1"/>
          </a:lnRef>
          <a:fillRef idx="3">
            <a:schemeClr val="accent1"/>
          </a:fillRef>
          <a:effectRef idx="2">
            <a:schemeClr val="accent1"/>
          </a:effectRef>
          <a:fontRef idx="minor">
            <a:schemeClr val="lt1"/>
          </a:fontRef>
        </p:style>
        <p:txBody>
          <a:bodyPr/>
          <a:lstStyle/>
          <a:p>
            <a:pPr algn="ctr" defTabSz="457200" eaLnBrk="1" fontAlgn="auto" hangingPunct="1">
              <a:spcBef>
                <a:spcPts val="0"/>
              </a:spcBef>
              <a:spcAft>
                <a:spcPts val="0"/>
              </a:spcAft>
            </a:pPr>
            <a:r>
              <a:rPr lang="en-US" sz="2400" dirty="0" smtClean="0">
                <a:solidFill>
                  <a:srgbClr val="000000"/>
                </a:solidFill>
              </a:rPr>
              <a:t>Pages</a:t>
            </a:r>
            <a:endParaRPr lang="en-US" sz="2400" dirty="0">
              <a:solidFill>
                <a:srgbClr val="000000"/>
              </a:solidFill>
            </a:endParaRPr>
          </a:p>
        </p:txBody>
      </p:sp>
      <p:sp>
        <p:nvSpPr>
          <p:cNvPr id="5" name="Rectangle 4"/>
          <p:cNvSpPr/>
          <p:nvPr/>
        </p:nvSpPr>
        <p:spPr>
          <a:xfrm>
            <a:off x="1984439" y="3073200"/>
            <a:ext cx="1338076" cy="3291897"/>
          </a:xfrm>
          <a:prstGeom prst="rect">
            <a:avLst/>
          </a:prstGeom>
        </p:spPr>
        <p:style>
          <a:lnRef idx="1">
            <a:schemeClr val="accent1"/>
          </a:lnRef>
          <a:fillRef idx="3">
            <a:schemeClr val="accent1"/>
          </a:fillRef>
          <a:effectRef idx="2">
            <a:schemeClr val="accent1"/>
          </a:effectRef>
          <a:fontRef idx="minor">
            <a:schemeClr val="lt1"/>
          </a:fontRef>
        </p:style>
        <p:txBody>
          <a:bodyPr rtlCol="0" anchor="t" anchorCtr="0"/>
          <a:lstStyle/>
          <a:p>
            <a:pPr algn="ctr" defTabSz="457200" eaLnBrk="1" fontAlgn="auto" hangingPunct="1">
              <a:spcBef>
                <a:spcPts val="0"/>
              </a:spcBef>
              <a:spcAft>
                <a:spcPts val="0"/>
              </a:spcAft>
            </a:pPr>
            <a:r>
              <a:rPr lang="en-US" sz="2400" dirty="0" smtClean="0">
                <a:solidFill>
                  <a:srgbClr val="000000"/>
                </a:solidFill>
              </a:rPr>
              <a:t>Users</a:t>
            </a:r>
            <a:endParaRPr lang="en-US" sz="2400" dirty="0">
              <a:solidFill>
                <a:srgbClr val="000000"/>
              </a:solidFill>
            </a:endParaRPr>
          </a:p>
        </p:txBody>
      </p:sp>
      <p:sp>
        <p:nvSpPr>
          <p:cNvPr id="6" name="TextBox 5"/>
          <p:cNvSpPr txBox="1"/>
          <p:nvPr/>
        </p:nvSpPr>
        <p:spPr>
          <a:xfrm>
            <a:off x="215454" y="1292785"/>
            <a:ext cx="5864068" cy="923330"/>
          </a:xfrm>
          <a:prstGeom prst="rect">
            <a:avLst/>
          </a:prstGeom>
          <a:noFill/>
        </p:spPr>
        <p:txBody>
          <a:bodyPr wrap="none" rtlCol="0">
            <a:spAutoFit/>
          </a:bodyPr>
          <a:lstStyle/>
          <a:p>
            <a:pPr defTabSz="457200" eaLnBrk="1" fontAlgn="auto" hangingPunct="1">
              <a:spcBef>
                <a:spcPts val="0"/>
              </a:spcBef>
              <a:spcAft>
                <a:spcPts val="0"/>
              </a:spcAft>
            </a:pPr>
            <a:r>
              <a:rPr lang="en-US" sz="1800" dirty="0" smtClean="0">
                <a:solidFill>
                  <a:srgbClr val="000000"/>
                </a:solidFill>
                <a:latin typeface="Courier New" charset="0"/>
                <a:ea typeface="MS PGothic" charset="0"/>
                <a:cs typeface="MS PGothic" charset="0"/>
              </a:rPr>
              <a:t>Users = </a:t>
            </a:r>
            <a:r>
              <a:rPr lang="en-US" sz="1800" dirty="0" smtClean="0">
                <a:solidFill>
                  <a:srgbClr val="FF0000"/>
                </a:solidFill>
                <a:latin typeface="Courier New" charset="0"/>
                <a:ea typeface="MS PGothic" charset="0"/>
                <a:cs typeface="MS PGothic" charset="0"/>
              </a:rPr>
              <a:t>load</a:t>
            </a:r>
            <a:r>
              <a:rPr lang="en-US" sz="1800" dirty="0" smtClean="0">
                <a:solidFill>
                  <a:srgbClr val="000000"/>
                </a:solidFill>
                <a:latin typeface="Courier New" charset="0"/>
                <a:ea typeface="MS PGothic" charset="0"/>
                <a:cs typeface="MS PGothic" charset="0"/>
              </a:rPr>
              <a:t> ‘</a:t>
            </a:r>
            <a:r>
              <a:rPr lang="en-US" sz="1800" dirty="0" smtClean="0">
                <a:solidFill>
                  <a:srgbClr val="0000FF"/>
                </a:solidFill>
                <a:latin typeface="Courier New" charset="0"/>
                <a:ea typeface="MS PGothic" charset="0"/>
                <a:cs typeface="MS PGothic" charset="0"/>
              </a:rPr>
              <a:t>users</a:t>
            </a:r>
            <a:r>
              <a:rPr lang="en-US" sz="1800" dirty="0" smtClean="0">
                <a:solidFill>
                  <a:srgbClr val="000000"/>
                </a:solidFill>
                <a:latin typeface="Courier New" charset="0"/>
                <a:ea typeface="MS PGothic" charset="0"/>
                <a:cs typeface="MS PGothic" charset="0"/>
              </a:rPr>
              <a:t>’ </a:t>
            </a:r>
            <a:r>
              <a:rPr lang="en-US" sz="1800" dirty="0" smtClean="0">
                <a:solidFill>
                  <a:srgbClr val="FF0000"/>
                </a:solidFill>
                <a:latin typeface="Courier New" charset="0"/>
                <a:ea typeface="MS PGothic" charset="0"/>
                <a:cs typeface="MS PGothic" charset="0"/>
              </a:rPr>
              <a:t>as</a:t>
            </a:r>
            <a:r>
              <a:rPr lang="en-US" sz="1800" dirty="0" smtClean="0">
                <a:solidFill>
                  <a:srgbClr val="000000"/>
                </a:solidFill>
                <a:latin typeface="Courier New" charset="0"/>
                <a:ea typeface="MS PGothic" charset="0"/>
                <a:cs typeface="MS PGothic" charset="0"/>
              </a:rPr>
              <a:t> (name, age);</a:t>
            </a:r>
            <a:br>
              <a:rPr lang="en-US" sz="1800" dirty="0" smtClean="0">
                <a:solidFill>
                  <a:srgbClr val="000000"/>
                </a:solidFill>
                <a:latin typeface="Courier New" charset="0"/>
                <a:ea typeface="MS PGothic" charset="0"/>
                <a:cs typeface="MS PGothic" charset="0"/>
              </a:rPr>
            </a:br>
            <a:r>
              <a:rPr lang="en-US" sz="1800" dirty="0" smtClean="0">
                <a:solidFill>
                  <a:srgbClr val="000000"/>
                </a:solidFill>
                <a:latin typeface="Courier New" charset="0"/>
                <a:ea typeface="MS PGothic" charset="0"/>
                <a:cs typeface="MS PGothic" charset="0"/>
              </a:rPr>
              <a:t>Pages = </a:t>
            </a:r>
            <a:r>
              <a:rPr lang="en-US" sz="1800" dirty="0" smtClean="0">
                <a:solidFill>
                  <a:srgbClr val="FF0000"/>
                </a:solidFill>
                <a:latin typeface="Courier New" charset="0"/>
                <a:ea typeface="MS PGothic" charset="0"/>
                <a:cs typeface="MS PGothic" charset="0"/>
              </a:rPr>
              <a:t>load</a:t>
            </a:r>
            <a:r>
              <a:rPr lang="en-US" sz="1800" dirty="0" smtClean="0">
                <a:solidFill>
                  <a:srgbClr val="000000"/>
                </a:solidFill>
                <a:latin typeface="Courier New" charset="0"/>
                <a:ea typeface="MS PGothic" charset="0"/>
                <a:cs typeface="MS PGothic" charset="0"/>
              </a:rPr>
              <a:t> ‘</a:t>
            </a:r>
            <a:r>
              <a:rPr lang="en-US" sz="1800" dirty="0" smtClean="0">
                <a:solidFill>
                  <a:srgbClr val="0000FF"/>
                </a:solidFill>
                <a:latin typeface="Courier New" charset="0"/>
                <a:ea typeface="MS PGothic" charset="0"/>
                <a:cs typeface="MS PGothic" charset="0"/>
              </a:rPr>
              <a:t>pages</a:t>
            </a:r>
            <a:r>
              <a:rPr lang="en-US" sz="1800" dirty="0" smtClean="0">
                <a:solidFill>
                  <a:srgbClr val="000000"/>
                </a:solidFill>
                <a:latin typeface="Courier New" charset="0"/>
                <a:ea typeface="MS PGothic" charset="0"/>
                <a:cs typeface="MS PGothic" charset="0"/>
              </a:rPr>
              <a:t>’ </a:t>
            </a:r>
            <a:r>
              <a:rPr lang="en-US" sz="1800" dirty="0" smtClean="0">
                <a:solidFill>
                  <a:srgbClr val="FF0000"/>
                </a:solidFill>
                <a:latin typeface="Courier New" charset="0"/>
                <a:ea typeface="MS PGothic" charset="0"/>
                <a:cs typeface="MS PGothic" charset="0"/>
              </a:rPr>
              <a:t>as</a:t>
            </a:r>
            <a:r>
              <a:rPr lang="en-US" sz="1800" dirty="0" smtClean="0">
                <a:solidFill>
                  <a:srgbClr val="000000"/>
                </a:solidFill>
                <a:latin typeface="Courier New" charset="0"/>
                <a:ea typeface="MS PGothic" charset="0"/>
                <a:cs typeface="MS PGothic" charset="0"/>
              </a:rPr>
              <a:t> (user, </a:t>
            </a:r>
            <a:r>
              <a:rPr lang="en-US" sz="1800" dirty="0" err="1" smtClean="0">
                <a:solidFill>
                  <a:srgbClr val="000000"/>
                </a:solidFill>
                <a:latin typeface="Courier New" charset="0"/>
                <a:ea typeface="MS PGothic" charset="0"/>
                <a:cs typeface="MS PGothic" charset="0"/>
              </a:rPr>
              <a:t>url</a:t>
            </a:r>
            <a:r>
              <a:rPr lang="en-US" sz="1800" dirty="0" smtClean="0">
                <a:solidFill>
                  <a:srgbClr val="000000"/>
                </a:solidFill>
                <a:latin typeface="Courier New" charset="0"/>
                <a:ea typeface="MS PGothic" charset="0"/>
                <a:cs typeface="MS PGothic" charset="0"/>
              </a:rPr>
              <a:t>);</a:t>
            </a:r>
            <a:br>
              <a:rPr lang="en-US" sz="1800" dirty="0" smtClean="0">
                <a:solidFill>
                  <a:srgbClr val="000000"/>
                </a:solidFill>
                <a:latin typeface="Courier New" charset="0"/>
                <a:ea typeface="MS PGothic" charset="0"/>
                <a:cs typeface="MS PGothic" charset="0"/>
              </a:rPr>
            </a:br>
            <a:r>
              <a:rPr lang="en-US" sz="1800" dirty="0" err="1" smtClean="0">
                <a:solidFill>
                  <a:srgbClr val="000000"/>
                </a:solidFill>
                <a:latin typeface="Courier New" charset="0"/>
                <a:ea typeface="MS PGothic" charset="0"/>
                <a:cs typeface="MS PGothic" charset="0"/>
              </a:rPr>
              <a:t>Jnd</a:t>
            </a:r>
            <a:r>
              <a:rPr lang="en-US" sz="1800" dirty="0" smtClean="0">
                <a:solidFill>
                  <a:srgbClr val="000000"/>
                </a:solidFill>
                <a:latin typeface="Courier New" charset="0"/>
                <a:ea typeface="MS PGothic" charset="0"/>
                <a:cs typeface="MS PGothic" charset="0"/>
              </a:rPr>
              <a:t> = </a:t>
            </a:r>
            <a:r>
              <a:rPr lang="en-US" sz="1800" dirty="0" smtClean="0">
                <a:solidFill>
                  <a:srgbClr val="FF0000"/>
                </a:solidFill>
                <a:latin typeface="Courier New" charset="0"/>
                <a:ea typeface="MS PGothic" charset="0"/>
                <a:cs typeface="MS PGothic" charset="0"/>
              </a:rPr>
              <a:t>join</a:t>
            </a:r>
            <a:r>
              <a:rPr lang="en-US" sz="1800" dirty="0" smtClean="0">
                <a:solidFill>
                  <a:srgbClr val="000000"/>
                </a:solidFill>
                <a:latin typeface="Courier New" charset="0"/>
                <a:ea typeface="MS PGothic" charset="0"/>
                <a:cs typeface="MS PGothic" charset="0"/>
              </a:rPr>
              <a:t> Users </a:t>
            </a:r>
            <a:r>
              <a:rPr lang="en-US" sz="1800" dirty="0" smtClean="0">
                <a:solidFill>
                  <a:srgbClr val="FF0000"/>
                </a:solidFill>
                <a:latin typeface="Courier New" charset="0"/>
                <a:ea typeface="MS PGothic" charset="0"/>
                <a:cs typeface="MS PGothic" charset="0"/>
              </a:rPr>
              <a:t>by</a:t>
            </a:r>
            <a:r>
              <a:rPr lang="en-US" sz="1800" dirty="0" smtClean="0">
                <a:solidFill>
                  <a:srgbClr val="000000"/>
                </a:solidFill>
                <a:latin typeface="Courier New" charset="0"/>
                <a:ea typeface="MS PGothic" charset="0"/>
                <a:cs typeface="MS PGothic" charset="0"/>
              </a:rPr>
              <a:t> name, Pages </a:t>
            </a:r>
            <a:r>
              <a:rPr lang="en-US" sz="1800" dirty="0" smtClean="0">
                <a:solidFill>
                  <a:srgbClr val="FF0000"/>
                </a:solidFill>
                <a:latin typeface="Courier New" charset="0"/>
                <a:ea typeface="MS PGothic" charset="0"/>
                <a:cs typeface="MS PGothic" charset="0"/>
              </a:rPr>
              <a:t>by</a:t>
            </a:r>
            <a:r>
              <a:rPr lang="en-US" sz="1800" dirty="0" smtClean="0">
                <a:solidFill>
                  <a:srgbClr val="000000"/>
                </a:solidFill>
                <a:latin typeface="Courier New" charset="0"/>
                <a:ea typeface="MS PGothic" charset="0"/>
                <a:cs typeface="MS PGothic" charset="0"/>
              </a:rPr>
              <a:t> user;</a:t>
            </a:r>
            <a:endParaRPr lang="en-US" sz="1800" dirty="0">
              <a:solidFill>
                <a:srgbClr val="000000"/>
              </a:solidFill>
              <a:latin typeface="Arial"/>
              <a:ea typeface="+mn-ea"/>
              <a:cs typeface="+mn-cs"/>
            </a:endParaRPr>
          </a:p>
        </p:txBody>
      </p:sp>
      <p:cxnSp>
        <p:nvCxnSpPr>
          <p:cNvPr id="7" name="Straight Connector 6"/>
          <p:cNvCxnSpPr/>
          <p:nvPr/>
        </p:nvCxnSpPr>
        <p:spPr>
          <a:xfrm>
            <a:off x="76200" y="4186106"/>
            <a:ext cx="1632907"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1861507" y="4184518"/>
            <a:ext cx="1632907"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6200" y="5260276"/>
            <a:ext cx="1632907"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1861507" y="5261864"/>
            <a:ext cx="1632907"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1" name="Rounded Rectangle 10"/>
          <p:cNvSpPr/>
          <p:nvPr/>
        </p:nvSpPr>
        <p:spPr>
          <a:xfrm>
            <a:off x="3606006" y="2245367"/>
            <a:ext cx="1837021" cy="1995879"/>
          </a:xfrm>
          <a:prstGeom prst="round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a:lstStyle/>
          <a:p>
            <a:pPr algn="ctr" defTabSz="457200" eaLnBrk="1" fontAlgn="auto" hangingPunct="1">
              <a:spcBef>
                <a:spcPts val="0"/>
              </a:spcBef>
              <a:spcAft>
                <a:spcPts val="0"/>
              </a:spcAft>
            </a:pPr>
            <a:r>
              <a:rPr lang="en-US" sz="2400" dirty="0" smtClean="0">
                <a:solidFill>
                  <a:srgbClr val="000000"/>
                </a:solidFill>
              </a:rPr>
              <a:t>Map 1</a:t>
            </a:r>
            <a:endParaRPr lang="en-US" sz="2400" dirty="0">
              <a:solidFill>
                <a:srgbClr val="000000"/>
              </a:solidFill>
            </a:endParaRPr>
          </a:p>
        </p:txBody>
      </p:sp>
      <p:sp>
        <p:nvSpPr>
          <p:cNvPr id="12" name="Rectangle 11"/>
          <p:cNvSpPr/>
          <p:nvPr/>
        </p:nvSpPr>
        <p:spPr>
          <a:xfrm>
            <a:off x="3832800" y="2914520"/>
            <a:ext cx="1338076" cy="1122578"/>
          </a:xfrm>
          <a:prstGeom prst="rect">
            <a:avLst/>
          </a:prstGeom>
          <a:ln/>
        </p:spPr>
        <p:style>
          <a:lnRef idx="1">
            <a:schemeClr val="accent1"/>
          </a:lnRef>
          <a:fillRef idx="3">
            <a:schemeClr val="accent1"/>
          </a:fillRef>
          <a:effectRef idx="2">
            <a:schemeClr val="accent1"/>
          </a:effectRef>
          <a:fontRef idx="minor">
            <a:schemeClr val="lt1"/>
          </a:fontRef>
        </p:style>
        <p:txBody>
          <a:bodyPr/>
          <a:lstStyle/>
          <a:p>
            <a:pPr algn="ctr" defTabSz="457200" eaLnBrk="1" fontAlgn="auto" hangingPunct="1">
              <a:spcBef>
                <a:spcPts val="0"/>
              </a:spcBef>
              <a:spcAft>
                <a:spcPts val="0"/>
              </a:spcAft>
            </a:pPr>
            <a:r>
              <a:rPr lang="en-US" sz="2400" dirty="0" smtClean="0">
                <a:solidFill>
                  <a:srgbClr val="000000"/>
                </a:solidFill>
              </a:rPr>
              <a:t>Users</a:t>
            </a:r>
            <a:endParaRPr lang="en-US" sz="2400" dirty="0" smtClean="0">
              <a:solidFill>
                <a:srgbClr val="000000"/>
              </a:solidFill>
            </a:endParaRPr>
          </a:p>
          <a:p>
            <a:pPr algn="ctr" defTabSz="457200" eaLnBrk="1" fontAlgn="auto" hangingPunct="1">
              <a:spcBef>
                <a:spcPts val="0"/>
              </a:spcBef>
              <a:spcAft>
                <a:spcPts val="0"/>
              </a:spcAft>
            </a:pPr>
            <a:r>
              <a:rPr lang="en-US" sz="2400" dirty="0" smtClean="0">
                <a:solidFill>
                  <a:srgbClr val="000000"/>
                </a:solidFill>
              </a:rPr>
              <a:t>block </a:t>
            </a:r>
            <a:r>
              <a:rPr lang="en-US" sz="2400" dirty="0" err="1" smtClean="0">
                <a:solidFill>
                  <a:srgbClr val="000000"/>
                </a:solidFill>
              </a:rPr>
              <a:t>n</a:t>
            </a:r>
            <a:endParaRPr lang="en-US" sz="2400" dirty="0">
              <a:solidFill>
                <a:srgbClr val="000000"/>
              </a:solidFill>
            </a:endParaRPr>
          </a:p>
        </p:txBody>
      </p:sp>
      <p:sp>
        <p:nvSpPr>
          <p:cNvPr id="13" name="Rounded Rectangle 12"/>
          <p:cNvSpPr/>
          <p:nvPr/>
        </p:nvSpPr>
        <p:spPr>
          <a:xfrm>
            <a:off x="3606006" y="4382306"/>
            <a:ext cx="1837021" cy="1995879"/>
          </a:xfrm>
          <a:prstGeom prst="round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a:lstStyle/>
          <a:p>
            <a:pPr algn="ctr" defTabSz="457200" eaLnBrk="1" fontAlgn="auto" hangingPunct="1">
              <a:spcBef>
                <a:spcPts val="0"/>
              </a:spcBef>
              <a:spcAft>
                <a:spcPts val="0"/>
              </a:spcAft>
            </a:pPr>
            <a:r>
              <a:rPr lang="en-US" sz="2400" dirty="0" smtClean="0">
                <a:solidFill>
                  <a:srgbClr val="000000"/>
                </a:solidFill>
              </a:rPr>
              <a:t>Map 2</a:t>
            </a:r>
            <a:endParaRPr lang="en-US" sz="2400" dirty="0">
              <a:solidFill>
                <a:srgbClr val="000000"/>
              </a:solidFill>
            </a:endParaRPr>
          </a:p>
        </p:txBody>
      </p:sp>
      <p:sp>
        <p:nvSpPr>
          <p:cNvPr id="14" name="Rectangle 13"/>
          <p:cNvSpPr/>
          <p:nvPr/>
        </p:nvSpPr>
        <p:spPr>
          <a:xfrm>
            <a:off x="3832800" y="5051459"/>
            <a:ext cx="1338076" cy="1122578"/>
          </a:xfrm>
          <a:prstGeom prst="rect">
            <a:avLst/>
          </a:prstGeom>
          <a:ln/>
        </p:spPr>
        <p:style>
          <a:lnRef idx="1">
            <a:schemeClr val="accent1"/>
          </a:lnRef>
          <a:fillRef idx="3">
            <a:schemeClr val="accent1"/>
          </a:fillRef>
          <a:effectRef idx="2">
            <a:schemeClr val="accent1"/>
          </a:effectRef>
          <a:fontRef idx="minor">
            <a:schemeClr val="lt1"/>
          </a:fontRef>
        </p:style>
        <p:txBody>
          <a:bodyPr/>
          <a:lstStyle/>
          <a:p>
            <a:pPr algn="ctr" defTabSz="457200" eaLnBrk="1" fontAlgn="auto" hangingPunct="1">
              <a:spcBef>
                <a:spcPts val="0"/>
              </a:spcBef>
              <a:spcAft>
                <a:spcPts val="0"/>
              </a:spcAft>
            </a:pPr>
            <a:r>
              <a:rPr lang="en-US" sz="2400" dirty="0" smtClean="0">
                <a:solidFill>
                  <a:srgbClr val="000000"/>
                </a:solidFill>
              </a:rPr>
              <a:t>Pages</a:t>
            </a:r>
            <a:endParaRPr lang="en-US" sz="2400" dirty="0" smtClean="0">
              <a:solidFill>
                <a:srgbClr val="000000"/>
              </a:solidFill>
            </a:endParaRPr>
          </a:p>
          <a:p>
            <a:pPr algn="ctr" defTabSz="457200" eaLnBrk="1" fontAlgn="auto" hangingPunct="1">
              <a:spcBef>
                <a:spcPts val="0"/>
              </a:spcBef>
              <a:spcAft>
                <a:spcPts val="0"/>
              </a:spcAft>
            </a:pPr>
            <a:r>
              <a:rPr lang="en-US" sz="2400" dirty="0" smtClean="0">
                <a:solidFill>
                  <a:srgbClr val="000000"/>
                </a:solidFill>
              </a:rPr>
              <a:t>block </a:t>
            </a:r>
            <a:r>
              <a:rPr lang="en-US" sz="2400" dirty="0" err="1">
                <a:solidFill>
                  <a:srgbClr val="000000"/>
                </a:solidFill>
              </a:rPr>
              <a:t>m</a:t>
            </a:r>
            <a:endParaRPr lang="en-US" sz="2400" dirty="0">
              <a:solidFill>
                <a:srgbClr val="000000"/>
              </a:solidFill>
            </a:endParaRPr>
          </a:p>
        </p:txBody>
      </p:sp>
      <p:sp>
        <p:nvSpPr>
          <p:cNvPr id="15" name="Rounded Rectangle 14"/>
          <p:cNvSpPr/>
          <p:nvPr/>
        </p:nvSpPr>
        <p:spPr>
          <a:xfrm>
            <a:off x="7154579" y="2245367"/>
            <a:ext cx="1837021" cy="1995879"/>
          </a:xfrm>
          <a:prstGeom prst="round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a:lstStyle/>
          <a:p>
            <a:pPr algn="ctr" defTabSz="457200" eaLnBrk="1" fontAlgn="auto" hangingPunct="1">
              <a:spcBef>
                <a:spcPts val="0"/>
              </a:spcBef>
              <a:spcAft>
                <a:spcPts val="0"/>
              </a:spcAft>
            </a:pPr>
            <a:r>
              <a:rPr lang="en-US" sz="2400" dirty="0" smtClean="0">
                <a:solidFill>
                  <a:srgbClr val="000000"/>
                </a:solidFill>
              </a:rPr>
              <a:t>Reducer 1</a:t>
            </a:r>
            <a:endParaRPr lang="en-US" sz="2400" dirty="0">
              <a:solidFill>
                <a:srgbClr val="000000"/>
              </a:solidFill>
            </a:endParaRPr>
          </a:p>
        </p:txBody>
      </p:sp>
      <p:sp>
        <p:nvSpPr>
          <p:cNvPr id="16" name="Rounded Rectangle 15"/>
          <p:cNvSpPr/>
          <p:nvPr/>
        </p:nvSpPr>
        <p:spPr>
          <a:xfrm>
            <a:off x="7154579" y="4393646"/>
            <a:ext cx="1837021" cy="1995879"/>
          </a:xfrm>
          <a:prstGeom prst="round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a:lstStyle/>
          <a:p>
            <a:pPr algn="ctr" defTabSz="457200" eaLnBrk="1" fontAlgn="auto" hangingPunct="1">
              <a:spcBef>
                <a:spcPts val="0"/>
              </a:spcBef>
              <a:spcAft>
                <a:spcPts val="0"/>
              </a:spcAft>
            </a:pPr>
            <a:r>
              <a:rPr lang="en-US" sz="2400" dirty="0" smtClean="0">
                <a:solidFill>
                  <a:srgbClr val="000000"/>
                </a:solidFill>
              </a:rPr>
              <a:t>Reducer 2</a:t>
            </a:r>
            <a:endParaRPr lang="en-US" sz="2400" dirty="0">
              <a:solidFill>
                <a:srgbClr val="000000"/>
              </a:solidFill>
            </a:endParaRPr>
          </a:p>
        </p:txBody>
      </p:sp>
      <p:cxnSp>
        <p:nvCxnSpPr>
          <p:cNvPr id="18" name="Straight Arrow Connector 17"/>
          <p:cNvCxnSpPr>
            <a:stCxn id="11" idx="3"/>
            <a:endCxn id="15" idx="1"/>
          </p:cNvCxnSpPr>
          <p:nvPr/>
        </p:nvCxnSpPr>
        <p:spPr>
          <a:xfrm>
            <a:off x="5443027" y="3243307"/>
            <a:ext cx="1711552" cy="1588"/>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11" idx="3"/>
          </p:cNvCxnSpPr>
          <p:nvPr/>
        </p:nvCxnSpPr>
        <p:spPr>
          <a:xfrm>
            <a:off x="5443027" y="3243307"/>
            <a:ext cx="1711552" cy="2016969"/>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13" idx="3"/>
          </p:cNvCxnSpPr>
          <p:nvPr/>
        </p:nvCxnSpPr>
        <p:spPr>
          <a:xfrm flipV="1">
            <a:off x="5443027" y="3447428"/>
            <a:ext cx="1711552" cy="1932818"/>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13" idx="3"/>
            <a:endCxn id="16" idx="1"/>
          </p:cNvCxnSpPr>
          <p:nvPr/>
        </p:nvCxnSpPr>
        <p:spPr>
          <a:xfrm>
            <a:off x="5443027" y="5380246"/>
            <a:ext cx="1711552" cy="11340"/>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5647139" y="2732994"/>
            <a:ext cx="1044088" cy="369332"/>
          </a:xfrm>
          <a:prstGeom prst="rect">
            <a:avLst/>
          </a:prstGeom>
          <a:noFill/>
        </p:spPr>
        <p:txBody>
          <a:bodyPr wrap="none" rtlCol="0">
            <a:spAutoFit/>
          </a:bodyPr>
          <a:lstStyle/>
          <a:p>
            <a:pPr defTabSz="457200" eaLnBrk="1" fontAlgn="auto" hangingPunct="1">
              <a:spcBef>
                <a:spcPts val="0"/>
              </a:spcBef>
              <a:spcAft>
                <a:spcPts val="0"/>
              </a:spcAft>
            </a:pPr>
            <a:r>
              <a:rPr lang="en-US" sz="1800" dirty="0" smtClean="0">
                <a:solidFill>
                  <a:srgbClr val="000000"/>
                </a:solidFill>
                <a:latin typeface="Arial"/>
                <a:ea typeface="+mn-ea"/>
                <a:cs typeface="+mn-cs"/>
              </a:rPr>
              <a:t>(1, user)</a:t>
            </a:r>
            <a:endParaRPr lang="en-US" sz="1800" dirty="0">
              <a:solidFill>
                <a:srgbClr val="000000"/>
              </a:solidFill>
              <a:latin typeface="Arial"/>
              <a:ea typeface="+mn-ea"/>
              <a:cs typeface="+mn-cs"/>
            </a:endParaRPr>
          </a:p>
        </p:txBody>
      </p:sp>
      <p:sp>
        <p:nvSpPr>
          <p:cNvPr id="30" name="TextBox 29"/>
          <p:cNvSpPr txBox="1"/>
          <p:nvPr/>
        </p:nvSpPr>
        <p:spPr>
          <a:xfrm>
            <a:off x="5647139" y="5658771"/>
            <a:ext cx="1172466" cy="369332"/>
          </a:xfrm>
          <a:prstGeom prst="rect">
            <a:avLst/>
          </a:prstGeom>
          <a:noFill/>
        </p:spPr>
        <p:txBody>
          <a:bodyPr wrap="none" rtlCol="0">
            <a:spAutoFit/>
          </a:bodyPr>
          <a:lstStyle/>
          <a:p>
            <a:pPr defTabSz="457200" eaLnBrk="1" fontAlgn="auto" hangingPunct="1">
              <a:spcBef>
                <a:spcPts val="0"/>
              </a:spcBef>
              <a:spcAft>
                <a:spcPts val="0"/>
              </a:spcAft>
            </a:pPr>
            <a:r>
              <a:rPr lang="en-US" sz="1800" dirty="0" smtClean="0">
                <a:solidFill>
                  <a:srgbClr val="000000"/>
                </a:solidFill>
                <a:latin typeface="Arial"/>
                <a:ea typeface="+mn-ea"/>
                <a:cs typeface="+mn-cs"/>
              </a:rPr>
              <a:t>(2, name)</a:t>
            </a:r>
            <a:endParaRPr lang="en-US" sz="1800" dirty="0">
              <a:solidFill>
                <a:srgbClr val="000000"/>
              </a:solidFill>
              <a:latin typeface="Arial"/>
              <a:ea typeface="+mn-ea"/>
              <a:cs typeface="+mn-cs"/>
            </a:endParaRPr>
          </a:p>
        </p:txBody>
      </p:sp>
      <p:sp>
        <p:nvSpPr>
          <p:cNvPr id="33" name="TextBox 32"/>
          <p:cNvSpPr txBox="1"/>
          <p:nvPr/>
        </p:nvSpPr>
        <p:spPr>
          <a:xfrm>
            <a:off x="7597556" y="2985763"/>
            <a:ext cx="992805" cy="923330"/>
          </a:xfrm>
          <a:prstGeom prst="rect">
            <a:avLst/>
          </a:prstGeom>
          <a:noFill/>
        </p:spPr>
        <p:txBody>
          <a:bodyPr wrap="none" rtlCol="0">
            <a:spAutoFit/>
          </a:bodyPr>
          <a:lstStyle/>
          <a:p>
            <a:pPr defTabSz="457200" eaLnBrk="1" fontAlgn="auto" hangingPunct="1">
              <a:spcBef>
                <a:spcPts val="0"/>
              </a:spcBef>
              <a:spcAft>
                <a:spcPts val="0"/>
              </a:spcAft>
            </a:pPr>
            <a:r>
              <a:rPr lang="en-US" sz="1800" dirty="0" smtClean="0">
                <a:solidFill>
                  <a:srgbClr val="000000"/>
                </a:solidFill>
                <a:latin typeface="Arial"/>
                <a:ea typeface="+mn-ea"/>
                <a:cs typeface="+mn-cs"/>
              </a:rPr>
              <a:t>(1, </a:t>
            </a:r>
            <a:r>
              <a:rPr lang="en-US" sz="1800" dirty="0" err="1" smtClean="0">
                <a:solidFill>
                  <a:srgbClr val="000000"/>
                </a:solidFill>
                <a:latin typeface="Arial"/>
                <a:ea typeface="+mn-ea"/>
                <a:cs typeface="+mn-cs"/>
              </a:rPr>
              <a:t>fred</a:t>
            </a:r>
            <a:r>
              <a:rPr lang="en-US" sz="1800" dirty="0" smtClean="0">
                <a:solidFill>
                  <a:srgbClr val="000000"/>
                </a:solidFill>
                <a:latin typeface="Arial"/>
                <a:ea typeface="+mn-ea"/>
                <a:cs typeface="+mn-cs"/>
              </a:rPr>
              <a:t>)</a:t>
            </a:r>
          </a:p>
          <a:p>
            <a:pPr defTabSz="457200" eaLnBrk="1" fontAlgn="auto" hangingPunct="1">
              <a:spcBef>
                <a:spcPts val="0"/>
              </a:spcBef>
              <a:spcAft>
                <a:spcPts val="0"/>
              </a:spcAft>
            </a:pPr>
            <a:r>
              <a:rPr lang="en-US" sz="1800" dirty="0" smtClean="0">
                <a:solidFill>
                  <a:srgbClr val="000000"/>
                </a:solidFill>
                <a:latin typeface="Arial"/>
                <a:ea typeface="+mn-ea"/>
                <a:cs typeface="+mn-cs"/>
              </a:rPr>
              <a:t>(2, </a:t>
            </a:r>
            <a:r>
              <a:rPr lang="en-US" sz="1800" dirty="0" err="1" smtClean="0">
                <a:solidFill>
                  <a:srgbClr val="000000"/>
                </a:solidFill>
                <a:latin typeface="Arial"/>
                <a:ea typeface="+mn-ea"/>
                <a:cs typeface="+mn-cs"/>
              </a:rPr>
              <a:t>fred</a:t>
            </a:r>
            <a:r>
              <a:rPr lang="en-US" sz="1800" dirty="0" smtClean="0">
                <a:solidFill>
                  <a:srgbClr val="000000"/>
                </a:solidFill>
                <a:latin typeface="Arial"/>
                <a:ea typeface="+mn-ea"/>
                <a:cs typeface="+mn-cs"/>
              </a:rPr>
              <a:t>)</a:t>
            </a:r>
          </a:p>
          <a:p>
            <a:pPr defTabSz="457200" eaLnBrk="1" fontAlgn="auto" hangingPunct="1">
              <a:spcBef>
                <a:spcPts val="0"/>
              </a:spcBef>
              <a:spcAft>
                <a:spcPts val="0"/>
              </a:spcAft>
            </a:pPr>
            <a:r>
              <a:rPr lang="en-US" sz="1800" dirty="0" smtClean="0">
                <a:solidFill>
                  <a:srgbClr val="000000"/>
                </a:solidFill>
                <a:latin typeface="Arial"/>
                <a:ea typeface="+mn-ea"/>
                <a:cs typeface="+mn-cs"/>
              </a:rPr>
              <a:t>(2, </a:t>
            </a:r>
            <a:r>
              <a:rPr lang="en-US" sz="1800" dirty="0" err="1" smtClean="0">
                <a:solidFill>
                  <a:srgbClr val="000000"/>
                </a:solidFill>
                <a:latin typeface="Arial"/>
                <a:ea typeface="+mn-ea"/>
                <a:cs typeface="+mn-cs"/>
              </a:rPr>
              <a:t>fred</a:t>
            </a:r>
            <a:r>
              <a:rPr lang="en-US" sz="1800" dirty="0" smtClean="0">
                <a:solidFill>
                  <a:srgbClr val="000000"/>
                </a:solidFill>
                <a:latin typeface="Arial"/>
                <a:ea typeface="+mn-ea"/>
                <a:cs typeface="+mn-cs"/>
              </a:rPr>
              <a:t>)</a:t>
            </a:r>
            <a:endParaRPr lang="en-US" sz="1800" dirty="0">
              <a:solidFill>
                <a:srgbClr val="000000"/>
              </a:solidFill>
              <a:latin typeface="Arial"/>
              <a:ea typeface="+mn-ea"/>
              <a:cs typeface="+mn-cs"/>
            </a:endParaRPr>
          </a:p>
        </p:txBody>
      </p:sp>
      <p:sp>
        <p:nvSpPr>
          <p:cNvPr id="34" name="TextBox 33"/>
          <p:cNvSpPr txBox="1"/>
          <p:nvPr/>
        </p:nvSpPr>
        <p:spPr>
          <a:xfrm>
            <a:off x="7597556" y="5197106"/>
            <a:ext cx="1031465" cy="923330"/>
          </a:xfrm>
          <a:prstGeom prst="rect">
            <a:avLst/>
          </a:prstGeom>
          <a:noFill/>
        </p:spPr>
        <p:txBody>
          <a:bodyPr wrap="none" rtlCol="0">
            <a:spAutoFit/>
          </a:bodyPr>
          <a:lstStyle/>
          <a:p>
            <a:pPr defTabSz="457200" eaLnBrk="1" fontAlgn="auto" hangingPunct="1">
              <a:spcBef>
                <a:spcPts val="0"/>
              </a:spcBef>
              <a:spcAft>
                <a:spcPts val="0"/>
              </a:spcAft>
            </a:pPr>
            <a:r>
              <a:rPr lang="en-US" sz="1800" dirty="0" smtClean="0">
                <a:solidFill>
                  <a:srgbClr val="000000"/>
                </a:solidFill>
                <a:latin typeface="Arial"/>
                <a:ea typeface="+mn-ea"/>
                <a:cs typeface="+mn-cs"/>
              </a:rPr>
              <a:t>(1, </a:t>
            </a:r>
            <a:r>
              <a:rPr lang="en-US" sz="1800" dirty="0" err="1" smtClean="0">
                <a:solidFill>
                  <a:srgbClr val="000000"/>
                </a:solidFill>
                <a:latin typeface="Arial"/>
                <a:ea typeface="+mn-ea"/>
                <a:cs typeface="+mn-cs"/>
              </a:rPr>
              <a:t>jane</a:t>
            </a:r>
            <a:r>
              <a:rPr lang="en-US" sz="1800" dirty="0" smtClean="0">
                <a:solidFill>
                  <a:srgbClr val="000000"/>
                </a:solidFill>
                <a:latin typeface="Arial"/>
                <a:ea typeface="+mn-ea"/>
                <a:cs typeface="+mn-cs"/>
              </a:rPr>
              <a:t>)</a:t>
            </a:r>
          </a:p>
          <a:p>
            <a:pPr defTabSz="457200" eaLnBrk="1" fontAlgn="auto" hangingPunct="1">
              <a:spcBef>
                <a:spcPts val="0"/>
              </a:spcBef>
              <a:spcAft>
                <a:spcPts val="0"/>
              </a:spcAft>
            </a:pPr>
            <a:r>
              <a:rPr lang="en-US" sz="1800" dirty="0" smtClean="0">
                <a:solidFill>
                  <a:srgbClr val="000000"/>
                </a:solidFill>
                <a:latin typeface="Arial"/>
                <a:ea typeface="+mn-ea"/>
                <a:cs typeface="+mn-cs"/>
              </a:rPr>
              <a:t>(2, </a:t>
            </a:r>
            <a:r>
              <a:rPr lang="en-US" sz="1800" dirty="0" err="1" smtClean="0">
                <a:solidFill>
                  <a:srgbClr val="000000"/>
                </a:solidFill>
                <a:latin typeface="Arial"/>
                <a:ea typeface="+mn-ea"/>
                <a:cs typeface="+mn-cs"/>
              </a:rPr>
              <a:t>jane</a:t>
            </a:r>
            <a:r>
              <a:rPr lang="en-US" sz="1800" dirty="0" smtClean="0">
                <a:solidFill>
                  <a:srgbClr val="000000"/>
                </a:solidFill>
                <a:latin typeface="Arial"/>
                <a:ea typeface="+mn-ea"/>
                <a:cs typeface="+mn-cs"/>
              </a:rPr>
              <a:t>)</a:t>
            </a:r>
          </a:p>
          <a:p>
            <a:pPr defTabSz="457200" eaLnBrk="1" fontAlgn="auto" hangingPunct="1">
              <a:spcBef>
                <a:spcPts val="0"/>
              </a:spcBef>
              <a:spcAft>
                <a:spcPts val="0"/>
              </a:spcAft>
            </a:pPr>
            <a:r>
              <a:rPr lang="en-US" sz="1800" dirty="0" smtClean="0">
                <a:solidFill>
                  <a:srgbClr val="000000"/>
                </a:solidFill>
                <a:latin typeface="Arial"/>
                <a:ea typeface="+mn-ea"/>
                <a:cs typeface="+mn-cs"/>
              </a:rPr>
              <a:t>(2, </a:t>
            </a:r>
            <a:r>
              <a:rPr lang="en-US" sz="1800" dirty="0" err="1" smtClean="0">
                <a:solidFill>
                  <a:srgbClr val="000000"/>
                </a:solidFill>
                <a:latin typeface="Arial"/>
                <a:ea typeface="+mn-ea"/>
                <a:cs typeface="+mn-cs"/>
              </a:rPr>
              <a:t>jane</a:t>
            </a:r>
            <a:r>
              <a:rPr lang="en-US" sz="1800" dirty="0" smtClean="0">
                <a:solidFill>
                  <a:srgbClr val="000000"/>
                </a:solidFill>
                <a:latin typeface="Arial"/>
                <a:ea typeface="+mn-ea"/>
                <a:cs typeface="+mn-cs"/>
              </a:rPr>
              <a:t>)</a:t>
            </a:r>
            <a:endParaRPr lang="en-US" sz="1800" dirty="0">
              <a:solidFill>
                <a:srgbClr val="000000"/>
              </a:solidFill>
              <a:latin typeface="Arial"/>
              <a:ea typeface="+mn-ea"/>
              <a:cs typeface="+mn-cs"/>
            </a:endParaRPr>
          </a:p>
        </p:txBody>
      </p:sp>
      <p:sp>
        <p:nvSpPr>
          <p:cNvPr id="24" name="Rectangle 23"/>
          <p:cNvSpPr/>
          <p:nvPr/>
        </p:nvSpPr>
        <p:spPr>
          <a:xfrm>
            <a:off x="76200" y="6488668"/>
            <a:ext cx="2293867" cy="307777"/>
          </a:xfrm>
          <a:prstGeom prst="rect">
            <a:avLst/>
          </a:prstGeom>
        </p:spPr>
        <p:txBody>
          <a:bodyPr wrap="none">
            <a:spAutoFit/>
          </a:bodyPr>
          <a:lstStyle/>
          <a:p>
            <a:r>
              <a:rPr lang="en-US" sz="1400" dirty="0" smtClean="0"/>
              <a:t>Credit: Alan </a:t>
            </a:r>
            <a:r>
              <a:rPr lang="en-US" sz="1400" dirty="0"/>
              <a:t>Gates, Yahoo</a:t>
            </a:r>
            <a:r>
              <a:rPr lang="en-US" sz="1400" dirty="0" smtClean="0"/>
              <a:t>!</a:t>
            </a:r>
            <a:endParaRPr lang="en-US" sz="1400" dirty="0"/>
          </a:p>
        </p:txBody>
      </p:sp>
      <p:cxnSp>
        <p:nvCxnSpPr>
          <p:cNvPr id="17" name="Elbow Connector 16"/>
          <p:cNvCxnSpPr>
            <a:stCxn id="5" idx="0"/>
          </p:cNvCxnSpPr>
          <p:nvPr/>
        </p:nvCxnSpPr>
        <p:spPr>
          <a:xfrm rot="5400000" flipH="1" flipV="1">
            <a:off x="2959638" y="2426833"/>
            <a:ext cx="340206" cy="952529"/>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Curved Connector 22"/>
          <p:cNvCxnSpPr>
            <a:stCxn id="4" idx="3"/>
            <a:endCxn id="13" idx="1"/>
          </p:cNvCxnSpPr>
          <p:nvPr/>
        </p:nvCxnSpPr>
        <p:spPr>
          <a:xfrm>
            <a:off x="1553530" y="4719149"/>
            <a:ext cx="2052476" cy="661097"/>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3750209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Hash Join</a:t>
            </a:r>
          </a:p>
        </p:txBody>
      </p:sp>
      <p:sp>
        <p:nvSpPr>
          <p:cNvPr id="7" name="Content Placeholder 6"/>
          <p:cNvSpPr>
            <a:spLocks noGrp="1"/>
          </p:cNvSpPr>
          <p:nvPr>
            <p:ph idx="1"/>
          </p:nvPr>
        </p:nvSpPr>
        <p:spPr>
          <a:xfrm>
            <a:off x="228600" y="1343191"/>
            <a:ext cx="6096772" cy="1037928"/>
          </a:xfrm>
        </p:spPr>
        <p:txBody>
          <a:bodyPr>
            <a:normAutofit/>
          </a:bodyPr>
          <a:lstStyle/>
          <a:p>
            <a:pPr marL="0" indent="0">
              <a:buNone/>
            </a:pPr>
            <a:r>
              <a:rPr lang="en-US" sz="1800" dirty="0">
                <a:solidFill>
                  <a:srgbClr val="000000"/>
                </a:solidFill>
                <a:latin typeface="Courier New" charset="0"/>
                <a:ea typeface="MS PGothic" charset="0"/>
                <a:cs typeface="MS PGothic" charset="0"/>
              </a:rPr>
              <a:t>Users = </a:t>
            </a:r>
            <a:r>
              <a:rPr lang="en-US" sz="1800" dirty="0">
                <a:solidFill>
                  <a:srgbClr val="FF0000"/>
                </a:solidFill>
                <a:latin typeface="Courier New" charset="0"/>
                <a:ea typeface="MS PGothic" charset="0"/>
                <a:cs typeface="MS PGothic" charset="0"/>
              </a:rPr>
              <a:t>load</a:t>
            </a:r>
            <a:r>
              <a:rPr lang="en-US" sz="1800" dirty="0">
                <a:solidFill>
                  <a:srgbClr val="000000"/>
                </a:solidFill>
                <a:latin typeface="Courier New" charset="0"/>
                <a:ea typeface="MS PGothic" charset="0"/>
                <a:cs typeface="MS PGothic" charset="0"/>
              </a:rPr>
              <a:t> ‘</a:t>
            </a:r>
            <a:r>
              <a:rPr lang="en-US" sz="1800" dirty="0">
                <a:solidFill>
                  <a:srgbClr val="0000FF"/>
                </a:solidFill>
                <a:latin typeface="Courier New" charset="0"/>
                <a:ea typeface="MS PGothic" charset="0"/>
                <a:cs typeface="MS PGothic" charset="0"/>
              </a:rPr>
              <a:t>users</a:t>
            </a:r>
            <a:r>
              <a:rPr lang="en-US" sz="1800" dirty="0">
                <a:solidFill>
                  <a:srgbClr val="000000"/>
                </a:solidFill>
                <a:latin typeface="Courier New" charset="0"/>
                <a:ea typeface="MS PGothic" charset="0"/>
                <a:cs typeface="MS PGothic" charset="0"/>
              </a:rPr>
              <a:t>’ </a:t>
            </a:r>
            <a:r>
              <a:rPr lang="en-US" sz="1800" dirty="0">
                <a:solidFill>
                  <a:srgbClr val="FF0000"/>
                </a:solidFill>
                <a:latin typeface="Courier New" charset="0"/>
                <a:ea typeface="MS PGothic" charset="0"/>
                <a:cs typeface="MS PGothic" charset="0"/>
              </a:rPr>
              <a:t>as</a:t>
            </a:r>
            <a:r>
              <a:rPr lang="en-US" sz="1800" dirty="0">
                <a:solidFill>
                  <a:srgbClr val="000000"/>
                </a:solidFill>
                <a:latin typeface="Courier New" charset="0"/>
                <a:ea typeface="MS PGothic" charset="0"/>
                <a:cs typeface="MS PGothic" charset="0"/>
              </a:rPr>
              <a:t> (name, age);</a:t>
            </a:r>
            <a:br>
              <a:rPr lang="en-US" sz="1800" dirty="0">
                <a:solidFill>
                  <a:srgbClr val="000000"/>
                </a:solidFill>
                <a:latin typeface="Courier New" charset="0"/>
                <a:ea typeface="MS PGothic" charset="0"/>
                <a:cs typeface="MS PGothic" charset="0"/>
              </a:rPr>
            </a:br>
            <a:r>
              <a:rPr lang="en-US" sz="1800" dirty="0">
                <a:solidFill>
                  <a:srgbClr val="000000"/>
                </a:solidFill>
                <a:latin typeface="Courier New" charset="0"/>
                <a:ea typeface="MS PGothic" charset="0"/>
                <a:cs typeface="MS PGothic" charset="0"/>
              </a:rPr>
              <a:t>Pages = </a:t>
            </a:r>
            <a:r>
              <a:rPr lang="en-US" sz="1800" dirty="0">
                <a:solidFill>
                  <a:srgbClr val="FF0000"/>
                </a:solidFill>
                <a:latin typeface="Courier New" charset="0"/>
                <a:ea typeface="MS PGothic" charset="0"/>
                <a:cs typeface="MS PGothic" charset="0"/>
              </a:rPr>
              <a:t>load</a:t>
            </a:r>
            <a:r>
              <a:rPr lang="en-US" sz="1800" dirty="0">
                <a:solidFill>
                  <a:srgbClr val="000000"/>
                </a:solidFill>
                <a:latin typeface="Courier New" charset="0"/>
                <a:ea typeface="MS PGothic" charset="0"/>
                <a:cs typeface="MS PGothic" charset="0"/>
              </a:rPr>
              <a:t> ‘</a:t>
            </a:r>
            <a:r>
              <a:rPr lang="en-US" sz="1800" dirty="0">
                <a:solidFill>
                  <a:srgbClr val="0000FF"/>
                </a:solidFill>
                <a:latin typeface="Courier New" charset="0"/>
                <a:ea typeface="MS PGothic" charset="0"/>
                <a:cs typeface="MS PGothic" charset="0"/>
              </a:rPr>
              <a:t>pages</a:t>
            </a:r>
            <a:r>
              <a:rPr lang="en-US" sz="1800" dirty="0">
                <a:solidFill>
                  <a:srgbClr val="000000"/>
                </a:solidFill>
                <a:latin typeface="Courier New" charset="0"/>
                <a:ea typeface="MS PGothic" charset="0"/>
                <a:cs typeface="MS PGothic" charset="0"/>
              </a:rPr>
              <a:t>’ </a:t>
            </a:r>
            <a:r>
              <a:rPr lang="en-US" sz="1800" dirty="0">
                <a:solidFill>
                  <a:srgbClr val="FF0000"/>
                </a:solidFill>
                <a:latin typeface="Courier New" charset="0"/>
                <a:ea typeface="MS PGothic" charset="0"/>
                <a:cs typeface="MS PGothic" charset="0"/>
              </a:rPr>
              <a:t>as</a:t>
            </a:r>
            <a:r>
              <a:rPr lang="en-US" sz="1800" dirty="0">
                <a:solidFill>
                  <a:srgbClr val="000000"/>
                </a:solidFill>
                <a:latin typeface="Courier New" charset="0"/>
                <a:ea typeface="MS PGothic" charset="0"/>
                <a:cs typeface="MS PGothic" charset="0"/>
              </a:rPr>
              <a:t> (user, </a:t>
            </a:r>
            <a:r>
              <a:rPr lang="en-US" sz="1800" dirty="0" err="1">
                <a:solidFill>
                  <a:srgbClr val="000000"/>
                </a:solidFill>
                <a:latin typeface="Courier New" charset="0"/>
                <a:ea typeface="MS PGothic" charset="0"/>
                <a:cs typeface="MS PGothic" charset="0"/>
              </a:rPr>
              <a:t>url</a:t>
            </a:r>
            <a:r>
              <a:rPr lang="en-US" sz="1800" dirty="0">
                <a:solidFill>
                  <a:srgbClr val="000000"/>
                </a:solidFill>
                <a:latin typeface="Courier New" charset="0"/>
                <a:ea typeface="MS PGothic" charset="0"/>
                <a:cs typeface="MS PGothic" charset="0"/>
              </a:rPr>
              <a:t>);</a:t>
            </a:r>
            <a:br>
              <a:rPr lang="en-US" sz="1800" dirty="0">
                <a:solidFill>
                  <a:srgbClr val="000000"/>
                </a:solidFill>
                <a:latin typeface="Courier New" charset="0"/>
                <a:ea typeface="MS PGothic" charset="0"/>
                <a:cs typeface="MS PGothic" charset="0"/>
              </a:rPr>
            </a:br>
            <a:r>
              <a:rPr lang="en-US" sz="1800" dirty="0" err="1">
                <a:solidFill>
                  <a:srgbClr val="000000"/>
                </a:solidFill>
                <a:latin typeface="Courier New" charset="0"/>
                <a:ea typeface="MS PGothic" charset="0"/>
                <a:cs typeface="MS PGothic" charset="0"/>
              </a:rPr>
              <a:t>Jnd</a:t>
            </a:r>
            <a:r>
              <a:rPr lang="en-US" sz="1800" dirty="0">
                <a:solidFill>
                  <a:srgbClr val="000000"/>
                </a:solidFill>
                <a:latin typeface="Courier New" charset="0"/>
                <a:ea typeface="MS PGothic" charset="0"/>
                <a:cs typeface="MS PGothic" charset="0"/>
              </a:rPr>
              <a:t> = </a:t>
            </a:r>
            <a:r>
              <a:rPr lang="en-US" sz="1800" dirty="0">
                <a:solidFill>
                  <a:srgbClr val="FF0000"/>
                </a:solidFill>
                <a:latin typeface="Courier New" charset="0"/>
                <a:ea typeface="MS PGothic" charset="0"/>
                <a:cs typeface="MS PGothic" charset="0"/>
              </a:rPr>
              <a:t>join</a:t>
            </a:r>
            <a:r>
              <a:rPr lang="en-US" sz="1800" dirty="0">
                <a:solidFill>
                  <a:srgbClr val="000000"/>
                </a:solidFill>
                <a:latin typeface="Courier New" charset="0"/>
                <a:ea typeface="MS PGothic" charset="0"/>
                <a:cs typeface="MS PGothic" charset="0"/>
              </a:rPr>
              <a:t> Users </a:t>
            </a:r>
            <a:r>
              <a:rPr lang="en-US" sz="1800" dirty="0">
                <a:solidFill>
                  <a:srgbClr val="FF0000"/>
                </a:solidFill>
                <a:latin typeface="Courier New" charset="0"/>
                <a:ea typeface="MS PGothic" charset="0"/>
                <a:cs typeface="MS PGothic" charset="0"/>
              </a:rPr>
              <a:t>by</a:t>
            </a:r>
            <a:r>
              <a:rPr lang="en-US" sz="1800" dirty="0">
                <a:solidFill>
                  <a:srgbClr val="000000"/>
                </a:solidFill>
                <a:latin typeface="Courier New" charset="0"/>
                <a:ea typeface="MS PGothic" charset="0"/>
                <a:cs typeface="MS PGothic" charset="0"/>
              </a:rPr>
              <a:t> name, Pages </a:t>
            </a:r>
            <a:r>
              <a:rPr lang="en-US" sz="1800" dirty="0">
                <a:solidFill>
                  <a:srgbClr val="FF0000"/>
                </a:solidFill>
                <a:latin typeface="Courier New" charset="0"/>
                <a:ea typeface="MS PGothic" charset="0"/>
                <a:cs typeface="MS PGothic" charset="0"/>
              </a:rPr>
              <a:t>by</a:t>
            </a:r>
            <a:r>
              <a:rPr lang="en-US" sz="1800" dirty="0">
                <a:solidFill>
                  <a:srgbClr val="000000"/>
                </a:solidFill>
                <a:latin typeface="Courier New" charset="0"/>
                <a:ea typeface="MS PGothic" charset="0"/>
                <a:cs typeface="MS PGothic" charset="0"/>
              </a:rPr>
              <a:t> user;</a:t>
            </a:r>
            <a:endParaRPr lang="en-US" sz="1800" dirty="0">
              <a:solidFill>
                <a:srgbClr val="000000"/>
              </a:solidFill>
            </a:endParaRPr>
          </a:p>
          <a:p>
            <a:pPr marL="0" indent="0">
              <a:buNone/>
            </a:pPr>
            <a:endParaRPr lang="en-US" sz="1800" dirty="0"/>
          </a:p>
        </p:txBody>
      </p:sp>
      <p:sp>
        <p:nvSpPr>
          <p:cNvPr id="5" name="Rectangle 4"/>
          <p:cNvSpPr>
            <a:spLocks noChangeArrowheads="1"/>
          </p:cNvSpPr>
          <p:nvPr/>
        </p:nvSpPr>
        <p:spPr bwMode="auto">
          <a:xfrm>
            <a:off x="175684" y="2479070"/>
            <a:ext cx="5439485" cy="2246769"/>
          </a:xfrm>
          <a:prstGeom prst="rect">
            <a:avLst/>
          </a:prstGeom>
          <a:solidFill>
            <a:schemeClr val="bg1"/>
          </a:solidFill>
          <a:ln w="9525">
            <a:solidFill>
              <a:schemeClr val="tx1"/>
            </a:solidFill>
            <a:miter lim="800000"/>
            <a:headEnd/>
            <a:tailEnd/>
          </a:ln>
          <a:effectLst>
            <a:outerShdw blurRad="63500" dist="107763" dir="2700000" algn="ctr" rotWithShape="0">
              <a:schemeClr val="tx1">
                <a:alpha val="75000"/>
              </a:schemeClr>
            </a:outerShdw>
          </a:effectLst>
        </p:spPr>
        <p:txBody>
          <a:bodyPr wrap="none">
            <a:prstTxWarp prst="textNoShape">
              <a:avLst/>
            </a:prstTxWarp>
            <a:spAutoFit/>
          </a:bodyPr>
          <a:lstStyle/>
          <a:p>
            <a:pPr marL="342900" indent="-342900">
              <a:spcBef>
                <a:spcPct val="20000"/>
              </a:spcBef>
              <a:defRPr/>
            </a:pPr>
            <a:r>
              <a:rPr lang="en-US" sz="2000" dirty="0">
                <a:solidFill>
                  <a:srgbClr val="FF0000"/>
                </a:solidFill>
                <a:latin typeface="+mn-lt"/>
              </a:rPr>
              <a:t>map</a:t>
            </a:r>
            <a:r>
              <a:rPr lang="en-US" sz="2000" dirty="0">
                <a:latin typeface="+mn-lt"/>
              </a:rPr>
              <a:t>(String </a:t>
            </a:r>
            <a:r>
              <a:rPr lang="en-US" sz="2000" dirty="0" err="1" smtClean="0">
                <a:solidFill>
                  <a:srgbClr val="0000FF"/>
                </a:solidFill>
                <a:latin typeface="+mn-lt"/>
              </a:rPr>
              <a:t>usr</a:t>
            </a:r>
            <a:r>
              <a:rPr lang="en-US" sz="2000" dirty="0" smtClean="0">
                <a:latin typeface="+mn-lt"/>
              </a:rPr>
              <a:t>, </a:t>
            </a:r>
            <a:r>
              <a:rPr lang="en-US" sz="2000" dirty="0">
                <a:latin typeface="+mn-lt"/>
              </a:rPr>
              <a:t>String </a:t>
            </a:r>
            <a:r>
              <a:rPr lang="en-US" sz="2000" dirty="0">
                <a:solidFill>
                  <a:srgbClr val="0000FF"/>
                </a:solidFill>
                <a:latin typeface="+mn-lt"/>
              </a:rPr>
              <a:t>value</a:t>
            </a:r>
            <a:r>
              <a:rPr lang="en-US" sz="2000" dirty="0">
                <a:latin typeface="+mn-lt"/>
              </a:rPr>
              <a:t>):</a:t>
            </a:r>
            <a:br>
              <a:rPr lang="en-US" sz="2000" dirty="0">
                <a:latin typeface="+mn-lt"/>
              </a:rPr>
            </a:br>
            <a:r>
              <a:rPr lang="en-US" sz="2000" dirty="0">
                <a:latin typeface="+mn-lt"/>
              </a:rPr>
              <a:t>// </a:t>
            </a:r>
            <a:r>
              <a:rPr lang="en-US" sz="2000" dirty="0" err="1" smtClean="0">
                <a:latin typeface="+mn-lt"/>
              </a:rPr>
              <a:t>usr</a:t>
            </a:r>
            <a:r>
              <a:rPr lang="en-US" sz="2000" dirty="0" smtClean="0">
                <a:latin typeface="+mn-lt"/>
              </a:rPr>
              <a:t>: either </a:t>
            </a:r>
            <a:r>
              <a:rPr lang="en-US" sz="2000" dirty="0" err="1" smtClean="0">
                <a:latin typeface="+mn-lt"/>
              </a:rPr>
              <a:t>Users.name</a:t>
            </a:r>
            <a:r>
              <a:rPr lang="en-US" sz="2000" dirty="0" smtClean="0">
                <a:latin typeface="+mn-lt"/>
              </a:rPr>
              <a:t> or </a:t>
            </a:r>
            <a:r>
              <a:rPr lang="en-US" sz="2000" dirty="0" err="1" smtClean="0">
                <a:latin typeface="+mn-lt"/>
              </a:rPr>
              <a:t>Pages.user</a:t>
            </a:r>
            <a:r>
              <a:rPr lang="en-US" sz="2000" dirty="0">
                <a:latin typeface="+mn-lt"/>
              </a:rPr>
              <a:t/>
            </a:r>
            <a:br>
              <a:rPr lang="en-US" sz="2000" dirty="0">
                <a:latin typeface="+mn-lt"/>
              </a:rPr>
            </a:br>
            <a:r>
              <a:rPr lang="en-US" sz="2000" dirty="0">
                <a:latin typeface="+mn-lt"/>
              </a:rPr>
              <a:t>// </a:t>
            </a:r>
            <a:r>
              <a:rPr lang="en-US" sz="2000" dirty="0" err="1" smtClean="0">
                <a:latin typeface="+mn-lt"/>
              </a:rPr>
              <a:t>value.relation</a:t>
            </a:r>
            <a:r>
              <a:rPr lang="en-US" sz="2000" dirty="0" smtClean="0">
                <a:latin typeface="+mn-lt"/>
              </a:rPr>
              <a:t> is either ‘Users’ or ‘Pages’</a:t>
            </a:r>
            <a:r>
              <a:rPr lang="en-US" sz="2000" dirty="0">
                <a:latin typeface="+mn-lt"/>
              </a:rPr>
              <a:t/>
            </a:r>
            <a:br>
              <a:rPr lang="en-US" sz="2000" dirty="0">
                <a:latin typeface="+mn-lt"/>
              </a:rPr>
            </a:br>
            <a:r>
              <a:rPr lang="en-US" sz="2000" dirty="0" smtClean="0">
                <a:latin typeface="+mn-lt"/>
              </a:rPr>
              <a:t>if </a:t>
            </a:r>
            <a:r>
              <a:rPr lang="en-US" sz="2000" dirty="0" err="1" smtClean="0">
                <a:latin typeface="+mn-lt"/>
              </a:rPr>
              <a:t>value.relation</a:t>
            </a:r>
            <a:r>
              <a:rPr lang="en-US" sz="2000" dirty="0" smtClean="0">
                <a:latin typeface="+mn-lt"/>
              </a:rPr>
              <a:t>=‘Users’:</a:t>
            </a:r>
            <a:r>
              <a:rPr lang="en-US" sz="2000" dirty="0">
                <a:latin typeface="+mn-lt"/>
              </a:rPr>
              <a:t/>
            </a:r>
            <a:br>
              <a:rPr lang="en-US" sz="2000" dirty="0">
                <a:latin typeface="+mn-lt"/>
              </a:rPr>
            </a:br>
            <a:r>
              <a:rPr lang="en-US" sz="2000" dirty="0">
                <a:latin typeface="+mn-lt"/>
              </a:rPr>
              <a:t>	</a:t>
            </a:r>
            <a:r>
              <a:rPr lang="en-US" sz="2000" dirty="0" err="1">
                <a:solidFill>
                  <a:srgbClr val="0000FF"/>
                </a:solidFill>
                <a:latin typeface="+mn-lt"/>
              </a:rPr>
              <a:t>EmitIntermediate</a:t>
            </a:r>
            <a:r>
              <a:rPr lang="en-US" sz="2000" dirty="0" smtClean="0">
                <a:solidFill>
                  <a:srgbClr val="0000FF"/>
                </a:solidFill>
                <a:latin typeface="+mn-lt"/>
              </a:rPr>
              <a:t>(</a:t>
            </a:r>
            <a:r>
              <a:rPr lang="en-US" sz="2000" dirty="0" err="1" smtClean="0">
                <a:solidFill>
                  <a:srgbClr val="0000FF"/>
                </a:solidFill>
                <a:latin typeface="+mn-lt"/>
              </a:rPr>
              <a:t>usr</a:t>
            </a:r>
            <a:r>
              <a:rPr lang="en-US" sz="2000" dirty="0" smtClean="0">
                <a:solidFill>
                  <a:srgbClr val="0000FF"/>
                </a:solidFill>
                <a:latin typeface="+mn-lt"/>
              </a:rPr>
              <a:t>, (1, value))</a:t>
            </a:r>
            <a:r>
              <a:rPr lang="en-US" sz="2000" dirty="0" smtClean="0">
                <a:latin typeface="+mn-lt"/>
              </a:rPr>
              <a:t>;</a:t>
            </a:r>
            <a:r>
              <a:rPr lang="en-US" sz="2000" dirty="0"/>
              <a:t/>
            </a:r>
            <a:br>
              <a:rPr lang="en-US" sz="2000" dirty="0"/>
            </a:br>
            <a:r>
              <a:rPr lang="en-US" sz="2000" dirty="0" smtClean="0"/>
              <a:t>else</a:t>
            </a:r>
            <a:br>
              <a:rPr lang="en-US" sz="2000" dirty="0" smtClean="0"/>
            </a:br>
            <a:r>
              <a:rPr lang="en-US" sz="2000" dirty="0"/>
              <a:t>	</a:t>
            </a:r>
            <a:r>
              <a:rPr lang="en-US" sz="2000" dirty="0" err="1">
                <a:solidFill>
                  <a:srgbClr val="0000FF"/>
                </a:solidFill>
              </a:rPr>
              <a:t>EmitIntermediate</a:t>
            </a:r>
            <a:r>
              <a:rPr lang="en-US" sz="2000" dirty="0">
                <a:solidFill>
                  <a:srgbClr val="0000FF"/>
                </a:solidFill>
              </a:rPr>
              <a:t>(</a:t>
            </a:r>
            <a:r>
              <a:rPr lang="en-US" sz="2000" dirty="0" err="1">
                <a:solidFill>
                  <a:srgbClr val="0000FF"/>
                </a:solidFill>
              </a:rPr>
              <a:t>usr</a:t>
            </a:r>
            <a:r>
              <a:rPr lang="en-US" sz="2000" dirty="0">
                <a:solidFill>
                  <a:srgbClr val="0000FF"/>
                </a:solidFill>
              </a:rPr>
              <a:t>, </a:t>
            </a:r>
            <a:r>
              <a:rPr lang="en-US" sz="2000" dirty="0" smtClean="0">
                <a:solidFill>
                  <a:srgbClr val="0000FF"/>
                </a:solidFill>
              </a:rPr>
              <a:t>(2, </a:t>
            </a:r>
            <a:r>
              <a:rPr lang="en-US" sz="2000" dirty="0">
                <a:solidFill>
                  <a:srgbClr val="0000FF"/>
                </a:solidFill>
              </a:rPr>
              <a:t>value</a:t>
            </a:r>
            <a:r>
              <a:rPr lang="en-US" sz="2000" dirty="0" smtClean="0">
                <a:solidFill>
                  <a:srgbClr val="0000FF"/>
                </a:solidFill>
              </a:rPr>
              <a:t>))</a:t>
            </a:r>
            <a:r>
              <a:rPr lang="en-US" sz="2000" dirty="0" smtClean="0"/>
              <a:t>;</a:t>
            </a:r>
            <a:endParaRPr lang="en-US" sz="2000" dirty="0" smtClean="0">
              <a:latin typeface="+mn-lt"/>
            </a:endParaRPr>
          </a:p>
        </p:txBody>
      </p:sp>
      <p:sp>
        <p:nvSpPr>
          <p:cNvPr id="6" name="Rectangle 5"/>
          <p:cNvSpPr>
            <a:spLocks noChangeArrowheads="1"/>
          </p:cNvSpPr>
          <p:nvPr/>
        </p:nvSpPr>
        <p:spPr bwMode="auto">
          <a:xfrm>
            <a:off x="4755850" y="4495800"/>
            <a:ext cx="4194402" cy="2246769"/>
          </a:xfrm>
          <a:prstGeom prst="rect">
            <a:avLst/>
          </a:prstGeom>
          <a:solidFill>
            <a:schemeClr val="bg1"/>
          </a:solidFill>
          <a:ln w="9525">
            <a:solidFill>
              <a:schemeClr val="tx1"/>
            </a:solidFill>
            <a:miter lim="800000"/>
            <a:headEnd/>
            <a:tailEnd/>
          </a:ln>
          <a:effectLst>
            <a:outerShdw blurRad="63500" dist="107763" dir="2700000" algn="ctr" rotWithShape="0">
              <a:schemeClr val="tx1">
                <a:alpha val="75000"/>
              </a:schemeClr>
            </a:outerShdw>
          </a:effectLst>
        </p:spPr>
        <p:txBody>
          <a:bodyPr wrap="none">
            <a:prstTxWarp prst="textNoShape">
              <a:avLst/>
            </a:prstTxWarp>
            <a:spAutoFit/>
          </a:bodyPr>
          <a:lstStyle/>
          <a:p>
            <a:pPr marL="342900" indent="-342900">
              <a:spcBef>
                <a:spcPct val="20000"/>
              </a:spcBef>
              <a:defRPr/>
            </a:pPr>
            <a:r>
              <a:rPr lang="en-US" sz="2000" dirty="0">
                <a:solidFill>
                  <a:srgbClr val="FF0000"/>
                </a:solidFill>
                <a:latin typeface="+mn-lt"/>
              </a:rPr>
              <a:t>reduce</a:t>
            </a:r>
            <a:r>
              <a:rPr lang="en-US" sz="2000" dirty="0">
                <a:latin typeface="+mn-lt"/>
              </a:rPr>
              <a:t>(String </a:t>
            </a:r>
            <a:r>
              <a:rPr lang="en-US" sz="2000" dirty="0" err="1" smtClean="0">
                <a:solidFill>
                  <a:srgbClr val="0000FF"/>
                </a:solidFill>
                <a:latin typeface="+mn-lt"/>
              </a:rPr>
              <a:t>usr</a:t>
            </a:r>
            <a:r>
              <a:rPr lang="en-US" sz="2000" dirty="0" smtClean="0">
                <a:latin typeface="+mn-lt"/>
              </a:rPr>
              <a:t>, </a:t>
            </a:r>
            <a:r>
              <a:rPr lang="en-US" sz="2000" dirty="0">
                <a:latin typeface="+mn-lt"/>
              </a:rPr>
              <a:t>Iterator </a:t>
            </a:r>
            <a:r>
              <a:rPr lang="en-US" sz="2000" dirty="0">
                <a:solidFill>
                  <a:srgbClr val="0000FF"/>
                </a:solidFill>
                <a:latin typeface="+mn-lt"/>
              </a:rPr>
              <a:t>values</a:t>
            </a:r>
            <a:r>
              <a:rPr lang="en-US" sz="2000" dirty="0">
                <a:latin typeface="+mn-lt"/>
              </a:rPr>
              <a:t>):</a:t>
            </a:r>
            <a:br>
              <a:rPr lang="en-US" sz="2000" dirty="0">
                <a:latin typeface="+mn-lt"/>
              </a:rPr>
            </a:br>
            <a:r>
              <a:rPr lang="en-US" sz="2000" dirty="0" smtClean="0">
                <a:latin typeface="+mn-lt"/>
              </a:rPr>
              <a:t>Users = empty;  Pages = empty;</a:t>
            </a:r>
            <a:r>
              <a:rPr lang="en-US" sz="2000" dirty="0">
                <a:latin typeface="+mn-lt"/>
              </a:rPr>
              <a:t/>
            </a:r>
            <a:br>
              <a:rPr lang="en-US" sz="2000" dirty="0">
                <a:latin typeface="+mn-lt"/>
              </a:rPr>
            </a:br>
            <a:r>
              <a:rPr lang="en-US" sz="2000" dirty="0">
                <a:latin typeface="+mn-lt"/>
              </a:rPr>
              <a:t>for each v in values:</a:t>
            </a:r>
            <a:br>
              <a:rPr lang="en-US" sz="2000" dirty="0">
                <a:latin typeface="+mn-lt"/>
              </a:rPr>
            </a:br>
            <a:r>
              <a:rPr lang="en-US" sz="2000" dirty="0">
                <a:latin typeface="+mn-lt"/>
              </a:rPr>
              <a:t>	</a:t>
            </a:r>
            <a:r>
              <a:rPr lang="en-US" sz="2000" dirty="0" smtClean="0">
                <a:latin typeface="+mn-lt"/>
              </a:rPr>
              <a:t>if </a:t>
            </a:r>
            <a:r>
              <a:rPr lang="en-US" sz="2000" dirty="0" err="1" smtClean="0">
                <a:latin typeface="+mn-lt"/>
              </a:rPr>
              <a:t>v.type</a:t>
            </a:r>
            <a:r>
              <a:rPr lang="en-US" sz="2000" dirty="0" smtClean="0">
                <a:latin typeface="+mn-lt"/>
              </a:rPr>
              <a:t> = 1: </a:t>
            </a:r>
            <a:r>
              <a:rPr lang="en-US" sz="2000" dirty="0" err="1" smtClean="0">
                <a:latin typeface="+mn-lt"/>
              </a:rPr>
              <a:t>Users.insert</a:t>
            </a:r>
            <a:r>
              <a:rPr lang="en-US" sz="2000" dirty="0" smtClean="0">
                <a:latin typeface="+mn-lt"/>
              </a:rPr>
              <a:t>(v)</a:t>
            </a:r>
            <a:br>
              <a:rPr lang="en-US" sz="2000" dirty="0" smtClean="0">
                <a:latin typeface="+mn-lt"/>
              </a:rPr>
            </a:br>
            <a:r>
              <a:rPr lang="en-US" sz="2000" dirty="0" smtClean="0">
                <a:latin typeface="+mn-lt"/>
              </a:rPr>
              <a:t>  else </a:t>
            </a:r>
            <a:r>
              <a:rPr lang="en-US" sz="2000" dirty="0" err="1" smtClean="0">
                <a:latin typeface="+mn-lt"/>
              </a:rPr>
              <a:t>Pages.insert</a:t>
            </a:r>
            <a:r>
              <a:rPr lang="en-US" sz="2000" dirty="0" smtClean="0">
                <a:latin typeface="+mn-lt"/>
              </a:rPr>
              <a:t>(v);</a:t>
            </a:r>
            <a:br>
              <a:rPr lang="en-US" sz="2000" dirty="0" smtClean="0">
                <a:latin typeface="+mn-lt"/>
              </a:rPr>
            </a:br>
            <a:r>
              <a:rPr lang="en-US" sz="2000" dirty="0" smtClean="0">
                <a:latin typeface="+mn-lt"/>
              </a:rPr>
              <a:t>for v1 in Users, for v2 in Pages</a:t>
            </a:r>
            <a:r>
              <a:rPr lang="en-US" sz="2000" dirty="0">
                <a:latin typeface="+mn-lt"/>
              </a:rPr>
              <a:t/>
            </a:r>
            <a:br>
              <a:rPr lang="en-US" sz="2000" dirty="0">
                <a:latin typeface="+mn-lt"/>
              </a:rPr>
            </a:br>
            <a:r>
              <a:rPr lang="en-US" sz="2000" dirty="0" smtClean="0">
                <a:latin typeface="+mn-lt"/>
              </a:rPr>
              <a:t>	</a:t>
            </a:r>
            <a:r>
              <a:rPr lang="en-US" sz="2000" dirty="0" smtClean="0">
                <a:solidFill>
                  <a:srgbClr val="0000FF"/>
                </a:solidFill>
                <a:latin typeface="+mn-lt"/>
              </a:rPr>
              <a:t>Emit(</a:t>
            </a:r>
            <a:r>
              <a:rPr lang="en-US" sz="2000" dirty="0" err="1" smtClean="0">
                <a:solidFill>
                  <a:srgbClr val="0000FF"/>
                </a:solidFill>
                <a:latin typeface="+mn-lt"/>
              </a:rPr>
              <a:t>usr</a:t>
            </a:r>
            <a:r>
              <a:rPr lang="en-US" sz="2000" dirty="0" smtClean="0">
                <a:solidFill>
                  <a:srgbClr val="0000FF"/>
                </a:solidFill>
                <a:latin typeface="+mn-lt"/>
              </a:rPr>
              <a:t>, v1,v2)</a:t>
            </a:r>
            <a:r>
              <a:rPr lang="en-US" sz="2000" dirty="0">
                <a:solidFill>
                  <a:srgbClr val="0000FF"/>
                </a:solidFill>
                <a:latin typeface="+mn-lt"/>
              </a:rPr>
              <a:t>;</a:t>
            </a:r>
          </a:p>
        </p:txBody>
      </p:sp>
    </p:spTree>
    <p:extLst>
      <p:ext uri="{BB962C8B-B14F-4D97-AF65-F5344CB8AC3E}">
        <p14:creationId xmlns:p14="http://schemas.microsoft.com/office/powerpoint/2010/main" val="238052106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Broadcast Join</a:t>
            </a:r>
            <a:endParaRPr lang="en-US" dirty="0"/>
          </a:p>
        </p:txBody>
      </p:sp>
      <p:sp>
        <p:nvSpPr>
          <p:cNvPr id="5" name="TextBox 4"/>
          <p:cNvSpPr txBox="1"/>
          <p:nvPr/>
        </p:nvSpPr>
        <p:spPr>
          <a:xfrm>
            <a:off x="215454" y="1292785"/>
            <a:ext cx="8357464" cy="923330"/>
          </a:xfrm>
          <a:prstGeom prst="rect">
            <a:avLst/>
          </a:prstGeom>
          <a:noFill/>
        </p:spPr>
        <p:txBody>
          <a:bodyPr wrap="none" rtlCol="0">
            <a:spAutoFit/>
          </a:bodyPr>
          <a:lstStyle/>
          <a:p>
            <a:pPr defTabSz="457200" eaLnBrk="1" fontAlgn="auto" hangingPunct="1">
              <a:spcBef>
                <a:spcPts val="0"/>
              </a:spcBef>
              <a:spcAft>
                <a:spcPts val="0"/>
              </a:spcAft>
            </a:pPr>
            <a:r>
              <a:rPr lang="en-US" sz="1800" dirty="0" smtClean="0">
                <a:solidFill>
                  <a:srgbClr val="000000"/>
                </a:solidFill>
                <a:latin typeface="Courier New" charset="0"/>
                <a:ea typeface="MS PGothic" charset="0"/>
                <a:cs typeface="MS PGothic" charset="0"/>
              </a:rPr>
              <a:t>Users = </a:t>
            </a:r>
            <a:r>
              <a:rPr lang="en-US" sz="1800" dirty="0" smtClean="0">
                <a:solidFill>
                  <a:srgbClr val="FF0000"/>
                </a:solidFill>
                <a:latin typeface="Courier New" charset="0"/>
                <a:ea typeface="MS PGothic" charset="0"/>
                <a:cs typeface="MS PGothic" charset="0"/>
              </a:rPr>
              <a:t>load</a:t>
            </a:r>
            <a:r>
              <a:rPr lang="en-US" sz="1800" dirty="0" smtClean="0">
                <a:solidFill>
                  <a:srgbClr val="000000"/>
                </a:solidFill>
                <a:latin typeface="Courier New" charset="0"/>
                <a:ea typeface="MS PGothic" charset="0"/>
                <a:cs typeface="MS PGothic" charset="0"/>
              </a:rPr>
              <a:t> ‘</a:t>
            </a:r>
            <a:r>
              <a:rPr lang="en-US" sz="1800" dirty="0" smtClean="0">
                <a:solidFill>
                  <a:srgbClr val="0000FF"/>
                </a:solidFill>
                <a:latin typeface="Courier New" charset="0"/>
                <a:ea typeface="MS PGothic" charset="0"/>
                <a:cs typeface="MS PGothic" charset="0"/>
              </a:rPr>
              <a:t>users</a:t>
            </a:r>
            <a:r>
              <a:rPr lang="en-US" sz="1800" dirty="0" smtClean="0">
                <a:solidFill>
                  <a:srgbClr val="000000"/>
                </a:solidFill>
                <a:latin typeface="Courier New" charset="0"/>
                <a:ea typeface="MS PGothic" charset="0"/>
                <a:cs typeface="MS PGothic" charset="0"/>
              </a:rPr>
              <a:t>’ </a:t>
            </a:r>
            <a:r>
              <a:rPr lang="en-US" sz="1800" dirty="0" smtClean="0">
                <a:solidFill>
                  <a:srgbClr val="FF0000"/>
                </a:solidFill>
                <a:latin typeface="Courier New" charset="0"/>
                <a:ea typeface="MS PGothic" charset="0"/>
                <a:cs typeface="MS PGothic" charset="0"/>
              </a:rPr>
              <a:t>as</a:t>
            </a:r>
            <a:r>
              <a:rPr lang="en-US" sz="1800" dirty="0" smtClean="0">
                <a:solidFill>
                  <a:srgbClr val="000000"/>
                </a:solidFill>
                <a:latin typeface="Courier New" charset="0"/>
                <a:ea typeface="MS PGothic" charset="0"/>
                <a:cs typeface="MS PGothic" charset="0"/>
              </a:rPr>
              <a:t> (name, age);</a:t>
            </a:r>
            <a:br>
              <a:rPr lang="en-US" sz="1800" dirty="0" smtClean="0">
                <a:solidFill>
                  <a:srgbClr val="000000"/>
                </a:solidFill>
                <a:latin typeface="Courier New" charset="0"/>
                <a:ea typeface="MS PGothic" charset="0"/>
                <a:cs typeface="MS PGothic" charset="0"/>
              </a:rPr>
            </a:br>
            <a:r>
              <a:rPr lang="en-US" sz="1800" dirty="0" smtClean="0">
                <a:solidFill>
                  <a:srgbClr val="000000"/>
                </a:solidFill>
                <a:latin typeface="Courier New" charset="0"/>
                <a:ea typeface="MS PGothic" charset="0"/>
                <a:cs typeface="MS PGothic" charset="0"/>
              </a:rPr>
              <a:t>Pages = </a:t>
            </a:r>
            <a:r>
              <a:rPr lang="en-US" sz="1800" dirty="0" smtClean="0">
                <a:solidFill>
                  <a:srgbClr val="FF0000"/>
                </a:solidFill>
                <a:latin typeface="Courier New" charset="0"/>
                <a:ea typeface="MS PGothic" charset="0"/>
                <a:cs typeface="MS PGothic" charset="0"/>
              </a:rPr>
              <a:t>load</a:t>
            </a:r>
            <a:r>
              <a:rPr lang="en-US" sz="1800" dirty="0" smtClean="0">
                <a:solidFill>
                  <a:srgbClr val="000000"/>
                </a:solidFill>
                <a:latin typeface="Courier New" charset="0"/>
                <a:ea typeface="MS PGothic" charset="0"/>
                <a:cs typeface="MS PGothic" charset="0"/>
              </a:rPr>
              <a:t> ‘</a:t>
            </a:r>
            <a:r>
              <a:rPr lang="en-US" sz="1800" dirty="0" smtClean="0">
                <a:solidFill>
                  <a:srgbClr val="0000FF"/>
                </a:solidFill>
                <a:latin typeface="Courier New" charset="0"/>
                <a:ea typeface="MS PGothic" charset="0"/>
                <a:cs typeface="MS PGothic" charset="0"/>
              </a:rPr>
              <a:t>pages</a:t>
            </a:r>
            <a:r>
              <a:rPr lang="en-US" sz="1800" dirty="0" smtClean="0">
                <a:solidFill>
                  <a:srgbClr val="000000"/>
                </a:solidFill>
                <a:latin typeface="Courier New" charset="0"/>
                <a:ea typeface="MS PGothic" charset="0"/>
                <a:cs typeface="MS PGothic" charset="0"/>
              </a:rPr>
              <a:t>’ </a:t>
            </a:r>
            <a:r>
              <a:rPr lang="en-US" sz="1800" dirty="0" smtClean="0">
                <a:solidFill>
                  <a:srgbClr val="FF0000"/>
                </a:solidFill>
                <a:latin typeface="Courier New" charset="0"/>
                <a:ea typeface="MS PGothic" charset="0"/>
                <a:cs typeface="MS PGothic" charset="0"/>
              </a:rPr>
              <a:t>as</a:t>
            </a:r>
            <a:r>
              <a:rPr lang="en-US" sz="1800" dirty="0" smtClean="0">
                <a:solidFill>
                  <a:srgbClr val="000000"/>
                </a:solidFill>
                <a:latin typeface="Courier New" charset="0"/>
                <a:ea typeface="MS PGothic" charset="0"/>
                <a:cs typeface="MS PGothic" charset="0"/>
              </a:rPr>
              <a:t> (user, </a:t>
            </a:r>
            <a:r>
              <a:rPr lang="en-US" sz="1800" dirty="0" err="1" smtClean="0">
                <a:solidFill>
                  <a:srgbClr val="000000"/>
                </a:solidFill>
                <a:latin typeface="Courier New" charset="0"/>
                <a:ea typeface="MS PGothic" charset="0"/>
                <a:cs typeface="MS PGothic" charset="0"/>
              </a:rPr>
              <a:t>url</a:t>
            </a:r>
            <a:r>
              <a:rPr lang="en-US" sz="1800" dirty="0" smtClean="0">
                <a:solidFill>
                  <a:srgbClr val="000000"/>
                </a:solidFill>
                <a:latin typeface="Courier New" charset="0"/>
                <a:ea typeface="MS PGothic" charset="0"/>
                <a:cs typeface="MS PGothic" charset="0"/>
              </a:rPr>
              <a:t>);</a:t>
            </a:r>
            <a:br>
              <a:rPr lang="en-US" sz="1800" dirty="0" smtClean="0">
                <a:solidFill>
                  <a:srgbClr val="000000"/>
                </a:solidFill>
                <a:latin typeface="Courier New" charset="0"/>
                <a:ea typeface="MS PGothic" charset="0"/>
                <a:cs typeface="MS PGothic" charset="0"/>
              </a:rPr>
            </a:br>
            <a:r>
              <a:rPr lang="en-US" sz="1800" dirty="0" err="1" smtClean="0">
                <a:solidFill>
                  <a:srgbClr val="000000"/>
                </a:solidFill>
                <a:latin typeface="Courier New" charset="0"/>
                <a:ea typeface="MS PGothic" charset="0"/>
                <a:cs typeface="MS PGothic" charset="0"/>
              </a:rPr>
              <a:t>Jnd</a:t>
            </a:r>
            <a:r>
              <a:rPr lang="en-US" sz="1800" dirty="0" smtClean="0">
                <a:solidFill>
                  <a:srgbClr val="000000"/>
                </a:solidFill>
                <a:latin typeface="Courier New" charset="0"/>
                <a:ea typeface="MS PGothic" charset="0"/>
                <a:cs typeface="MS PGothic" charset="0"/>
              </a:rPr>
              <a:t> = </a:t>
            </a:r>
            <a:r>
              <a:rPr lang="en-US" sz="1800" dirty="0" smtClean="0">
                <a:solidFill>
                  <a:srgbClr val="FF0000"/>
                </a:solidFill>
                <a:latin typeface="Courier New" charset="0"/>
                <a:ea typeface="MS PGothic" charset="0"/>
                <a:cs typeface="MS PGothic" charset="0"/>
              </a:rPr>
              <a:t>join</a:t>
            </a:r>
            <a:r>
              <a:rPr lang="en-US" sz="1800" dirty="0" smtClean="0">
                <a:solidFill>
                  <a:srgbClr val="000000"/>
                </a:solidFill>
                <a:latin typeface="Courier New" charset="0"/>
                <a:ea typeface="MS PGothic" charset="0"/>
                <a:cs typeface="MS PGothic" charset="0"/>
              </a:rPr>
              <a:t> Pages </a:t>
            </a:r>
            <a:r>
              <a:rPr lang="en-US" sz="1800" dirty="0" smtClean="0">
                <a:solidFill>
                  <a:srgbClr val="FF0000"/>
                </a:solidFill>
                <a:latin typeface="Courier New" charset="0"/>
                <a:ea typeface="MS PGothic" charset="0"/>
                <a:cs typeface="MS PGothic" charset="0"/>
              </a:rPr>
              <a:t>by</a:t>
            </a:r>
            <a:r>
              <a:rPr lang="en-US" sz="1800" dirty="0" smtClean="0">
                <a:solidFill>
                  <a:srgbClr val="000000"/>
                </a:solidFill>
                <a:latin typeface="Courier New" charset="0"/>
                <a:ea typeface="MS PGothic" charset="0"/>
                <a:cs typeface="MS PGothic" charset="0"/>
              </a:rPr>
              <a:t> user, Users </a:t>
            </a:r>
            <a:r>
              <a:rPr lang="en-US" sz="1800" dirty="0" smtClean="0">
                <a:solidFill>
                  <a:srgbClr val="FF0000"/>
                </a:solidFill>
                <a:latin typeface="Courier New" charset="0"/>
                <a:ea typeface="MS PGothic" charset="0"/>
                <a:cs typeface="MS PGothic" charset="0"/>
              </a:rPr>
              <a:t>by</a:t>
            </a:r>
            <a:r>
              <a:rPr lang="en-US" sz="1800" dirty="0" smtClean="0">
                <a:solidFill>
                  <a:srgbClr val="000000"/>
                </a:solidFill>
                <a:latin typeface="Courier New" charset="0"/>
                <a:ea typeface="MS PGothic" charset="0"/>
                <a:cs typeface="MS PGothic" charset="0"/>
              </a:rPr>
              <a:t> name </a:t>
            </a:r>
            <a:r>
              <a:rPr lang="en-US" sz="1800" dirty="0" smtClean="0">
                <a:solidFill>
                  <a:srgbClr val="FF0000"/>
                </a:solidFill>
                <a:latin typeface="Courier New" charset="0"/>
                <a:ea typeface="MS PGothic" charset="0"/>
                <a:cs typeface="MS PGothic" charset="0"/>
              </a:rPr>
              <a:t>using</a:t>
            </a:r>
            <a:r>
              <a:rPr lang="en-US" sz="1800" dirty="0" smtClean="0">
                <a:solidFill>
                  <a:srgbClr val="000000"/>
                </a:solidFill>
                <a:latin typeface="Courier New" charset="0"/>
                <a:ea typeface="MS PGothic" charset="0"/>
                <a:cs typeface="MS PGothic" charset="0"/>
              </a:rPr>
              <a:t> “</a:t>
            </a:r>
            <a:r>
              <a:rPr lang="en-US" sz="1800" dirty="0" smtClean="0">
                <a:solidFill>
                  <a:srgbClr val="0000FF"/>
                </a:solidFill>
                <a:latin typeface="Courier New" charset="0"/>
                <a:ea typeface="MS PGothic" charset="0"/>
                <a:cs typeface="MS PGothic" charset="0"/>
              </a:rPr>
              <a:t>replicated</a:t>
            </a:r>
            <a:r>
              <a:rPr lang="en-US" sz="1800" dirty="0" smtClean="0">
                <a:solidFill>
                  <a:srgbClr val="000000"/>
                </a:solidFill>
                <a:latin typeface="Courier New" charset="0"/>
                <a:ea typeface="MS PGothic" charset="0"/>
                <a:cs typeface="MS PGothic" charset="0"/>
              </a:rPr>
              <a:t>”;</a:t>
            </a:r>
            <a:endParaRPr lang="en-US" sz="1800" dirty="0">
              <a:solidFill>
                <a:srgbClr val="000000"/>
              </a:solidFill>
              <a:latin typeface="Arial"/>
              <a:ea typeface="+mn-ea"/>
              <a:cs typeface="+mn-cs"/>
            </a:endParaRPr>
          </a:p>
        </p:txBody>
      </p:sp>
      <p:sp>
        <p:nvSpPr>
          <p:cNvPr id="6" name="Rectangle 5"/>
          <p:cNvSpPr/>
          <p:nvPr/>
        </p:nvSpPr>
        <p:spPr>
          <a:xfrm>
            <a:off x="215454" y="3073200"/>
            <a:ext cx="1338076" cy="3291897"/>
          </a:xfrm>
          <a:prstGeom prst="rect">
            <a:avLst/>
          </a:prstGeom>
          <a:ln/>
        </p:spPr>
        <p:style>
          <a:lnRef idx="1">
            <a:schemeClr val="accent1"/>
          </a:lnRef>
          <a:fillRef idx="3">
            <a:schemeClr val="accent1"/>
          </a:fillRef>
          <a:effectRef idx="2">
            <a:schemeClr val="accent1"/>
          </a:effectRef>
          <a:fontRef idx="minor">
            <a:schemeClr val="lt1"/>
          </a:fontRef>
        </p:style>
        <p:txBody>
          <a:bodyPr/>
          <a:lstStyle/>
          <a:p>
            <a:pPr algn="ctr" defTabSz="457200" eaLnBrk="1" fontAlgn="auto" hangingPunct="1">
              <a:spcBef>
                <a:spcPts val="0"/>
              </a:spcBef>
              <a:spcAft>
                <a:spcPts val="0"/>
              </a:spcAft>
            </a:pPr>
            <a:r>
              <a:rPr lang="en-US" sz="2400" dirty="0" smtClean="0">
                <a:solidFill>
                  <a:srgbClr val="000000"/>
                </a:solidFill>
              </a:rPr>
              <a:t>Pages</a:t>
            </a:r>
            <a:endParaRPr lang="en-US" sz="2400" dirty="0">
              <a:solidFill>
                <a:srgbClr val="000000"/>
              </a:solidFill>
            </a:endParaRPr>
          </a:p>
        </p:txBody>
      </p:sp>
      <p:sp>
        <p:nvSpPr>
          <p:cNvPr id="7" name="Rectangle 6"/>
          <p:cNvSpPr/>
          <p:nvPr/>
        </p:nvSpPr>
        <p:spPr>
          <a:xfrm>
            <a:off x="1939079" y="3073200"/>
            <a:ext cx="1338076"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t" anchorCtr="0"/>
          <a:lstStyle/>
          <a:p>
            <a:pPr algn="ctr" defTabSz="457200" eaLnBrk="1" fontAlgn="auto" hangingPunct="1">
              <a:spcBef>
                <a:spcPts val="0"/>
              </a:spcBef>
              <a:spcAft>
                <a:spcPts val="0"/>
              </a:spcAft>
            </a:pPr>
            <a:r>
              <a:rPr lang="en-US" sz="2400" dirty="0" smtClean="0">
                <a:solidFill>
                  <a:srgbClr val="000000"/>
                </a:solidFill>
              </a:rPr>
              <a:t>Users</a:t>
            </a:r>
            <a:endParaRPr lang="en-US" sz="2400" dirty="0">
              <a:solidFill>
                <a:srgbClr val="000000"/>
              </a:solidFill>
            </a:endParaRPr>
          </a:p>
        </p:txBody>
      </p:sp>
      <p:sp>
        <p:nvSpPr>
          <p:cNvPr id="8" name="Rectangle 7"/>
          <p:cNvSpPr/>
          <p:nvPr/>
        </p:nvSpPr>
        <p:spPr>
          <a:xfrm>
            <a:off x="76200" y="6488668"/>
            <a:ext cx="2293867" cy="307777"/>
          </a:xfrm>
          <a:prstGeom prst="rect">
            <a:avLst/>
          </a:prstGeom>
        </p:spPr>
        <p:txBody>
          <a:bodyPr wrap="none">
            <a:spAutoFit/>
          </a:bodyPr>
          <a:lstStyle/>
          <a:p>
            <a:r>
              <a:rPr lang="en-US" sz="1400" dirty="0" smtClean="0"/>
              <a:t>Credit: Alan </a:t>
            </a:r>
            <a:r>
              <a:rPr lang="en-US" sz="1400" dirty="0"/>
              <a:t>Gates, Yahoo</a:t>
            </a:r>
            <a:r>
              <a:rPr lang="en-US" sz="1400" dirty="0" smtClean="0"/>
              <a:t>!</a:t>
            </a:r>
            <a:endParaRPr lang="en-US" sz="1400" dirty="0"/>
          </a:p>
        </p:txBody>
      </p:sp>
    </p:spTree>
    <p:extLst>
      <p:ext uri="{BB962C8B-B14F-4D97-AF65-F5344CB8AC3E}">
        <p14:creationId xmlns:p14="http://schemas.microsoft.com/office/powerpoint/2010/main" val="219445350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Broadcast Join</a:t>
            </a:r>
            <a:endParaRPr lang="en-US" dirty="0"/>
          </a:p>
        </p:txBody>
      </p:sp>
      <p:sp>
        <p:nvSpPr>
          <p:cNvPr id="5" name="TextBox 4"/>
          <p:cNvSpPr txBox="1"/>
          <p:nvPr/>
        </p:nvSpPr>
        <p:spPr>
          <a:xfrm>
            <a:off x="215454" y="1292785"/>
            <a:ext cx="8357464" cy="923330"/>
          </a:xfrm>
          <a:prstGeom prst="rect">
            <a:avLst/>
          </a:prstGeom>
          <a:noFill/>
        </p:spPr>
        <p:txBody>
          <a:bodyPr wrap="none" rtlCol="0">
            <a:spAutoFit/>
          </a:bodyPr>
          <a:lstStyle/>
          <a:p>
            <a:pPr defTabSz="457200" eaLnBrk="1" fontAlgn="auto" hangingPunct="1">
              <a:spcBef>
                <a:spcPts val="0"/>
              </a:spcBef>
              <a:spcAft>
                <a:spcPts val="0"/>
              </a:spcAft>
            </a:pPr>
            <a:r>
              <a:rPr lang="en-US" sz="1800" dirty="0" smtClean="0">
                <a:solidFill>
                  <a:srgbClr val="000000"/>
                </a:solidFill>
                <a:latin typeface="Courier New" charset="0"/>
                <a:ea typeface="MS PGothic" charset="0"/>
                <a:cs typeface="MS PGothic" charset="0"/>
              </a:rPr>
              <a:t>Users = </a:t>
            </a:r>
            <a:r>
              <a:rPr lang="en-US" sz="1800" dirty="0" smtClean="0">
                <a:solidFill>
                  <a:srgbClr val="FF0000"/>
                </a:solidFill>
                <a:latin typeface="Courier New" charset="0"/>
                <a:ea typeface="MS PGothic" charset="0"/>
                <a:cs typeface="MS PGothic" charset="0"/>
              </a:rPr>
              <a:t>load</a:t>
            </a:r>
            <a:r>
              <a:rPr lang="en-US" sz="1800" dirty="0" smtClean="0">
                <a:solidFill>
                  <a:srgbClr val="000000"/>
                </a:solidFill>
                <a:latin typeface="Courier New" charset="0"/>
                <a:ea typeface="MS PGothic" charset="0"/>
                <a:cs typeface="MS PGothic" charset="0"/>
              </a:rPr>
              <a:t> ‘</a:t>
            </a:r>
            <a:r>
              <a:rPr lang="en-US" sz="1800" dirty="0" smtClean="0">
                <a:solidFill>
                  <a:srgbClr val="0000FF"/>
                </a:solidFill>
                <a:latin typeface="Courier New" charset="0"/>
                <a:ea typeface="MS PGothic" charset="0"/>
                <a:cs typeface="MS PGothic" charset="0"/>
              </a:rPr>
              <a:t>users</a:t>
            </a:r>
            <a:r>
              <a:rPr lang="en-US" sz="1800" dirty="0" smtClean="0">
                <a:solidFill>
                  <a:srgbClr val="000000"/>
                </a:solidFill>
                <a:latin typeface="Courier New" charset="0"/>
                <a:ea typeface="MS PGothic" charset="0"/>
                <a:cs typeface="MS PGothic" charset="0"/>
              </a:rPr>
              <a:t>’ </a:t>
            </a:r>
            <a:r>
              <a:rPr lang="en-US" sz="1800" dirty="0" smtClean="0">
                <a:solidFill>
                  <a:srgbClr val="FF0000"/>
                </a:solidFill>
                <a:latin typeface="Courier New" charset="0"/>
                <a:ea typeface="MS PGothic" charset="0"/>
                <a:cs typeface="MS PGothic" charset="0"/>
              </a:rPr>
              <a:t>as</a:t>
            </a:r>
            <a:r>
              <a:rPr lang="en-US" sz="1800" dirty="0" smtClean="0">
                <a:solidFill>
                  <a:srgbClr val="000000"/>
                </a:solidFill>
                <a:latin typeface="Courier New" charset="0"/>
                <a:ea typeface="MS PGothic" charset="0"/>
                <a:cs typeface="MS PGothic" charset="0"/>
              </a:rPr>
              <a:t> (name, age);</a:t>
            </a:r>
            <a:br>
              <a:rPr lang="en-US" sz="1800" dirty="0" smtClean="0">
                <a:solidFill>
                  <a:srgbClr val="000000"/>
                </a:solidFill>
                <a:latin typeface="Courier New" charset="0"/>
                <a:ea typeface="MS PGothic" charset="0"/>
                <a:cs typeface="MS PGothic" charset="0"/>
              </a:rPr>
            </a:br>
            <a:r>
              <a:rPr lang="en-US" sz="1800" dirty="0" smtClean="0">
                <a:solidFill>
                  <a:srgbClr val="000000"/>
                </a:solidFill>
                <a:latin typeface="Courier New" charset="0"/>
                <a:ea typeface="MS PGothic" charset="0"/>
                <a:cs typeface="MS PGothic" charset="0"/>
              </a:rPr>
              <a:t>Pages = </a:t>
            </a:r>
            <a:r>
              <a:rPr lang="en-US" sz="1800" dirty="0" smtClean="0">
                <a:solidFill>
                  <a:srgbClr val="FF0000"/>
                </a:solidFill>
                <a:latin typeface="Courier New" charset="0"/>
                <a:ea typeface="MS PGothic" charset="0"/>
                <a:cs typeface="MS PGothic" charset="0"/>
              </a:rPr>
              <a:t>load</a:t>
            </a:r>
            <a:r>
              <a:rPr lang="en-US" sz="1800" dirty="0" smtClean="0">
                <a:solidFill>
                  <a:srgbClr val="000000"/>
                </a:solidFill>
                <a:latin typeface="Courier New" charset="0"/>
                <a:ea typeface="MS PGothic" charset="0"/>
                <a:cs typeface="MS PGothic" charset="0"/>
              </a:rPr>
              <a:t> ‘</a:t>
            </a:r>
            <a:r>
              <a:rPr lang="en-US" sz="1800" dirty="0" smtClean="0">
                <a:solidFill>
                  <a:srgbClr val="0000FF"/>
                </a:solidFill>
                <a:latin typeface="Courier New" charset="0"/>
                <a:ea typeface="MS PGothic" charset="0"/>
                <a:cs typeface="MS PGothic" charset="0"/>
              </a:rPr>
              <a:t>pages</a:t>
            </a:r>
            <a:r>
              <a:rPr lang="en-US" sz="1800" dirty="0" smtClean="0">
                <a:solidFill>
                  <a:srgbClr val="000000"/>
                </a:solidFill>
                <a:latin typeface="Courier New" charset="0"/>
                <a:ea typeface="MS PGothic" charset="0"/>
                <a:cs typeface="MS PGothic" charset="0"/>
              </a:rPr>
              <a:t>’ </a:t>
            </a:r>
            <a:r>
              <a:rPr lang="en-US" sz="1800" dirty="0" smtClean="0">
                <a:solidFill>
                  <a:srgbClr val="FF0000"/>
                </a:solidFill>
                <a:latin typeface="Courier New" charset="0"/>
                <a:ea typeface="MS PGothic" charset="0"/>
                <a:cs typeface="MS PGothic" charset="0"/>
              </a:rPr>
              <a:t>as</a:t>
            </a:r>
            <a:r>
              <a:rPr lang="en-US" sz="1800" dirty="0" smtClean="0">
                <a:solidFill>
                  <a:srgbClr val="000000"/>
                </a:solidFill>
                <a:latin typeface="Courier New" charset="0"/>
                <a:ea typeface="MS PGothic" charset="0"/>
                <a:cs typeface="MS PGothic" charset="0"/>
              </a:rPr>
              <a:t> (user, </a:t>
            </a:r>
            <a:r>
              <a:rPr lang="en-US" sz="1800" dirty="0" err="1" smtClean="0">
                <a:solidFill>
                  <a:srgbClr val="000000"/>
                </a:solidFill>
                <a:latin typeface="Courier New" charset="0"/>
                <a:ea typeface="MS PGothic" charset="0"/>
                <a:cs typeface="MS PGothic" charset="0"/>
              </a:rPr>
              <a:t>url</a:t>
            </a:r>
            <a:r>
              <a:rPr lang="en-US" sz="1800" dirty="0" smtClean="0">
                <a:solidFill>
                  <a:srgbClr val="000000"/>
                </a:solidFill>
                <a:latin typeface="Courier New" charset="0"/>
                <a:ea typeface="MS PGothic" charset="0"/>
                <a:cs typeface="MS PGothic" charset="0"/>
              </a:rPr>
              <a:t>);</a:t>
            </a:r>
            <a:br>
              <a:rPr lang="en-US" sz="1800" dirty="0" smtClean="0">
                <a:solidFill>
                  <a:srgbClr val="000000"/>
                </a:solidFill>
                <a:latin typeface="Courier New" charset="0"/>
                <a:ea typeface="MS PGothic" charset="0"/>
                <a:cs typeface="MS PGothic" charset="0"/>
              </a:rPr>
            </a:br>
            <a:r>
              <a:rPr lang="en-US" sz="1800" dirty="0" err="1" smtClean="0">
                <a:solidFill>
                  <a:srgbClr val="000000"/>
                </a:solidFill>
                <a:latin typeface="Courier New" charset="0"/>
                <a:ea typeface="MS PGothic" charset="0"/>
                <a:cs typeface="MS PGothic" charset="0"/>
              </a:rPr>
              <a:t>Jnd</a:t>
            </a:r>
            <a:r>
              <a:rPr lang="en-US" sz="1800" dirty="0" smtClean="0">
                <a:solidFill>
                  <a:srgbClr val="000000"/>
                </a:solidFill>
                <a:latin typeface="Courier New" charset="0"/>
                <a:ea typeface="MS PGothic" charset="0"/>
                <a:cs typeface="MS PGothic" charset="0"/>
              </a:rPr>
              <a:t> = </a:t>
            </a:r>
            <a:r>
              <a:rPr lang="en-US" sz="1800" dirty="0" smtClean="0">
                <a:solidFill>
                  <a:srgbClr val="FF0000"/>
                </a:solidFill>
                <a:latin typeface="Courier New" charset="0"/>
                <a:ea typeface="MS PGothic" charset="0"/>
                <a:cs typeface="MS PGothic" charset="0"/>
              </a:rPr>
              <a:t>join</a:t>
            </a:r>
            <a:r>
              <a:rPr lang="en-US" sz="1800" dirty="0" smtClean="0">
                <a:solidFill>
                  <a:srgbClr val="000000"/>
                </a:solidFill>
                <a:latin typeface="Courier New" charset="0"/>
                <a:ea typeface="MS PGothic" charset="0"/>
                <a:cs typeface="MS PGothic" charset="0"/>
              </a:rPr>
              <a:t> Pages </a:t>
            </a:r>
            <a:r>
              <a:rPr lang="en-US" sz="1800" dirty="0" smtClean="0">
                <a:solidFill>
                  <a:srgbClr val="FF0000"/>
                </a:solidFill>
                <a:latin typeface="Courier New" charset="0"/>
                <a:ea typeface="MS PGothic" charset="0"/>
                <a:cs typeface="MS PGothic" charset="0"/>
              </a:rPr>
              <a:t>by</a:t>
            </a:r>
            <a:r>
              <a:rPr lang="en-US" sz="1800" dirty="0" smtClean="0">
                <a:solidFill>
                  <a:srgbClr val="000000"/>
                </a:solidFill>
                <a:latin typeface="Courier New" charset="0"/>
                <a:ea typeface="MS PGothic" charset="0"/>
                <a:cs typeface="MS PGothic" charset="0"/>
              </a:rPr>
              <a:t> user, Users </a:t>
            </a:r>
            <a:r>
              <a:rPr lang="en-US" sz="1800" dirty="0" smtClean="0">
                <a:solidFill>
                  <a:srgbClr val="FF0000"/>
                </a:solidFill>
                <a:latin typeface="Courier New" charset="0"/>
                <a:ea typeface="MS PGothic" charset="0"/>
                <a:cs typeface="MS PGothic" charset="0"/>
              </a:rPr>
              <a:t>by</a:t>
            </a:r>
            <a:r>
              <a:rPr lang="en-US" sz="1800" dirty="0" smtClean="0">
                <a:solidFill>
                  <a:srgbClr val="000000"/>
                </a:solidFill>
                <a:latin typeface="Courier New" charset="0"/>
                <a:ea typeface="MS PGothic" charset="0"/>
                <a:cs typeface="MS PGothic" charset="0"/>
              </a:rPr>
              <a:t> name </a:t>
            </a:r>
            <a:r>
              <a:rPr lang="en-US" sz="1800" dirty="0" smtClean="0">
                <a:solidFill>
                  <a:srgbClr val="FF0000"/>
                </a:solidFill>
                <a:latin typeface="Courier New" charset="0"/>
                <a:ea typeface="MS PGothic" charset="0"/>
                <a:cs typeface="MS PGothic" charset="0"/>
              </a:rPr>
              <a:t>using</a:t>
            </a:r>
            <a:r>
              <a:rPr lang="en-US" sz="1800" dirty="0" smtClean="0">
                <a:solidFill>
                  <a:srgbClr val="000000"/>
                </a:solidFill>
                <a:latin typeface="Courier New" charset="0"/>
                <a:ea typeface="MS PGothic" charset="0"/>
                <a:cs typeface="MS PGothic" charset="0"/>
              </a:rPr>
              <a:t> “</a:t>
            </a:r>
            <a:r>
              <a:rPr lang="en-US" sz="1800" dirty="0" smtClean="0">
                <a:solidFill>
                  <a:srgbClr val="0000FF"/>
                </a:solidFill>
                <a:latin typeface="Courier New" charset="0"/>
                <a:ea typeface="MS PGothic" charset="0"/>
                <a:cs typeface="MS PGothic" charset="0"/>
              </a:rPr>
              <a:t>replicated</a:t>
            </a:r>
            <a:r>
              <a:rPr lang="en-US" sz="1800" dirty="0" smtClean="0">
                <a:solidFill>
                  <a:srgbClr val="000000"/>
                </a:solidFill>
                <a:latin typeface="Courier New" charset="0"/>
                <a:ea typeface="MS PGothic" charset="0"/>
                <a:cs typeface="MS PGothic" charset="0"/>
              </a:rPr>
              <a:t>”;</a:t>
            </a:r>
            <a:endParaRPr lang="en-US" sz="1800" dirty="0">
              <a:solidFill>
                <a:srgbClr val="000000"/>
              </a:solidFill>
              <a:latin typeface="Arial"/>
              <a:ea typeface="+mn-ea"/>
              <a:cs typeface="+mn-cs"/>
            </a:endParaRPr>
          </a:p>
        </p:txBody>
      </p:sp>
      <p:sp>
        <p:nvSpPr>
          <p:cNvPr id="6" name="Rectangle 5"/>
          <p:cNvSpPr/>
          <p:nvPr/>
        </p:nvSpPr>
        <p:spPr>
          <a:xfrm>
            <a:off x="215454" y="3073200"/>
            <a:ext cx="1338076" cy="3291897"/>
          </a:xfrm>
          <a:prstGeom prst="rect">
            <a:avLst/>
          </a:prstGeom>
          <a:ln/>
        </p:spPr>
        <p:style>
          <a:lnRef idx="1">
            <a:schemeClr val="accent1"/>
          </a:lnRef>
          <a:fillRef idx="3">
            <a:schemeClr val="accent1"/>
          </a:fillRef>
          <a:effectRef idx="2">
            <a:schemeClr val="accent1"/>
          </a:effectRef>
          <a:fontRef idx="minor">
            <a:schemeClr val="lt1"/>
          </a:fontRef>
        </p:style>
        <p:txBody>
          <a:bodyPr/>
          <a:lstStyle/>
          <a:p>
            <a:pPr algn="ctr" defTabSz="457200" eaLnBrk="1" fontAlgn="auto" hangingPunct="1">
              <a:spcBef>
                <a:spcPts val="0"/>
              </a:spcBef>
              <a:spcAft>
                <a:spcPts val="0"/>
              </a:spcAft>
            </a:pPr>
            <a:r>
              <a:rPr lang="en-US" sz="2400" dirty="0" smtClean="0">
                <a:solidFill>
                  <a:srgbClr val="000000"/>
                </a:solidFill>
              </a:rPr>
              <a:t>Pages</a:t>
            </a:r>
            <a:endParaRPr lang="en-US" sz="2400" dirty="0">
              <a:solidFill>
                <a:srgbClr val="000000"/>
              </a:solidFill>
            </a:endParaRPr>
          </a:p>
        </p:txBody>
      </p:sp>
      <p:sp>
        <p:nvSpPr>
          <p:cNvPr id="7" name="Rectangle 6"/>
          <p:cNvSpPr/>
          <p:nvPr/>
        </p:nvSpPr>
        <p:spPr>
          <a:xfrm>
            <a:off x="1939079" y="3073200"/>
            <a:ext cx="1338076"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t" anchorCtr="0"/>
          <a:lstStyle/>
          <a:p>
            <a:pPr algn="ctr" defTabSz="457200" eaLnBrk="1" fontAlgn="auto" hangingPunct="1">
              <a:spcBef>
                <a:spcPts val="0"/>
              </a:spcBef>
              <a:spcAft>
                <a:spcPts val="0"/>
              </a:spcAft>
            </a:pPr>
            <a:r>
              <a:rPr lang="en-US" sz="2400" dirty="0" smtClean="0">
                <a:solidFill>
                  <a:srgbClr val="000000"/>
                </a:solidFill>
              </a:rPr>
              <a:t>Users</a:t>
            </a:r>
            <a:endParaRPr lang="en-US" sz="2400" dirty="0">
              <a:solidFill>
                <a:srgbClr val="000000"/>
              </a:solidFill>
            </a:endParaRPr>
          </a:p>
        </p:txBody>
      </p:sp>
      <p:cxnSp>
        <p:nvCxnSpPr>
          <p:cNvPr id="11" name="Straight Connector 10"/>
          <p:cNvCxnSpPr/>
          <p:nvPr/>
        </p:nvCxnSpPr>
        <p:spPr>
          <a:xfrm>
            <a:off x="76200" y="4186106"/>
            <a:ext cx="1632907"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6200" y="5250523"/>
            <a:ext cx="1632907"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76200" y="6488668"/>
            <a:ext cx="2293867" cy="307777"/>
          </a:xfrm>
          <a:prstGeom prst="rect">
            <a:avLst/>
          </a:prstGeom>
        </p:spPr>
        <p:txBody>
          <a:bodyPr wrap="none">
            <a:spAutoFit/>
          </a:bodyPr>
          <a:lstStyle/>
          <a:p>
            <a:r>
              <a:rPr lang="en-US" sz="1400" dirty="0" smtClean="0"/>
              <a:t>Credit: Alan </a:t>
            </a:r>
            <a:r>
              <a:rPr lang="en-US" sz="1400" dirty="0"/>
              <a:t>Gates, Yahoo</a:t>
            </a:r>
            <a:r>
              <a:rPr lang="en-US" sz="1400" dirty="0" smtClean="0"/>
              <a:t>!</a:t>
            </a:r>
            <a:endParaRPr lang="en-US" sz="1400" dirty="0"/>
          </a:p>
        </p:txBody>
      </p:sp>
    </p:spTree>
    <p:extLst>
      <p:ext uri="{BB962C8B-B14F-4D97-AF65-F5344CB8AC3E}">
        <p14:creationId xmlns:p14="http://schemas.microsoft.com/office/powerpoint/2010/main" val="327716659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5454" y="1292785"/>
            <a:ext cx="8357464" cy="923330"/>
          </a:xfrm>
          <a:prstGeom prst="rect">
            <a:avLst/>
          </a:prstGeom>
          <a:noFill/>
        </p:spPr>
        <p:txBody>
          <a:bodyPr wrap="none" rtlCol="0">
            <a:spAutoFit/>
          </a:bodyPr>
          <a:lstStyle/>
          <a:p>
            <a:pPr defTabSz="457200" eaLnBrk="1" fontAlgn="auto" hangingPunct="1">
              <a:spcBef>
                <a:spcPts val="0"/>
              </a:spcBef>
              <a:spcAft>
                <a:spcPts val="0"/>
              </a:spcAft>
            </a:pPr>
            <a:r>
              <a:rPr lang="en-US" sz="1800" dirty="0" smtClean="0">
                <a:solidFill>
                  <a:srgbClr val="000000"/>
                </a:solidFill>
                <a:latin typeface="Courier New" charset="0"/>
                <a:ea typeface="MS PGothic" charset="0"/>
                <a:cs typeface="MS PGothic" charset="0"/>
              </a:rPr>
              <a:t>Users = </a:t>
            </a:r>
            <a:r>
              <a:rPr lang="en-US" sz="1800" dirty="0" smtClean="0">
                <a:solidFill>
                  <a:srgbClr val="FF0000"/>
                </a:solidFill>
                <a:latin typeface="Courier New" charset="0"/>
                <a:ea typeface="MS PGothic" charset="0"/>
                <a:cs typeface="MS PGothic" charset="0"/>
              </a:rPr>
              <a:t>load</a:t>
            </a:r>
            <a:r>
              <a:rPr lang="en-US" sz="1800" dirty="0" smtClean="0">
                <a:solidFill>
                  <a:srgbClr val="000000"/>
                </a:solidFill>
                <a:latin typeface="Courier New" charset="0"/>
                <a:ea typeface="MS PGothic" charset="0"/>
                <a:cs typeface="MS PGothic" charset="0"/>
              </a:rPr>
              <a:t> ‘</a:t>
            </a:r>
            <a:r>
              <a:rPr lang="en-US" sz="1800" dirty="0" smtClean="0">
                <a:solidFill>
                  <a:srgbClr val="0000FF"/>
                </a:solidFill>
                <a:latin typeface="Courier New" charset="0"/>
                <a:ea typeface="MS PGothic" charset="0"/>
                <a:cs typeface="MS PGothic" charset="0"/>
              </a:rPr>
              <a:t>users</a:t>
            </a:r>
            <a:r>
              <a:rPr lang="en-US" sz="1800" dirty="0" smtClean="0">
                <a:solidFill>
                  <a:srgbClr val="000000"/>
                </a:solidFill>
                <a:latin typeface="Courier New" charset="0"/>
                <a:ea typeface="MS PGothic" charset="0"/>
                <a:cs typeface="MS PGothic" charset="0"/>
              </a:rPr>
              <a:t>’ </a:t>
            </a:r>
            <a:r>
              <a:rPr lang="en-US" sz="1800" dirty="0" smtClean="0">
                <a:solidFill>
                  <a:srgbClr val="FF0000"/>
                </a:solidFill>
                <a:latin typeface="Courier New" charset="0"/>
                <a:ea typeface="MS PGothic" charset="0"/>
                <a:cs typeface="MS PGothic" charset="0"/>
              </a:rPr>
              <a:t>as</a:t>
            </a:r>
            <a:r>
              <a:rPr lang="en-US" sz="1800" dirty="0" smtClean="0">
                <a:solidFill>
                  <a:srgbClr val="000000"/>
                </a:solidFill>
                <a:latin typeface="Courier New" charset="0"/>
                <a:ea typeface="MS PGothic" charset="0"/>
                <a:cs typeface="MS PGothic" charset="0"/>
              </a:rPr>
              <a:t> (name, age);</a:t>
            </a:r>
            <a:br>
              <a:rPr lang="en-US" sz="1800" dirty="0" smtClean="0">
                <a:solidFill>
                  <a:srgbClr val="000000"/>
                </a:solidFill>
                <a:latin typeface="Courier New" charset="0"/>
                <a:ea typeface="MS PGothic" charset="0"/>
                <a:cs typeface="MS PGothic" charset="0"/>
              </a:rPr>
            </a:br>
            <a:r>
              <a:rPr lang="en-US" sz="1800" dirty="0" smtClean="0">
                <a:solidFill>
                  <a:srgbClr val="000000"/>
                </a:solidFill>
                <a:latin typeface="Courier New" charset="0"/>
                <a:ea typeface="MS PGothic" charset="0"/>
                <a:cs typeface="MS PGothic" charset="0"/>
              </a:rPr>
              <a:t>Pages = </a:t>
            </a:r>
            <a:r>
              <a:rPr lang="en-US" sz="1800" dirty="0" smtClean="0">
                <a:solidFill>
                  <a:srgbClr val="FF0000"/>
                </a:solidFill>
                <a:latin typeface="Courier New" charset="0"/>
                <a:ea typeface="MS PGothic" charset="0"/>
                <a:cs typeface="MS PGothic" charset="0"/>
              </a:rPr>
              <a:t>load</a:t>
            </a:r>
            <a:r>
              <a:rPr lang="en-US" sz="1800" dirty="0" smtClean="0">
                <a:solidFill>
                  <a:srgbClr val="000000"/>
                </a:solidFill>
                <a:latin typeface="Courier New" charset="0"/>
                <a:ea typeface="MS PGothic" charset="0"/>
                <a:cs typeface="MS PGothic" charset="0"/>
              </a:rPr>
              <a:t> ‘</a:t>
            </a:r>
            <a:r>
              <a:rPr lang="en-US" sz="1800" dirty="0" smtClean="0">
                <a:solidFill>
                  <a:srgbClr val="0000FF"/>
                </a:solidFill>
                <a:latin typeface="Courier New" charset="0"/>
                <a:ea typeface="MS PGothic" charset="0"/>
                <a:cs typeface="MS PGothic" charset="0"/>
              </a:rPr>
              <a:t>pages</a:t>
            </a:r>
            <a:r>
              <a:rPr lang="en-US" sz="1800" dirty="0" smtClean="0">
                <a:solidFill>
                  <a:srgbClr val="000000"/>
                </a:solidFill>
                <a:latin typeface="Courier New" charset="0"/>
                <a:ea typeface="MS PGothic" charset="0"/>
                <a:cs typeface="MS PGothic" charset="0"/>
              </a:rPr>
              <a:t>’ </a:t>
            </a:r>
            <a:r>
              <a:rPr lang="en-US" sz="1800" dirty="0" smtClean="0">
                <a:solidFill>
                  <a:srgbClr val="FF0000"/>
                </a:solidFill>
                <a:latin typeface="Courier New" charset="0"/>
                <a:ea typeface="MS PGothic" charset="0"/>
                <a:cs typeface="MS PGothic" charset="0"/>
              </a:rPr>
              <a:t>as</a:t>
            </a:r>
            <a:r>
              <a:rPr lang="en-US" sz="1800" dirty="0" smtClean="0">
                <a:solidFill>
                  <a:srgbClr val="000000"/>
                </a:solidFill>
                <a:latin typeface="Courier New" charset="0"/>
                <a:ea typeface="MS PGothic" charset="0"/>
                <a:cs typeface="MS PGothic" charset="0"/>
              </a:rPr>
              <a:t> (user, </a:t>
            </a:r>
            <a:r>
              <a:rPr lang="en-US" sz="1800" dirty="0" err="1" smtClean="0">
                <a:solidFill>
                  <a:srgbClr val="000000"/>
                </a:solidFill>
                <a:latin typeface="Courier New" charset="0"/>
                <a:ea typeface="MS PGothic" charset="0"/>
                <a:cs typeface="MS PGothic" charset="0"/>
              </a:rPr>
              <a:t>url</a:t>
            </a:r>
            <a:r>
              <a:rPr lang="en-US" sz="1800" dirty="0" smtClean="0">
                <a:solidFill>
                  <a:srgbClr val="000000"/>
                </a:solidFill>
                <a:latin typeface="Courier New" charset="0"/>
                <a:ea typeface="MS PGothic" charset="0"/>
                <a:cs typeface="MS PGothic" charset="0"/>
              </a:rPr>
              <a:t>);</a:t>
            </a:r>
            <a:br>
              <a:rPr lang="en-US" sz="1800" dirty="0" smtClean="0">
                <a:solidFill>
                  <a:srgbClr val="000000"/>
                </a:solidFill>
                <a:latin typeface="Courier New" charset="0"/>
                <a:ea typeface="MS PGothic" charset="0"/>
                <a:cs typeface="MS PGothic" charset="0"/>
              </a:rPr>
            </a:br>
            <a:r>
              <a:rPr lang="en-US" sz="1800" dirty="0" err="1" smtClean="0">
                <a:solidFill>
                  <a:srgbClr val="000000"/>
                </a:solidFill>
                <a:latin typeface="Courier New" charset="0"/>
                <a:ea typeface="MS PGothic" charset="0"/>
                <a:cs typeface="MS PGothic" charset="0"/>
              </a:rPr>
              <a:t>Jnd</a:t>
            </a:r>
            <a:r>
              <a:rPr lang="en-US" sz="1800" dirty="0" smtClean="0">
                <a:solidFill>
                  <a:srgbClr val="000000"/>
                </a:solidFill>
                <a:latin typeface="Courier New" charset="0"/>
                <a:ea typeface="MS PGothic" charset="0"/>
                <a:cs typeface="MS PGothic" charset="0"/>
              </a:rPr>
              <a:t> = </a:t>
            </a:r>
            <a:r>
              <a:rPr lang="en-US" sz="1800" dirty="0" smtClean="0">
                <a:solidFill>
                  <a:srgbClr val="FF0000"/>
                </a:solidFill>
                <a:latin typeface="Courier New" charset="0"/>
                <a:ea typeface="MS PGothic" charset="0"/>
                <a:cs typeface="MS PGothic" charset="0"/>
              </a:rPr>
              <a:t>join</a:t>
            </a:r>
            <a:r>
              <a:rPr lang="en-US" sz="1800" dirty="0" smtClean="0">
                <a:solidFill>
                  <a:srgbClr val="000000"/>
                </a:solidFill>
                <a:latin typeface="Courier New" charset="0"/>
                <a:ea typeface="MS PGothic" charset="0"/>
                <a:cs typeface="MS PGothic" charset="0"/>
              </a:rPr>
              <a:t> Pages </a:t>
            </a:r>
            <a:r>
              <a:rPr lang="en-US" sz="1800" dirty="0" smtClean="0">
                <a:solidFill>
                  <a:srgbClr val="FF0000"/>
                </a:solidFill>
                <a:latin typeface="Courier New" charset="0"/>
                <a:ea typeface="MS PGothic" charset="0"/>
                <a:cs typeface="MS PGothic" charset="0"/>
              </a:rPr>
              <a:t>by</a:t>
            </a:r>
            <a:r>
              <a:rPr lang="en-US" sz="1800" dirty="0" smtClean="0">
                <a:solidFill>
                  <a:srgbClr val="000000"/>
                </a:solidFill>
                <a:latin typeface="Courier New" charset="0"/>
                <a:ea typeface="MS PGothic" charset="0"/>
                <a:cs typeface="MS PGothic" charset="0"/>
              </a:rPr>
              <a:t> user, Users </a:t>
            </a:r>
            <a:r>
              <a:rPr lang="en-US" sz="1800" dirty="0" smtClean="0">
                <a:solidFill>
                  <a:srgbClr val="FF0000"/>
                </a:solidFill>
                <a:latin typeface="Courier New" charset="0"/>
                <a:ea typeface="MS PGothic" charset="0"/>
                <a:cs typeface="MS PGothic" charset="0"/>
              </a:rPr>
              <a:t>by</a:t>
            </a:r>
            <a:r>
              <a:rPr lang="en-US" sz="1800" dirty="0" smtClean="0">
                <a:solidFill>
                  <a:srgbClr val="000000"/>
                </a:solidFill>
                <a:latin typeface="Courier New" charset="0"/>
                <a:ea typeface="MS PGothic" charset="0"/>
                <a:cs typeface="MS PGothic" charset="0"/>
              </a:rPr>
              <a:t> name </a:t>
            </a:r>
            <a:r>
              <a:rPr lang="en-US" sz="1800" dirty="0" smtClean="0">
                <a:solidFill>
                  <a:srgbClr val="FF0000"/>
                </a:solidFill>
                <a:latin typeface="Courier New" charset="0"/>
                <a:ea typeface="MS PGothic" charset="0"/>
                <a:cs typeface="MS PGothic" charset="0"/>
              </a:rPr>
              <a:t>using</a:t>
            </a:r>
            <a:r>
              <a:rPr lang="en-US" sz="1800" dirty="0" smtClean="0">
                <a:solidFill>
                  <a:srgbClr val="000000"/>
                </a:solidFill>
                <a:latin typeface="Courier New" charset="0"/>
                <a:ea typeface="MS PGothic" charset="0"/>
                <a:cs typeface="MS PGothic" charset="0"/>
              </a:rPr>
              <a:t> “</a:t>
            </a:r>
            <a:r>
              <a:rPr lang="en-US" sz="1800" dirty="0" smtClean="0">
                <a:solidFill>
                  <a:srgbClr val="0000FF"/>
                </a:solidFill>
                <a:latin typeface="Courier New" charset="0"/>
                <a:ea typeface="MS PGothic" charset="0"/>
                <a:cs typeface="MS PGothic" charset="0"/>
              </a:rPr>
              <a:t>replicated</a:t>
            </a:r>
            <a:r>
              <a:rPr lang="en-US" sz="1800" dirty="0" smtClean="0">
                <a:solidFill>
                  <a:srgbClr val="000000"/>
                </a:solidFill>
                <a:latin typeface="Courier New" charset="0"/>
                <a:ea typeface="MS PGothic" charset="0"/>
                <a:cs typeface="MS PGothic" charset="0"/>
              </a:rPr>
              <a:t>”;</a:t>
            </a:r>
            <a:endParaRPr lang="en-US" sz="1800" dirty="0">
              <a:solidFill>
                <a:srgbClr val="000000"/>
              </a:solidFill>
              <a:latin typeface="Arial"/>
              <a:ea typeface="+mn-ea"/>
              <a:cs typeface="+mn-cs"/>
            </a:endParaRPr>
          </a:p>
        </p:txBody>
      </p:sp>
      <p:sp>
        <p:nvSpPr>
          <p:cNvPr id="6" name="Rectangle 5"/>
          <p:cNvSpPr/>
          <p:nvPr/>
        </p:nvSpPr>
        <p:spPr>
          <a:xfrm>
            <a:off x="215454" y="3073200"/>
            <a:ext cx="1338076" cy="3291897"/>
          </a:xfrm>
          <a:prstGeom prst="rect">
            <a:avLst/>
          </a:prstGeom>
          <a:ln/>
        </p:spPr>
        <p:style>
          <a:lnRef idx="1">
            <a:schemeClr val="accent1"/>
          </a:lnRef>
          <a:fillRef idx="3">
            <a:schemeClr val="accent1"/>
          </a:fillRef>
          <a:effectRef idx="2">
            <a:schemeClr val="accent1"/>
          </a:effectRef>
          <a:fontRef idx="minor">
            <a:schemeClr val="lt1"/>
          </a:fontRef>
        </p:style>
        <p:txBody>
          <a:bodyPr/>
          <a:lstStyle/>
          <a:p>
            <a:pPr algn="ctr" defTabSz="457200" eaLnBrk="1" fontAlgn="auto" hangingPunct="1">
              <a:spcBef>
                <a:spcPts val="0"/>
              </a:spcBef>
              <a:spcAft>
                <a:spcPts val="0"/>
              </a:spcAft>
            </a:pPr>
            <a:r>
              <a:rPr lang="en-US" sz="2400" dirty="0" smtClean="0">
                <a:solidFill>
                  <a:srgbClr val="000000"/>
                </a:solidFill>
              </a:rPr>
              <a:t>Pages</a:t>
            </a:r>
            <a:endParaRPr lang="en-US" sz="2400" dirty="0">
              <a:solidFill>
                <a:srgbClr val="000000"/>
              </a:solidFill>
            </a:endParaRPr>
          </a:p>
        </p:txBody>
      </p:sp>
      <p:sp>
        <p:nvSpPr>
          <p:cNvPr id="7" name="Rectangle 6"/>
          <p:cNvSpPr/>
          <p:nvPr/>
        </p:nvSpPr>
        <p:spPr>
          <a:xfrm>
            <a:off x="1939079" y="3073200"/>
            <a:ext cx="1338076"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t" anchorCtr="0"/>
          <a:lstStyle/>
          <a:p>
            <a:pPr algn="ctr" defTabSz="457200" eaLnBrk="1" fontAlgn="auto" hangingPunct="1">
              <a:spcBef>
                <a:spcPts val="0"/>
              </a:spcBef>
              <a:spcAft>
                <a:spcPts val="0"/>
              </a:spcAft>
            </a:pPr>
            <a:r>
              <a:rPr lang="en-US" sz="2400" dirty="0" smtClean="0">
                <a:solidFill>
                  <a:srgbClr val="000000"/>
                </a:solidFill>
              </a:rPr>
              <a:t>Users</a:t>
            </a:r>
            <a:endParaRPr lang="en-US" sz="2400" dirty="0">
              <a:solidFill>
                <a:srgbClr val="000000"/>
              </a:solidFill>
            </a:endParaRPr>
          </a:p>
        </p:txBody>
      </p:sp>
      <p:sp>
        <p:nvSpPr>
          <p:cNvPr id="8" name="Rounded Rectangle 7"/>
          <p:cNvSpPr/>
          <p:nvPr/>
        </p:nvSpPr>
        <p:spPr>
          <a:xfrm>
            <a:off x="4362111" y="2222687"/>
            <a:ext cx="3499907" cy="1995879"/>
          </a:xfrm>
          <a:prstGeom prst="round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a:lstStyle/>
          <a:p>
            <a:pPr algn="ctr" defTabSz="457200" eaLnBrk="1" fontAlgn="auto" hangingPunct="1">
              <a:spcBef>
                <a:spcPts val="0"/>
              </a:spcBef>
              <a:spcAft>
                <a:spcPts val="0"/>
              </a:spcAft>
            </a:pPr>
            <a:r>
              <a:rPr lang="en-US" sz="2400" dirty="0" smtClean="0">
                <a:solidFill>
                  <a:srgbClr val="000000"/>
                </a:solidFill>
              </a:rPr>
              <a:t>Map 1</a:t>
            </a:r>
            <a:endParaRPr lang="en-US" sz="2400" dirty="0">
              <a:solidFill>
                <a:srgbClr val="000000"/>
              </a:solidFill>
            </a:endParaRPr>
          </a:p>
        </p:txBody>
      </p:sp>
      <p:sp>
        <p:nvSpPr>
          <p:cNvPr id="9" name="Rounded Rectangle 8"/>
          <p:cNvSpPr/>
          <p:nvPr/>
        </p:nvSpPr>
        <p:spPr>
          <a:xfrm>
            <a:off x="4362111" y="4422690"/>
            <a:ext cx="3499907" cy="1995879"/>
          </a:xfrm>
          <a:prstGeom prst="round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a:lstStyle/>
          <a:p>
            <a:pPr algn="ctr" defTabSz="457200" eaLnBrk="1" fontAlgn="auto" hangingPunct="1">
              <a:spcBef>
                <a:spcPts val="0"/>
              </a:spcBef>
              <a:spcAft>
                <a:spcPts val="0"/>
              </a:spcAft>
            </a:pPr>
            <a:r>
              <a:rPr lang="en-US" sz="2400" dirty="0" smtClean="0">
                <a:solidFill>
                  <a:srgbClr val="000000"/>
                </a:solidFill>
              </a:rPr>
              <a:t>Map 2</a:t>
            </a:r>
            <a:endParaRPr lang="en-US" sz="2400" dirty="0">
              <a:solidFill>
                <a:srgbClr val="000000"/>
              </a:solidFill>
            </a:endParaRPr>
          </a:p>
        </p:txBody>
      </p:sp>
      <p:cxnSp>
        <p:nvCxnSpPr>
          <p:cNvPr id="11" name="Straight Connector 10"/>
          <p:cNvCxnSpPr/>
          <p:nvPr/>
        </p:nvCxnSpPr>
        <p:spPr>
          <a:xfrm>
            <a:off x="76200" y="4186106"/>
            <a:ext cx="1632907"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6200" y="5250523"/>
            <a:ext cx="1632907"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76200" y="6488668"/>
            <a:ext cx="2293867" cy="307777"/>
          </a:xfrm>
          <a:prstGeom prst="rect">
            <a:avLst/>
          </a:prstGeom>
        </p:spPr>
        <p:txBody>
          <a:bodyPr wrap="none">
            <a:spAutoFit/>
          </a:bodyPr>
          <a:lstStyle/>
          <a:p>
            <a:r>
              <a:rPr lang="en-US" sz="1400" dirty="0" smtClean="0"/>
              <a:t>Credit: Alan </a:t>
            </a:r>
            <a:r>
              <a:rPr lang="en-US" sz="1400" dirty="0"/>
              <a:t>Gates, Yahoo</a:t>
            </a:r>
            <a:r>
              <a:rPr lang="en-US" sz="1400" dirty="0" smtClean="0"/>
              <a:t>!</a:t>
            </a:r>
            <a:endParaRPr lang="en-US" sz="1400" dirty="0"/>
          </a:p>
        </p:txBody>
      </p:sp>
      <p:sp>
        <p:nvSpPr>
          <p:cNvPr id="3" name="Title 2"/>
          <p:cNvSpPr>
            <a:spLocks noGrp="1"/>
          </p:cNvSpPr>
          <p:nvPr>
            <p:ph type="title"/>
          </p:nvPr>
        </p:nvSpPr>
        <p:spPr/>
        <p:txBody>
          <a:bodyPr/>
          <a:lstStyle/>
          <a:p>
            <a:r>
              <a:rPr lang="en-US" dirty="0"/>
              <a:t>Broadcast Join</a:t>
            </a:r>
          </a:p>
        </p:txBody>
      </p:sp>
    </p:spTree>
    <p:extLst>
      <p:ext uri="{BB962C8B-B14F-4D97-AF65-F5344CB8AC3E}">
        <p14:creationId xmlns:p14="http://schemas.microsoft.com/office/powerpoint/2010/main" val="214790234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Broadcast Join</a:t>
            </a:r>
            <a:endParaRPr lang="en-US" dirty="0"/>
          </a:p>
        </p:txBody>
      </p:sp>
      <p:sp>
        <p:nvSpPr>
          <p:cNvPr id="5" name="TextBox 4"/>
          <p:cNvSpPr txBox="1"/>
          <p:nvPr/>
        </p:nvSpPr>
        <p:spPr>
          <a:xfrm>
            <a:off x="215454" y="1292785"/>
            <a:ext cx="8357464" cy="923330"/>
          </a:xfrm>
          <a:prstGeom prst="rect">
            <a:avLst/>
          </a:prstGeom>
          <a:noFill/>
        </p:spPr>
        <p:txBody>
          <a:bodyPr wrap="none" rtlCol="0">
            <a:spAutoFit/>
          </a:bodyPr>
          <a:lstStyle/>
          <a:p>
            <a:pPr defTabSz="457200" eaLnBrk="1" fontAlgn="auto" hangingPunct="1">
              <a:spcBef>
                <a:spcPts val="0"/>
              </a:spcBef>
              <a:spcAft>
                <a:spcPts val="0"/>
              </a:spcAft>
            </a:pPr>
            <a:r>
              <a:rPr lang="en-US" sz="1800" dirty="0" smtClean="0">
                <a:solidFill>
                  <a:srgbClr val="000000"/>
                </a:solidFill>
                <a:latin typeface="Courier New" charset="0"/>
                <a:ea typeface="MS PGothic" charset="0"/>
                <a:cs typeface="MS PGothic" charset="0"/>
              </a:rPr>
              <a:t>Users = </a:t>
            </a:r>
            <a:r>
              <a:rPr lang="en-US" sz="1800" dirty="0" smtClean="0">
                <a:solidFill>
                  <a:srgbClr val="FF0000"/>
                </a:solidFill>
                <a:latin typeface="Courier New" charset="0"/>
                <a:ea typeface="MS PGothic" charset="0"/>
                <a:cs typeface="MS PGothic" charset="0"/>
              </a:rPr>
              <a:t>load</a:t>
            </a:r>
            <a:r>
              <a:rPr lang="en-US" sz="1800" dirty="0" smtClean="0">
                <a:solidFill>
                  <a:srgbClr val="000000"/>
                </a:solidFill>
                <a:latin typeface="Courier New" charset="0"/>
                <a:ea typeface="MS PGothic" charset="0"/>
                <a:cs typeface="MS PGothic" charset="0"/>
              </a:rPr>
              <a:t> ‘</a:t>
            </a:r>
            <a:r>
              <a:rPr lang="en-US" sz="1800" dirty="0" smtClean="0">
                <a:solidFill>
                  <a:srgbClr val="0000FF"/>
                </a:solidFill>
                <a:latin typeface="Courier New" charset="0"/>
                <a:ea typeface="MS PGothic" charset="0"/>
                <a:cs typeface="MS PGothic" charset="0"/>
              </a:rPr>
              <a:t>users</a:t>
            </a:r>
            <a:r>
              <a:rPr lang="en-US" sz="1800" dirty="0" smtClean="0">
                <a:solidFill>
                  <a:srgbClr val="000000"/>
                </a:solidFill>
                <a:latin typeface="Courier New" charset="0"/>
                <a:ea typeface="MS PGothic" charset="0"/>
                <a:cs typeface="MS PGothic" charset="0"/>
              </a:rPr>
              <a:t>’ </a:t>
            </a:r>
            <a:r>
              <a:rPr lang="en-US" sz="1800" dirty="0" smtClean="0">
                <a:solidFill>
                  <a:srgbClr val="FF0000"/>
                </a:solidFill>
                <a:latin typeface="Courier New" charset="0"/>
                <a:ea typeface="MS PGothic" charset="0"/>
                <a:cs typeface="MS PGothic" charset="0"/>
              </a:rPr>
              <a:t>as</a:t>
            </a:r>
            <a:r>
              <a:rPr lang="en-US" sz="1800" dirty="0" smtClean="0">
                <a:solidFill>
                  <a:srgbClr val="000000"/>
                </a:solidFill>
                <a:latin typeface="Courier New" charset="0"/>
                <a:ea typeface="MS PGothic" charset="0"/>
                <a:cs typeface="MS PGothic" charset="0"/>
              </a:rPr>
              <a:t> (name, age);</a:t>
            </a:r>
            <a:br>
              <a:rPr lang="en-US" sz="1800" dirty="0" smtClean="0">
                <a:solidFill>
                  <a:srgbClr val="000000"/>
                </a:solidFill>
                <a:latin typeface="Courier New" charset="0"/>
                <a:ea typeface="MS PGothic" charset="0"/>
                <a:cs typeface="MS PGothic" charset="0"/>
              </a:rPr>
            </a:br>
            <a:r>
              <a:rPr lang="en-US" sz="1800" dirty="0" smtClean="0">
                <a:solidFill>
                  <a:srgbClr val="000000"/>
                </a:solidFill>
                <a:latin typeface="Courier New" charset="0"/>
                <a:ea typeface="MS PGothic" charset="0"/>
                <a:cs typeface="MS PGothic" charset="0"/>
              </a:rPr>
              <a:t>Pages = </a:t>
            </a:r>
            <a:r>
              <a:rPr lang="en-US" sz="1800" dirty="0" smtClean="0">
                <a:solidFill>
                  <a:srgbClr val="FF0000"/>
                </a:solidFill>
                <a:latin typeface="Courier New" charset="0"/>
                <a:ea typeface="MS PGothic" charset="0"/>
                <a:cs typeface="MS PGothic" charset="0"/>
              </a:rPr>
              <a:t>load</a:t>
            </a:r>
            <a:r>
              <a:rPr lang="en-US" sz="1800" dirty="0" smtClean="0">
                <a:solidFill>
                  <a:srgbClr val="000000"/>
                </a:solidFill>
                <a:latin typeface="Courier New" charset="0"/>
                <a:ea typeface="MS PGothic" charset="0"/>
                <a:cs typeface="MS PGothic" charset="0"/>
              </a:rPr>
              <a:t> ‘</a:t>
            </a:r>
            <a:r>
              <a:rPr lang="en-US" sz="1800" dirty="0" smtClean="0">
                <a:solidFill>
                  <a:srgbClr val="0000FF"/>
                </a:solidFill>
                <a:latin typeface="Courier New" charset="0"/>
                <a:ea typeface="MS PGothic" charset="0"/>
                <a:cs typeface="MS PGothic" charset="0"/>
              </a:rPr>
              <a:t>pages</a:t>
            </a:r>
            <a:r>
              <a:rPr lang="en-US" sz="1800" dirty="0" smtClean="0">
                <a:solidFill>
                  <a:srgbClr val="000000"/>
                </a:solidFill>
                <a:latin typeface="Courier New" charset="0"/>
                <a:ea typeface="MS PGothic" charset="0"/>
                <a:cs typeface="MS PGothic" charset="0"/>
              </a:rPr>
              <a:t>’ </a:t>
            </a:r>
            <a:r>
              <a:rPr lang="en-US" sz="1800" dirty="0" smtClean="0">
                <a:solidFill>
                  <a:srgbClr val="FF0000"/>
                </a:solidFill>
                <a:latin typeface="Courier New" charset="0"/>
                <a:ea typeface="MS PGothic" charset="0"/>
                <a:cs typeface="MS PGothic" charset="0"/>
              </a:rPr>
              <a:t>as</a:t>
            </a:r>
            <a:r>
              <a:rPr lang="en-US" sz="1800" dirty="0" smtClean="0">
                <a:solidFill>
                  <a:srgbClr val="000000"/>
                </a:solidFill>
                <a:latin typeface="Courier New" charset="0"/>
                <a:ea typeface="MS PGothic" charset="0"/>
                <a:cs typeface="MS PGothic" charset="0"/>
              </a:rPr>
              <a:t> (user, </a:t>
            </a:r>
            <a:r>
              <a:rPr lang="en-US" sz="1800" dirty="0" err="1" smtClean="0">
                <a:solidFill>
                  <a:srgbClr val="000000"/>
                </a:solidFill>
                <a:latin typeface="Courier New" charset="0"/>
                <a:ea typeface="MS PGothic" charset="0"/>
                <a:cs typeface="MS PGothic" charset="0"/>
              </a:rPr>
              <a:t>url</a:t>
            </a:r>
            <a:r>
              <a:rPr lang="en-US" sz="1800" dirty="0" smtClean="0">
                <a:solidFill>
                  <a:srgbClr val="000000"/>
                </a:solidFill>
                <a:latin typeface="Courier New" charset="0"/>
                <a:ea typeface="MS PGothic" charset="0"/>
                <a:cs typeface="MS PGothic" charset="0"/>
              </a:rPr>
              <a:t>);</a:t>
            </a:r>
            <a:br>
              <a:rPr lang="en-US" sz="1800" dirty="0" smtClean="0">
                <a:solidFill>
                  <a:srgbClr val="000000"/>
                </a:solidFill>
                <a:latin typeface="Courier New" charset="0"/>
                <a:ea typeface="MS PGothic" charset="0"/>
                <a:cs typeface="MS PGothic" charset="0"/>
              </a:rPr>
            </a:br>
            <a:r>
              <a:rPr lang="en-US" sz="1800" dirty="0" err="1" smtClean="0">
                <a:solidFill>
                  <a:srgbClr val="000000"/>
                </a:solidFill>
                <a:latin typeface="Courier New" charset="0"/>
                <a:ea typeface="MS PGothic" charset="0"/>
                <a:cs typeface="MS PGothic" charset="0"/>
              </a:rPr>
              <a:t>Jnd</a:t>
            </a:r>
            <a:r>
              <a:rPr lang="en-US" sz="1800" dirty="0" smtClean="0">
                <a:solidFill>
                  <a:srgbClr val="000000"/>
                </a:solidFill>
                <a:latin typeface="Courier New" charset="0"/>
                <a:ea typeface="MS PGothic" charset="0"/>
                <a:cs typeface="MS PGothic" charset="0"/>
              </a:rPr>
              <a:t> = </a:t>
            </a:r>
            <a:r>
              <a:rPr lang="en-US" sz="1800" dirty="0" smtClean="0">
                <a:solidFill>
                  <a:srgbClr val="FF0000"/>
                </a:solidFill>
                <a:latin typeface="Courier New" charset="0"/>
                <a:ea typeface="MS PGothic" charset="0"/>
                <a:cs typeface="MS PGothic" charset="0"/>
              </a:rPr>
              <a:t>join</a:t>
            </a:r>
            <a:r>
              <a:rPr lang="en-US" sz="1800" dirty="0" smtClean="0">
                <a:solidFill>
                  <a:srgbClr val="000000"/>
                </a:solidFill>
                <a:latin typeface="Courier New" charset="0"/>
                <a:ea typeface="MS PGothic" charset="0"/>
                <a:cs typeface="MS PGothic" charset="0"/>
              </a:rPr>
              <a:t> Pages </a:t>
            </a:r>
            <a:r>
              <a:rPr lang="en-US" sz="1800" dirty="0" smtClean="0">
                <a:solidFill>
                  <a:srgbClr val="FF0000"/>
                </a:solidFill>
                <a:latin typeface="Courier New" charset="0"/>
                <a:ea typeface="MS PGothic" charset="0"/>
                <a:cs typeface="MS PGothic" charset="0"/>
              </a:rPr>
              <a:t>by</a:t>
            </a:r>
            <a:r>
              <a:rPr lang="en-US" sz="1800" dirty="0" smtClean="0">
                <a:solidFill>
                  <a:srgbClr val="000000"/>
                </a:solidFill>
                <a:latin typeface="Courier New" charset="0"/>
                <a:ea typeface="MS PGothic" charset="0"/>
                <a:cs typeface="MS PGothic" charset="0"/>
              </a:rPr>
              <a:t> user, Users </a:t>
            </a:r>
            <a:r>
              <a:rPr lang="en-US" sz="1800" dirty="0" smtClean="0">
                <a:solidFill>
                  <a:srgbClr val="FF0000"/>
                </a:solidFill>
                <a:latin typeface="Courier New" charset="0"/>
                <a:ea typeface="MS PGothic" charset="0"/>
                <a:cs typeface="MS PGothic" charset="0"/>
              </a:rPr>
              <a:t>by</a:t>
            </a:r>
            <a:r>
              <a:rPr lang="en-US" sz="1800" dirty="0" smtClean="0">
                <a:solidFill>
                  <a:srgbClr val="000000"/>
                </a:solidFill>
                <a:latin typeface="Courier New" charset="0"/>
                <a:ea typeface="MS PGothic" charset="0"/>
                <a:cs typeface="MS PGothic" charset="0"/>
              </a:rPr>
              <a:t> name </a:t>
            </a:r>
            <a:r>
              <a:rPr lang="en-US" sz="1800" dirty="0" smtClean="0">
                <a:solidFill>
                  <a:srgbClr val="FF0000"/>
                </a:solidFill>
                <a:latin typeface="Courier New" charset="0"/>
                <a:ea typeface="MS PGothic" charset="0"/>
                <a:cs typeface="MS PGothic" charset="0"/>
              </a:rPr>
              <a:t>using</a:t>
            </a:r>
            <a:r>
              <a:rPr lang="en-US" sz="1800" dirty="0" smtClean="0">
                <a:solidFill>
                  <a:srgbClr val="000000"/>
                </a:solidFill>
                <a:latin typeface="Courier New" charset="0"/>
                <a:ea typeface="MS PGothic" charset="0"/>
                <a:cs typeface="MS PGothic" charset="0"/>
              </a:rPr>
              <a:t> “</a:t>
            </a:r>
            <a:r>
              <a:rPr lang="en-US" sz="1800" dirty="0" smtClean="0">
                <a:solidFill>
                  <a:srgbClr val="0000FF"/>
                </a:solidFill>
                <a:latin typeface="Courier New" charset="0"/>
                <a:ea typeface="MS PGothic" charset="0"/>
                <a:cs typeface="MS PGothic" charset="0"/>
              </a:rPr>
              <a:t>replicated</a:t>
            </a:r>
            <a:r>
              <a:rPr lang="en-US" sz="1800" dirty="0" smtClean="0">
                <a:solidFill>
                  <a:srgbClr val="000000"/>
                </a:solidFill>
                <a:latin typeface="Courier New" charset="0"/>
                <a:ea typeface="MS PGothic" charset="0"/>
                <a:cs typeface="MS PGothic" charset="0"/>
              </a:rPr>
              <a:t>”;</a:t>
            </a:r>
            <a:endParaRPr lang="en-US" sz="1800" dirty="0">
              <a:solidFill>
                <a:srgbClr val="000000"/>
              </a:solidFill>
              <a:latin typeface="Arial"/>
              <a:ea typeface="+mn-ea"/>
              <a:cs typeface="+mn-cs"/>
            </a:endParaRPr>
          </a:p>
        </p:txBody>
      </p:sp>
      <p:sp>
        <p:nvSpPr>
          <p:cNvPr id="6" name="Rectangle 5"/>
          <p:cNvSpPr/>
          <p:nvPr/>
        </p:nvSpPr>
        <p:spPr>
          <a:xfrm>
            <a:off x="215454" y="3073200"/>
            <a:ext cx="1338076" cy="3291897"/>
          </a:xfrm>
          <a:prstGeom prst="rect">
            <a:avLst/>
          </a:prstGeom>
          <a:ln/>
        </p:spPr>
        <p:style>
          <a:lnRef idx="1">
            <a:schemeClr val="accent1"/>
          </a:lnRef>
          <a:fillRef idx="3">
            <a:schemeClr val="accent1"/>
          </a:fillRef>
          <a:effectRef idx="2">
            <a:schemeClr val="accent1"/>
          </a:effectRef>
          <a:fontRef idx="minor">
            <a:schemeClr val="lt1"/>
          </a:fontRef>
        </p:style>
        <p:txBody>
          <a:bodyPr/>
          <a:lstStyle/>
          <a:p>
            <a:pPr algn="ctr" defTabSz="457200" eaLnBrk="1" fontAlgn="auto" hangingPunct="1">
              <a:spcBef>
                <a:spcPts val="0"/>
              </a:spcBef>
              <a:spcAft>
                <a:spcPts val="0"/>
              </a:spcAft>
            </a:pPr>
            <a:r>
              <a:rPr lang="en-US" sz="2400" dirty="0" smtClean="0">
                <a:solidFill>
                  <a:srgbClr val="000000"/>
                </a:solidFill>
              </a:rPr>
              <a:t>Pages</a:t>
            </a:r>
            <a:endParaRPr lang="en-US" sz="2400" dirty="0">
              <a:solidFill>
                <a:srgbClr val="000000"/>
              </a:solidFill>
            </a:endParaRPr>
          </a:p>
        </p:txBody>
      </p:sp>
      <p:sp>
        <p:nvSpPr>
          <p:cNvPr id="7" name="Rectangle 6"/>
          <p:cNvSpPr/>
          <p:nvPr/>
        </p:nvSpPr>
        <p:spPr>
          <a:xfrm>
            <a:off x="1939079" y="3073200"/>
            <a:ext cx="1338076"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t" anchorCtr="0"/>
          <a:lstStyle/>
          <a:p>
            <a:pPr algn="ctr" defTabSz="457200" eaLnBrk="1" fontAlgn="auto" hangingPunct="1">
              <a:spcBef>
                <a:spcPts val="0"/>
              </a:spcBef>
              <a:spcAft>
                <a:spcPts val="0"/>
              </a:spcAft>
            </a:pPr>
            <a:r>
              <a:rPr lang="en-US" sz="2400" dirty="0" smtClean="0">
                <a:solidFill>
                  <a:srgbClr val="000000"/>
                </a:solidFill>
              </a:rPr>
              <a:t>Users</a:t>
            </a:r>
            <a:endParaRPr lang="en-US" sz="2400" dirty="0">
              <a:solidFill>
                <a:srgbClr val="000000"/>
              </a:solidFill>
            </a:endParaRPr>
          </a:p>
        </p:txBody>
      </p:sp>
      <p:sp>
        <p:nvSpPr>
          <p:cNvPr id="8" name="Rounded Rectangle 7"/>
          <p:cNvSpPr/>
          <p:nvPr/>
        </p:nvSpPr>
        <p:spPr>
          <a:xfrm>
            <a:off x="4362111" y="2222687"/>
            <a:ext cx="3499907" cy="1995879"/>
          </a:xfrm>
          <a:prstGeom prst="round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a:lstStyle/>
          <a:p>
            <a:pPr algn="ctr" defTabSz="457200" eaLnBrk="1" fontAlgn="auto" hangingPunct="1">
              <a:spcBef>
                <a:spcPts val="0"/>
              </a:spcBef>
              <a:spcAft>
                <a:spcPts val="0"/>
              </a:spcAft>
            </a:pPr>
            <a:r>
              <a:rPr lang="en-US" sz="2400" dirty="0" smtClean="0">
                <a:solidFill>
                  <a:srgbClr val="000000"/>
                </a:solidFill>
              </a:rPr>
              <a:t>Map 1</a:t>
            </a:r>
            <a:endParaRPr lang="en-US" sz="2400" dirty="0">
              <a:solidFill>
                <a:srgbClr val="000000"/>
              </a:solidFill>
            </a:endParaRPr>
          </a:p>
        </p:txBody>
      </p:sp>
      <p:sp>
        <p:nvSpPr>
          <p:cNvPr id="9" name="Rounded Rectangle 8"/>
          <p:cNvSpPr/>
          <p:nvPr/>
        </p:nvSpPr>
        <p:spPr>
          <a:xfrm>
            <a:off x="4362111" y="4422690"/>
            <a:ext cx="3499907" cy="1995879"/>
          </a:xfrm>
          <a:prstGeom prst="round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a:lstStyle/>
          <a:p>
            <a:pPr algn="ctr" defTabSz="457200" eaLnBrk="1" fontAlgn="auto" hangingPunct="1">
              <a:spcBef>
                <a:spcPts val="0"/>
              </a:spcBef>
              <a:spcAft>
                <a:spcPts val="0"/>
              </a:spcAft>
            </a:pPr>
            <a:r>
              <a:rPr lang="en-US" sz="2400" dirty="0" smtClean="0">
                <a:solidFill>
                  <a:srgbClr val="000000"/>
                </a:solidFill>
              </a:rPr>
              <a:t>Map 2</a:t>
            </a:r>
            <a:endParaRPr lang="en-US" sz="2400" dirty="0">
              <a:solidFill>
                <a:srgbClr val="000000"/>
              </a:solidFill>
            </a:endParaRPr>
          </a:p>
        </p:txBody>
      </p:sp>
      <p:cxnSp>
        <p:nvCxnSpPr>
          <p:cNvPr id="11" name="Straight Connector 10"/>
          <p:cNvCxnSpPr/>
          <p:nvPr/>
        </p:nvCxnSpPr>
        <p:spPr>
          <a:xfrm>
            <a:off x="76200" y="4186106"/>
            <a:ext cx="1632907"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6264464" y="2893428"/>
            <a:ext cx="1338076"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t" anchorCtr="0"/>
          <a:lstStyle/>
          <a:p>
            <a:pPr algn="ctr" defTabSz="457200" eaLnBrk="1" fontAlgn="auto" hangingPunct="1">
              <a:spcBef>
                <a:spcPts val="0"/>
              </a:spcBef>
              <a:spcAft>
                <a:spcPts val="0"/>
              </a:spcAft>
            </a:pPr>
            <a:r>
              <a:rPr lang="en-US" sz="2400" dirty="0" smtClean="0">
                <a:solidFill>
                  <a:srgbClr val="000000"/>
                </a:solidFill>
              </a:rPr>
              <a:t>Users</a:t>
            </a:r>
            <a:endParaRPr lang="en-US" sz="2400" dirty="0">
              <a:solidFill>
                <a:srgbClr val="000000"/>
              </a:solidFill>
            </a:endParaRPr>
          </a:p>
        </p:txBody>
      </p:sp>
      <p:sp>
        <p:nvSpPr>
          <p:cNvPr id="15" name="Rectangle 14"/>
          <p:cNvSpPr/>
          <p:nvPr/>
        </p:nvSpPr>
        <p:spPr>
          <a:xfrm>
            <a:off x="6264464" y="5080423"/>
            <a:ext cx="1338076"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t" anchorCtr="0"/>
          <a:lstStyle/>
          <a:p>
            <a:pPr algn="ctr" defTabSz="457200" eaLnBrk="1" fontAlgn="auto" hangingPunct="1">
              <a:spcBef>
                <a:spcPts val="0"/>
              </a:spcBef>
              <a:spcAft>
                <a:spcPts val="0"/>
              </a:spcAft>
            </a:pPr>
            <a:r>
              <a:rPr lang="en-US" sz="2400" dirty="0" smtClean="0">
                <a:solidFill>
                  <a:srgbClr val="000000"/>
                </a:solidFill>
              </a:rPr>
              <a:t>Users</a:t>
            </a:r>
            <a:endParaRPr lang="en-US" sz="2400" dirty="0">
              <a:solidFill>
                <a:srgbClr val="000000"/>
              </a:solidFill>
            </a:endParaRPr>
          </a:p>
        </p:txBody>
      </p:sp>
      <p:sp>
        <p:nvSpPr>
          <p:cNvPr id="16" name="Rectangle 15"/>
          <p:cNvSpPr/>
          <p:nvPr/>
        </p:nvSpPr>
        <p:spPr>
          <a:xfrm>
            <a:off x="4773989" y="2893428"/>
            <a:ext cx="1338076" cy="1122578"/>
          </a:xfrm>
          <a:prstGeom prst="rect">
            <a:avLst/>
          </a:prstGeom>
          <a:ln/>
        </p:spPr>
        <p:style>
          <a:lnRef idx="1">
            <a:schemeClr val="accent1"/>
          </a:lnRef>
          <a:fillRef idx="3">
            <a:schemeClr val="accent1"/>
          </a:fillRef>
          <a:effectRef idx="2">
            <a:schemeClr val="accent1"/>
          </a:effectRef>
          <a:fontRef idx="minor">
            <a:schemeClr val="lt1"/>
          </a:fontRef>
        </p:style>
        <p:txBody>
          <a:bodyPr/>
          <a:lstStyle/>
          <a:p>
            <a:pPr algn="ctr" defTabSz="457200" eaLnBrk="1" fontAlgn="auto" hangingPunct="1">
              <a:spcBef>
                <a:spcPts val="0"/>
              </a:spcBef>
              <a:spcAft>
                <a:spcPts val="0"/>
              </a:spcAft>
            </a:pPr>
            <a:r>
              <a:rPr lang="en-US" sz="2400" dirty="0" smtClean="0">
                <a:solidFill>
                  <a:srgbClr val="000000"/>
                </a:solidFill>
              </a:rPr>
              <a:t>Pages</a:t>
            </a:r>
          </a:p>
          <a:p>
            <a:pPr algn="ctr" defTabSz="457200" eaLnBrk="1" fontAlgn="auto" hangingPunct="1">
              <a:spcBef>
                <a:spcPts val="0"/>
              </a:spcBef>
              <a:spcAft>
                <a:spcPts val="0"/>
              </a:spcAft>
            </a:pPr>
            <a:r>
              <a:rPr lang="en-US" sz="2400" dirty="0" smtClean="0">
                <a:solidFill>
                  <a:srgbClr val="000000"/>
                </a:solidFill>
              </a:rPr>
              <a:t>block 1</a:t>
            </a:r>
            <a:endParaRPr lang="en-US" sz="2400" dirty="0">
              <a:solidFill>
                <a:srgbClr val="000000"/>
              </a:solidFill>
            </a:endParaRPr>
          </a:p>
        </p:txBody>
      </p:sp>
      <p:sp>
        <p:nvSpPr>
          <p:cNvPr id="17" name="Rectangle 16"/>
          <p:cNvSpPr/>
          <p:nvPr/>
        </p:nvSpPr>
        <p:spPr>
          <a:xfrm>
            <a:off x="4773989" y="5080423"/>
            <a:ext cx="1338076" cy="1112906"/>
          </a:xfrm>
          <a:prstGeom prst="rect">
            <a:avLst/>
          </a:prstGeom>
          <a:ln/>
        </p:spPr>
        <p:style>
          <a:lnRef idx="1">
            <a:schemeClr val="accent1"/>
          </a:lnRef>
          <a:fillRef idx="3">
            <a:schemeClr val="accent1"/>
          </a:fillRef>
          <a:effectRef idx="2">
            <a:schemeClr val="accent1"/>
          </a:effectRef>
          <a:fontRef idx="minor">
            <a:schemeClr val="lt1"/>
          </a:fontRef>
        </p:style>
        <p:txBody>
          <a:bodyPr/>
          <a:lstStyle/>
          <a:p>
            <a:pPr algn="ctr" defTabSz="457200" eaLnBrk="1" fontAlgn="auto" hangingPunct="1">
              <a:spcBef>
                <a:spcPts val="0"/>
              </a:spcBef>
              <a:spcAft>
                <a:spcPts val="0"/>
              </a:spcAft>
            </a:pPr>
            <a:r>
              <a:rPr lang="en-US" sz="2400" dirty="0" smtClean="0">
                <a:solidFill>
                  <a:srgbClr val="000000"/>
                </a:solidFill>
              </a:rPr>
              <a:t>Pages</a:t>
            </a:r>
          </a:p>
          <a:p>
            <a:pPr algn="ctr" defTabSz="457200" eaLnBrk="1" fontAlgn="auto" hangingPunct="1">
              <a:spcBef>
                <a:spcPts val="0"/>
              </a:spcBef>
              <a:spcAft>
                <a:spcPts val="0"/>
              </a:spcAft>
            </a:pPr>
            <a:r>
              <a:rPr lang="en-US" sz="2400" dirty="0" smtClean="0">
                <a:solidFill>
                  <a:srgbClr val="000000"/>
                </a:solidFill>
              </a:rPr>
              <a:t>block 2</a:t>
            </a:r>
            <a:endParaRPr lang="en-US" sz="2400" dirty="0">
              <a:solidFill>
                <a:srgbClr val="000000"/>
              </a:solidFill>
            </a:endParaRPr>
          </a:p>
        </p:txBody>
      </p:sp>
      <p:cxnSp>
        <p:nvCxnSpPr>
          <p:cNvPr id="18" name="Straight Connector 17"/>
          <p:cNvCxnSpPr/>
          <p:nvPr/>
        </p:nvCxnSpPr>
        <p:spPr>
          <a:xfrm>
            <a:off x="76200" y="5250523"/>
            <a:ext cx="1632907"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9" name="Right Arrow 18"/>
          <p:cNvSpPr/>
          <p:nvPr/>
        </p:nvSpPr>
        <p:spPr>
          <a:xfrm>
            <a:off x="3277155" y="4497897"/>
            <a:ext cx="761356" cy="321698"/>
          </a:xfrm>
          <a:prstGeom prst="rightArrow">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sz="1800">
              <a:solidFill>
                <a:srgbClr val="FFFFFF"/>
              </a:solidFill>
            </a:endParaRPr>
          </a:p>
        </p:txBody>
      </p:sp>
      <p:sp>
        <p:nvSpPr>
          <p:cNvPr id="21" name="Rectangle 20"/>
          <p:cNvSpPr/>
          <p:nvPr/>
        </p:nvSpPr>
        <p:spPr>
          <a:xfrm>
            <a:off x="76200" y="6488668"/>
            <a:ext cx="2293867" cy="307777"/>
          </a:xfrm>
          <a:prstGeom prst="rect">
            <a:avLst/>
          </a:prstGeom>
        </p:spPr>
        <p:txBody>
          <a:bodyPr wrap="none">
            <a:spAutoFit/>
          </a:bodyPr>
          <a:lstStyle/>
          <a:p>
            <a:r>
              <a:rPr lang="en-US" sz="1400" dirty="0" smtClean="0"/>
              <a:t>Credit: Alan </a:t>
            </a:r>
            <a:r>
              <a:rPr lang="en-US" sz="1400" dirty="0"/>
              <a:t>Gates, Yahoo</a:t>
            </a:r>
            <a:r>
              <a:rPr lang="en-US" sz="1400" dirty="0" smtClean="0"/>
              <a:t>!</a:t>
            </a:r>
            <a:endParaRPr lang="en-US" sz="1400" dirty="0"/>
          </a:p>
        </p:txBody>
      </p:sp>
      <p:cxnSp>
        <p:nvCxnSpPr>
          <p:cNvPr id="4" name="Curved Connector 3"/>
          <p:cNvCxnSpPr>
            <a:stCxn id="6" idx="0"/>
            <a:endCxn id="16" idx="0"/>
          </p:cNvCxnSpPr>
          <p:nvPr/>
        </p:nvCxnSpPr>
        <p:spPr>
          <a:xfrm rot="5400000" flipH="1" flipV="1">
            <a:off x="3073873" y="704047"/>
            <a:ext cx="179772" cy="4558535"/>
          </a:xfrm>
          <a:prstGeom prst="curvedConnector3">
            <a:avLst>
              <a:gd name="adj1" fmla="val 22716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Curved Connector 11"/>
          <p:cNvCxnSpPr>
            <a:stCxn id="6" idx="3"/>
            <a:endCxn id="17" idx="0"/>
          </p:cNvCxnSpPr>
          <p:nvPr/>
        </p:nvCxnSpPr>
        <p:spPr>
          <a:xfrm>
            <a:off x="1553530" y="4719149"/>
            <a:ext cx="3889497" cy="361274"/>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Curved Connector 21"/>
          <p:cNvCxnSpPr>
            <a:stCxn id="7" idx="0"/>
            <a:endCxn id="14" idx="0"/>
          </p:cNvCxnSpPr>
          <p:nvPr/>
        </p:nvCxnSpPr>
        <p:spPr>
          <a:xfrm rot="5400000" flipH="1" flipV="1">
            <a:off x="4680923" y="820622"/>
            <a:ext cx="179772" cy="4325385"/>
          </a:xfrm>
          <a:prstGeom prst="curvedConnector3">
            <a:avLst>
              <a:gd name="adj1" fmla="val 22716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4" name="Curved Connector 23"/>
          <p:cNvCxnSpPr>
            <a:stCxn id="7" idx="0"/>
            <a:endCxn id="15" idx="0"/>
          </p:cNvCxnSpPr>
          <p:nvPr/>
        </p:nvCxnSpPr>
        <p:spPr>
          <a:xfrm rot="16200000" flipH="1">
            <a:off x="3767197" y="1914119"/>
            <a:ext cx="2007223" cy="4325385"/>
          </a:xfrm>
          <a:prstGeom prst="curvedConnector3">
            <a:avLst>
              <a:gd name="adj1" fmla="val -11389"/>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1338008" y="2254490"/>
            <a:ext cx="1390901" cy="646331"/>
          </a:xfrm>
          <a:prstGeom prst="rect">
            <a:avLst/>
          </a:prstGeom>
          <a:noFill/>
        </p:spPr>
        <p:txBody>
          <a:bodyPr wrap="none" rtlCol="0">
            <a:spAutoFit/>
          </a:bodyPr>
          <a:lstStyle/>
          <a:p>
            <a:r>
              <a:rPr lang="en-US" dirty="0" smtClean="0">
                <a:solidFill>
                  <a:schemeClr val="accent1"/>
                </a:solidFill>
              </a:rPr>
              <a:t>No need to</a:t>
            </a:r>
            <a:br>
              <a:rPr lang="en-US" dirty="0" smtClean="0">
                <a:solidFill>
                  <a:schemeClr val="accent1"/>
                </a:solidFill>
              </a:rPr>
            </a:br>
            <a:r>
              <a:rPr lang="en-US" dirty="0" smtClean="0">
                <a:solidFill>
                  <a:schemeClr val="accent1"/>
                </a:solidFill>
              </a:rPr>
              <a:t>copy Pages</a:t>
            </a:r>
            <a:endParaRPr lang="en-US" dirty="0">
              <a:solidFill>
                <a:schemeClr val="accent1"/>
              </a:solidFill>
            </a:endParaRPr>
          </a:p>
        </p:txBody>
      </p:sp>
      <p:sp>
        <p:nvSpPr>
          <p:cNvPr id="26" name="TextBox 25"/>
          <p:cNvSpPr txBox="1"/>
          <p:nvPr/>
        </p:nvSpPr>
        <p:spPr>
          <a:xfrm>
            <a:off x="3365132" y="2917236"/>
            <a:ext cx="1223975" cy="646331"/>
          </a:xfrm>
          <a:prstGeom prst="rect">
            <a:avLst/>
          </a:prstGeom>
          <a:noFill/>
        </p:spPr>
        <p:txBody>
          <a:bodyPr wrap="none" rtlCol="0">
            <a:spAutoFit/>
          </a:bodyPr>
          <a:lstStyle/>
          <a:p>
            <a:r>
              <a:rPr lang="en-US" dirty="0" smtClean="0">
                <a:solidFill>
                  <a:srgbClr val="FF0000"/>
                </a:solidFill>
              </a:rPr>
              <a:t>Broadcast</a:t>
            </a:r>
            <a:br>
              <a:rPr lang="en-US" dirty="0" smtClean="0">
                <a:solidFill>
                  <a:srgbClr val="FF0000"/>
                </a:solidFill>
              </a:rPr>
            </a:br>
            <a:r>
              <a:rPr lang="en-US" dirty="0" smtClean="0">
                <a:solidFill>
                  <a:srgbClr val="FF0000"/>
                </a:solidFill>
              </a:rPr>
              <a:t>Users</a:t>
            </a:r>
            <a:endParaRPr lang="en-US" dirty="0">
              <a:solidFill>
                <a:srgbClr val="FF0000"/>
              </a:solidFill>
            </a:endParaRPr>
          </a:p>
        </p:txBody>
      </p:sp>
    </p:spTree>
    <p:extLst>
      <p:ext uri="{BB962C8B-B14F-4D97-AF65-F5344CB8AC3E}">
        <p14:creationId xmlns:p14="http://schemas.microsoft.com/office/powerpoint/2010/main" val="413498252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DBs </a:t>
            </a:r>
            <a:r>
              <a:rPr lang="en-US" dirty="0" err="1" smtClean="0"/>
              <a:t>v.s</a:t>
            </a:r>
            <a:r>
              <a:rPr lang="en-US" dirty="0" smtClean="0"/>
              <a:t>. Map-Reduce</a:t>
            </a:r>
            <a:endParaRPr lang="en-US" dirty="0"/>
          </a:p>
        </p:txBody>
      </p:sp>
      <p:sp>
        <p:nvSpPr>
          <p:cNvPr id="6" name="Text Placeholder 5"/>
          <p:cNvSpPr>
            <a:spLocks noGrp="1"/>
          </p:cNvSpPr>
          <p:nvPr>
            <p:ph type="body" idx="1"/>
          </p:nvPr>
        </p:nvSpPr>
        <p:spPr/>
        <p:txBody>
          <a:bodyPr/>
          <a:lstStyle/>
          <a:p>
            <a:r>
              <a:rPr lang="en-US" dirty="0" smtClean="0"/>
              <a:t>Parallel DB</a:t>
            </a:r>
            <a:endParaRPr lang="en-US" dirty="0"/>
          </a:p>
        </p:txBody>
      </p:sp>
      <p:sp>
        <p:nvSpPr>
          <p:cNvPr id="7" name="Content Placeholder 6"/>
          <p:cNvSpPr>
            <a:spLocks noGrp="1"/>
          </p:cNvSpPr>
          <p:nvPr>
            <p:ph sz="half" idx="2"/>
          </p:nvPr>
        </p:nvSpPr>
        <p:spPr/>
        <p:txBody>
          <a:bodyPr/>
          <a:lstStyle/>
          <a:p>
            <a:r>
              <a:rPr lang="en-US" dirty="0" smtClean="0"/>
              <a:t>Plusses</a:t>
            </a:r>
          </a:p>
          <a:p>
            <a:endParaRPr lang="en-US" dirty="0"/>
          </a:p>
          <a:p>
            <a:endParaRPr lang="en-US" dirty="0" smtClean="0"/>
          </a:p>
          <a:p>
            <a:endParaRPr lang="en-US" dirty="0"/>
          </a:p>
          <a:p>
            <a:r>
              <a:rPr lang="en-US" dirty="0" smtClean="0"/>
              <a:t>Minuses</a:t>
            </a:r>
            <a:endParaRPr lang="en-US" dirty="0"/>
          </a:p>
        </p:txBody>
      </p:sp>
      <p:sp>
        <p:nvSpPr>
          <p:cNvPr id="8" name="Text Placeholder 7"/>
          <p:cNvSpPr>
            <a:spLocks noGrp="1"/>
          </p:cNvSpPr>
          <p:nvPr>
            <p:ph type="body" sz="quarter" idx="3"/>
          </p:nvPr>
        </p:nvSpPr>
        <p:spPr/>
        <p:txBody>
          <a:bodyPr/>
          <a:lstStyle/>
          <a:p>
            <a:r>
              <a:rPr lang="en-US" dirty="0" smtClean="0"/>
              <a:t>Map-Reduce</a:t>
            </a:r>
            <a:endParaRPr lang="en-US" dirty="0"/>
          </a:p>
        </p:txBody>
      </p:sp>
      <p:sp>
        <p:nvSpPr>
          <p:cNvPr id="9" name="Content Placeholder 8"/>
          <p:cNvSpPr>
            <a:spLocks noGrp="1"/>
          </p:cNvSpPr>
          <p:nvPr>
            <p:ph sz="quarter" idx="4"/>
          </p:nvPr>
        </p:nvSpPr>
        <p:spPr/>
        <p:txBody>
          <a:bodyPr/>
          <a:lstStyle/>
          <a:p>
            <a:r>
              <a:rPr lang="en-US" dirty="0" smtClean="0"/>
              <a:t>Minuses</a:t>
            </a:r>
          </a:p>
          <a:p>
            <a:endParaRPr lang="en-US" dirty="0"/>
          </a:p>
          <a:p>
            <a:endParaRPr lang="en-US" dirty="0" smtClean="0"/>
          </a:p>
          <a:p>
            <a:endParaRPr lang="en-US" dirty="0"/>
          </a:p>
          <a:p>
            <a:r>
              <a:rPr lang="en-US" dirty="0" smtClean="0"/>
              <a:t>Plusses</a:t>
            </a:r>
            <a:endParaRPr lang="en-US" dirty="0"/>
          </a:p>
        </p:txBody>
      </p:sp>
    </p:spTree>
    <p:extLst>
      <p:ext uri="{BB962C8B-B14F-4D97-AF65-F5344CB8AC3E}">
        <p14:creationId xmlns:p14="http://schemas.microsoft.com/office/powerpoint/2010/main" val="26891220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DBs </a:t>
            </a:r>
            <a:r>
              <a:rPr lang="en-US" dirty="0" err="1" smtClean="0"/>
              <a:t>v.s</a:t>
            </a:r>
            <a:r>
              <a:rPr lang="en-US" dirty="0" smtClean="0"/>
              <a:t>. Map-Reduce</a:t>
            </a:r>
            <a:endParaRPr lang="en-US" dirty="0"/>
          </a:p>
        </p:txBody>
      </p:sp>
      <p:sp>
        <p:nvSpPr>
          <p:cNvPr id="6" name="Text Placeholder 5"/>
          <p:cNvSpPr>
            <a:spLocks noGrp="1"/>
          </p:cNvSpPr>
          <p:nvPr>
            <p:ph type="body" idx="1"/>
          </p:nvPr>
        </p:nvSpPr>
        <p:spPr/>
        <p:txBody>
          <a:bodyPr/>
          <a:lstStyle/>
          <a:p>
            <a:r>
              <a:rPr lang="en-US" dirty="0" smtClean="0"/>
              <a:t>Parallel DB</a:t>
            </a:r>
            <a:endParaRPr lang="en-US" dirty="0"/>
          </a:p>
        </p:txBody>
      </p:sp>
      <p:sp>
        <p:nvSpPr>
          <p:cNvPr id="7" name="Content Placeholder 6"/>
          <p:cNvSpPr>
            <a:spLocks noGrp="1"/>
          </p:cNvSpPr>
          <p:nvPr>
            <p:ph sz="half" idx="2"/>
          </p:nvPr>
        </p:nvSpPr>
        <p:spPr/>
        <p:txBody>
          <a:bodyPr/>
          <a:lstStyle/>
          <a:p>
            <a:r>
              <a:rPr lang="en-US" dirty="0" smtClean="0"/>
              <a:t>Plusses</a:t>
            </a:r>
          </a:p>
          <a:p>
            <a:pPr lvl="1"/>
            <a:r>
              <a:rPr lang="en-US" dirty="0" smtClean="0"/>
              <a:t>Efficient binary format</a:t>
            </a:r>
            <a:endParaRPr lang="en-US" dirty="0"/>
          </a:p>
          <a:p>
            <a:pPr lvl="1"/>
            <a:r>
              <a:rPr lang="en-US" dirty="0" smtClean="0"/>
              <a:t>Indexes, physical tuning</a:t>
            </a:r>
          </a:p>
          <a:p>
            <a:pPr lvl="1"/>
            <a:r>
              <a:rPr lang="en-US" dirty="0" smtClean="0"/>
              <a:t>Cost-based optimization</a:t>
            </a:r>
          </a:p>
          <a:p>
            <a:endParaRPr lang="en-US" dirty="0"/>
          </a:p>
          <a:p>
            <a:r>
              <a:rPr lang="en-US" dirty="0" smtClean="0"/>
              <a:t>Minuses</a:t>
            </a:r>
          </a:p>
          <a:p>
            <a:pPr lvl="1"/>
            <a:r>
              <a:rPr lang="en-US" dirty="0" smtClean="0"/>
              <a:t>Difficult to import data</a:t>
            </a:r>
          </a:p>
          <a:p>
            <a:pPr lvl="1"/>
            <a:r>
              <a:rPr lang="en-US" dirty="0" smtClean="0"/>
              <a:t>Lots of baggage: logging, transactions</a:t>
            </a:r>
            <a:endParaRPr lang="en-US" dirty="0"/>
          </a:p>
        </p:txBody>
      </p:sp>
      <p:sp>
        <p:nvSpPr>
          <p:cNvPr id="8" name="Text Placeholder 7"/>
          <p:cNvSpPr>
            <a:spLocks noGrp="1"/>
          </p:cNvSpPr>
          <p:nvPr>
            <p:ph type="body" sz="quarter" idx="3"/>
          </p:nvPr>
        </p:nvSpPr>
        <p:spPr/>
        <p:txBody>
          <a:bodyPr/>
          <a:lstStyle/>
          <a:p>
            <a:r>
              <a:rPr lang="en-US" dirty="0" smtClean="0"/>
              <a:t>Map-Reduce</a:t>
            </a:r>
            <a:endParaRPr lang="en-US" dirty="0"/>
          </a:p>
        </p:txBody>
      </p:sp>
      <p:sp>
        <p:nvSpPr>
          <p:cNvPr id="9" name="Content Placeholder 8"/>
          <p:cNvSpPr>
            <a:spLocks noGrp="1"/>
          </p:cNvSpPr>
          <p:nvPr>
            <p:ph sz="quarter" idx="4"/>
          </p:nvPr>
        </p:nvSpPr>
        <p:spPr/>
        <p:txBody>
          <a:bodyPr/>
          <a:lstStyle/>
          <a:p>
            <a:r>
              <a:rPr lang="en-US" dirty="0" smtClean="0"/>
              <a:t>Minuses</a:t>
            </a:r>
          </a:p>
          <a:p>
            <a:pPr lvl="1"/>
            <a:r>
              <a:rPr lang="en-US" dirty="0" smtClean="0"/>
              <a:t>Lots of time spent parsing!</a:t>
            </a:r>
            <a:endParaRPr lang="en-US" dirty="0"/>
          </a:p>
          <a:p>
            <a:pPr lvl="1"/>
            <a:r>
              <a:rPr lang="en-US" dirty="0" smtClean="0"/>
              <a:t>Text files</a:t>
            </a:r>
          </a:p>
          <a:p>
            <a:pPr lvl="1"/>
            <a:r>
              <a:rPr lang="en-US" dirty="0" smtClean="0"/>
              <a:t>“Optimizers is between your eyes and your keyboard”</a:t>
            </a:r>
            <a:endParaRPr lang="en-US" dirty="0"/>
          </a:p>
          <a:p>
            <a:r>
              <a:rPr lang="en-US" dirty="0" smtClean="0"/>
              <a:t>Plusses</a:t>
            </a:r>
          </a:p>
          <a:p>
            <a:pPr lvl="1"/>
            <a:r>
              <a:rPr lang="en-US" dirty="0" smtClean="0"/>
              <a:t>Any data</a:t>
            </a:r>
          </a:p>
          <a:p>
            <a:pPr lvl="1"/>
            <a:r>
              <a:rPr lang="en-US" dirty="0" smtClean="0"/>
              <a:t>Lightweight, easy to speedup</a:t>
            </a:r>
            <a:endParaRPr lang="en-US" dirty="0"/>
          </a:p>
        </p:txBody>
      </p:sp>
    </p:spTree>
    <p:extLst>
      <p:ext uri="{BB962C8B-B14F-4D97-AF65-F5344CB8AC3E}">
        <p14:creationId xmlns:p14="http://schemas.microsoft.com/office/powerpoint/2010/main" val="139052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Announcement</a:t>
            </a:r>
            <a:endParaRPr lang="en-US" dirty="0"/>
          </a:p>
        </p:txBody>
      </p:sp>
      <p:sp>
        <p:nvSpPr>
          <p:cNvPr id="3" name="Content Placeholder 2"/>
          <p:cNvSpPr>
            <a:spLocks noGrp="1"/>
          </p:cNvSpPr>
          <p:nvPr>
            <p:ph idx="1"/>
          </p:nvPr>
        </p:nvSpPr>
        <p:spPr>
          <a:xfrm>
            <a:off x="188984" y="1600200"/>
            <a:ext cx="8731070" cy="4525963"/>
          </a:xfrm>
        </p:spPr>
        <p:txBody>
          <a:bodyPr>
            <a:normAutofit fontScale="92500"/>
          </a:bodyPr>
          <a:lstStyle/>
          <a:p>
            <a:r>
              <a:rPr lang="en-US" dirty="0" smtClean="0"/>
              <a:t>HW6:</a:t>
            </a:r>
          </a:p>
          <a:p>
            <a:pPr lvl="1"/>
            <a:r>
              <a:rPr lang="en-US" dirty="0" smtClean="0"/>
              <a:t>Use “PARALLEL XXX”</a:t>
            </a:r>
          </a:p>
          <a:p>
            <a:pPr lvl="1"/>
            <a:r>
              <a:rPr lang="en-US" dirty="0" smtClean="0"/>
              <a:t>Do turn in the result in Problem 3 (≈16MB)</a:t>
            </a:r>
          </a:p>
          <a:p>
            <a:pPr lvl="1"/>
            <a:r>
              <a:rPr lang="en-US" dirty="0" smtClean="0"/>
              <a:t>Problem 4: extra credit but highly recommended!</a:t>
            </a:r>
          </a:p>
          <a:p>
            <a:r>
              <a:rPr lang="en-US" dirty="0" smtClean="0"/>
              <a:t>Wednesday: guest lecture Prof. </a:t>
            </a:r>
            <a:r>
              <a:rPr lang="en-US" dirty="0" err="1" smtClean="0"/>
              <a:t>Balazinska</a:t>
            </a:r>
            <a:endParaRPr lang="en-US" dirty="0" smtClean="0"/>
          </a:p>
          <a:p>
            <a:r>
              <a:rPr lang="en-US" dirty="0" smtClean="0"/>
              <a:t>Thursday:</a:t>
            </a:r>
          </a:p>
          <a:p>
            <a:pPr lvl="1"/>
            <a:r>
              <a:rPr lang="en-US" dirty="0" smtClean="0"/>
              <a:t>Reading assignment Sec.2.3.3-2.3.9 from</a:t>
            </a:r>
            <a:r>
              <a:rPr lang="en-US" dirty="0"/>
              <a:t/>
            </a:r>
            <a:br>
              <a:rPr lang="en-US" dirty="0"/>
            </a:br>
            <a:r>
              <a:rPr lang="en-US" dirty="0">
                <a:hlinkClick r:id="" action="ppaction://noaction"/>
              </a:rPr>
              <a:t>Mining of Massive Datasets</a:t>
            </a:r>
            <a:r>
              <a:rPr lang="en-US" dirty="0"/>
              <a:t>, </a:t>
            </a:r>
            <a:r>
              <a:rPr lang="en-US" dirty="0" err="1" smtClean="0"/>
              <a:t>Rajaraman</a:t>
            </a:r>
            <a:r>
              <a:rPr lang="en-US" dirty="0" smtClean="0"/>
              <a:t> </a:t>
            </a:r>
            <a:r>
              <a:rPr lang="en-US" dirty="0"/>
              <a:t>and Ullman</a:t>
            </a:r>
            <a:endParaRPr lang="en-US" dirty="0" smtClean="0"/>
          </a:p>
          <a:p>
            <a:r>
              <a:rPr lang="en-US" dirty="0" smtClean="0"/>
              <a:t>Friday: Final Review with Paris </a:t>
            </a:r>
            <a:r>
              <a:rPr lang="en-US" dirty="0" err="1" smtClean="0"/>
              <a:t>Koutris</a:t>
            </a:r>
            <a:endParaRPr lang="en-US" dirty="0"/>
          </a:p>
        </p:txBody>
      </p:sp>
    </p:spTree>
    <p:extLst>
      <p:ext uri="{BB962C8B-B14F-4D97-AF65-F5344CB8AC3E}">
        <p14:creationId xmlns:p14="http://schemas.microsoft.com/office/powerpoint/2010/main" val="262122318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a Query Execution</a:t>
            </a:r>
            <a:endParaRPr lang="en-US" dirty="0"/>
          </a:p>
        </p:txBody>
      </p:sp>
      <p:sp>
        <p:nvSpPr>
          <p:cNvPr id="3" name="Content Placeholder 2"/>
          <p:cNvSpPr>
            <a:spLocks noGrp="1"/>
          </p:cNvSpPr>
          <p:nvPr>
            <p:ph idx="1"/>
          </p:nvPr>
        </p:nvSpPr>
        <p:spPr/>
        <p:txBody>
          <a:bodyPr/>
          <a:lstStyle/>
          <a:p>
            <a:r>
              <a:rPr lang="en-US" dirty="0" smtClean="0"/>
              <a:t>Running problem #4</a:t>
            </a:r>
          </a:p>
          <a:p>
            <a:endParaRPr lang="en-US" dirty="0"/>
          </a:p>
          <a:p>
            <a:r>
              <a:rPr lang="en-US" dirty="0" smtClean="0"/>
              <a:t>20 nodes = 1 master + 19 workers</a:t>
            </a:r>
          </a:p>
          <a:p>
            <a:endParaRPr lang="en-US" dirty="0" smtClean="0"/>
          </a:p>
          <a:p>
            <a:r>
              <a:rPr lang="en-US" dirty="0" smtClean="0"/>
              <a:t>Using PARALLEL 50</a:t>
            </a:r>
          </a:p>
          <a:p>
            <a:endParaRPr lang="en-US" dirty="0"/>
          </a:p>
          <a:p>
            <a:r>
              <a:rPr lang="en-US" dirty="0" smtClean="0"/>
              <a:t>Let’s see what happened</a:t>
            </a:r>
            <a:endParaRPr lang="en-US" dirty="0"/>
          </a:p>
        </p:txBody>
      </p:sp>
    </p:spTree>
    <p:extLst>
      <p:ext uri="{BB962C8B-B14F-4D97-AF65-F5344CB8AC3E}">
        <p14:creationId xmlns:p14="http://schemas.microsoft.com/office/powerpoint/2010/main" val="268008540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hadoop2 - Page 2.pdf"/>
          <p:cNvPicPr>
            <a:picLocks noChangeAspect="1"/>
          </p:cNvPicPr>
          <p:nvPr/>
        </p:nvPicPr>
        <p:blipFill rotWithShape="1">
          <a:blip r:embed="rId2">
            <a:extLst>
              <a:ext uri="{28A0092B-C50C-407E-A947-70E740481C1C}">
                <a14:useLocalDpi xmlns:a14="http://schemas.microsoft.com/office/drawing/2010/main" val="0"/>
              </a:ext>
            </a:extLst>
          </a:blip>
          <a:srcRect l="8347" t="28327" r="7062" b="26592"/>
          <a:stretch/>
        </p:blipFill>
        <p:spPr>
          <a:xfrm>
            <a:off x="62365" y="3598134"/>
            <a:ext cx="4482705" cy="3091675"/>
          </a:xfrm>
          <a:prstGeom prst="rect">
            <a:avLst/>
          </a:prstGeom>
        </p:spPr>
      </p:pic>
      <p:pic>
        <p:nvPicPr>
          <p:cNvPr id="9" name="Picture 8" descr="hadoop8 - Page 1.pdf"/>
          <p:cNvPicPr>
            <a:picLocks noChangeAspect="1"/>
          </p:cNvPicPr>
          <p:nvPr/>
        </p:nvPicPr>
        <p:blipFill rotWithShape="1">
          <a:blip r:embed="rId3">
            <a:extLst>
              <a:ext uri="{28A0092B-C50C-407E-A947-70E740481C1C}">
                <a14:useLocalDpi xmlns:a14="http://schemas.microsoft.com/office/drawing/2010/main" val="0"/>
              </a:ext>
            </a:extLst>
          </a:blip>
          <a:srcRect l="4353" t="28107" r="16192" b="58666"/>
          <a:stretch/>
        </p:blipFill>
        <p:spPr>
          <a:xfrm>
            <a:off x="4865398" y="2229937"/>
            <a:ext cx="4210568" cy="907093"/>
          </a:xfrm>
          <a:prstGeom prst="rect">
            <a:avLst/>
          </a:prstGeom>
        </p:spPr>
      </p:pic>
      <p:pic>
        <p:nvPicPr>
          <p:cNvPr id="6" name="Picture 5" descr="hadoop8 - Page 2.pdf"/>
          <p:cNvPicPr>
            <a:picLocks noChangeAspect="1"/>
          </p:cNvPicPr>
          <p:nvPr/>
        </p:nvPicPr>
        <p:blipFill rotWithShape="1">
          <a:blip r:embed="rId4">
            <a:extLst>
              <a:ext uri="{28A0092B-C50C-407E-A947-70E740481C1C}">
                <a14:useLocalDpi xmlns:a14="http://schemas.microsoft.com/office/drawing/2010/main" val="0"/>
              </a:ext>
            </a:extLst>
          </a:blip>
          <a:srcRect l="9094" t="38718" r="7797" b="16532"/>
          <a:stretch/>
        </p:blipFill>
        <p:spPr>
          <a:xfrm>
            <a:off x="4739722" y="3598134"/>
            <a:ext cx="4404277" cy="3068999"/>
          </a:xfrm>
          <a:prstGeom prst="rect">
            <a:avLst/>
          </a:prstGeom>
        </p:spPr>
      </p:pic>
      <p:pic>
        <p:nvPicPr>
          <p:cNvPr id="10" name="Picture 9" descr="hadoop2 - Page 1.pdf"/>
          <p:cNvPicPr>
            <a:picLocks noChangeAspect="1"/>
          </p:cNvPicPr>
          <p:nvPr/>
        </p:nvPicPr>
        <p:blipFill rotWithShape="1">
          <a:blip r:embed="rId5">
            <a:extLst>
              <a:ext uri="{28A0092B-C50C-407E-A947-70E740481C1C}">
                <a14:useLocalDpi xmlns:a14="http://schemas.microsoft.com/office/drawing/2010/main" val="0"/>
              </a:ext>
            </a:extLst>
          </a:blip>
          <a:srcRect l="3424" t="27446" r="14234" b="58887"/>
          <a:stretch/>
        </p:blipFill>
        <p:spPr>
          <a:xfrm>
            <a:off x="181424" y="2229937"/>
            <a:ext cx="4363645" cy="937329"/>
          </a:xfrm>
          <a:prstGeom prst="rect">
            <a:avLst/>
          </a:prstGeom>
        </p:spPr>
      </p:pic>
      <p:sp>
        <p:nvSpPr>
          <p:cNvPr id="11" name="Oval 10"/>
          <p:cNvSpPr/>
          <p:nvPr/>
        </p:nvSpPr>
        <p:spPr>
          <a:xfrm>
            <a:off x="2373643" y="2600333"/>
            <a:ext cx="476240" cy="551815"/>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0000"/>
              </a:solidFill>
            </a:endParaRPr>
          </a:p>
        </p:txBody>
      </p:sp>
      <p:sp>
        <p:nvSpPr>
          <p:cNvPr id="12" name="Line Callout 1 11"/>
          <p:cNvSpPr/>
          <p:nvPr/>
        </p:nvSpPr>
        <p:spPr>
          <a:xfrm>
            <a:off x="390341" y="444264"/>
            <a:ext cx="2673666" cy="646331"/>
          </a:xfrm>
          <a:prstGeom prst="borderCallout1">
            <a:avLst>
              <a:gd name="adj1" fmla="val 113483"/>
              <a:gd name="adj2" fmla="val 45386"/>
              <a:gd name="adj3" fmla="val 328865"/>
              <a:gd name="adj4" fmla="val 80415"/>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wrap="none" rtlCol="0" anchor="ctr">
            <a:spAutoFit/>
          </a:bodyPr>
          <a:lstStyle/>
          <a:p>
            <a:pPr algn="ctr"/>
            <a:r>
              <a:rPr lang="en-US" dirty="0" smtClean="0">
                <a:solidFill>
                  <a:schemeClr val="tx1"/>
                </a:solidFill>
              </a:rPr>
              <a:t>Only 19 reducers active,</a:t>
            </a:r>
            <a:br>
              <a:rPr lang="en-US" dirty="0" smtClean="0">
                <a:solidFill>
                  <a:schemeClr val="tx1"/>
                </a:solidFill>
              </a:rPr>
            </a:br>
            <a:r>
              <a:rPr lang="en-US" dirty="0" smtClean="0">
                <a:solidFill>
                  <a:schemeClr val="tx1"/>
                </a:solidFill>
              </a:rPr>
              <a:t>out of 50. Why?</a:t>
            </a:r>
            <a:endParaRPr lang="en-US" dirty="0">
              <a:solidFill>
                <a:schemeClr val="tx1"/>
              </a:solidFill>
            </a:endParaRPr>
          </a:p>
        </p:txBody>
      </p:sp>
      <p:sp>
        <p:nvSpPr>
          <p:cNvPr id="13" name="Oval 12"/>
          <p:cNvSpPr/>
          <p:nvPr/>
        </p:nvSpPr>
        <p:spPr>
          <a:xfrm>
            <a:off x="8535740" y="2397455"/>
            <a:ext cx="476240" cy="551815"/>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0000"/>
              </a:solidFill>
            </a:endParaRPr>
          </a:p>
        </p:txBody>
      </p:sp>
      <p:sp>
        <p:nvSpPr>
          <p:cNvPr id="14" name="Line Callout 1 13"/>
          <p:cNvSpPr/>
          <p:nvPr/>
        </p:nvSpPr>
        <p:spPr>
          <a:xfrm>
            <a:off x="5998696" y="347214"/>
            <a:ext cx="2904273" cy="646331"/>
          </a:xfrm>
          <a:prstGeom prst="borderCallout1">
            <a:avLst>
              <a:gd name="adj1" fmla="val 105296"/>
              <a:gd name="adj2" fmla="val 70894"/>
              <a:gd name="adj3" fmla="val 301965"/>
              <a:gd name="adj4" fmla="val 93429"/>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wrap="none" rtlCol="0" anchor="ctr">
            <a:spAutoFit/>
          </a:bodyPr>
          <a:lstStyle/>
          <a:p>
            <a:pPr algn="ctr"/>
            <a:r>
              <a:rPr lang="en-US" dirty="0" smtClean="0">
                <a:solidFill>
                  <a:schemeClr val="tx1"/>
                </a:solidFill>
              </a:rPr>
              <a:t>Some errors start to occur.</a:t>
            </a:r>
            <a:br>
              <a:rPr lang="en-US" dirty="0" smtClean="0">
                <a:solidFill>
                  <a:schemeClr val="tx1"/>
                </a:solidFill>
              </a:rPr>
            </a:br>
            <a:r>
              <a:rPr lang="en-US" dirty="0" smtClean="0">
                <a:solidFill>
                  <a:schemeClr val="tx1"/>
                </a:solidFill>
              </a:rPr>
              <a:t>Watch this…</a:t>
            </a:r>
            <a:endParaRPr lang="en-US" dirty="0">
              <a:solidFill>
                <a:schemeClr val="tx1"/>
              </a:solidFill>
            </a:endParaRPr>
          </a:p>
        </p:txBody>
      </p:sp>
      <p:sp>
        <p:nvSpPr>
          <p:cNvPr id="15" name="Oval 14"/>
          <p:cNvSpPr/>
          <p:nvPr/>
        </p:nvSpPr>
        <p:spPr>
          <a:xfrm>
            <a:off x="1614068" y="6306185"/>
            <a:ext cx="2112699" cy="551815"/>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0000"/>
              </a:solidFill>
            </a:endParaRPr>
          </a:p>
        </p:txBody>
      </p:sp>
      <p:sp>
        <p:nvSpPr>
          <p:cNvPr id="16" name="Line Callout 1 15"/>
          <p:cNvSpPr/>
          <p:nvPr/>
        </p:nvSpPr>
        <p:spPr>
          <a:xfrm>
            <a:off x="2059750" y="5592999"/>
            <a:ext cx="1736373" cy="400110"/>
          </a:xfrm>
          <a:prstGeom prst="borderCallout1">
            <a:avLst>
              <a:gd name="adj1" fmla="val 113483"/>
              <a:gd name="adj2" fmla="val 45386"/>
              <a:gd name="adj3" fmla="val 183842"/>
              <a:gd name="adj4" fmla="val 31537"/>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wrap="none" rtlCol="0" anchor="ctr">
            <a:spAutoFit/>
          </a:bodyPr>
          <a:lstStyle/>
          <a:p>
            <a:pPr algn="ctr"/>
            <a:r>
              <a:rPr lang="en-US" sz="1000" dirty="0" smtClean="0">
                <a:solidFill>
                  <a:schemeClr val="tx1"/>
                </a:solidFill>
              </a:rPr>
              <a:t>How will the other</a:t>
            </a:r>
            <a:br>
              <a:rPr lang="en-US" sz="1000" dirty="0" smtClean="0">
                <a:solidFill>
                  <a:schemeClr val="tx1"/>
                </a:solidFill>
              </a:rPr>
            </a:br>
            <a:r>
              <a:rPr lang="en-US" sz="1000" dirty="0" smtClean="0">
                <a:solidFill>
                  <a:schemeClr val="tx1"/>
                </a:solidFill>
              </a:rPr>
              <a:t>31 reducers be scheduled?</a:t>
            </a:r>
            <a:endParaRPr lang="en-US" sz="1000" dirty="0">
              <a:solidFill>
                <a:schemeClr val="tx1"/>
              </a:solidFill>
            </a:endParaRPr>
          </a:p>
        </p:txBody>
      </p:sp>
      <p:sp>
        <p:nvSpPr>
          <p:cNvPr id="17" name="Oval 16"/>
          <p:cNvSpPr/>
          <p:nvPr/>
        </p:nvSpPr>
        <p:spPr>
          <a:xfrm>
            <a:off x="6541280" y="2503284"/>
            <a:ext cx="476240" cy="369178"/>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0000"/>
              </a:solidFill>
            </a:endParaRPr>
          </a:p>
        </p:txBody>
      </p:sp>
      <p:sp>
        <p:nvSpPr>
          <p:cNvPr id="18" name="Line Callout 1 17"/>
          <p:cNvSpPr/>
          <p:nvPr/>
        </p:nvSpPr>
        <p:spPr>
          <a:xfrm>
            <a:off x="4661694" y="1159846"/>
            <a:ext cx="2674004" cy="923330"/>
          </a:xfrm>
          <a:prstGeom prst="borderCallout1">
            <a:avLst>
              <a:gd name="adj1" fmla="val 103659"/>
              <a:gd name="adj2" fmla="val 73373"/>
              <a:gd name="adj3" fmla="val 139048"/>
              <a:gd name="adj4" fmla="val 76185"/>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wrap="none" rtlCol="0" anchor="ctr">
            <a:spAutoFit/>
          </a:bodyPr>
          <a:lstStyle/>
          <a:p>
            <a:pPr algn="ctr"/>
            <a:r>
              <a:rPr lang="en-US" dirty="0" smtClean="0">
                <a:solidFill>
                  <a:schemeClr val="tx1"/>
                </a:solidFill>
              </a:rPr>
              <a:t>Completed. Sorting, and</a:t>
            </a:r>
            <a:br>
              <a:rPr lang="en-US" dirty="0" smtClean="0">
                <a:solidFill>
                  <a:schemeClr val="tx1"/>
                </a:solidFill>
              </a:rPr>
            </a:br>
            <a:r>
              <a:rPr lang="en-US" dirty="0" smtClean="0">
                <a:solidFill>
                  <a:schemeClr val="tx1"/>
                </a:solidFill>
              </a:rPr>
              <a:t>the rest of Reduce may</a:t>
            </a:r>
            <a:br>
              <a:rPr lang="en-US" dirty="0" smtClean="0">
                <a:solidFill>
                  <a:schemeClr val="tx1"/>
                </a:solidFill>
              </a:rPr>
            </a:br>
            <a:r>
              <a:rPr lang="en-US" dirty="0" smtClean="0">
                <a:solidFill>
                  <a:schemeClr val="tx1"/>
                </a:solidFill>
              </a:rPr>
              <a:t>proceed now</a:t>
            </a:r>
            <a:endParaRPr lang="en-US" dirty="0">
              <a:solidFill>
                <a:schemeClr val="tx1"/>
              </a:solidFill>
            </a:endParaRPr>
          </a:p>
        </p:txBody>
      </p:sp>
      <p:cxnSp>
        <p:nvCxnSpPr>
          <p:cNvPr id="19" name="Straight Connector 18"/>
          <p:cNvCxnSpPr/>
          <p:nvPr/>
        </p:nvCxnSpPr>
        <p:spPr>
          <a:xfrm>
            <a:off x="4596095" y="0"/>
            <a:ext cx="0" cy="6858000"/>
          </a:xfrm>
          <a:prstGeom prst="line">
            <a:avLst/>
          </a:prstGeom>
        </p:spPr>
        <p:style>
          <a:lnRef idx="2">
            <a:schemeClr val="accent1"/>
          </a:lnRef>
          <a:fillRef idx="0">
            <a:schemeClr val="accent1"/>
          </a:fillRef>
          <a:effectRef idx="1">
            <a:schemeClr val="accent1"/>
          </a:effectRef>
          <a:fontRef idx="minor">
            <a:schemeClr val="tx1"/>
          </a:fontRef>
        </p:style>
      </p:cxnSp>
      <p:sp>
        <p:nvSpPr>
          <p:cNvPr id="20" name="Oval 19"/>
          <p:cNvSpPr/>
          <p:nvPr/>
        </p:nvSpPr>
        <p:spPr>
          <a:xfrm>
            <a:off x="176471" y="6299104"/>
            <a:ext cx="1437597" cy="390706"/>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0000"/>
              </a:solidFill>
            </a:endParaRPr>
          </a:p>
        </p:txBody>
      </p:sp>
      <p:sp>
        <p:nvSpPr>
          <p:cNvPr id="21" name="Line Callout 1 20"/>
          <p:cNvSpPr/>
          <p:nvPr/>
        </p:nvSpPr>
        <p:spPr>
          <a:xfrm>
            <a:off x="390341" y="5727564"/>
            <a:ext cx="1567444" cy="400110"/>
          </a:xfrm>
          <a:prstGeom prst="borderCallout1">
            <a:avLst>
              <a:gd name="adj1" fmla="val 113483"/>
              <a:gd name="adj2" fmla="val 45386"/>
              <a:gd name="adj3" fmla="val 147001"/>
              <a:gd name="adj4" fmla="val 39215"/>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wrap="none" rtlCol="0" anchor="ctr">
            <a:spAutoFit/>
          </a:bodyPr>
          <a:lstStyle/>
          <a:p>
            <a:pPr algn="ctr"/>
            <a:r>
              <a:rPr lang="en-US" sz="1000" dirty="0" smtClean="0">
                <a:solidFill>
                  <a:schemeClr val="tx1"/>
                </a:solidFill>
              </a:rPr>
              <a:t>Copying by 19 reducers</a:t>
            </a:r>
            <a:br>
              <a:rPr lang="en-US" sz="1000" dirty="0" smtClean="0">
                <a:solidFill>
                  <a:schemeClr val="tx1"/>
                </a:solidFill>
              </a:rPr>
            </a:br>
            <a:r>
              <a:rPr lang="en-US" sz="1000" dirty="0" smtClean="0">
                <a:solidFill>
                  <a:schemeClr val="tx1"/>
                </a:solidFill>
              </a:rPr>
              <a:t>in parallel with mappers.</a:t>
            </a:r>
            <a:endParaRPr lang="en-US" sz="1000" dirty="0">
              <a:solidFill>
                <a:schemeClr val="tx1"/>
              </a:solidFill>
            </a:endParaRPr>
          </a:p>
        </p:txBody>
      </p:sp>
      <p:sp>
        <p:nvSpPr>
          <p:cNvPr id="22" name="TextBox 21"/>
          <p:cNvSpPr txBox="1"/>
          <p:nvPr/>
        </p:nvSpPr>
        <p:spPr>
          <a:xfrm>
            <a:off x="62365" y="30236"/>
            <a:ext cx="1134257" cy="369332"/>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US" dirty="0" smtClean="0"/>
              <a:t>1h 16min</a:t>
            </a:r>
            <a:endParaRPr lang="en-US" dirty="0"/>
          </a:p>
        </p:txBody>
      </p:sp>
      <p:sp>
        <p:nvSpPr>
          <p:cNvPr id="23" name="TextBox 22"/>
          <p:cNvSpPr txBox="1"/>
          <p:nvPr/>
        </p:nvSpPr>
        <p:spPr>
          <a:xfrm>
            <a:off x="4661694" y="74932"/>
            <a:ext cx="1134257" cy="369332"/>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US" dirty="0"/>
              <a:t>3</a:t>
            </a:r>
            <a:r>
              <a:rPr lang="en-US" dirty="0" smtClean="0"/>
              <a:t>h 50min</a:t>
            </a:r>
            <a:endParaRPr lang="en-US" dirty="0"/>
          </a:p>
        </p:txBody>
      </p:sp>
    </p:spTree>
    <p:extLst>
      <p:ext uri="{BB962C8B-B14F-4D97-AF65-F5344CB8AC3E}">
        <p14:creationId xmlns:p14="http://schemas.microsoft.com/office/powerpoint/2010/main" val="255177736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hadoop9 - Page 2.pdf"/>
          <p:cNvPicPr>
            <a:picLocks noChangeAspect="1"/>
          </p:cNvPicPr>
          <p:nvPr/>
        </p:nvPicPr>
        <p:blipFill rotWithShape="1">
          <a:blip r:embed="rId2">
            <a:extLst>
              <a:ext uri="{28A0092B-C50C-407E-A947-70E740481C1C}">
                <a14:useLocalDpi xmlns:a14="http://schemas.microsoft.com/office/drawing/2010/main" val="0"/>
              </a:ext>
            </a:extLst>
          </a:blip>
          <a:srcRect l="8062" t="37365" r="7634" b="13860"/>
          <a:stretch/>
        </p:blipFill>
        <p:spPr>
          <a:xfrm>
            <a:off x="128509" y="3397816"/>
            <a:ext cx="4467586" cy="3344907"/>
          </a:xfrm>
          <a:prstGeom prst="rect">
            <a:avLst/>
          </a:prstGeom>
        </p:spPr>
      </p:pic>
      <p:pic>
        <p:nvPicPr>
          <p:cNvPr id="8" name="Picture 7" descr="hadoop12 - Page 2.pdf"/>
          <p:cNvPicPr>
            <a:picLocks noChangeAspect="1"/>
          </p:cNvPicPr>
          <p:nvPr/>
        </p:nvPicPr>
        <p:blipFill rotWithShape="1">
          <a:blip r:embed="rId3">
            <a:extLst>
              <a:ext uri="{28A0092B-C50C-407E-A947-70E740481C1C}">
                <a14:useLocalDpi xmlns:a14="http://schemas.microsoft.com/office/drawing/2010/main" val="0"/>
              </a:ext>
            </a:extLst>
          </a:blip>
          <a:srcRect l="9203" t="40673" r="6920" b="13585"/>
          <a:stretch/>
        </p:blipFill>
        <p:spPr>
          <a:xfrm>
            <a:off x="4596095" y="3605693"/>
            <a:ext cx="4444909" cy="3137030"/>
          </a:xfrm>
          <a:prstGeom prst="rect">
            <a:avLst/>
          </a:prstGeom>
        </p:spPr>
      </p:pic>
      <p:pic>
        <p:nvPicPr>
          <p:cNvPr id="2" name="Picture 1" descr="hadoop12 - Page 1.pdf"/>
          <p:cNvPicPr>
            <a:picLocks noChangeAspect="1"/>
          </p:cNvPicPr>
          <p:nvPr/>
        </p:nvPicPr>
        <p:blipFill rotWithShape="1">
          <a:blip r:embed="rId4">
            <a:extLst>
              <a:ext uri="{28A0092B-C50C-407E-A947-70E740481C1C}">
                <a14:useLocalDpi xmlns:a14="http://schemas.microsoft.com/office/drawing/2010/main" val="0"/>
              </a:ext>
            </a:extLst>
          </a:blip>
          <a:srcRect l="4211" t="28328" r="15907" b="58335"/>
          <a:stretch/>
        </p:blipFill>
        <p:spPr>
          <a:xfrm>
            <a:off x="4596095" y="1799067"/>
            <a:ext cx="4233246" cy="914653"/>
          </a:xfrm>
          <a:prstGeom prst="rect">
            <a:avLst/>
          </a:prstGeom>
        </p:spPr>
      </p:pic>
      <p:pic>
        <p:nvPicPr>
          <p:cNvPr id="3" name="Picture 2" descr="hadoop9 - Page 1.pdf"/>
          <p:cNvPicPr>
            <a:picLocks noChangeAspect="1"/>
          </p:cNvPicPr>
          <p:nvPr/>
        </p:nvPicPr>
        <p:blipFill rotWithShape="1">
          <a:blip r:embed="rId5">
            <a:extLst>
              <a:ext uri="{28A0092B-C50C-407E-A947-70E740481C1C}">
                <a14:useLocalDpi xmlns:a14="http://schemas.microsoft.com/office/drawing/2010/main" val="0"/>
              </a:ext>
            </a:extLst>
          </a:blip>
          <a:srcRect l="4565" t="28217" r="15981" b="58556"/>
          <a:stretch/>
        </p:blipFill>
        <p:spPr>
          <a:xfrm>
            <a:off x="241900" y="1799067"/>
            <a:ext cx="4210568" cy="907094"/>
          </a:xfrm>
          <a:prstGeom prst="rect">
            <a:avLst/>
          </a:prstGeom>
        </p:spPr>
      </p:pic>
      <p:sp>
        <p:nvSpPr>
          <p:cNvPr id="9" name="Oval 8"/>
          <p:cNvSpPr/>
          <p:nvPr/>
        </p:nvSpPr>
        <p:spPr>
          <a:xfrm>
            <a:off x="1614069" y="6306186"/>
            <a:ext cx="661302" cy="489452"/>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0000"/>
              </a:solidFill>
            </a:endParaRPr>
          </a:p>
        </p:txBody>
      </p:sp>
      <p:sp>
        <p:nvSpPr>
          <p:cNvPr id="10" name="Line Callout 1 9"/>
          <p:cNvSpPr/>
          <p:nvPr/>
        </p:nvSpPr>
        <p:spPr>
          <a:xfrm>
            <a:off x="1691527" y="5916164"/>
            <a:ext cx="2094869" cy="246221"/>
          </a:xfrm>
          <a:prstGeom prst="borderCallout1">
            <a:avLst>
              <a:gd name="adj1" fmla="val 113483"/>
              <a:gd name="adj2" fmla="val 45386"/>
              <a:gd name="adj3" fmla="val 183842"/>
              <a:gd name="adj4" fmla="val 31537"/>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wrap="none" rtlCol="0" anchor="ctr">
            <a:spAutoFit/>
          </a:bodyPr>
          <a:lstStyle/>
          <a:p>
            <a:pPr algn="ctr"/>
            <a:r>
              <a:rPr lang="en-US" sz="1000" dirty="0" smtClean="0">
                <a:solidFill>
                  <a:schemeClr val="tx1"/>
                </a:solidFill>
              </a:rPr>
              <a:t>…Next Batch of Reducers started</a:t>
            </a:r>
            <a:endParaRPr lang="en-US" sz="1000" dirty="0">
              <a:solidFill>
                <a:schemeClr val="tx1"/>
              </a:solidFill>
            </a:endParaRPr>
          </a:p>
        </p:txBody>
      </p:sp>
      <p:cxnSp>
        <p:nvCxnSpPr>
          <p:cNvPr id="11" name="Straight Connector 10"/>
          <p:cNvCxnSpPr/>
          <p:nvPr/>
        </p:nvCxnSpPr>
        <p:spPr>
          <a:xfrm>
            <a:off x="4596095" y="0"/>
            <a:ext cx="0" cy="6858000"/>
          </a:xfrm>
          <a:prstGeom prst="line">
            <a:avLst/>
          </a:prstGeom>
        </p:spPr>
        <p:style>
          <a:lnRef idx="2">
            <a:schemeClr val="accent1"/>
          </a:lnRef>
          <a:fillRef idx="0">
            <a:schemeClr val="accent1"/>
          </a:fillRef>
          <a:effectRef idx="1">
            <a:schemeClr val="accent1"/>
          </a:effectRef>
          <a:fontRef idx="minor">
            <a:schemeClr val="tx1"/>
          </a:fontRef>
        </p:style>
      </p:cxnSp>
      <p:sp>
        <p:nvSpPr>
          <p:cNvPr id="14" name="Oval 13"/>
          <p:cNvSpPr/>
          <p:nvPr/>
        </p:nvSpPr>
        <p:spPr>
          <a:xfrm>
            <a:off x="952767" y="5257001"/>
            <a:ext cx="661302" cy="489452"/>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0000"/>
              </a:solidFill>
            </a:endParaRPr>
          </a:p>
        </p:txBody>
      </p:sp>
      <p:sp>
        <p:nvSpPr>
          <p:cNvPr id="15" name="Line Callout 1 14"/>
          <p:cNvSpPr/>
          <p:nvPr/>
        </p:nvSpPr>
        <p:spPr>
          <a:xfrm>
            <a:off x="1817372" y="5139121"/>
            <a:ext cx="2487229" cy="246221"/>
          </a:xfrm>
          <a:prstGeom prst="borderCallout1">
            <a:avLst>
              <a:gd name="adj1" fmla="val 79713"/>
              <a:gd name="adj2" fmla="val -3046"/>
              <a:gd name="adj3" fmla="val 100951"/>
              <a:gd name="adj4" fmla="val -9083"/>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wrap="none" rtlCol="0" anchor="ctr">
            <a:spAutoFit/>
          </a:bodyPr>
          <a:lstStyle/>
          <a:p>
            <a:pPr algn="ctr"/>
            <a:r>
              <a:rPr lang="en-US" sz="1000" dirty="0" smtClean="0">
                <a:solidFill>
                  <a:schemeClr val="tx1"/>
                </a:solidFill>
              </a:rPr>
              <a:t>Some of the 19 reducers have finished…</a:t>
            </a:r>
            <a:endParaRPr lang="en-US" sz="1000" dirty="0">
              <a:solidFill>
                <a:schemeClr val="tx1"/>
              </a:solidFill>
            </a:endParaRPr>
          </a:p>
        </p:txBody>
      </p:sp>
      <p:sp>
        <p:nvSpPr>
          <p:cNvPr id="16" name="Oval 15"/>
          <p:cNvSpPr/>
          <p:nvPr/>
        </p:nvSpPr>
        <p:spPr>
          <a:xfrm>
            <a:off x="5901443" y="6306186"/>
            <a:ext cx="1567211" cy="489452"/>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0000"/>
              </a:solidFill>
            </a:endParaRPr>
          </a:p>
        </p:txBody>
      </p:sp>
      <p:sp>
        <p:nvSpPr>
          <p:cNvPr id="17" name="Line Callout 1 16"/>
          <p:cNvSpPr/>
          <p:nvPr/>
        </p:nvSpPr>
        <p:spPr>
          <a:xfrm>
            <a:off x="6260717" y="5793053"/>
            <a:ext cx="1667318" cy="246221"/>
          </a:xfrm>
          <a:prstGeom prst="borderCallout1">
            <a:avLst>
              <a:gd name="adj1" fmla="val 113483"/>
              <a:gd name="adj2" fmla="val 45386"/>
              <a:gd name="adj3" fmla="val 183842"/>
              <a:gd name="adj4" fmla="val 31537"/>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wrap="none" rtlCol="0" anchor="ctr">
            <a:spAutoFit/>
          </a:bodyPr>
          <a:lstStyle/>
          <a:p>
            <a:pPr algn="ctr"/>
            <a:r>
              <a:rPr lang="en-US" sz="1000" dirty="0" smtClean="0">
                <a:solidFill>
                  <a:schemeClr val="tx1"/>
                </a:solidFill>
              </a:rPr>
              <a:t>Next Batch of 19 reducers</a:t>
            </a:r>
            <a:endParaRPr lang="en-US" sz="1000" dirty="0">
              <a:solidFill>
                <a:schemeClr val="tx1"/>
              </a:solidFill>
            </a:endParaRPr>
          </a:p>
        </p:txBody>
      </p:sp>
      <p:sp>
        <p:nvSpPr>
          <p:cNvPr id="18" name="TextBox 17"/>
          <p:cNvSpPr txBox="1"/>
          <p:nvPr/>
        </p:nvSpPr>
        <p:spPr>
          <a:xfrm>
            <a:off x="4661694" y="74932"/>
            <a:ext cx="1134257" cy="369332"/>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US" dirty="0"/>
              <a:t>3</a:t>
            </a:r>
            <a:r>
              <a:rPr lang="en-US" dirty="0" smtClean="0"/>
              <a:t>h 52min</a:t>
            </a:r>
            <a:endParaRPr lang="en-US" dirty="0"/>
          </a:p>
        </p:txBody>
      </p:sp>
      <p:sp>
        <p:nvSpPr>
          <p:cNvPr id="19" name="TextBox 18"/>
          <p:cNvSpPr txBox="1"/>
          <p:nvPr/>
        </p:nvSpPr>
        <p:spPr>
          <a:xfrm>
            <a:off x="128509" y="74932"/>
            <a:ext cx="1134257" cy="369332"/>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US" dirty="0"/>
              <a:t>3</a:t>
            </a:r>
            <a:r>
              <a:rPr lang="en-US" dirty="0" smtClean="0"/>
              <a:t>h 51min</a:t>
            </a:r>
            <a:endParaRPr lang="en-US" dirty="0"/>
          </a:p>
        </p:txBody>
      </p:sp>
    </p:spTree>
    <p:extLst>
      <p:ext uri="{BB962C8B-B14F-4D97-AF65-F5344CB8AC3E}">
        <p14:creationId xmlns:p14="http://schemas.microsoft.com/office/powerpoint/2010/main" val="248494734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adoop16 - Page 1.pdf"/>
          <p:cNvPicPr>
            <a:picLocks noChangeAspect="1"/>
          </p:cNvPicPr>
          <p:nvPr/>
        </p:nvPicPr>
        <p:blipFill rotWithShape="1">
          <a:blip r:embed="rId2">
            <a:extLst>
              <a:ext uri="{28A0092B-C50C-407E-A947-70E740481C1C}">
                <a14:useLocalDpi xmlns:a14="http://schemas.microsoft.com/office/drawing/2010/main" val="0"/>
              </a:ext>
            </a:extLst>
          </a:blip>
          <a:srcRect l="4353" t="28989" r="15765" b="56682"/>
          <a:stretch/>
        </p:blipFill>
        <p:spPr>
          <a:xfrm>
            <a:off x="208827" y="2048518"/>
            <a:ext cx="4233246" cy="982685"/>
          </a:xfrm>
          <a:prstGeom prst="rect">
            <a:avLst/>
          </a:prstGeom>
        </p:spPr>
      </p:pic>
      <p:pic>
        <p:nvPicPr>
          <p:cNvPr id="3" name="Picture 2" descr="hadoop16 - Page 2.pdf"/>
          <p:cNvPicPr>
            <a:picLocks noChangeAspect="1"/>
          </p:cNvPicPr>
          <p:nvPr/>
        </p:nvPicPr>
        <p:blipFill rotWithShape="1">
          <a:blip r:embed="rId3">
            <a:extLst>
              <a:ext uri="{28A0092B-C50C-407E-A947-70E740481C1C}">
                <a14:useLocalDpi xmlns:a14="http://schemas.microsoft.com/office/drawing/2010/main" val="0"/>
              </a:ext>
            </a:extLst>
          </a:blip>
          <a:srcRect l="8505" t="42546" r="6567" b="11601"/>
          <a:stretch/>
        </p:blipFill>
        <p:spPr>
          <a:xfrm>
            <a:off x="50088" y="3356244"/>
            <a:ext cx="4500661" cy="3144590"/>
          </a:xfrm>
          <a:prstGeom prst="rect">
            <a:avLst/>
          </a:prstGeom>
        </p:spPr>
      </p:pic>
      <p:pic>
        <p:nvPicPr>
          <p:cNvPr id="4" name="Picture 3" descr="hadoop19 - Page 1.pdf"/>
          <p:cNvPicPr>
            <a:picLocks noChangeAspect="1"/>
          </p:cNvPicPr>
          <p:nvPr/>
        </p:nvPicPr>
        <p:blipFill rotWithShape="1">
          <a:blip r:embed="rId4">
            <a:extLst>
              <a:ext uri="{28A0092B-C50C-407E-A947-70E740481C1C}">
                <a14:useLocalDpi xmlns:a14="http://schemas.microsoft.com/office/drawing/2010/main" val="0"/>
              </a:ext>
            </a:extLst>
          </a:blip>
          <a:srcRect l="4195" t="29429" r="16636" b="57123"/>
          <a:stretch/>
        </p:blipFill>
        <p:spPr>
          <a:xfrm>
            <a:off x="4762401" y="2048518"/>
            <a:ext cx="4195449" cy="922211"/>
          </a:xfrm>
          <a:prstGeom prst="rect">
            <a:avLst/>
          </a:prstGeom>
        </p:spPr>
      </p:pic>
      <p:pic>
        <p:nvPicPr>
          <p:cNvPr id="5" name="Picture 4" descr="hadoop19 - Page 2.pdf"/>
          <p:cNvPicPr>
            <a:picLocks noChangeAspect="1"/>
          </p:cNvPicPr>
          <p:nvPr/>
        </p:nvPicPr>
        <p:blipFill rotWithShape="1">
          <a:blip r:embed="rId5">
            <a:extLst>
              <a:ext uri="{28A0092B-C50C-407E-A947-70E740481C1C}">
                <a14:useLocalDpi xmlns:a14="http://schemas.microsoft.com/office/drawing/2010/main" val="0"/>
              </a:ext>
            </a:extLst>
          </a:blip>
          <a:srcRect l="9098" t="42767" r="8647" b="12262"/>
          <a:stretch/>
        </p:blipFill>
        <p:spPr>
          <a:xfrm>
            <a:off x="4762401" y="3356244"/>
            <a:ext cx="4358915" cy="3084115"/>
          </a:xfrm>
          <a:prstGeom prst="rect">
            <a:avLst/>
          </a:prstGeom>
        </p:spPr>
      </p:pic>
      <p:sp>
        <p:nvSpPr>
          <p:cNvPr id="6" name="Oval 5"/>
          <p:cNvSpPr/>
          <p:nvPr/>
        </p:nvSpPr>
        <p:spPr>
          <a:xfrm>
            <a:off x="3741887" y="2324425"/>
            <a:ext cx="700185" cy="449767"/>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0000"/>
              </a:solidFill>
            </a:endParaRPr>
          </a:p>
        </p:txBody>
      </p:sp>
      <p:sp>
        <p:nvSpPr>
          <p:cNvPr id="7" name="Line Callout 1 6"/>
          <p:cNvSpPr/>
          <p:nvPr/>
        </p:nvSpPr>
        <p:spPr>
          <a:xfrm>
            <a:off x="148352" y="558619"/>
            <a:ext cx="3807315" cy="1200329"/>
          </a:xfrm>
          <a:prstGeom prst="borderCallout1">
            <a:avLst>
              <a:gd name="adj1" fmla="val 102777"/>
              <a:gd name="adj2" fmla="val 45386"/>
              <a:gd name="adj3" fmla="val 152535"/>
              <a:gd name="adj4" fmla="val 54856"/>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wrap="none" rtlCol="0" anchor="ctr">
            <a:spAutoFit/>
          </a:bodyPr>
          <a:lstStyle/>
          <a:p>
            <a:pPr algn="ctr"/>
            <a:r>
              <a:rPr lang="en-US" dirty="0" smtClean="0">
                <a:solidFill>
                  <a:schemeClr val="tx1"/>
                </a:solidFill>
              </a:rPr>
              <a:t>Several servers failed: “fetch error”.</a:t>
            </a:r>
            <a:br>
              <a:rPr lang="en-US" dirty="0" smtClean="0">
                <a:solidFill>
                  <a:schemeClr val="tx1"/>
                </a:solidFill>
              </a:rPr>
            </a:br>
            <a:r>
              <a:rPr lang="en-US" dirty="0" smtClean="0">
                <a:solidFill>
                  <a:schemeClr val="tx1"/>
                </a:solidFill>
              </a:rPr>
              <a:t>Their map tasks need to be</a:t>
            </a:r>
            <a:br>
              <a:rPr lang="en-US" dirty="0" smtClean="0">
                <a:solidFill>
                  <a:schemeClr val="tx1"/>
                </a:solidFill>
              </a:rPr>
            </a:br>
            <a:r>
              <a:rPr lang="en-US" dirty="0" smtClean="0">
                <a:solidFill>
                  <a:schemeClr val="tx1"/>
                </a:solidFill>
              </a:rPr>
              <a:t>rerun.  All reducers</a:t>
            </a:r>
            <a:br>
              <a:rPr lang="en-US" dirty="0" smtClean="0">
                <a:solidFill>
                  <a:schemeClr val="tx1"/>
                </a:solidFill>
              </a:rPr>
            </a:br>
            <a:r>
              <a:rPr lang="en-US" dirty="0" smtClean="0">
                <a:solidFill>
                  <a:schemeClr val="tx1"/>
                </a:solidFill>
              </a:rPr>
              <a:t>are waiting….</a:t>
            </a:r>
            <a:endParaRPr lang="en-US" dirty="0">
              <a:solidFill>
                <a:schemeClr val="tx1"/>
              </a:solidFill>
            </a:endParaRPr>
          </a:p>
        </p:txBody>
      </p:sp>
      <p:sp>
        <p:nvSpPr>
          <p:cNvPr id="8" name="Oval 7"/>
          <p:cNvSpPr/>
          <p:nvPr/>
        </p:nvSpPr>
        <p:spPr>
          <a:xfrm>
            <a:off x="1800342" y="2324425"/>
            <a:ext cx="1049540" cy="449767"/>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0000"/>
              </a:solidFill>
            </a:endParaRPr>
          </a:p>
        </p:txBody>
      </p:sp>
      <p:sp>
        <p:nvSpPr>
          <p:cNvPr id="9" name="Line Callout 1 8"/>
          <p:cNvSpPr/>
          <p:nvPr/>
        </p:nvSpPr>
        <p:spPr>
          <a:xfrm>
            <a:off x="5582669" y="444266"/>
            <a:ext cx="2109096" cy="646331"/>
          </a:xfrm>
          <a:prstGeom prst="borderCallout1">
            <a:avLst>
              <a:gd name="adj1" fmla="val 113483"/>
              <a:gd name="adj2" fmla="val 45386"/>
              <a:gd name="adj3" fmla="val 271648"/>
              <a:gd name="adj4" fmla="val 59077"/>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wrap="none" rtlCol="0" anchor="ctr">
            <a:spAutoFit/>
          </a:bodyPr>
          <a:lstStyle/>
          <a:p>
            <a:pPr algn="ctr"/>
            <a:r>
              <a:rPr lang="en-US" dirty="0" smtClean="0">
                <a:solidFill>
                  <a:schemeClr val="tx1"/>
                </a:solidFill>
              </a:rPr>
              <a:t>Mappers finished,</a:t>
            </a:r>
            <a:br>
              <a:rPr lang="en-US" dirty="0" smtClean="0">
                <a:solidFill>
                  <a:schemeClr val="tx1"/>
                </a:solidFill>
              </a:rPr>
            </a:br>
            <a:r>
              <a:rPr lang="en-US" dirty="0" smtClean="0">
                <a:solidFill>
                  <a:schemeClr val="tx1"/>
                </a:solidFill>
              </a:rPr>
              <a:t>reducers resumed.</a:t>
            </a:r>
            <a:endParaRPr lang="en-US" dirty="0">
              <a:solidFill>
                <a:schemeClr val="tx1"/>
              </a:solidFill>
            </a:endParaRPr>
          </a:p>
        </p:txBody>
      </p:sp>
      <p:sp>
        <p:nvSpPr>
          <p:cNvPr id="10" name="Oval 9"/>
          <p:cNvSpPr/>
          <p:nvPr/>
        </p:nvSpPr>
        <p:spPr>
          <a:xfrm>
            <a:off x="6488362" y="2275290"/>
            <a:ext cx="927378" cy="449767"/>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0000"/>
              </a:solidFill>
            </a:endParaRPr>
          </a:p>
        </p:txBody>
      </p:sp>
      <p:cxnSp>
        <p:nvCxnSpPr>
          <p:cNvPr id="11" name="Straight Connector 10"/>
          <p:cNvCxnSpPr/>
          <p:nvPr/>
        </p:nvCxnSpPr>
        <p:spPr>
          <a:xfrm>
            <a:off x="4596095" y="0"/>
            <a:ext cx="0" cy="6858000"/>
          </a:xfrm>
          <a:prstGeom prst="line">
            <a:avLst/>
          </a:prstGeom>
        </p:spPr>
        <p:style>
          <a:lnRef idx="2">
            <a:schemeClr val="accent1"/>
          </a:lnRef>
          <a:fillRef idx="0">
            <a:schemeClr val="accent1"/>
          </a:fillRef>
          <a:effectRef idx="1">
            <a:schemeClr val="accent1"/>
          </a:effectRef>
          <a:fontRef idx="minor">
            <a:schemeClr val="tx1"/>
          </a:fontRef>
        </p:style>
      </p:cxnSp>
      <p:sp>
        <p:nvSpPr>
          <p:cNvPr id="12" name="Oval 11"/>
          <p:cNvSpPr/>
          <p:nvPr/>
        </p:nvSpPr>
        <p:spPr>
          <a:xfrm>
            <a:off x="3109325" y="3210059"/>
            <a:ext cx="1049540" cy="449767"/>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0000"/>
              </a:solidFill>
            </a:endParaRPr>
          </a:p>
        </p:txBody>
      </p:sp>
      <p:sp>
        <p:nvSpPr>
          <p:cNvPr id="13" name="TextBox 12"/>
          <p:cNvSpPr txBox="1"/>
          <p:nvPr/>
        </p:nvSpPr>
        <p:spPr>
          <a:xfrm>
            <a:off x="4661694" y="74932"/>
            <a:ext cx="1134257" cy="369332"/>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US" dirty="0" smtClean="0"/>
              <a:t>7h 10min</a:t>
            </a:r>
            <a:endParaRPr lang="en-US" dirty="0"/>
          </a:p>
        </p:txBody>
      </p:sp>
      <p:sp>
        <p:nvSpPr>
          <p:cNvPr id="14" name="TextBox 13"/>
          <p:cNvSpPr txBox="1"/>
          <p:nvPr/>
        </p:nvSpPr>
        <p:spPr>
          <a:xfrm>
            <a:off x="128509" y="74932"/>
            <a:ext cx="1134257" cy="369332"/>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US" dirty="0"/>
              <a:t>4</a:t>
            </a:r>
            <a:r>
              <a:rPr lang="en-US" dirty="0" smtClean="0"/>
              <a:t>h 18min</a:t>
            </a:r>
            <a:endParaRPr lang="en-US" dirty="0"/>
          </a:p>
        </p:txBody>
      </p:sp>
      <p:sp>
        <p:nvSpPr>
          <p:cNvPr id="15" name="Oval 14"/>
          <p:cNvSpPr/>
          <p:nvPr/>
        </p:nvSpPr>
        <p:spPr>
          <a:xfrm>
            <a:off x="1800342" y="5829235"/>
            <a:ext cx="661302" cy="489452"/>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0000"/>
              </a:solidFill>
            </a:endParaRPr>
          </a:p>
        </p:txBody>
      </p:sp>
      <p:sp>
        <p:nvSpPr>
          <p:cNvPr id="16" name="Line Callout 1 15"/>
          <p:cNvSpPr/>
          <p:nvPr/>
        </p:nvSpPr>
        <p:spPr>
          <a:xfrm>
            <a:off x="1759835" y="5219884"/>
            <a:ext cx="2082621" cy="246221"/>
          </a:xfrm>
          <a:prstGeom prst="borderCallout1">
            <a:avLst>
              <a:gd name="adj1" fmla="val 98133"/>
              <a:gd name="adj2" fmla="val 33045"/>
              <a:gd name="adj3" fmla="val 245244"/>
              <a:gd name="adj4" fmla="val 25366"/>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wrap="none" rtlCol="0" anchor="ctr">
            <a:spAutoFit/>
          </a:bodyPr>
          <a:lstStyle/>
          <a:p>
            <a:pPr algn="ctr"/>
            <a:r>
              <a:rPr lang="en-US" sz="1000" dirty="0" smtClean="0">
                <a:solidFill>
                  <a:schemeClr val="tx1"/>
                </a:solidFill>
              </a:rPr>
              <a:t>Why did we lose some reducers?</a:t>
            </a:r>
            <a:endParaRPr lang="en-US" sz="1000" dirty="0">
              <a:solidFill>
                <a:schemeClr val="tx1"/>
              </a:solidFill>
            </a:endParaRPr>
          </a:p>
        </p:txBody>
      </p:sp>
    </p:spTree>
    <p:extLst>
      <p:ext uri="{BB962C8B-B14F-4D97-AF65-F5344CB8AC3E}">
        <p14:creationId xmlns:p14="http://schemas.microsoft.com/office/powerpoint/2010/main" val="25834783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adoop21 - Page 3.pdf"/>
          <p:cNvPicPr>
            <a:picLocks noChangeAspect="1"/>
          </p:cNvPicPr>
          <p:nvPr/>
        </p:nvPicPr>
        <p:blipFill rotWithShape="1">
          <a:blip r:embed="rId2">
            <a:extLst>
              <a:ext uri="{28A0092B-C50C-407E-A947-70E740481C1C}">
                <a14:useLocalDpi xmlns:a14="http://schemas.microsoft.com/office/drawing/2010/main" val="0"/>
              </a:ext>
            </a:extLst>
          </a:blip>
          <a:srcRect b="74538"/>
          <a:stretch/>
        </p:blipFill>
        <p:spPr>
          <a:xfrm>
            <a:off x="1764989" y="4747120"/>
            <a:ext cx="5299364" cy="1746154"/>
          </a:xfrm>
          <a:prstGeom prst="rect">
            <a:avLst/>
          </a:prstGeom>
        </p:spPr>
      </p:pic>
      <p:pic>
        <p:nvPicPr>
          <p:cNvPr id="3" name="Picture 2" descr="hadoop21 - Page 1.pdf"/>
          <p:cNvPicPr>
            <a:picLocks noChangeAspect="1"/>
          </p:cNvPicPr>
          <p:nvPr/>
        </p:nvPicPr>
        <p:blipFill rotWithShape="1">
          <a:blip r:embed="rId3">
            <a:extLst>
              <a:ext uri="{28A0092B-C50C-407E-A947-70E740481C1C}">
                <a14:useLocalDpi xmlns:a14="http://schemas.microsoft.com/office/drawing/2010/main" val="0"/>
              </a:ext>
            </a:extLst>
          </a:blip>
          <a:srcRect t="3637" b="55250"/>
          <a:stretch/>
        </p:blipFill>
        <p:spPr>
          <a:xfrm>
            <a:off x="1606242" y="1700799"/>
            <a:ext cx="5299364" cy="2819548"/>
          </a:xfrm>
          <a:prstGeom prst="rect">
            <a:avLst/>
          </a:prstGeom>
        </p:spPr>
      </p:pic>
      <p:sp>
        <p:nvSpPr>
          <p:cNvPr id="4" name="Line Callout 1 3"/>
          <p:cNvSpPr/>
          <p:nvPr/>
        </p:nvSpPr>
        <p:spPr>
          <a:xfrm>
            <a:off x="2735028" y="673474"/>
            <a:ext cx="2570874" cy="369332"/>
          </a:xfrm>
          <a:prstGeom prst="borderCallout1">
            <a:avLst>
              <a:gd name="adj1" fmla="val 113483"/>
              <a:gd name="adj2" fmla="val 45386"/>
              <a:gd name="adj3" fmla="val 628943"/>
              <a:gd name="adj4" fmla="val 18179"/>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wrap="none" rtlCol="0" anchor="ctr">
            <a:spAutoFit/>
          </a:bodyPr>
          <a:lstStyle/>
          <a:p>
            <a:pPr algn="ctr"/>
            <a:r>
              <a:rPr lang="en-US" dirty="0" smtClean="0">
                <a:solidFill>
                  <a:schemeClr val="tx1"/>
                </a:solidFill>
              </a:rPr>
              <a:t>Success! 7hrs, 20mins.</a:t>
            </a:r>
            <a:endParaRPr lang="en-US" dirty="0">
              <a:solidFill>
                <a:schemeClr val="tx1"/>
              </a:solidFill>
            </a:endParaRPr>
          </a:p>
        </p:txBody>
      </p:sp>
      <p:sp>
        <p:nvSpPr>
          <p:cNvPr id="5" name="Oval 4"/>
          <p:cNvSpPr/>
          <p:nvPr/>
        </p:nvSpPr>
        <p:spPr>
          <a:xfrm>
            <a:off x="2325112" y="3065217"/>
            <a:ext cx="1049540" cy="449767"/>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0000"/>
              </a:solidFill>
            </a:endParaRPr>
          </a:p>
        </p:txBody>
      </p:sp>
      <p:sp>
        <p:nvSpPr>
          <p:cNvPr id="7" name="TextBox 6"/>
          <p:cNvSpPr txBox="1"/>
          <p:nvPr/>
        </p:nvSpPr>
        <p:spPr>
          <a:xfrm>
            <a:off x="128509" y="74932"/>
            <a:ext cx="1134257" cy="369332"/>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US" dirty="0" smtClean="0"/>
              <a:t>7h 20min</a:t>
            </a:r>
            <a:endParaRPr lang="en-US" dirty="0"/>
          </a:p>
        </p:txBody>
      </p:sp>
    </p:spTree>
    <p:extLst>
      <p:ext uri="{BB962C8B-B14F-4D97-AF65-F5344CB8AC3E}">
        <p14:creationId xmlns:p14="http://schemas.microsoft.com/office/powerpoint/2010/main" val="270073325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Join</a:t>
            </a:r>
            <a:endParaRPr lang="en-US" dirty="0"/>
          </a:p>
        </p:txBody>
      </p:sp>
      <p:sp>
        <p:nvSpPr>
          <p:cNvPr id="4" name="Rectangle 3"/>
          <p:cNvSpPr/>
          <p:nvPr/>
        </p:nvSpPr>
        <p:spPr>
          <a:xfrm>
            <a:off x="215454" y="3073200"/>
            <a:ext cx="1338076" cy="3291897"/>
          </a:xfrm>
          <a:prstGeom prst="rect">
            <a:avLst/>
          </a:prstGeom>
          <a:ln/>
        </p:spPr>
        <p:style>
          <a:lnRef idx="1">
            <a:schemeClr val="accent1"/>
          </a:lnRef>
          <a:fillRef idx="3">
            <a:schemeClr val="accent1"/>
          </a:fillRef>
          <a:effectRef idx="2">
            <a:schemeClr val="accent1"/>
          </a:effectRef>
          <a:fontRef idx="minor">
            <a:schemeClr val="lt1"/>
          </a:fontRef>
        </p:style>
        <p:txBody>
          <a:bodyPr/>
          <a:lstStyle/>
          <a:p>
            <a:pPr algn="ctr" defTabSz="457200" eaLnBrk="1" fontAlgn="auto" hangingPunct="1">
              <a:spcBef>
                <a:spcPts val="0"/>
              </a:spcBef>
              <a:spcAft>
                <a:spcPts val="0"/>
              </a:spcAft>
            </a:pPr>
            <a:r>
              <a:rPr lang="en-US" sz="2400" dirty="0" smtClean="0">
                <a:solidFill>
                  <a:srgbClr val="000000"/>
                </a:solidFill>
              </a:rPr>
              <a:t>Pages</a:t>
            </a:r>
            <a:endParaRPr lang="en-US" sz="2400" dirty="0">
              <a:solidFill>
                <a:srgbClr val="000000"/>
              </a:solidFill>
            </a:endParaRPr>
          </a:p>
        </p:txBody>
      </p:sp>
      <p:sp>
        <p:nvSpPr>
          <p:cNvPr id="5" name="Rectangle 4"/>
          <p:cNvSpPr/>
          <p:nvPr/>
        </p:nvSpPr>
        <p:spPr>
          <a:xfrm>
            <a:off x="1984439" y="3073200"/>
            <a:ext cx="1338076" cy="3291897"/>
          </a:xfrm>
          <a:prstGeom prst="rect">
            <a:avLst/>
          </a:prstGeom>
        </p:spPr>
        <p:style>
          <a:lnRef idx="1">
            <a:schemeClr val="accent1"/>
          </a:lnRef>
          <a:fillRef idx="3">
            <a:schemeClr val="accent1"/>
          </a:fillRef>
          <a:effectRef idx="2">
            <a:schemeClr val="accent1"/>
          </a:effectRef>
          <a:fontRef idx="minor">
            <a:schemeClr val="lt1"/>
          </a:fontRef>
        </p:style>
        <p:txBody>
          <a:bodyPr rtlCol="0" anchor="t" anchorCtr="0"/>
          <a:lstStyle/>
          <a:p>
            <a:pPr algn="ctr" defTabSz="457200" eaLnBrk="1" fontAlgn="auto" hangingPunct="1">
              <a:spcBef>
                <a:spcPts val="0"/>
              </a:spcBef>
              <a:spcAft>
                <a:spcPts val="0"/>
              </a:spcAft>
            </a:pPr>
            <a:r>
              <a:rPr lang="en-US" sz="2400" dirty="0" smtClean="0">
                <a:solidFill>
                  <a:srgbClr val="000000"/>
                </a:solidFill>
              </a:rPr>
              <a:t>Users</a:t>
            </a:r>
            <a:endParaRPr lang="en-US" sz="2400" dirty="0">
              <a:solidFill>
                <a:srgbClr val="000000"/>
              </a:solidFill>
            </a:endParaRPr>
          </a:p>
        </p:txBody>
      </p:sp>
      <p:sp>
        <p:nvSpPr>
          <p:cNvPr id="6" name="TextBox 5"/>
          <p:cNvSpPr txBox="1"/>
          <p:nvPr/>
        </p:nvSpPr>
        <p:spPr>
          <a:xfrm>
            <a:off x="215454" y="1292785"/>
            <a:ext cx="5864068" cy="923330"/>
          </a:xfrm>
          <a:prstGeom prst="rect">
            <a:avLst/>
          </a:prstGeom>
          <a:noFill/>
        </p:spPr>
        <p:txBody>
          <a:bodyPr wrap="none" rtlCol="0">
            <a:spAutoFit/>
          </a:bodyPr>
          <a:lstStyle/>
          <a:p>
            <a:pPr defTabSz="457200" eaLnBrk="1" fontAlgn="auto" hangingPunct="1">
              <a:spcBef>
                <a:spcPts val="0"/>
              </a:spcBef>
              <a:spcAft>
                <a:spcPts val="0"/>
              </a:spcAft>
            </a:pPr>
            <a:r>
              <a:rPr lang="en-US" sz="1800" dirty="0" smtClean="0">
                <a:solidFill>
                  <a:srgbClr val="000000"/>
                </a:solidFill>
                <a:latin typeface="Courier New" charset="0"/>
                <a:ea typeface="MS PGothic" charset="0"/>
                <a:cs typeface="MS PGothic" charset="0"/>
              </a:rPr>
              <a:t>Users = </a:t>
            </a:r>
            <a:r>
              <a:rPr lang="en-US" sz="1800" dirty="0" smtClean="0">
                <a:solidFill>
                  <a:srgbClr val="FF0000"/>
                </a:solidFill>
                <a:latin typeface="Courier New" charset="0"/>
                <a:ea typeface="MS PGothic" charset="0"/>
                <a:cs typeface="MS PGothic" charset="0"/>
              </a:rPr>
              <a:t>load</a:t>
            </a:r>
            <a:r>
              <a:rPr lang="en-US" sz="1800" dirty="0" smtClean="0">
                <a:solidFill>
                  <a:srgbClr val="000000"/>
                </a:solidFill>
                <a:latin typeface="Courier New" charset="0"/>
                <a:ea typeface="MS PGothic" charset="0"/>
                <a:cs typeface="MS PGothic" charset="0"/>
              </a:rPr>
              <a:t> ‘</a:t>
            </a:r>
            <a:r>
              <a:rPr lang="en-US" sz="1800" dirty="0" smtClean="0">
                <a:solidFill>
                  <a:srgbClr val="0000FF"/>
                </a:solidFill>
                <a:latin typeface="Courier New" charset="0"/>
                <a:ea typeface="MS PGothic" charset="0"/>
                <a:cs typeface="MS PGothic" charset="0"/>
              </a:rPr>
              <a:t>users</a:t>
            </a:r>
            <a:r>
              <a:rPr lang="en-US" sz="1800" dirty="0" smtClean="0">
                <a:solidFill>
                  <a:srgbClr val="000000"/>
                </a:solidFill>
                <a:latin typeface="Courier New" charset="0"/>
                <a:ea typeface="MS PGothic" charset="0"/>
                <a:cs typeface="MS PGothic" charset="0"/>
              </a:rPr>
              <a:t>’ </a:t>
            </a:r>
            <a:r>
              <a:rPr lang="en-US" sz="1800" dirty="0" smtClean="0">
                <a:solidFill>
                  <a:srgbClr val="FF0000"/>
                </a:solidFill>
                <a:latin typeface="Courier New" charset="0"/>
                <a:ea typeface="MS PGothic" charset="0"/>
                <a:cs typeface="MS PGothic" charset="0"/>
              </a:rPr>
              <a:t>as</a:t>
            </a:r>
            <a:r>
              <a:rPr lang="en-US" sz="1800" dirty="0" smtClean="0">
                <a:solidFill>
                  <a:srgbClr val="000000"/>
                </a:solidFill>
                <a:latin typeface="Courier New" charset="0"/>
                <a:ea typeface="MS PGothic" charset="0"/>
                <a:cs typeface="MS PGothic" charset="0"/>
              </a:rPr>
              <a:t> (name, age);</a:t>
            </a:r>
            <a:br>
              <a:rPr lang="en-US" sz="1800" dirty="0" smtClean="0">
                <a:solidFill>
                  <a:srgbClr val="000000"/>
                </a:solidFill>
                <a:latin typeface="Courier New" charset="0"/>
                <a:ea typeface="MS PGothic" charset="0"/>
                <a:cs typeface="MS PGothic" charset="0"/>
              </a:rPr>
            </a:br>
            <a:r>
              <a:rPr lang="en-US" sz="1800" dirty="0" smtClean="0">
                <a:solidFill>
                  <a:srgbClr val="000000"/>
                </a:solidFill>
                <a:latin typeface="Courier New" charset="0"/>
                <a:ea typeface="MS PGothic" charset="0"/>
                <a:cs typeface="MS PGothic" charset="0"/>
              </a:rPr>
              <a:t>Pages = </a:t>
            </a:r>
            <a:r>
              <a:rPr lang="en-US" sz="1800" dirty="0" smtClean="0">
                <a:solidFill>
                  <a:srgbClr val="FF0000"/>
                </a:solidFill>
                <a:latin typeface="Courier New" charset="0"/>
                <a:ea typeface="MS PGothic" charset="0"/>
                <a:cs typeface="MS PGothic" charset="0"/>
              </a:rPr>
              <a:t>load</a:t>
            </a:r>
            <a:r>
              <a:rPr lang="en-US" sz="1800" dirty="0" smtClean="0">
                <a:solidFill>
                  <a:srgbClr val="000000"/>
                </a:solidFill>
                <a:latin typeface="Courier New" charset="0"/>
                <a:ea typeface="MS PGothic" charset="0"/>
                <a:cs typeface="MS PGothic" charset="0"/>
              </a:rPr>
              <a:t> ‘</a:t>
            </a:r>
            <a:r>
              <a:rPr lang="en-US" sz="1800" dirty="0" smtClean="0">
                <a:solidFill>
                  <a:srgbClr val="0000FF"/>
                </a:solidFill>
                <a:latin typeface="Courier New" charset="0"/>
                <a:ea typeface="MS PGothic" charset="0"/>
                <a:cs typeface="MS PGothic" charset="0"/>
              </a:rPr>
              <a:t>pages</a:t>
            </a:r>
            <a:r>
              <a:rPr lang="en-US" sz="1800" dirty="0" smtClean="0">
                <a:solidFill>
                  <a:srgbClr val="000000"/>
                </a:solidFill>
                <a:latin typeface="Courier New" charset="0"/>
                <a:ea typeface="MS PGothic" charset="0"/>
                <a:cs typeface="MS PGothic" charset="0"/>
              </a:rPr>
              <a:t>’ </a:t>
            </a:r>
            <a:r>
              <a:rPr lang="en-US" sz="1800" dirty="0" smtClean="0">
                <a:solidFill>
                  <a:srgbClr val="FF0000"/>
                </a:solidFill>
                <a:latin typeface="Courier New" charset="0"/>
                <a:ea typeface="MS PGothic" charset="0"/>
                <a:cs typeface="MS PGothic" charset="0"/>
              </a:rPr>
              <a:t>as</a:t>
            </a:r>
            <a:r>
              <a:rPr lang="en-US" sz="1800" dirty="0" smtClean="0">
                <a:solidFill>
                  <a:srgbClr val="000000"/>
                </a:solidFill>
                <a:latin typeface="Courier New" charset="0"/>
                <a:ea typeface="MS PGothic" charset="0"/>
                <a:cs typeface="MS PGothic" charset="0"/>
              </a:rPr>
              <a:t> (user, </a:t>
            </a:r>
            <a:r>
              <a:rPr lang="en-US" sz="1800" dirty="0" err="1" smtClean="0">
                <a:solidFill>
                  <a:srgbClr val="000000"/>
                </a:solidFill>
                <a:latin typeface="Courier New" charset="0"/>
                <a:ea typeface="MS PGothic" charset="0"/>
                <a:cs typeface="MS PGothic" charset="0"/>
              </a:rPr>
              <a:t>url</a:t>
            </a:r>
            <a:r>
              <a:rPr lang="en-US" sz="1800" dirty="0" smtClean="0">
                <a:solidFill>
                  <a:srgbClr val="000000"/>
                </a:solidFill>
                <a:latin typeface="Courier New" charset="0"/>
                <a:ea typeface="MS PGothic" charset="0"/>
                <a:cs typeface="MS PGothic" charset="0"/>
              </a:rPr>
              <a:t>);</a:t>
            </a:r>
            <a:br>
              <a:rPr lang="en-US" sz="1800" dirty="0" smtClean="0">
                <a:solidFill>
                  <a:srgbClr val="000000"/>
                </a:solidFill>
                <a:latin typeface="Courier New" charset="0"/>
                <a:ea typeface="MS PGothic" charset="0"/>
                <a:cs typeface="MS PGothic" charset="0"/>
              </a:rPr>
            </a:br>
            <a:r>
              <a:rPr lang="en-US" sz="1800" dirty="0" err="1" smtClean="0">
                <a:solidFill>
                  <a:srgbClr val="000000"/>
                </a:solidFill>
                <a:latin typeface="Courier New" charset="0"/>
                <a:ea typeface="MS PGothic" charset="0"/>
                <a:cs typeface="MS PGothic" charset="0"/>
              </a:rPr>
              <a:t>Jnd</a:t>
            </a:r>
            <a:r>
              <a:rPr lang="en-US" sz="1800" dirty="0" smtClean="0">
                <a:solidFill>
                  <a:srgbClr val="000000"/>
                </a:solidFill>
                <a:latin typeface="Courier New" charset="0"/>
                <a:ea typeface="MS PGothic" charset="0"/>
                <a:cs typeface="MS PGothic" charset="0"/>
              </a:rPr>
              <a:t> = </a:t>
            </a:r>
            <a:r>
              <a:rPr lang="en-US" sz="1800" dirty="0" smtClean="0">
                <a:solidFill>
                  <a:srgbClr val="FF0000"/>
                </a:solidFill>
                <a:latin typeface="Courier New" charset="0"/>
                <a:ea typeface="MS PGothic" charset="0"/>
                <a:cs typeface="MS PGothic" charset="0"/>
              </a:rPr>
              <a:t>join</a:t>
            </a:r>
            <a:r>
              <a:rPr lang="en-US" sz="1800" dirty="0" smtClean="0">
                <a:solidFill>
                  <a:srgbClr val="000000"/>
                </a:solidFill>
                <a:latin typeface="Courier New" charset="0"/>
                <a:ea typeface="MS PGothic" charset="0"/>
                <a:cs typeface="MS PGothic" charset="0"/>
              </a:rPr>
              <a:t> Users </a:t>
            </a:r>
            <a:r>
              <a:rPr lang="en-US" sz="1800" dirty="0" smtClean="0">
                <a:solidFill>
                  <a:srgbClr val="FF0000"/>
                </a:solidFill>
                <a:latin typeface="Courier New" charset="0"/>
                <a:ea typeface="MS PGothic" charset="0"/>
                <a:cs typeface="MS PGothic" charset="0"/>
              </a:rPr>
              <a:t>by</a:t>
            </a:r>
            <a:r>
              <a:rPr lang="en-US" sz="1800" dirty="0" smtClean="0">
                <a:solidFill>
                  <a:srgbClr val="000000"/>
                </a:solidFill>
                <a:latin typeface="Courier New" charset="0"/>
                <a:ea typeface="MS PGothic" charset="0"/>
                <a:cs typeface="MS PGothic" charset="0"/>
              </a:rPr>
              <a:t> name, Pages </a:t>
            </a:r>
            <a:r>
              <a:rPr lang="en-US" sz="1800" dirty="0" smtClean="0">
                <a:solidFill>
                  <a:srgbClr val="FF0000"/>
                </a:solidFill>
                <a:latin typeface="Courier New" charset="0"/>
                <a:ea typeface="MS PGothic" charset="0"/>
                <a:cs typeface="MS PGothic" charset="0"/>
              </a:rPr>
              <a:t>by</a:t>
            </a:r>
            <a:r>
              <a:rPr lang="en-US" sz="1800" dirty="0" smtClean="0">
                <a:solidFill>
                  <a:srgbClr val="000000"/>
                </a:solidFill>
                <a:latin typeface="Courier New" charset="0"/>
                <a:ea typeface="MS PGothic" charset="0"/>
                <a:cs typeface="MS PGothic" charset="0"/>
              </a:rPr>
              <a:t> user;</a:t>
            </a:r>
            <a:endParaRPr lang="en-US" sz="1800" dirty="0">
              <a:solidFill>
                <a:srgbClr val="000000"/>
              </a:solidFill>
              <a:latin typeface="Arial"/>
              <a:ea typeface="+mn-ea"/>
              <a:cs typeface="+mn-cs"/>
            </a:endParaRPr>
          </a:p>
        </p:txBody>
      </p:sp>
      <p:sp>
        <p:nvSpPr>
          <p:cNvPr id="7" name="Rectangle 6"/>
          <p:cNvSpPr/>
          <p:nvPr/>
        </p:nvSpPr>
        <p:spPr>
          <a:xfrm>
            <a:off x="76200" y="6488668"/>
            <a:ext cx="2293867" cy="307777"/>
          </a:xfrm>
          <a:prstGeom prst="rect">
            <a:avLst/>
          </a:prstGeom>
        </p:spPr>
        <p:txBody>
          <a:bodyPr wrap="none">
            <a:spAutoFit/>
          </a:bodyPr>
          <a:lstStyle/>
          <a:p>
            <a:r>
              <a:rPr lang="en-US" sz="1400" dirty="0" smtClean="0"/>
              <a:t>Credit: Alan </a:t>
            </a:r>
            <a:r>
              <a:rPr lang="en-US" sz="1400" dirty="0"/>
              <a:t>Gates, Yahoo</a:t>
            </a:r>
            <a:r>
              <a:rPr lang="en-US" sz="1400" dirty="0" smtClean="0"/>
              <a:t>!</a:t>
            </a:r>
            <a:endParaRPr lang="en-US" sz="1400" dirty="0"/>
          </a:p>
        </p:txBody>
      </p:sp>
    </p:spTree>
    <p:extLst>
      <p:ext uri="{BB962C8B-B14F-4D97-AF65-F5344CB8AC3E}">
        <p14:creationId xmlns:p14="http://schemas.microsoft.com/office/powerpoint/2010/main" val="120137310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Join</a:t>
            </a:r>
            <a:endParaRPr lang="en-US" dirty="0"/>
          </a:p>
        </p:txBody>
      </p:sp>
      <p:sp>
        <p:nvSpPr>
          <p:cNvPr id="4" name="Rectangle 3"/>
          <p:cNvSpPr/>
          <p:nvPr/>
        </p:nvSpPr>
        <p:spPr>
          <a:xfrm>
            <a:off x="215454" y="3073200"/>
            <a:ext cx="1338076" cy="3291897"/>
          </a:xfrm>
          <a:prstGeom prst="rect">
            <a:avLst/>
          </a:prstGeom>
          <a:ln/>
        </p:spPr>
        <p:style>
          <a:lnRef idx="1">
            <a:schemeClr val="accent1"/>
          </a:lnRef>
          <a:fillRef idx="3">
            <a:schemeClr val="accent1"/>
          </a:fillRef>
          <a:effectRef idx="2">
            <a:schemeClr val="accent1"/>
          </a:effectRef>
          <a:fontRef idx="minor">
            <a:schemeClr val="lt1"/>
          </a:fontRef>
        </p:style>
        <p:txBody>
          <a:bodyPr/>
          <a:lstStyle/>
          <a:p>
            <a:pPr algn="ctr" defTabSz="457200" eaLnBrk="1" fontAlgn="auto" hangingPunct="1">
              <a:spcBef>
                <a:spcPts val="0"/>
              </a:spcBef>
              <a:spcAft>
                <a:spcPts val="0"/>
              </a:spcAft>
            </a:pPr>
            <a:r>
              <a:rPr lang="en-US" sz="2400" dirty="0" smtClean="0">
                <a:solidFill>
                  <a:srgbClr val="000000"/>
                </a:solidFill>
              </a:rPr>
              <a:t>Pages</a:t>
            </a:r>
            <a:endParaRPr lang="en-US" sz="2400" dirty="0">
              <a:solidFill>
                <a:srgbClr val="000000"/>
              </a:solidFill>
            </a:endParaRPr>
          </a:p>
        </p:txBody>
      </p:sp>
      <p:sp>
        <p:nvSpPr>
          <p:cNvPr id="5" name="Rectangle 4"/>
          <p:cNvSpPr/>
          <p:nvPr/>
        </p:nvSpPr>
        <p:spPr>
          <a:xfrm>
            <a:off x="1984439" y="3073200"/>
            <a:ext cx="1338076" cy="3291897"/>
          </a:xfrm>
          <a:prstGeom prst="rect">
            <a:avLst/>
          </a:prstGeom>
        </p:spPr>
        <p:style>
          <a:lnRef idx="1">
            <a:schemeClr val="accent1"/>
          </a:lnRef>
          <a:fillRef idx="3">
            <a:schemeClr val="accent1"/>
          </a:fillRef>
          <a:effectRef idx="2">
            <a:schemeClr val="accent1"/>
          </a:effectRef>
          <a:fontRef idx="minor">
            <a:schemeClr val="lt1"/>
          </a:fontRef>
        </p:style>
        <p:txBody>
          <a:bodyPr rtlCol="0" anchor="t" anchorCtr="0"/>
          <a:lstStyle/>
          <a:p>
            <a:pPr algn="ctr" defTabSz="457200" eaLnBrk="1" fontAlgn="auto" hangingPunct="1">
              <a:spcBef>
                <a:spcPts val="0"/>
              </a:spcBef>
              <a:spcAft>
                <a:spcPts val="0"/>
              </a:spcAft>
            </a:pPr>
            <a:r>
              <a:rPr lang="en-US" sz="2400" dirty="0" smtClean="0">
                <a:solidFill>
                  <a:srgbClr val="000000"/>
                </a:solidFill>
              </a:rPr>
              <a:t>Users</a:t>
            </a:r>
            <a:endParaRPr lang="en-US" sz="2400" dirty="0">
              <a:solidFill>
                <a:srgbClr val="000000"/>
              </a:solidFill>
            </a:endParaRPr>
          </a:p>
        </p:txBody>
      </p:sp>
      <p:sp>
        <p:nvSpPr>
          <p:cNvPr id="6" name="TextBox 5"/>
          <p:cNvSpPr txBox="1"/>
          <p:nvPr/>
        </p:nvSpPr>
        <p:spPr>
          <a:xfrm>
            <a:off x="215454" y="1292785"/>
            <a:ext cx="5864068" cy="923330"/>
          </a:xfrm>
          <a:prstGeom prst="rect">
            <a:avLst/>
          </a:prstGeom>
          <a:noFill/>
        </p:spPr>
        <p:txBody>
          <a:bodyPr wrap="none" rtlCol="0">
            <a:spAutoFit/>
          </a:bodyPr>
          <a:lstStyle/>
          <a:p>
            <a:pPr defTabSz="457200" eaLnBrk="1" fontAlgn="auto" hangingPunct="1">
              <a:spcBef>
                <a:spcPts val="0"/>
              </a:spcBef>
              <a:spcAft>
                <a:spcPts val="0"/>
              </a:spcAft>
            </a:pPr>
            <a:r>
              <a:rPr lang="en-US" sz="1800" dirty="0" smtClean="0">
                <a:solidFill>
                  <a:srgbClr val="000000"/>
                </a:solidFill>
                <a:latin typeface="Courier New" charset="0"/>
                <a:ea typeface="MS PGothic" charset="0"/>
                <a:cs typeface="MS PGothic" charset="0"/>
              </a:rPr>
              <a:t>Users = </a:t>
            </a:r>
            <a:r>
              <a:rPr lang="en-US" sz="1800" dirty="0" smtClean="0">
                <a:solidFill>
                  <a:srgbClr val="FF0000"/>
                </a:solidFill>
                <a:latin typeface="Courier New" charset="0"/>
                <a:ea typeface="MS PGothic" charset="0"/>
                <a:cs typeface="MS PGothic" charset="0"/>
              </a:rPr>
              <a:t>load</a:t>
            </a:r>
            <a:r>
              <a:rPr lang="en-US" sz="1800" dirty="0" smtClean="0">
                <a:solidFill>
                  <a:srgbClr val="000000"/>
                </a:solidFill>
                <a:latin typeface="Courier New" charset="0"/>
                <a:ea typeface="MS PGothic" charset="0"/>
                <a:cs typeface="MS PGothic" charset="0"/>
              </a:rPr>
              <a:t> ‘</a:t>
            </a:r>
            <a:r>
              <a:rPr lang="en-US" sz="1800" dirty="0" smtClean="0">
                <a:solidFill>
                  <a:srgbClr val="0000FF"/>
                </a:solidFill>
                <a:latin typeface="Courier New" charset="0"/>
                <a:ea typeface="MS PGothic" charset="0"/>
                <a:cs typeface="MS PGothic" charset="0"/>
              </a:rPr>
              <a:t>users</a:t>
            </a:r>
            <a:r>
              <a:rPr lang="en-US" sz="1800" dirty="0" smtClean="0">
                <a:solidFill>
                  <a:srgbClr val="000000"/>
                </a:solidFill>
                <a:latin typeface="Courier New" charset="0"/>
                <a:ea typeface="MS PGothic" charset="0"/>
                <a:cs typeface="MS PGothic" charset="0"/>
              </a:rPr>
              <a:t>’ </a:t>
            </a:r>
            <a:r>
              <a:rPr lang="en-US" sz="1800" dirty="0" smtClean="0">
                <a:solidFill>
                  <a:srgbClr val="FF0000"/>
                </a:solidFill>
                <a:latin typeface="Courier New" charset="0"/>
                <a:ea typeface="MS PGothic" charset="0"/>
                <a:cs typeface="MS PGothic" charset="0"/>
              </a:rPr>
              <a:t>as</a:t>
            </a:r>
            <a:r>
              <a:rPr lang="en-US" sz="1800" dirty="0" smtClean="0">
                <a:solidFill>
                  <a:srgbClr val="000000"/>
                </a:solidFill>
                <a:latin typeface="Courier New" charset="0"/>
                <a:ea typeface="MS PGothic" charset="0"/>
                <a:cs typeface="MS PGothic" charset="0"/>
              </a:rPr>
              <a:t> (name, age);</a:t>
            </a:r>
            <a:br>
              <a:rPr lang="en-US" sz="1800" dirty="0" smtClean="0">
                <a:solidFill>
                  <a:srgbClr val="000000"/>
                </a:solidFill>
                <a:latin typeface="Courier New" charset="0"/>
                <a:ea typeface="MS PGothic" charset="0"/>
                <a:cs typeface="MS PGothic" charset="0"/>
              </a:rPr>
            </a:br>
            <a:r>
              <a:rPr lang="en-US" sz="1800" dirty="0" smtClean="0">
                <a:solidFill>
                  <a:srgbClr val="000000"/>
                </a:solidFill>
                <a:latin typeface="Courier New" charset="0"/>
                <a:ea typeface="MS PGothic" charset="0"/>
                <a:cs typeface="MS PGothic" charset="0"/>
              </a:rPr>
              <a:t>Pages = </a:t>
            </a:r>
            <a:r>
              <a:rPr lang="en-US" sz="1800" dirty="0" smtClean="0">
                <a:solidFill>
                  <a:srgbClr val="FF0000"/>
                </a:solidFill>
                <a:latin typeface="Courier New" charset="0"/>
                <a:ea typeface="MS PGothic" charset="0"/>
                <a:cs typeface="MS PGothic" charset="0"/>
              </a:rPr>
              <a:t>load</a:t>
            </a:r>
            <a:r>
              <a:rPr lang="en-US" sz="1800" dirty="0" smtClean="0">
                <a:solidFill>
                  <a:srgbClr val="000000"/>
                </a:solidFill>
                <a:latin typeface="Courier New" charset="0"/>
                <a:ea typeface="MS PGothic" charset="0"/>
                <a:cs typeface="MS PGothic" charset="0"/>
              </a:rPr>
              <a:t> ‘</a:t>
            </a:r>
            <a:r>
              <a:rPr lang="en-US" sz="1800" dirty="0" smtClean="0">
                <a:solidFill>
                  <a:srgbClr val="0000FF"/>
                </a:solidFill>
                <a:latin typeface="Courier New" charset="0"/>
                <a:ea typeface="MS PGothic" charset="0"/>
                <a:cs typeface="MS PGothic" charset="0"/>
              </a:rPr>
              <a:t>pages</a:t>
            </a:r>
            <a:r>
              <a:rPr lang="en-US" sz="1800" dirty="0" smtClean="0">
                <a:solidFill>
                  <a:srgbClr val="000000"/>
                </a:solidFill>
                <a:latin typeface="Courier New" charset="0"/>
                <a:ea typeface="MS PGothic" charset="0"/>
                <a:cs typeface="MS PGothic" charset="0"/>
              </a:rPr>
              <a:t>’ </a:t>
            </a:r>
            <a:r>
              <a:rPr lang="en-US" sz="1800" dirty="0" smtClean="0">
                <a:solidFill>
                  <a:srgbClr val="FF0000"/>
                </a:solidFill>
                <a:latin typeface="Courier New" charset="0"/>
                <a:ea typeface="MS PGothic" charset="0"/>
                <a:cs typeface="MS PGothic" charset="0"/>
              </a:rPr>
              <a:t>as</a:t>
            </a:r>
            <a:r>
              <a:rPr lang="en-US" sz="1800" dirty="0" smtClean="0">
                <a:solidFill>
                  <a:srgbClr val="000000"/>
                </a:solidFill>
                <a:latin typeface="Courier New" charset="0"/>
                <a:ea typeface="MS PGothic" charset="0"/>
                <a:cs typeface="MS PGothic" charset="0"/>
              </a:rPr>
              <a:t> (user, </a:t>
            </a:r>
            <a:r>
              <a:rPr lang="en-US" sz="1800" dirty="0" err="1" smtClean="0">
                <a:solidFill>
                  <a:srgbClr val="000000"/>
                </a:solidFill>
                <a:latin typeface="Courier New" charset="0"/>
                <a:ea typeface="MS PGothic" charset="0"/>
                <a:cs typeface="MS PGothic" charset="0"/>
              </a:rPr>
              <a:t>url</a:t>
            </a:r>
            <a:r>
              <a:rPr lang="en-US" sz="1800" dirty="0" smtClean="0">
                <a:solidFill>
                  <a:srgbClr val="000000"/>
                </a:solidFill>
                <a:latin typeface="Courier New" charset="0"/>
                <a:ea typeface="MS PGothic" charset="0"/>
                <a:cs typeface="MS PGothic" charset="0"/>
              </a:rPr>
              <a:t>);</a:t>
            </a:r>
            <a:br>
              <a:rPr lang="en-US" sz="1800" dirty="0" smtClean="0">
                <a:solidFill>
                  <a:srgbClr val="000000"/>
                </a:solidFill>
                <a:latin typeface="Courier New" charset="0"/>
                <a:ea typeface="MS PGothic" charset="0"/>
                <a:cs typeface="MS PGothic" charset="0"/>
              </a:rPr>
            </a:br>
            <a:r>
              <a:rPr lang="en-US" sz="1800" dirty="0" err="1" smtClean="0">
                <a:solidFill>
                  <a:srgbClr val="000000"/>
                </a:solidFill>
                <a:latin typeface="Courier New" charset="0"/>
                <a:ea typeface="MS PGothic" charset="0"/>
                <a:cs typeface="MS PGothic" charset="0"/>
              </a:rPr>
              <a:t>Jnd</a:t>
            </a:r>
            <a:r>
              <a:rPr lang="en-US" sz="1800" dirty="0" smtClean="0">
                <a:solidFill>
                  <a:srgbClr val="000000"/>
                </a:solidFill>
                <a:latin typeface="Courier New" charset="0"/>
                <a:ea typeface="MS PGothic" charset="0"/>
                <a:cs typeface="MS PGothic" charset="0"/>
              </a:rPr>
              <a:t> = </a:t>
            </a:r>
            <a:r>
              <a:rPr lang="en-US" sz="1800" dirty="0" smtClean="0">
                <a:solidFill>
                  <a:srgbClr val="FF0000"/>
                </a:solidFill>
                <a:latin typeface="Courier New" charset="0"/>
                <a:ea typeface="MS PGothic" charset="0"/>
                <a:cs typeface="MS PGothic" charset="0"/>
              </a:rPr>
              <a:t>join</a:t>
            </a:r>
            <a:r>
              <a:rPr lang="en-US" sz="1800" dirty="0" smtClean="0">
                <a:solidFill>
                  <a:srgbClr val="000000"/>
                </a:solidFill>
                <a:latin typeface="Courier New" charset="0"/>
                <a:ea typeface="MS PGothic" charset="0"/>
                <a:cs typeface="MS PGothic" charset="0"/>
              </a:rPr>
              <a:t> Users </a:t>
            </a:r>
            <a:r>
              <a:rPr lang="en-US" sz="1800" dirty="0" smtClean="0">
                <a:solidFill>
                  <a:srgbClr val="FF0000"/>
                </a:solidFill>
                <a:latin typeface="Courier New" charset="0"/>
                <a:ea typeface="MS PGothic" charset="0"/>
                <a:cs typeface="MS PGothic" charset="0"/>
              </a:rPr>
              <a:t>by</a:t>
            </a:r>
            <a:r>
              <a:rPr lang="en-US" sz="1800" dirty="0" smtClean="0">
                <a:solidFill>
                  <a:srgbClr val="000000"/>
                </a:solidFill>
                <a:latin typeface="Courier New" charset="0"/>
                <a:ea typeface="MS PGothic" charset="0"/>
                <a:cs typeface="MS PGothic" charset="0"/>
              </a:rPr>
              <a:t> name, Pages </a:t>
            </a:r>
            <a:r>
              <a:rPr lang="en-US" sz="1800" dirty="0" smtClean="0">
                <a:solidFill>
                  <a:srgbClr val="FF0000"/>
                </a:solidFill>
                <a:latin typeface="Courier New" charset="0"/>
                <a:ea typeface="MS PGothic" charset="0"/>
                <a:cs typeface="MS PGothic" charset="0"/>
              </a:rPr>
              <a:t>by</a:t>
            </a:r>
            <a:r>
              <a:rPr lang="en-US" sz="1800" dirty="0" smtClean="0">
                <a:solidFill>
                  <a:srgbClr val="000000"/>
                </a:solidFill>
                <a:latin typeface="Courier New" charset="0"/>
                <a:ea typeface="MS PGothic" charset="0"/>
                <a:cs typeface="MS PGothic" charset="0"/>
              </a:rPr>
              <a:t> user;</a:t>
            </a:r>
            <a:endParaRPr lang="en-US" sz="1800" dirty="0">
              <a:solidFill>
                <a:srgbClr val="000000"/>
              </a:solidFill>
              <a:latin typeface="Arial"/>
              <a:ea typeface="+mn-ea"/>
              <a:cs typeface="+mn-cs"/>
            </a:endParaRPr>
          </a:p>
        </p:txBody>
      </p:sp>
      <p:cxnSp>
        <p:nvCxnSpPr>
          <p:cNvPr id="7" name="Straight Connector 6"/>
          <p:cNvCxnSpPr/>
          <p:nvPr/>
        </p:nvCxnSpPr>
        <p:spPr>
          <a:xfrm>
            <a:off x="76200" y="4186106"/>
            <a:ext cx="1632907"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1861507" y="4184518"/>
            <a:ext cx="1632907"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6200" y="5260276"/>
            <a:ext cx="1632907"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1861507" y="5261864"/>
            <a:ext cx="1632907"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76200" y="6488668"/>
            <a:ext cx="2293867" cy="307777"/>
          </a:xfrm>
          <a:prstGeom prst="rect">
            <a:avLst/>
          </a:prstGeom>
        </p:spPr>
        <p:txBody>
          <a:bodyPr wrap="none">
            <a:spAutoFit/>
          </a:bodyPr>
          <a:lstStyle/>
          <a:p>
            <a:r>
              <a:rPr lang="en-US" sz="1400" dirty="0" smtClean="0"/>
              <a:t>Credit: Alan </a:t>
            </a:r>
            <a:r>
              <a:rPr lang="en-US" sz="1400" dirty="0"/>
              <a:t>Gates, Yahoo</a:t>
            </a:r>
            <a:r>
              <a:rPr lang="en-US" sz="1400" dirty="0" smtClean="0"/>
              <a:t>!</a:t>
            </a:r>
            <a:endParaRPr lang="en-US" sz="1400" dirty="0"/>
          </a:p>
        </p:txBody>
      </p:sp>
    </p:spTree>
    <p:extLst>
      <p:ext uri="{BB962C8B-B14F-4D97-AF65-F5344CB8AC3E}">
        <p14:creationId xmlns:p14="http://schemas.microsoft.com/office/powerpoint/2010/main" val="18078233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Props1.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7B6F2769-7194-4217-93D3-3AF3A4742282}">
  <ds:schemaRefs>
    <ds:schemaRef ds:uri="http://schemas.microsoft.com/office/2006/metadata/properties"/>
    <ds:schemaRef ds:uri="http://schemas.microsoft.com/office/infopath/2007/PartnerControls"/>
    <ds:schemaRef ds:uri="http://schemas.microsoft.com/sharepoint/v3/fields"/>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244</TotalTime>
  <Words>1484</Words>
  <Application>Microsoft Macintosh PowerPoint</Application>
  <PresentationFormat>On-screen Show (4:3)</PresentationFormat>
  <Paragraphs>207</Paragraphs>
  <Slides>19</Slides>
  <Notes>9</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Introduction to Data Management CSE 344</vt:lpstr>
      <vt:lpstr>Announcement</vt:lpstr>
      <vt:lpstr>Anatomy of a Query Execution</vt:lpstr>
      <vt:lpstr>PowerPoint Presentation</vt:lpstr>
      <vt:lpstr>PowerPoint Presentation</vt:lpstr>
      <vt:lpstr>PowerPoint Presentation</vt:lpstr>
      <vt:lpstr>PowerPoint Presentation</vt:lpstr>
      <vt:lpstr>Hash Join</vt:lpstr>
      <vt:lpstr>Hash Join</vt:lpstr>
      <vt:lpstr>Hash Join</vt:lpstr>
      <vt:lpstr>Hash Join</vt:lpstr>
      <vt:lpstr>Hash Join</vt:lpstr>
      <vt:lpstr>Hash Join</vt:lpstr>
      <vt:lpstr>Broadcast Join</vt:lpstr>
      <vt:lpstr>Broadcast Join</vt:lpstr>
      <vt:lpstr>Broadcast Join</vt:lpstr>
      <vt:lpstr>Broadcast Join</vt:lpstr>
      <vt:lpstr>Parallel DBs v.s. Map-Reduce</vt:lpstr>
      <vt:lpstr>Parallel DBs v.s. Map-Reduce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Dan Suciu</cp:lastModifiedBy>
  <cp:revision>93</cp:revision>
  <dcterms:created xsi:type="dcterms:W3CDTF">2010-04-12T23:12:02Z</dcterms:created>
  <dcterms:modified xsi:type="dcterms:W3CDTF">2012-03-05T06:49:09Z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