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8"/>
  </p:notesMasterIdLst>
  <p:sldIdLst>
    <p:sldId id="256" r:id="rId2"/>
    <p:sldId id="348" r:id="rId3"/>
    <p:sldId id="259" r:id="rId4"/>
    <p:sldId id="260" r:id="rId5"/>
    <p:sldId id="261" r:id="rId6"/>
    <p:sldId id="262" r:id="rId7"/>
    <p:sldId id="294" r:id="rId8"/>
    <p:sldId id="295" r:id="rId9"/>
    <p:sldId id="296" r:id="rId10"/>
    <p:sldId id="29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notesMaster" Target="notesMasters/notesMaster1.xml"/><Relationship Id="rId89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4E9C-5DCF-B849-9DEE-8147A9A3219D}" type="datetimeFigureOut">
              <a:rPr lang="en-US" smtClean="0"/>
              <a:t>6/1/11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FBE64-8B74-E648-B71A-0FFFB3F38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01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309645" indent="-36859943" defTabSz="91501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49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994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491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988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873587-F003-FD40-8158-06C4F4E548A0}" type="slidenum">
              <a:rPr lang="en-US" sz="1200"/>
              <a:pPr eaLnBrk="1" hangingPunct="1"/>
              <a:t>77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1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4174C-7C13-784D-83FF-56CA14433BA8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466B-3952-D74C-8ED1-AB29D5E3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344</a:t>
            </a:r>
            <a:br>
              <a:rPr lang="en-US" dirty="0" smtClean="0"/>
            </a:br>
            <a:r>
              <a:rPr lang="en-US" dirty="0" smtClean="0"/>
              <a:t>Lectures 26 and 28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Similar Items</a:t>
            </a:r>
          </a:p>
          <a:p>
            <a:r>
              <a:rPr lang="en-US" dirty="0" smtClean="0"/>
              <a:t>5/25/2011 and 6/1/2011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0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You work for a copyright violation detection company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Customers: have documents 1, 2, 3, …., 10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6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Web: has pages 1, 2, 3, …., 10</a:t>
            </a:r>
            <a:r>
              <a:rPr lang="en-US" baseline="30000" dirty="0">
                <a:latin typeface="Times New Roman" charset="0"/>
                <a:ea typeface="ＭＳ Ｐゴシック" charset="0"/>
                <a:cs typeface="ＭＳ Ｐゴシック" charset="0"/>
              </a:rPr>
              <a:t>11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Your job is to find 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almost identical documents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do you do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D78056-3DBE-564F-8AD0-5334D378AFEC}" type="slidenum">
              <a:rPr lang="en-US" sz="1400"/>
              <a:pPr eaLnBrk="1" hangingPunct="1"/>
              <a:t>10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3937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Similar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Similarity function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sim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cap="all" dirty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cap="all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cap="all" dirty="0">
                <a:latin typeface="Times New Roman" charset="0"/>
                <a:ea typeface="ＭＳ Ｐゴシック" charset="0"/>
                <a:cs typeface="ＭＳ Ｐゴシック" charset="0"/>
              </a:rPr>
              <a:t>,s</a:t>
            </a:r>
            <a:r>
              <a:rPr lang="en-US" cap="all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):</a:t>
            </a:r>
          </a:p>
          <a:p>
            <a:pPr lvl="1"/>
            <a:r>
              <a:rPr lang="en-US" dirty="0" err="1">
                <a:latin typeface="Times New Roman" charset="0"/>
                <a:ea typeface="ＭＳ Ｐゴシック" charset="0"/>
              </a:rPr>
              <a:t>Sim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,S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</a:rPr>
              <a:t>) &gt; k  means s</a:t>
            </a:r>
            <a:r>
              <a:rPr lang="en-US" baseline="-25000" dirty="0"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</a:rPr>
              <a:t>, s</a:t>
            </a:r>
            <a:r>
              <a:rPr lang="en-US" baseline="-25000" dirty="0"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</a:rPr>
              <a:t> are similar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Distance function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dist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):</a:t>
            </a:r>
          </a:p>
          <a:p>
            <a:pPr lvl="1"/>
            <a:r>
              <a:rPr lang="en-US" dirty="0" err="1">
                <a:latin typeface="Times New Roman" charset="0"/>
                <a:ea typeface="ＭＳ Ｐゴシック" charset="0"/>
              </a:rPr>
              <a:t>Dist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,S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</a:rPr>
              <a:t>) &lt; k  means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</a:rPr>
              <a:t>are similar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97EDC88-75C9-524D-90D2-BF70C99C77D8}" type="slidenum">
              <a:rPr lang="en-US" sz="1400"/>
              <a:pPr eaLnBrk="1" hangingPunct="1"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7819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Two Approaches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Q-grams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Simple, and can lead to efficient optimizations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Edit Distance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More accurate, but less amenable to optimizations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47FB632-C4A5-6740-93DC-EA232CDB5318}" type="slidenum">
              <a:rPr lang="en-US" sz="1400"/>
              <a:pPr eaLnBrk="1" hangingPunct="1"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535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Q-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Grams  or  Shingles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Given a string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S,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q-gram is a substring of length q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Usually q = 3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887315-CA7B-B44F-A599-B505C227B65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8538" y="4724400"/>
            <a:ext cx="7146925" cy="107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/>
              <a:t>= {was, ash,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</a:p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 </a:t>
            </a:r>
            <a:r>
              <a:rPr lang="en-US" sz="3200" dirty="0"/>
              <a:t>= {</a:t>
            </a:r>
            <a:r>
              <a:rPr lang="en-US" sz="3200" dirty="0" err="1"/>
              <a:t>wos</a:t>
            </a:r>
            <a:r>
              <a:rPr lang="en-US" sz="3200" dirty="0"/>
              <a:t>, </a:t>
            </a:r>
            <a:r>
              <a:rPr lang="en-US" sz="3200" dirty="0" err="1"/>
              <a:t>osh</a:t>
            </a:r>
            <a:r>
              <a:rPr lang="en-US" sz="3200" dirty="0"/>
              <a:t>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  <a:endParaRPr lang="en-US" sz="3200" baseline="30000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057400" y="3810000"/>
            <a:ext cx="5788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000"/>
              <a:t>washington     woshington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09600" y="6172200"/>
            <a:ext cx="790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Variation: may include beginning and end: ##w, #wa, on$, n$$</a:t>
            </a:r>
          </a:p>
        </p:txBody>
      </p:sp>
    </p:spTree>
    <p:extLst>
      <p:ext uri="{BB962C8B-B14F-4D97-AF65-F5344CB8AC3E}">
        <p14:creationId xmlns:p14="http://schemas.microsoft.com/office/powerpoint/2010/main" val="90548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Hamming Distance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Δ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-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+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- 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5631BA2-7ECE-D948-9FEA-DFB821B9968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2286000" y="3429000"/>
            <a:ext cx="2514600" cy="190500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505200" y="3352800"/>
            <a:ext cx="2971800" cy="2209800"/>
          </a:xfrm>
          <a:prstGeom prst="ellipse">
            <a:avLst/>
          </a:prstGeom>
          <a:solidFill>
            <a:schemeClr val="accent6">
              <a:lumMod val="60000"/>
              <a:lumOff val="40000"/>
              <a:alpha val="4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2971800" y="5486400"/>
            <a:ext cx="368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4800600" y="5562600"/>
            <a:ext cx="368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cxnSp>
        <p:nvCxnSpPr>
          <p:cNvPr id="26633" name="Straight Arrow Connector 9"/>
          <p:cNvCxnSpPr>
            <a:cxnSpLocks noChangeShapeType="1"/>
          </p:cNvCxnSpPr>
          <p:nvPr/>
        </p:nvCxnSpPr>
        <p:spPr bwMode="auto">
          <a:xfrm rot="10800000" flipV="1">
            <a:off x="3352800" y="2514600"/>
            <a:ext cx="1905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11"/>
          <p:cNvCxnSpPr>
            <a:cxnSpLocks noChangeShapeType="1"/>
          </p:cNvCxnSpPr>
          <p:nvPr/>
        </p:nvCxnSpPr>
        <p:spPr bwMode="auto">
          <a:xfrm rot="5400000">
            <a:off x="5370513" y="2933700"/>
            <a:ext cx="1906588" cy="1068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457200" y="6091238"/>
            <a:ext cx="7496914" cy="46166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2400" dirty="0" smtClean="0"/>
              <a:t>“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is similar to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   </a:t>
            </a:r>
            <a:r>
              <a:rPr lang="en-US" sz="2400" dirty="0"/>
              <a:t>if   H</a:t>
            </a:r>
            <a:r>
              <a:rPr lang="en-US" sz="2400" dirty="0" smtClean="0"/>
              <a:t>(S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 </a:t>
            </a:r>
            <a:r>
              <a:rPr lang="en-US" sz="2400" dirty="0"/>
              <a:t>&lt; c,  for some constant c</a:t>
            </a:r>
          </a:p>
        </p:txBody>
      </p:sp>
    </p:spTree>
    <p:extLst>
      <p:ext uri="{BB962C8B-B14F-4D97-AF65-F5344CB8AC3E}">
        <p14:creationId xmlns:p14="http://schemas.microsoft.com/office/powerpoint/2010/main" val="392875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Hamming Distance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F24A2C5-48A4-6F4D-BB16-6CDC1FEDE6CA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8538" y="2890838"/>
            <a:ext cx="7146925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/>
              <a:t>= {was, ash,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</a:p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= {</a:t>
            </a:r>
            <a:r>
              <a:rPr lang="en-US" sz="3200" dirty="0" err="1"/>
              <a:t>wos</a:t>
            </a:r>
            <a:r>
              <a:rPr lang="en-US" sz="3200" dirty="0"/>
              <a:t>, </a:t>
            </a:r>
            <a:r>
              <a:rPr lang="en-US" sz="3200" dirty="0" err="1"/>
              <a:t>osh</a:t>
            </a:r>
            <a:r>
              <a:rPr lang="en-US" sz="3200" dirty="0"/>
              <a:t>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  <a:endParaRPr lang="en-US" sz="3200" baseline="30000" dirty="0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438400" y="5029200"/>
            <a:ext cx="29289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H</a:t>
            </a:r>
            <a:r>
              <a:rPr lang="en-US" sz="3600" dirty="0" smtClean="0"/>
              <a:t>(S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 </a:t>
            </a:r>
            <a:r>
              <a:rPr lang="en-US" sz="3600" dirty="0"/>
              <a:t>=     ? </a:t>
            </a:r>
          </a:p>
        </p:txBody>
      </p:sp>
    </p:spTree>
    <p:extLst>
      <p:ext uri="{BB962C8B-B14F-4D97-AF65-F5344CB8AC3E}">
        <p14:creationId xmlns:p14="http://schemas.microsoft.com/office/powerpoint/2010/main" val="396760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Jaccard Similarity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⋂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/ |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⋃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2AA339-9A11-1549-8112-3D5F377F58B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2133600" y="3352800"/>
            <a:ext cx="2514600" cy="1905000"/>
          </a:xfrm>
          <a:prstGeom prst="ellipse">
            <a:avLst/>
          </a:prstGeom>
          <a:solidFill>
            <a:srgbClr val="FAC090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352800" y="3276600"/>
            <a:ext cx="2971800" cy="2209800"/>
          </a:xfrm>
          <a:prstGeom prst="ellipse">
            <a:avLst/>
          </a:prstGeom>
          <a:solidFill>
            <a:srgbClr val="FAC090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819400" y="5410200"/>
            <a:ext cx="368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4648200" y="5486400"/>
            <a:ext cx="3687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457200" y="6091238"/>
            <a:ext cx="56103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 smtClean="0"/>
              <a:t>“</a:t>
            </a:r>
            <a:r>
              <a:rPr lang="en-US" dirty="0" smtClean="0"/>
              <a:t>S</a:t>
            </a:r>
            <a:r>
              <a:rPr lang="en-US" baseline="-25000" dirty="0" smtClean="0"/>
              <a:t>1 </a:t>
            </a:r>
            <a:r>
              <a:rPr lang="en-US" dirty="0" smtClean="0"/>
              <a:t>is </a:t>
            </a:r>
            <a:r>
              <a:rPr lang="en-US" dirty="0"/>
              <a:t>similar to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ja-JP" altLang="en-US" dirty="0" smtClean="0"/>
              <a:t>”</a:t>
            </a:r>
            <a:r>
              <a:rPr lang="en-US" dirty="0" smtClean="0"/>
              <a:t>    </a:t>
            </a:r>
            <a:r>
              <a:rPr lang="en-US" dirty="0"/>
              <a:t>if   J</a:t>
            </a:r>
            <a:r>
              <a:rPr lang="en-US" dirty="0" smtClean="0"/>
              <a:t>(S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)  </a:t>
            </a:r>
            <a:r>
              <a:rPr lang="en-US" dirty="0"/>
              <a:t>&gt; k,  for some constant k</a:t>
            </a:r>
          </a:p>
        </p:txBody>
      </p:sp>
    </p:spTree>
    <p:extLst>
      <p:ext uri="{BB962C8B-B14F-4D97-AF65-F5344CB8AC3E}">
        <p14:creationId xmlns:p14="http://schemas.microsoft.com/office/powerpoint/2010/main" val="202117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Jaccard Similarity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E12375-8A6A-D64B-B163-ACD8AC62E972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8538" y="2890838"/>
            <a:ext cx="6950140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/>
              <a:t>= {was, ash,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</a:p>
          <a:p>
            <a:r>
              <a:rPr lang="en-US" sz="3200" dirty="0" smtClean="0"/>
              <a:t>S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= {</a:t>
            </a:r>
            <a:r>
              <a:rPr lang="en-US" sz="3200" dirty="0" err="1"/>
              <a:t>wos</a:t>
            </a:r>
            <a:r>
              <a:rPr lang="en-US" sz="3200" dirty="0"/>
              <a:t>, </a:t>
            </a:r>
            <a:r>
              <a:rPr lang="en-US" sz="3200" dirty="0" err="1"/>
              <a:t>osh</a:t>
            </a:r>
            <a:r>
              <a:rPr lang="en-US" sz="3200" dirty="0"/>
              <a:t>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  <a:endParaRPr lang="en-US" sz="3200" baseline="30000" dirty="0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438400" y="5029200"/>
            <a:ext cx="27420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/>
              <a:t>J</a:t>
            </a:r>
            <a:r>
              <a:rPr lang="en-US" sz="3600" dirty="0" smtClean="0"/>
              <a:t>(S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)  </a:t>
            </a:r>
            <a:r>
              <a:rPr lang="en-US" sz="3600" dirty="0"/>
              <a:t>=     ? </a:t>
            </a:r>
          </a:p>
        </p:txBody>
      </p:sp>
    </p:spTree>
    <p:extLst>
      <p:ext uri="{BB962C8B-B14F-4D97-AF65-F5344CB8AC3E}">
        <p14:creationId xmlns:p14="http://schemas.microsoft.com/office/powerpoint/2010/main" val="286401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They are related !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L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Denote 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⋂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Then: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k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iff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  I(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2kL/(1+k)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&lt; c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iff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  I(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L – c/2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A0728A-D025-B043-8EFA-CEF98D5EC98A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11613" y="6172200"/>
            <a:ext cx="112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344749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Representing q-Grams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0E5B448-5705-9244-8FA6-FBF2B71EEE41}" type="slidenum">
              <a:rPr lang="en-US" sz="1400"/>
              <a:pPr eaLnBrk="1" hangingPunct="1"/>
              <a:t>19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7136"/>
              </p:ext>
            </p:extLst>
          </p:nvPr>
        </p:nvGraphicFramePr>
        <p:xfrm>
          <a:off x="766763" y="2895600"/>
          <a:ext cx="2895600" cy="1371600"/>
        </p:xfrm>
        <a:graphic>
          <a:graphicData uri="http://schemas.openxmlformats.org/drawingml/2006/table">
            <a:tbl>
              <a:tblPr/>
              <a:tblGrid>
                <a:gridCol w="614362"/>
                <a:gridCol w="1666875"/>
                <a:gridCol w="6143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Washington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3210"/>
              </p:ext>
            </p:extLst>
          </p:nvPr>
        </p:nvGraphicFramePr>
        <p:xfrm>
          <a:off x="4500563" y="2819400"/>
          <a:ext cx="2281237" cy="3200400"/>
        </p:xfrm>
        <a:graphic>
          <a:graphicData uri="http://schemas.openxmlformats.org/drawingml/2006/table">
            <a:tbl>
              <a:tblPr/>
              <a:tblGrid>
                <a:gridCol w="614362"/>
                <a:gridCol w="16668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Qgram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2" name="Rectangle 8"/>
          <p:cNvSpPr>
            <a:spLocks noChangeArrowheads="1"/>
          </p:cNvSpPr>
          <p:nvPr/>
        </p:nvSpPr>
        <p:spPr bwMode="auto">
          <a:xfrm>
            <a:off x="457200" y="2057400"/>
            <a:ext cx="418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Company (id, name, …)</a:t>
            </a:r>
          </a:p>
        </p:txBody>
      </p:sp>
      <p:sp>
        <p:nvSpPr>
          <p:cNvPr id="31793" name="Rectangle 9"/>
          <p:cNvSpPr>
            <a:spLocks noChangeArrowheads="1"/>
          </p:cNvSpPr>
          <p:nvPr/>
        </p:nvSpPr>
        <p:spPr bwMode="auto">
          <a:xfrm>
            <a:off x="4876800" y="2057400"/>
            <a:ext cx="2600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CQ(id, qgram)</a:t>
            </a:r>
          </a:p>
        </p:txBody>
      </p:sp>
      <p:sp>
        <p:nvSpPr>
          <p:cNvPr id="31794" name="Rounded Rectangle 10"/>
          <p:cNvSpPr>
            <a:spLocks noChangeArrowheads="1"/>
          </p:cNvSpPr>
          <p:nvPr/>
        </p:nvSpPr>
        <p:spPr bwMode="auto">
          <a:xfrm>
            <a:off x="457200" y="5331412"/>
            <a:ext cx="3088939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/>
              <a:t>The q-gram schema</a:t>
            </a:r>
          </a:p>
        </p:txBody>
      </p:sp>
    </p:spTree>
    <p:extLst>
      <p:ext uri="{BB962C8B-B14F-4D97-AF65-F5344CB8AC3E}">
        <p14:creationId xmlns:p14="http://schemas.microsoft.com/office/powerpoint/2010/main" val="23928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Today 5/25: Min-hashes (Ch. 22.3)</a:t>
            </a:r>
          </a:p>
          <a:p>
            <a:endParaRPr lang="en-US" dirty="0"/>
          </a:p>
          <a:p>
            <a:r>
              <a:rPr lang="en-US" dirty="0" smtClean="0"/>
              <a:t>Friday: guest lecturer </a:t>
            </a:r>
            <a:r>
              <a:rPr lang="en-US" dirty="0" err="1" smtClean="0"/>
              <a:t>YongChul</a:t>
            </a:r>
            <a:r>
              <a:rPr lang="en-US" dirty="0" smtClean="0"/>
              <a:t> Kwon on MR internals</a:t>
            </a:r>
          </a:p>
          <a:p>
            <a:endParaRPr lang="en-US" dirty="0"/>
          </a:p>
          <a:p>
            <a:r>
              <a:rPr lang="en-US" dirty="0" smtClean="0"/>
              <a:t>Monday 5/30: no classes</a:t>
            </a:r>
          </a:p>
          <a:p>
            <a:endParaRPr lang="en-US" dirty="0"/>
          </a:p>
          <a:p>
            <a:r>
              <a:rPr lang="en-US" dirty="0" smtClean="0"/>
              <a:t>Wednesday 6/1: LSH (Ch. 22.4)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1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Naive Similarity Joins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525256-1B8B-144F-85F9-5A97BCAC3BD9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752600"/>
            <a:ext cx="5514975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/>
              <a:t>SELECT *</a:t>
            </a:r>
            <a:br>
              <a:rPr lang="en-US" sz="3200" dirty="0"/>
            </a:br>
            <a:r>
              <a:rPr lang="en-US" sz="3200" dirty="0"/>
              <a:t>FROM Company1, Company2</a:t>
            </a:r>
            <a:br>
              <a:rPr lang="en-US" sz="3200" dirty="0"/>
            </a:br>
            <a:r>
              <a:rPr lang="en-US" sz="3200" dirty="0"/>
              <a:t>WHERE |cname1 </a:t>
            </a:r>
            <a:r>
              <a:rPr lang="en-US" sz="3200" dirty="0" smtClean="0"/>
              <a:t>⋂ </a:t>
            </a:r>
            <a:r>
              <a:rPr lang="en-US" sz="3200" dirty="0"/>
              <a:t>cname2| &gt; 6</a:t>
            </a:r>
            <a:endParaRPr lang="en-US" sz="3200" baseline="30000" dirty="0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7200" y="3886200"/>
            <a:ext cx="48799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Company1(id1, cname1, …)</a:t>
            </a:r>
          </a:p>
          <a:p>
            <a:r>
              <a:rPr lang="en-US" sz="3200"/>
              <a:t>Company2(id2, cname2, …)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57200" y="5181600"/>
            <a:ext cx="3216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CQ1(id1, qgram1)</a:t>
            </a:r>
          </a:p>
          <a:p>
            <a:r>
              <a:rPr lang="en-US" sz="3200"/>
              <a:t>CQ2(id2, qgram2)</a:t>
            </a:r>
          </a:p>
        </p:txBody>
      </p:sp>
      <p:sp>
        <p:nvSpPr>
          <p:cNvPr id="32775" name="Rounded Rectangle 7"/>
          <p:cNvSpPr>
            <a:spLocks noChangeArrowheads="1"/>
          </p:cNvSpPr>
          <p:nvPr/>
        </p:nvSpPr>
        <p:spPr bwMode="auto">
          <a:xfrm>
            <a:off x="4953000" y="5265778"/>
            <a:ext cx="3620371" cy="105560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/>
              <a:t>Rewrite the query over</a:t>
            </a:r>
            <a:br>
              <a:rPr lang="en-US" sz="2800" dirty="0"/>
            </a:br>
            <a:r>
              <a:rPr lang="en-US" sz="2800" dirty="0"/>
              <a:t>the q-gram schema</a:t>
            </a:r>
          </a:p>
        </p:txBody>
      </p:sp>
    </p:spTree>
    <p:extLst>
      <p:ext uri="{BB962C8B-B14F-4D97-AF65-F5344CB8AC3E}">
        <p14:creationId xmlns:p14="http://schemas.microsoft.com/office/powerpoint/2010/main" val="190747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Naive Similarity Joins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FAE2289-38A3-5440-8F46-BBEE5E0DF373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3581400"/>
            <a:ext cx="8423275" cy="3046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SELECT x.*, y.*</a:t>
            </a:r>
          </a:p>
          <a:p>
            <a:r>
              <a:rPr lang="en-US" sz="3200"/>
              <a:t>FROM Company1 x, Company2 y, CQ1 u, CQ2 v</a:t>
            </a:r>
          </a:p>
          <a:p>
            <a:r>
              <a:rPr lang="en-US" sz="3200"/>
              <a:t>WHERE x.id = u.id and y.id = v.id</a:t>
            </a:r>
          </a:p>
          <a:p>
            <a:r>
              <a:rPr lang="en-US" sz="3200"/>
              <a:t>   and u.qgram = v.qgram</a:t>
            </a:r>
          </a:p>
          <a:p>
            <a:r>
              <a:rPr lang="en-US" sz="3200"/>
              <a:t>GROUP BY x.id, y.id</a:t>
            </a:r>
          </a:p>
          <a:p>
            <a:r>
              <a:rPr lang="en-US" sz="3200"/>
              <a:t>HAVING count(*) &gt; 6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752600"/>
            <a:ext cx="5514975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/>
              <a:t>SELECT *</a:t>
            </a:r>
            <a:br>
              <a:rPr lang="en-US" sz="3200" dirty="0"/>
            </a:br>
            <a:r>
              <a:rPr lang="en-US" sz="3200" dirty="0"/>
              <a:t>FROM Company1, Company2</a:t>
            </a:r>
            <a:br>
              <a:rPr lang="en-US" sz="3200" dirty="0"/>
            </a:br>
            <a:r>
              <a:rPr lang="en-US" sz="3200" dirty="0"/>
              <a:t>WHERE |cname1 </a:t>
            </a:r>
            <a:r>
              <a:rPr lang="en-US" sz="3200" dirty="0" smtClean="0"/>
              <a:t>⋂ </a:t>
            </a:r>
            <a:r>
              <a:rPr lang="en-US" sz="3200" dirty="0"/>
              <a:t>cname2| &gt; 6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3496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Signatures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naïve method is exact, but slow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Better method based on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signatures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signature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sig(s) is a set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s.t.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k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  sig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) ⋂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sig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≠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emptyset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New method: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Find all pairs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for which sig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⋂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sig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≠ </a:t>
            </a:r>
            <a:r>
              <a:rPr lang="en-US" dirty="0" err="1">
                <a:latin typeface="Times New Roman" charset="0"/>
                <a:ea typeface="ＭＳ Ｐゴシック" charset="0"/>
                <a:sym typeface="Wingdings" charset="0"/>
              </a:rPr>
              <a:t>emptyset</a:t>
            </a:r>
            <a:endParaRPr lang="en-US" dirty="0">
              <a:latin typeface="Times New Roman" charset="0"/>
              <a:ea typeface="ＭＳ Ｐゴシック" charset="0"/>
              <a:sym typeface="Wingdings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Remove false positives by checking I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,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 charset="0"/>
                <a:ea typeface="ＭＳ Ｐゴシック" charset="0"/>
                <a:sym typeface="Wingdings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sym typeface="Wingdings" charset="0"/>
              </a:rPr>
              <a:t>&gt; k</a:t>
            </a:r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6E8B99-7F05-294E-843C-0BB7F39BFC8E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4821" name="Rounded Rectangle 5"/>
          <p:cNvSpPr>
            <a:spLocks noChangeArrowheads="1"/>
          </p:cNvSpPr>
          <p:nvPr/>
        </p:nvSpPr>
        <p:spPr bwMode="auto">
          <a:xfrm>
            <a:off x="2313980" y="6066909"/>
            <a:ext cx="4507079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/>
              <a:t>Give examples of signatures !</a:t>
            </a:r>
          </a:p>
        </p:txBody>
      </p:sp>
    </p:spTree>
    <p:extLst>
      <p:ext uri="{BB962C8B-B14F-4D97-AF65-F5344CB8AC3E}">
        <p14:creationId xmlns:p14="http://schemas.microsoft.com/office/powerpoint/2010/main" val="103651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Signature 1: The q-grams !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1148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Obviously: 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&gt; k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 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⋂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≠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emptyset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  <a:sym typeface="Wingdings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C8A70E-9849-E047-A398-0D0704A5B3DC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271838"/>
            <a:ext cx="8423275" cy="20621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SELECT DISTINCT x.*, y.*</a:t>
            </a:r>
          </a:p>
          <a:p>
            <a:r>
              <a:rPr lang="en-US" sz="3200"/>
              <a:t>FROM Company1 x, Company2 y, CQ1 u, CQ2 v</a:t>
            </a:r>
          </a:p>
          <a:p>
            <a:r>
              <a:rPr lang="en-US" sz="3200"/>
              <a:t>WHERE x.id = u.id and y.id = v.id</a:t>
            </a:r>
          </a:p>
          <a:p>
            <a:r>
              <a:rPr lang="en-US" sz="3200"/>
              <a:t>   and u.qgram = v.qgram</a:t>
            </a:r>
          </a:p>
        </p:txBody>
      </p:sp>
      <p:sp>
        <p:nvSpPr>
          <p:cNvPr id="35846" name="Rounded Rectangle 5"/>
          <p:cNvSpPr>
            <a:spLocks noChangeArrowheads="1"/>
          </p:cNvSpPr>
          <p:nvPr/>
        </p:nvSpPr>
        <p:spPr bwMode="auto">
          <a:xfrm>
            <a:off x="1295400" y="6019999"/>
            <a:ext cx="6937566" cy="51077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400"/>
              <a:t>The query returns false positives, need to be removed</a:t>
            </a:r>
          </a:p>
        </p:txBody>
      </p:sp>
    </p:spTree>
    <p:extLst>
      <p:ext uri="{BB962C8B-B14F-4D97-AF65-F5344CB8AC3E}">
        <p14:creationId xmlns:p14="http://schemas.microsoft.com/office/powerpoint/2010/main" val="172231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Signature 2: Prefix Filter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all sets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have same cardinality L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Order the q-grams lexicographically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Define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sig(S)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{the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-k+1 smallest q-grams in q}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7570BA2-7285-4D4A-B8AB-BCE8B9C0FDFC}" type="slidenum">
              <a:rPr lang="en-US" sz="1400"/>
              <a:pPr eaLnBrk="1" hangingPunct="1"/>
              <a:t>24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2593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Signature 2: Prefix Filter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L = 8, k = 6,    L – k + 1 = 3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5F32616-AED1-FC4E-8FB8-4548F22DFF50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8538" y="3429000"/>
            <a:ext cx="7146925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</a:t>
            </a:r>
            <a:r>
              <a:rPr lang="en-US" sz="3200" dirty="0"/>
              <a:t>= {was, ash, </a:t>
            </a:r>
            <a:r>
              <a:rPr lang="en-US" sz="3200" dirty="0" err="1"/>
              <a:t>shi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gto</a:t>
            </a:r>
            <a:r>
              <a:rPr lang="en-US" sz="3200" dirty="0"/>
              <a:t>, ton}</a:t>
            </a:r>
          </a:p>
          <a:p>
            <a:r>
              <a:rPr lang="en-US" sz="3200" dirty="0"/>
              <a:t>     = {ash, </a:t>
            </a:r>
            <a:r>
              <a:rPr lang="en-US" sz="3200" dirty="0" err="1"/>
              <a:t>gto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, </a:t>
            </a:r>
            <a:r>
              <a:rPr lang="en-US" sz="3200" dirty="0" err="1"/>
              <a:t>ing</a:t>
            </a:r>
            <a:r>
              <a:rPr lang="en-US" sz="3200" dirty="0"/>
              <a:t>, </a:t>
            </a:r>
            <a:r>
              <a:rPr lang="en-US" sz="3200" dirty="0" err="1"/>
              <a:t>ngt</a:t>
            </a:r>
            <a:r>
              <a:rPr lang="en-US" sz="3200" dirty="0"/>
              <a:t>, </a:t>
            </a:r>
            <a:r>
              <a:rPr lang="en-US" sz="3200" dirty="0" err="1"/>
              <a:t>shi</a:t>
            </a:r>
            <a:r>
              <a:rPr lang="en-US" sz="3200" dirty="0"/>
              <a:t>, ton, was}</a:t>
            </a:r>
            <a:endParaRPr lang="en-US" sz="3200" baseline="30000" dirty="0"/>
          </a:p>
          <a:p>
            <a:r>
              <a:rPr lang="en-US" sz="3200" dirty="0"/>
              <a:t>Sig</a:t>
            </a:r>
            <a:r>
              <a:rPr lang="en-US" sz="3200" dirty="0" smtClean="0"/>
              <a:t>(S</a:t>
            </a:r>
            <a:r>
              <a:rPr lang="en-US" sz="3200" baseline="-25000" dirty="0" smtClean="0"/>
              <a:t>1</a:t>
            </a:r>
            <a:r>
              <a:rPr lang="en-US" sz="3200" dirty="0"/>
              <a:t>) = {ash, </a:t>
            </a:r>
            <a:r>
              <a:rPr lang="en-US" sz="3200" dirty="0" err="1"/>
              <a:t>gto</a:t>
            </a:r>
            <a:r>
              <a:rPr lang="en-US" sz="3200" dirty="0"/>
              <a:t>, </a:t>
            </a:r>
            <a:r>
              <a:rPr lang="en-US" sz="3200" dirty="0" err="1"/>
              <a:t>hin</a:t>
            </a: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3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Signature 2: Prefix Filter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Fact: if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⋂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k 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sig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⋂ sig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≠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emptyset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Why ?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6B695DC-D48D-5F4C-8756-1A0EE64D0D28}" type="slidenum">
              <a:rPr lang="en-US" sz="1400"/>
              <a:pPr eaLnBrk="1" hangingPunct="1"/>
              <a:t>26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979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Comments on Signatures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More efficient signature schemes exists, but they are more complex and we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won’t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discuss them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 the implementation we need to also take into account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this adds to the complexity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DC2AB09-81BF-2249-ACA9-350B36FD5CD2}" type="slidenum">
              <a:rPr lang="en-US" sz="1400"/>
              <a:pPr eaLnBrk="1" hangingPunct="1"/>
              <a:t>27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1710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Edit Distance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Sometimes none of the similarity/distance measures are good enough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Need to use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edit distance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Models more accurately the typing mistakes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But harder to implement in SQL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Instead: use Jaccard or Hamming for a first pruning, then remove false positives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9C8F3B-9816-6F4A-9118-3B740DB963F5}" type="slidenum">
              <a:rPr lang="en-US" sz="1400"/>
              <a:pPr eaLnBrk="1" hangingPunct="1"/>
              <a:t>28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933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String distance metrics: Levenstein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Edit-distance metrics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Distance is </a:t>
            </a:r>
            <a:r>
              <a:rPr lang="en-US" b="1">
                <a:latin typeface="Times New Roman" charset="0"/>
                <a:ea typeface="ＭＳ Ｐゴシック" charset="0"/>
              </a:rPr>
              <a:t>shortest sequence of edit commands</a:t>
            </a:r>
            <a:r>
              <a:rPr lang="en-US">
                <a:latin typeface="Times New Roman" charset="0"/>
                <a:ea typeface="ＭＳ Ｐゴシック" charset="0"/>
              </a:rPr>
              <a:t> that transform </a:t>
            </a:r>
            <a:r>
              <a:rPr lang="en-US" i="1">
                <a:latin typeface="Times New Roman" charset="0"/>
                <a:ea typeface="ＭＳ Ｐゴシック" charset="0"/>
              </a:rPr>
              <a:t>s </a:t>
            </a:r>
            <a:r>
              <a:rPr lang="en-US">
                <a:latin typeface="Times New Roman" charset="0"/>
                <a:ea typeface="ＭＳ Ｐゴシック" charset="0"/>
              </a:rPr>
              <a:t>to </a:t>
            </a:r>
            <a:r>
              <a:rPr lang="en-US" i="1">
                <a:latin typeface="Times New Roman" charset="0"/>
                <a:ea typeface="ＭＳ Ｐゴシック" charset="0"/>
              </a:rPr>
              <a:t>t.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Simplest set of operations:</a:t>
            </a: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Copy character from </a:t>
            </a:r>
            <a:r>
              <a:rPr lang="en-US" i="1">
                <a:latin typeface="Times New Roman" charset="0"/>
                <a:ea typeface="ＭＳ Ｐゴシック" charset="0"/>
              </a:rPr>
              <a:t>s </a:t>
            </a:r>
            <a:r>
              <a:rPr lang="en-US">
                <a:latin typeface="Times New Roman" charset="0"/>
                <a:ea typeface="ＭＳ Ｐゴシック" charset="0"/>
              </a:rPr>
              <a:t>over to </a:t>
            </a:r>
            <a:r>
              <a:rPr lang="en-US" i="1">
                <a:latin typeface="Times New Roman" charset="0"/>
                <a:ea typeface="ＭＳ Ｐゴシック" charset="0"/>
              </a:rPr>
              <a:t>t</a:t>
            </a:r>
            <a:endParaRPr lang="en-US">
              <a:latin typeface="Times New Roman" charset="0"/>
              <a:ea typeface="ＭＳ Ｐゴシック" charset="0"/>
            </a:endParaRP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Delete a character in </a:t>
            </a:r>
            <a:r>
              <a:rPr lang="en-US" i="1">
                <a:latin typeface="Times New Roman" charset="0"/>
                <a:ea typeface="ＭＳ Ｐゴシック" charset="0"/>
              </a:rPr>
              <a:t>s </a:t>
            </a:r>
            <a:r>
              <a:rPr lang="en-US">
                <a:latin typeface="Times New Roman" charset="0"/>
                <a:ea typeface="ＭＳ Ｐゴシック" charset="0"/>
              </a:rPr>
              <a:t>(cost 1)</a:t>
            </a: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Insert a character in </a:t>
            </a:r>
            <a:r>
              <a:rPr lang="en-US" i="1">
                <a:latin typeface="Times New Roman" charset="0"/>
                <a:ea typeface="ＭＳ Ｐゴシック" charset="0"/>
              </a:rPr>
              <a:t>t </a:t>
            </a:r>
            <a:r>
              <a:rPr lang="en-US">
                <a:latin typeface="Times New Roman" charset="0"/>
                <a:ea typeface="ＭＳ Ｐゴシック" charset="0"/>
              </a:rPr>
              <a:t>(cost 1)</a:t>
            </a:r>
          </a:p>
          <a:p>
            <a:pPr lvl="2"/>
            <a:r>
              <a:rPr lang="en-US">
                <a:latin typeface="Times New Roman" charset="0"/>
                <a:ea typeface="ＭＳ Ｐゴシック" charset="0"/>
              </a:rPr>
              <a:t>Substitute one character for another (cost 1)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This is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</a:rPr>
              <a:t>Levenstein distance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035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Credits for this lecture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Approximate String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Joins in a Database (Almost) for Free, Luis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Gravano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et al., 2001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 Primitive Operator for Similarity Joins in Data Cleaning,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Chaudhuri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Ganti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Kaushik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2006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Efficient Exact Set-Similarity Joins,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Arasu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Ganti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Kaushik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2006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Record Linkage Tutorial: Distance Metrics for Text, by William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Choen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2F24264-E461-5946-8549-266731FA6528}" type="slidenum">
              <a:rPr lang="en-US" sz="1400"/>
              <a:pPr eaLnBrk="1" hangingPunct="1"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3355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Levenstein distance -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distance(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William Cohen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Willliam Cohon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9391" name="Group 239"/>
          <p:cNvGraphicFramePr>
            <a:graphicFrameLocks noGrp="1"/>
          </p:cNvGraphicFramePr>
          <p:nvPr/>
        </p:nvGraphicFramePr>
        <p:xfrm>
          <a:off x="1219200" y="2362200"/>
          <a:ext cx="7239000" cy="3505200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73075"/>
                <a:gridCol w="465138"/>
                <a:gridCol w="468312"/>
                <a:gridCol w="469900"/>
                <a:gridCol w="468313"/>
                <a:gridCol w="469900"/>
                <a:gridCol w="468312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83" name="Line 191"/>
          <p:cNvSpPr>
            <a:spLocks noChangeShapeType="1"/>
          </p:cNvSpPr>
          <p:nvPr/>
        </p:nvSpPr>
        <p:spPr bwMode="auto">
          <a:xfrm>
            <a:off x="14478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4" name="Line 193"/>
          <p:cNvSpPr>
            <a:spLocks noChangeShapeType="1"/>
          </p:cNvSpPr>
          <p:nvPr/>
        </p:nvSpPr>
        <p:spPr bwMode="auto">
          <a:xfrm>
            <a:off x="18288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5" name="Line 194"/>
          <p:cNvSpPr>
            <a:spLocks noChangeShapeType="1"/>
          </p:cNvSpPr>
          <p:nvPr/>
        </p:nvSpPr>
        <p:spPr bwMode="auto">
          <a:xfrm>
            <a:off x="22860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6" name="Line 195"/>
          <p:cNvSpPr>
            <a:spLocks noChangeShapeType="1"/>
          </p:cNvSpPr>
          <p:nvPr/>
        </p:nvSpPr>
        <p:spPr bwMode="auto">
          <a:xfrm>
            <a:off x="27432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7" name="Line 212"/>
          <p:cNvSpPr>
            <a:spLocks noChangeShapeType="1"/>
          </p:cNvSpPr>
          <p:nvPr/>
        </p:nvSpPr>
        <p:spPr bwMode="auto">
          <a:xfrm>
            <a:off x="32766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Line 213"/>
          <p:cNvSpPr>
            <a:spLocks noChangeShapeType="1"/>
          </p:cNvSpPr>
          <p:nvPr/>
        </p:nvSpPr>
        <p:spPr bwMode="auto">
          <a:xfrm>
            <a:off x="38862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9" name="Line 214"/>
          <p:cNvSpPr>
            <a:spLocks noChangeShapeType="1"/>
          </p:cNvSpPr>
          <p:nvPr/>
        </p:nvSpPr>
        <p:spPr bwMode="auto">
          <a:xfrm>
            <a:off x="43815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0" name="Line 215"/>
          <p:cNvSpPr>
            <a:spLocks noChangeShapeType="1"/>
          </p:cNvSpPr>
          <p:nvPr/>
        </p:nvSpPr>
        <p:spPr bwMode="auto">
          <a:xfrm>
            <a:off x="48006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Line 216"/>
          <p:cNvSpPr>
            <a:spLocks noChangeShapeType="1"/>
          </p:cNvSpPr>
          <p:nvPr/>
        </p:nvSpPr>
        <p:spPr bwMode="auto">
          <a:xfrm>
            <a:off x="52578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2" name="Line 217"/>
          <p:cNvSpPr>
            <a:spLocks noChangeShapeType="1"/>
          </p:cNvSpPr>
          <p:nvPr/>
        </p:nvSpPr>
        <p:spPr bwMode="auto">
          <a:xfrm>
            <a:off x="57150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Line 218"/>
          <p:cNvSpPr>
            <a:spLocks noChangeShapeType="1"/>
          </p:cNvSpPr>
          <p:nvPr/>
        </p:nvSpPr>
        <p:spPr bwMode="auto">
          <a:xfrm>
            <a:off x="61722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4" name="Line 219"/>
          <p:cNvSpPr>
            <a:spLocks noChangeShapeType="1"/>
          </p:cNvSpPr>
          <p:nvPr/>
        </p:nvSpPr>
        <p:spPr bwMode="auto">
          <a:xfrm>
            <a:off x="7543800" y="3124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Text Box 220"/>
          <p:cNvSpPr txBox="1">
            <a:spLocks noChangeArrowheads="1"/>
          </p:cNvSpPr>
          <p:nvPr/>
        </p:nvSpPr>
        <p:spPr bwMode="auto">
          <a:xfrm>
            <a:off x="593725" y="2362200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s1</a:t>
            </a:r>
          </a:p>
        </p:txBody>
      </p:sp>
      <p:sp>
        <p:nvSpPr>
          <p:cNvPr id="43096" name="Text Box 221"/>
          <p:cNvSpPr txBox="1">
            <a:spLocks noChangeArrowheads="1"/>
          </p:cNvSpPr>
          <p:nvPr/>
        </p:nvSpPr>
        <p:spPr bwMode="auto">
          <a:xfrm>
            <a:off x="533400" y="3975100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/>
              <a:t>s2</a:t>
            </a:r>
          </a:p>
        </p:txBody>
      </p:sp>
      <p:sp>
        <p:nvSpPr>
          <p:cNvPr id="43097" name="Text Box 222"/>
          <p:cNvSpPr txBox="1">
            <a:spLocks noChangeArrowheads="1"/>
          </p:cNvSpPr>
          <p:nvPr/>
        </p:nvSpPr>
        <p:spPr bwMode="auto">
          <a:xfrm>
            <a:off x="566738" y="45847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i="1" dirty="0"/>
              <a:t>op</a:t>
            </a:r>
          </a:p>
        </p:txBody>
      </p:sp>
      <p:sp>
        <p:nvSpPr>
          <p:cNvPr id="43098" name="Text Box 223"/>
          <p:cNvSpPr txBox="1">
            <a:spLocks noChangeArrowheads="1"/>
          </p:cNvSpPr>
          <p:nvPr/>
        </p:nvSpPr>
        <p:spPr bwMode="auto">
          <a:xfrm>
            <a:off x="417512" y="518795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/>
              <a:t>cost</a:t>
            </a:r>
          </a:p>
        </p:txBody>
      </p:sp>
      <p:sp>
        <p:nvSpPr>
          <p:cNvPr id="43099" name="Line 233"/>
          <p:cNvSpPr>
            <a:spLocks noChangeShapeType="1"/>
          </p:cNvSpPr>
          <p:nvPr/>
        </p:nvSpPr>
        <p:spPr bwMode="auto">
          <a:xfrm>
            <a:off x="6629400" y="31242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0" name="Text Box 238"/>
          <p:cNvSpPr txBox="1">
            <a:spLocks noChangeArrowheads="1"/>
          </p:cNvSpPr>
          <p:nvPr/>
        </p:nvSpPr>
        <p:spPr bwMode="auto">
          <a:xfrm rot="-67533">
            <a:off x="3581400" y="3505200"/>
            <a:ext cx="1982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877792100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Levenstein distance -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distance(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William Cohen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Willliam Cohon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87443" name="Group 403"/>
          <p:cNvGraphicFramePr>
            <a:graphicFrameLocks noGrp="1"/>
          </p:cNvGraphicFramePr>
          <p:nvPr/>
        </p:nvGraphicFramePr>
        <p:xfrm>
          <a:off x="1219200" y="2514600"/>
          <a:ext cx="7239000" cy="3505200"/>
        </p:xfrm>
        <a:graphic>
          <a:graphicData uri="http://schemas.openxmlformats.org/drawingml/2006/table">
            <a:tbl>
              <a:tblPr/>
              <a:tblGrid>
                <a:gridCol w="468313"/>
                <a:gridCol w="469900"/>
                <a:gridCol w="468312"/>
                <a:gridCol w="469900"/>
                <a:gridCol w="468313"/>
                <a:gridCol w="468312"/>
                <a:gridCol w="473075"/>
                <a:gridCol w="465138"/>
                <a:gridCol w="468312"/>
                <a:gridCol w="469900"/>
                <a:gridCol w="468313"/>
                <a:gridCol w="469900"/>
                <a:gridCol w="468312"/>
                <a:gridCol w="1143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07" name="Line 109"/>
          <p:cNvSpPr>
            <a:spLocks noChangeShapeType="1"/>
          </p:cNvSpPr>
          <p:nvPr/>
        </p:nvSpPr>
        <p:spPr bwMode="auto">
          <a:xfrm>
            <a:off x="1447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8" name="Line 110"/>
          <p:cNvSpPr>
            <a:spLocks noChangeShapeType="1"/>
          </p:cNvSpPr>
          <p:nvPr/>
        </p:nvSpPr>
        <p:spPr bwMode="auto">
          <a:xfrm>
            <a:off x="1828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09" name="Line 111"/>
          <p:cNvSpPr>
            <a:spLocks noChangeShapeType="1"/>
          </p:cNvSpPr>
          <p:nvPr/>
        </p:nvSpPr>
        <p:spPr bwMode="auto">
          <a:xfrm>
            <a:off x="22860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0" name="Line 112"/>
          <p:cNvSpPr>
            <a:spLocks noChangeShapeType="1"/>
          </p:cNvSpPr>
          <p:nvPr/>
        </p:nvSpPr>
        <p:spPr bwMode="auto">
          <a:xfrm>
            <a:off x="27432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1" name="Text Box 121"/>
          <p:cNvSpPr txBox="1">
            <a:spLocks noChangeArrowheads="1"/>
          </p:cNvSpPr>
          <p:nvPr/>
        </p:nvSpPr>
        <p:spPr bwMode="auto">
          <a:xfrm>
            <a:off x="593725" y="2479675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s1</a:t>
            </a:r>
          </a:p>
        </p:txBody>
      </p:sp>
      <p:sp>
        <p:nvSpPr>
          <p:cNvPr id="44115" name="Line 253"/>
          <p:cNvSpPr>
            <a:spLocks noChangeShapeType="1"/>
          </p:cNvSpPr>
          <p:nvPr/>
        </p:nvSpPr>
        <p:spPr bwMode="auto">
          <a:xfrm>
            <a:off x="38100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6" name="Line 254"/>
          <p:cNvSpPr>
            <a:spLocks noChangeShapeType="1"/>
          </p:cNvSpPr>
          <p:nvPr/>
        </p:nvSpPr>
        <p:spPr bwMode="auto">
          <a:xfrm>
            <a:off x="41910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7" name="Line 255"/>
          <p:cNvSpPr>
            <a:spLocks noChangeShapeType="1"/>
          </p:cNvSpPr>
          <p:nvPr/>
        </p:nvSpPr>
        <p:spPr bwMode="auto">
          <a:xfrm>
            <a:off x="46482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8" name="Line 256"/>
          <p:cNvSpPr>
            <a:spLocks noChangeShapeType="1"/>
          </p:cNvSpPr>
          <p:nvPr/>
        </p:nvSpPr>
        <p:spPr bwMode="auto">
          <a:xfrm>
            <a:off x="51054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19" name="Line 257"/>
          <p:cNvSpPr>
            <a:spLocks noChangeShapeType="1"/>
          </p:cNvSpPr>
          <p:nvPr/>
        </p:nvSpPr>
        <p:spPr bwMode="auto">
          <a:xfrm>
            <a:off x="57150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Line 258"/>
          <p:cNvSpPr>
            <a:spLocks noChangeShapeType="1"/>
          </p:cNvSpPr>
          <p:nvPr/>
        </p:nvSpPr>
        <p:spPr bwMode="auto">
          <a:xfrm>
            <a:off x="60960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1" name="Line 259"/>
          <p:cNvSpPr>
            <a:spLocks noChangeShapeType="1"/>
          </p:cNvSpPr>
          <p:nvPr/>
        </p:nvSpPr>
        <p:spPr bwMode="auto">
          <a:xfrm>
            <a:off x="65532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2" name="Line 260"/>
          <p:cNvSpPr>
            <a:spLocks noChangeShapeType="1"/>
          </p:cNvSpPr>
          <p:nvPr/>
        </p:nvSpPr>
        <p:spPr bwMode="auto">
          <a:xfrm>
            <a:off x="70104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3" name="Line 261"/>
          <p:cNvSpPr>
            <a:spLocks noChangeShapeType="1"/>
          </p:cNvSpPr>
          <p:nvPr/>
        </p:nvSpPr>
        <p:spPr bwMode="auto">
          <a:xfrm>
            <a:off x="7543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4" name="Line 262"/>
          <p:cNvSpPr>
            <a:spLocks noChangeShapeType="1"/>
          </p:cNvSpPr>
          <p:nvPr/>
        </p:nvSpPr>
        <p:spPr bwMode="auto">
          <a:xfrm>
            <a:off x="3352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5" name="Text Box 264"/>
          <p:cNvSpPr txBox="1">
            <a:spLocks noChangeArrowheads="1"/>
          </p:cNvSpPr>
          <p:nvPr/>
        </p:nvSpPr>
        <p:spPr bwMode="auto">
          <a:xfrm rot="-67533">
            <a:off x="3884613" y="3352800"/>
            <a:ext cx="1677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/>
              <a:t>alignment</a:t>
            </a:r>
          </a:p>
        </p:txBody>
      </p:sp>
      <p:sp>
        <p:nvSpPr>
          <p:cNvPr id="44126" name="Text Box 404"/>
          <p:cNvSpPr txBox="1">
            <a:spLocks noChangeArrowheads="1"/>
          </p:cNvSpPr>
          <p:nvPr/>
        </p:nvSpPr>
        <p:spPr bwMode="auto">
          <a:xfrm>
            <a:off x="2971800" y="25146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6666FF"/>
                </a:solidFill>
              </a:rPr>
              <a:t>gap</a:t>
            </a:r>
          </a:p>
        </p:txBody>
      </p:sp>
      <p:sp>
        <p:nvSpPr>
          <p:cNvPr id="25" name="Text Box 221"/>
          <p:cNvSpPr txBox="1">
            <a:spLocks noChangeArrowheads="1"/>
          </p:cNvSpPr>
          <p:nvPr/>
        </p:nvSpPr>
        <p:spPr bwMode="auto">
          <a:xfrm>
            <a:off x="533400" y="4127500"/>
            <a:ext cx="55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/>
              <a:t>s2</a:t>
            </a:r>
          </a:p>
        </p:txBody>
      </p:sp>
      <p:sp>
        <p:nvSpPr>
          <p:cNvPr id="26" name="Text Box 222"/>
          <p:cNvSpPr txBox="1">
            <a:spLocks noChangeArrowheads="1"/>
          </p:cNvSpPr>
          <p:nvPr/>
        </p:nvSpPr>
        <p:spPr bwMode="auto">
          <a:xfrm>
            <a:off x="566738" y="4737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i="1" dirty="0"/>
              <a:t>op</a:t>
            </a:r>
          </a:p>
        </p:txBody>
      </p:sp>
      <p:sp>
        <p:nvSpPr>
          <p:cNvPr id="27" name="Text Box 223"/>
          <p:cNvSpPr txBox="1">
            <a:spLocks noChangeArrowheads="1"/>
          </p:cNvSpPr>
          <p:nvPr/>
        </p:nvSpPr>
        <p:spPr bwMode="auto">
          <a:xfrm>
            <a:off x="417512" y="534035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706066581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Computing Levenstein distance - 1 </a:t>
            </a:r>
          </a:p>
        </p:txBody>
      </p:sp>
      <p:sp>
        <p:nvSpPr>
          <p:cNvPr id="45059" name="Text Box 128"/>
          <p:cNvSpPr txBox="1">
            <a:spLocks noChangeArrowheads="1"/>
          </p:cNvSpPr>
          <p:nvPr/>
        </p:nvSpPr>
        <p:spPr bwMode="auto">
          <a:xfrm>
            <a:off x="533400" y="1371600"/>
            <a:ext cx="7561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D(</a:t>
            </a:r>
            <a:r>
              <a:rPr lang="en-US" sz="2800" dirty="0" err="1"/>
              <a:t>i,j</a:t>
            </a:r>
            <a:r>
              <a:rPr lang="en-US" sz="2800" dirty="0"/>
              <a:t>) = score of </a:t>
            </a:r>
            <a:r>
              <a:rPr lang="en-US" sz="2800" b="1" dirty="0"/>
              <a:t>best</a:t>
            </a:r>
            <a:r>
              <a:rPr lang="en-US" sz="2800" dirty="0"/>
              <a:t> alignment from s</a:t>
            </a:r>
            <a:r>
              <a:rPr lang="en-US" sz="2800" baseline="-25000" dirty="0"/>
              <a:t>1</a:t>
            </a:r>
            <a:r>
              <a:rPr lang="en-US" sz="2800" dirty="0"/>
              <a:t>..s</a:t>
            </a:r>
            <a:r>
              <a:rPr lang="en-US" sz="2800" baseline="-25000" dirty="0"/>
              <a:t>i</a:t>
            </a:r>
            <a:r>
              <a:rPr lang="en-US" sz="2800" dirty="0"/>
              <a:t> to t</a:t>
            </a:r>
            <a:r>
              <a:rPr lang="en-US" sz="2800" baseline="-25000" dirty="0"/>
              <a:t>1</a:t>
            </a:r>
            <a:r>
              <a:rPr lang="en-US" sz="2800" dirty="0"/>
              <a:t>..t</a:t>
            </a:r>
            <a:r>
              <a:rPr lang="en-US" sz="2800" baseline="-25000" dirty="0"/>
              <a:t>j</a:t>
            </a:r>
          </a:p>
        </p:txBody>
      </p:sp>
      <p:grpSp>
        <p:nvGrpSpPr>
          <p:cNvPr id="45060" name="Group 134"/>
          <p:cNvGrpSpPr>
            <a:grpSpLocks/>
          </p:cNvGrpSpPr>
          <p:nvPr/>
        </p:nvGrpSpPr>
        <p:grpSpPr bwMode="auto">
          <a:xfrm>
            <a:off x="1219200" y="2890838"/>
            <a:ext cx="7043738" cy="2062162"/>
            <a:chOff x="768" y="1182"/>
            <a:chExt cx="4437" cy="1299"/>
          </a:xfrm>
        </p:grpSpPr>
        <p:sp>
          <p:nvSpPr>
            <p:cNvPr id="45061" name="AutoShape 129"/>
            <p:cNvSpPr>
              <a:spLocks/>
            </p:cNvSpPr>
            <p:nvPr/>
          </p:nvSpPr>
          <p:spPr bwMode="auto">
            <a:xfrm>
              <a:off x="1452" y="1215"/>
              <a:ext cx="180" cy="1266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45062" name="Text Box 130"/>
            <p:cNvSpPr txBox="1">
              <a:spLocks noChangeArrowheads="1"/>
            </p:cNvSpPr>
            <p:nvPr/>
          </p:nvSpPr>
          <p:spPr bwMode="auto">
            <a:xfrm>
              <a:off x="768" y="1536"/>
              <a:ext cx="72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/>
                <a:t>= min</a:t>
              </a:r>
            </a:p>
          </p:txBody>
        </p:sp>
        <p:sp>
          <p:nvSpPr>
            <p:cNvPr id="45063" name="Text Box 131"/>
            <p:cNvSpPr txBox="1">
              <a:spLocks noChangeArrowheads="1"/>
            </p:cNvSpPr>
            <p:nvPr/>
          </p:nvSpPr>
          <p:spPr bwMode="auto">
            <a:xfrm>
              <a:off x="1584" y="1182"/>
              <a:ext cx="3621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3200" dirty="0"/>
                <a:t>D(i-1,j-1), if </a:t>
              </a:r>
              <a:r>
                <a:rPr lang="en-US" sz="3200" dirty="0" err="1"/>
                <a:t>s</a:t>
              </a:r>
              <a:r>
                <a:rPr lang="en-US" sz="3200" baseline="-25000" dirty="0" err="1"/>
                <a:t>i</a:t>
              </a:r>
              <a:r>
                <a:rPr lang="en-US" sz="3200" dirty="0"/>
                <a:t>=</a:t>
              </a:r>
              <a:r>
                <a:rPr lang="en-US" sz="3200" dirty="0" err="1"/>
                <a:t>t</a:t>
              </a:r>
              <a:r>
                <a:rPr lang="en-US" sz="3200" baseline="-25000" dirty="0" err="1"/>
                <a:t>j</a:t>
              </a:r>
              <a:r>
                <a:rPr lang="en-US" sz="3200" dirty="0"/>
                <a:t> </a:t>
              </a:r>
              <a:r>
                <a:rPr lang="en-US" sz="3200" i="1" dirty="0"/>
                <a:t>       //copy</a:t>
              </a:r>
            </a:p>
            <a:p>
              <a:pPr eaLnBrk="1" hangingPunct="1"/>
              <a:r>
                <a:rPr lang="en-US" sz="3200" dirty="0"/>
                <a:t>D(i-1,j-1)+1, if </a:t>
              </a:r>
              <a:r>
                <a:rPr lang="en-US" sz="3200" dirty="0" err="1"/>
                <a:t>s</a:t>
              </a:r>
              <a:r>
                <a:rPr lang="en-US" sz="3200" baseline="-25000" dirty="0" err="1"/>
                <a:t>i</a:t>
              </a:r>
              <a:r>
                <a:rPr lang="en-US" sz="3200" dirty="0"/>
                <a:t>!=</a:t>
              </a:r>
              <a:r>
                <a:rPr lang="en-US" sz="3200" dirty="0" err="1"/>
                <a:t>t</a:t>
              </a:r>
              <a:r>
                <a:rPr lang="en-US" sz="3200" baseline="-25000" dirty="0" err="1"/>
                <a:t>j</a:t>
              </a:r>
              <a:r>
                <a:rPr lang="en-US" sz="3200" dirty="0"/>
                <a:t> </a:t>
              </a:r>
              <a:r>
                <a:rPr lang="en-US" sz="3200" i="1" dirty="0"/>
                <a:t> //substitute</a:t>
              </a:r>
            </a:p>
            <a:p>
              <a:pPr eaLnBrk="1" hangingPunct="1"/>
              <a:r>
                <a:rPr lang="en-US" sz="3200" dirty="0"/>
                <a:t>D(i-1,j)+1                   </a:t>
              </a:r>
              <a:r>
                <a:rPr lang="en-US" sz="3200" i="1" dirty="0"/>
                <a:t>//insert</a:t>
              </a:r>
            </a:p>
            <a:p>
              <a:pPr eaLnBrk="1" hangingPunct="1"/>
              <a:r>
                <a:rPr lang="en-US" sz="3200" dirty="0"/>
                <a:t>D(i,j-1)+1                   </a:t>
              </a:r>
              <a:r>
                <a:rPr lang="en-US" sz="3200" i="1" dirty="0"/>
                <a:t>//delete</a:t>
              </a:r>
              <a:endParaRPr lang="en-US" sz="3200" dirty="0"/>
            </a:p>
          </p:txBody>
        </p:sp>
        <p:sp>
          <p:nvSpPr>
            <p:cNvPr id="45064" name="Text Box 132"/>
            <p:cNvSpPr txBox="1">
              <a:spLocks noChangeArrowheads="1"/>
            </p:cNvSpPr>
            <p:nvPr/>
          </p:nvSpPr>
          <p:spPr bwMode="auto">
            <a:xfrm>
              <a:off x="1632" y="1527"/>
              <a:ext cx="185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3200" i="1"/>
            </a:p>
            <a:p>
              <a:pPr eaLnBrk="1" hangingPunct="1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58789534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Computing Levenstein distance - 2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1323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Simpler:</a:t>
            </a:r>
            <a:endParaRPr lang="en-US" i="1" dirty="0"/>
          </a:p>
        </p:txBody>
      </p:sp>
      <p:sp>
        <p:nvSpPr>
          <p:cNvPr id="46084" name="AutoShape 5"/>
          <p:cNvSpPr>
            <a:spLocks/>
          </p:cNvSpPr>
          <p:nvPr/>
        </p:nvSpPr>
        <p:spPr bwMode="auto">
          <a:xfrm>
            <a:off x="2362200" y="21336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57200" y="2423335"/>
            <a:ext cx="16722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D(</a:t>
            </a:r>
            <a:r>
              <a:rPr lang="en-US" dirty="0" err="1"/>
              <a:t>i,j</a:t>
            </a:r>
            <a:r>
              <a:rPr lang="en-US" dirty="0"/>
              <a:t>) = min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2667000" y="2057400"/>
            <a:ext cx="426345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D(i-1,j-1) + d(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,t</a:t>
            </a:r>
            <a:r>
              <a:rPr lang="en-US" baseline="-25000" dirty="0" err="1"/>
              <a:t>j</a:t>
            </a:r>
            <a:r>
              <a:rPr lang="en-US" dirty="0"/>
              <a:t>)   </a:t>
            </a:r>
            <a:r>
              <a:rPr lang="en-US" i="1" dirty="0"/>
              <a:t>//</a:t>
            </a:r>
            <a:r>
              <a:rPr lang="en-US" i="1" dirty="0" err="1"/>
              <a:t>subst</a:t>
            </a:r>
            <a:r>
              <a:rPr lang="en-US" i="1" dirty="0"/>
              <a:t>/copy</a:t>
            </a:r>
          </a:p>
          <a:p>
            <a:pPr eaLnBrk="1" hangingPunct="1"/>
            <a:r>
              <a:rPr lang="en-US" dirty="0"/>
              <a:t>D(i-1,j)+1                 </a:t>
            </a:r>
            <a:r>
              <a:rPr lang="en-US" i="1" dirty="0"/>
              <a:t>//insert</a:t>
            </a:r>
          </a:p>
          <a:p>
            <a:pPr eaLnBrk="1" hangingPunct="1"/>
            <a:r>
              <a:rPr lang="en-US" dirty="0"/>
              <a:t>D(i,j-1)+1                 </a:t>
            </a:r>
            <a:r>
              <a:rPr lang="en-US" i="1" dirty="0"/>
              <a:t>//delete</a:t>
            </a:r>
            <a:endParaRPr lang="en-US" dirty="0"/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2743200" y="2376488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i="1"/>
          </a:p>
          <a:p>
            <a:pPr eaLnBrk="1" hangingPunct="1"/>
            <a:endParaRPr lang="en-US"/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1355725" y="3876675"/>
            <a:ext cx="62785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(simplify by letting d(c,d)=0 if c=d, 1 else)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also let D(i,0)=i </a:t>
            </a:r>
            <a:r>
              <a:rPr lang="en-US" sz="2800" i="1"/>
              <a:t>(for i inserts)</a:t>
            </a:r>
            <a:r>
              <a:rPr lang="en-US" sz="2800"/>
              <a:t> and D(0,j)=j</a:t>
            </a:r>
          </a:p>
        </p:txBody>
      </p:sp>
    </p:spTree>
    <p:extLst>
      <p:ext uri="{BB962C8B-B14F-4D97-AF65-F5344CB8AC3E}">
        <p14:creationId xmlns:p14="http://schemas.microsoft.com/office/powerpoint/2010/main" val="3798903938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Computing Levenstein distance - 3</a:t>
            </a:r>
          </a:p>
        </p:txBody>
      </p:sp>
      <p:sp>
        <p:nvSpPr>
          <p:cNvPr id="47107" name="AutoShape 4"/>
          <p:cNvSpPr>
            <a:spLocks/>
          </p:cNvSpPr>
          <p:nvPr/>
        </p:nvSpPr>
        <p:spPr bwMode="auto">
          <a:xfrm>
            <a:off x="2743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1084263" y="1568450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D(i,j)= min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3048000" y="1235075"/>
            <a:ext cx="426345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D(i-1,j-1) + d(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,t</a:t>
            </a:r>
            <a:r>
              <a:rPr lang="en-US" baseline="-25000" dirty="0" err="1"/>
              <a:t>j</a:t>
            </a:r>
            <a:r>
              <a:rPr lang="en-US" dirty="0"/>
              <a:t>)   </a:t>
            </a:r>
            <a:r>
              <a:rPr lang="en-US" i="1" dirty="0"/>
              <a:t>//</a:t>
            </a:r>
            <a:r>
              <a:rPr lang="en-US" i="1" dirty="0" err="1"/>
              <a:t>subst</a:t>
            </a:r>
            <a:r>
              <a:rPr lang="en-US" i="1" dirty="0"/>
              <a:t>/copy</a:t>
            </a:r>
          </a:p>
          <a:p>
            <a:pPr eaLnBrk="1" hangingPunct="1"/>
            <a:r>
              <a:rPr lang="en-US" dirty="0"/>
              <a:t>D(i-1,j)+1                 </a:t>
            </a:r>
            <a:r>
              <a:rPr lang="en-US" i="1" dirty="0"/>
              <a:t>//insert</a:t>
            </a:r>
          </a:p>
          <a:p>
            <a:pPr eaLnBrk="1" hangingPunct="1"/>
            <a:r>
              <a:rPr lang="en-US" dirty="0"/>
              <a:t>D(i,j-1)+1                 </a:t>
            </a:r>
            <a:r>
              <a:rPr lang="en-US" i="1" dirty="0"/>
              <a:t>//delete</a:t>
            </a:r>
            <a:endParaRPr lang="en-US" dirty="0"/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3124200" y="1554163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i="1"/>
          </a:p>
          <a:p>
            <a:pPr eaLnBrk="1" hangingPunct="1"/>
            <a:endParaRPr lang="en-US"/>
          </a:p>
        </p:txBody>
      </p:sp>
      <p:graphicFrame>
        <p:nvGraphicFramePr>
          <p:cNvPr id="52444" name="Group 220"/>
          <p:cNvGraphicFramePr>
            <a:graphicFrameLocks noGrp="1"/>
          </p:cNvGraphicFramePr>
          <p:nvPr/>
        </p:nvGraphicFramePr>
        <p:xfrm>
          <a:off x="2362200" y="2895600"/>
          <a:ext cx="4331017" cy="3627119"/>
        </p:xfrm>
        <a:graphic>
          <a:graphicData uri="http://schemas.openxmlformats.org/drawingml/2006/table">
            <a:tbl>
              <a:tblPr/>
              <a:tblGrid>
                <a:gridCol w="322263"/>
                <a:gridCol w="395287"/>
                <a:gridCol w="717550"/>
                <a:gridCol w="555625"/>
                <a:gridCol w="208280"/>
                <a:gridCol w="696912"/>
                <a:gridCol w="717550"/>
                <a:gridCol w="7175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5791200" y="5943600"/>
            <a:ext cx="2230438" cy="609600"/>
            <a:chOff x="3648" y="3744"/>
            <a:chExt cx="1405" cy="384"/>
          </a:xfrm>
        </p:grpSpPr>
        <p:sp>
          <p:nvSpPr>
            <p:cNvPr id="47175" name="Oval 221"/>
            <p:cNvSpPr>
              <a:spLocks noChangeArrowheads="1"/>
            </p:cNvSpPr>
            <p:nvPr/>
          </p:nvSpPr>
          <p:spPr bwMode="auto">
            <a:xfrm>
              <a:off x="3648" y="3744"/>
              <a:ext cx="576" cy="384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Text Box 222"/>
            <p:cNvSpPr txBox="1">
              <a:spLocks noChangeArrowheads="1"/>
            </p:cNvSpPr>
            <p:nvPr/>
          </p:nvSpPr>
          <p:spPr bwMode="auto">
            <a:xfrm>
              <a:off x="4338" y="3792"/>
              <a:ext cx="7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= D(</a:t>
              </a:r>
              <a:r>
                <a:rPr lang="en-US" i="1"/>
                <a:t>s,t</a:t>
              </a:r>
              <a:r>
                <a:rPr lang="en-US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899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Computing Levenstein distance – 4</a:t>
            </a:r>
          </a:p>
        </p:txBody>
      </p:sp>
      <p:sp>
        <p:nvSpPr>
          <p:cNvPr id="48131" name="AutoShape 3"/>
          <p:cNvSpPr>
            <a:spLocks/>
          </p:cNvSpPr>
          <p:nvPr/>
        </p:nvSpPr>
        <p:spPr bwMode="auto">
          <a:xfrm>
            <a:off x="2743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008063" y="1568450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D(i,j) = min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00" y="1235075"/>
            <a:ext cx="426345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D(i-1,j-1) + d(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,t</a:t>
            </a:r>
            <a:r>
              <a:rPr lang="en-US" baseline="-25000" dirty="0" err="1"/>
              <a:t>j</a:t>
            </a:r>
            <a:r>
              <a:rPr lang="en-US" dirty="0"/>
              <a:t>)   </a:t>
            </a:r>
            <a:r>
              <a:rPr lang="en-US" i="1" dirty="0"/>
              <a:t>//</a:t>
            </a:r>
            <a:r>
              <a:rPr lang="en-US" i="1" dirty="0" err="1"/>
              <a:t>subst</a:t>
            </a:r>
            <a:r>
              <a:rPr lang="en-US" i="1" dirty="0"/>
              <a:t>/copy</a:t>
            </a:r>
          </a:p>
          <a:p>
            <a:pPr eaLnBrk="1" hangingPunct="1"/>
            <a:r>
              <a:rPr lang="en-US" dirty="0"/>
              <a:t>D(i-1,j)+1                 </a:t>
            </a:r>
            <a:r>
              <a:rPr lang="en-US" i="1" dirty="0"/>
              <a:t>//insert</a:t>
            </a:r>
          </a:p>
          <a:p>
            <a:pPr eaLnBrk="1" hangingPunct="1"/>
            <a:r>
              <a:rPr lang="en-US" dirty="0"/>
              <a:t>D(i,j-1)+1                 </a:t>
            </a:r>
            <a:r>
              <a:rPr lang="en-US" i="1" dirty="0"/>
              <a:t>//delete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124200" y="1554163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i="1"/>
          </a:p>
          <a:p>
            <a:pPr eaLnBrk="1" hangingPunct="1"/>
            <a:endParaRPr lang="en-US"/>
          </a:p>
        </p:txBody>
      </p:sp>
      <p:graphicFrame>
        <p:nvGraphicFramePr>
          <p:cNvPr id="53326" name="Group 78"/>
          <p:cNvGraphicFramePr>
            <a:graphicFrameLocks noGrp="1"/>
          </p:cNvGraphicFramePr>
          <p:nvPr/>
        </p:nvGraphicFramePr>
        <p:xfrm>
          <a:off x="3505200" y="2667000"/>
          <a:ext cx="4331017" cy="3992880"/>
        </p:xfrm>
        <a:graphic>
          <a:graphicData uri="http://schemas.openxmlformats.org/drawingml/2006/table">
            <a:tbl>
              <a:tblPr/>
              <a:tblGrid>
                <a:gridCol w="322263"/>
                <a:gridCol w="395287"/>
                <a:gridCol w="717550"/>
                <a:gridCol w="555625"/>
                <a:gridCol w="208280"/>
                <a:gridCol w="696912"/>
                <a:gridCol w="717550"/>
                <a:gridCol w="7175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98" name="Text Box 79"/>
          <p:cNvSpPr txBox="1">
            <a:spLocks noChangeArrowheads="1"/>
          </p:cNvSpPr>
          <p:nvPr/>
        </p:nvSpPr>
        <p:spPr bwMode="auto">
          <a:xfrm>
            <a:off x="609600" y="3048000"/>
            <a:ext cx="25019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 </a:t>
            </a:r>
            <a:r>
              <a:rPr lang="en-US" i="1"/>
              <a:t>trace </a:t>
            </a:r>
            <a:r>
              <a:rPr lang="en-US"/>
              <a:t>indicates where the min value came from, and can be used to find edit operations and/or a best </a:t>
            </a:r>
            <a:r>
              <a:rPr lang="en-US" i="1"/>
              <a:t>alignment </a:t>
            </a:r>
            <a:r>
              <a:rPr lang="en-US" sz="2000"/>
              <a:t>(may be more than 1)</a:t>
            </a:r>
          </a:p>
        </p:txBody>
      </p:sp>
      <p:sp>
        <p:nvSpPr>
          <p:cNvPr id="48199" name="Line 80"/>
          <p:cNvSpPr>
            <a:spLocks noChangeShapeType="1"/>
          </p:cNvSpPr>
          <p:nvPr/>
        </p:nvSpPr>
        <p:spPr bwMode="auto">
          <a:xfrm flipH="1" flipV="1">
            <a:off x="6858000" y="5867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0" name="Line 81"/>
          <p:cNvSpPr>
            <a:spLocks noChangeShapeType="1"/>
          </p:cNvSpPr>
          <p:nvPr/>
        </p:nvSpPr>
        <p:spPr bwMode="auto">
          <a:xfrm flipH="1">
            <a:off x="6096000" y="5791200"/>
            <a:ext cx="457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1" name="Line 82"/>
          <p:cNvSpPr>
            <a:spLocks noChangeShapeType="1"/>
          </p:cNvSpPr>
          <p:nvPr/>
        </p:nvSpPr>
        <p:spPr bwMode="auto">
          <a:xfrm flipH="1" flipV="1">
            <a:off x="5410200" y="52578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2" name="Line 83"/>
          <p:cNvSpPr>
            <a:spLocks noChangeShapeType="1"/>
          </p:cNvSpPr>
          <p:nvPr/>
        </p:nvSpPr>
        <p:spPr bwMode="auto">
          <a:xfrm flipH="1" flipV="1">
            <a:off x="4724400" y="4724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3" name="Line 85"/>
          <p:cNvSpPr>
            <a:spLocks noChangeShapeType="1"/>
          </p:cNvSpPr>
          <p:nvPr/>
        </p:nvSpPr>
        <p:spPr bwMode="auto">
          <a:xfrm flipV="1">
            <a:off x="4648200" y="41910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4" name="Line 86"/>
          <p:cNvSpPr>
            <a:spLocks noChangeShapeType="1"/>
          </p:cNvSpPr>
          <p:nvPr/>
        </p:nvSpPr>
        <p:spPr bwMode="auto">
          <a:xfrm flipV="1">
            <a:off x="4648200" y="35814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711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Needleman-Wunch distance</a:t>
            </a:r>
          </a:p>
        </p:txBody>
      </p:sp>
      <p:sp>
        <p:nvSpPr>
          <p:cNvPr id="49155" name="AutoShape 3"/>
          <p:cNvSpPr>
            <a:spLocks/>
          </p:cNvSpPr>
          <p:nvPr/>
        </p:nvSpPr>
        <p:spPr bwMode="auto">
          <a:xfrm>
            <a:off x="2743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008063" y="1568450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D(i,j) = min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0" y="1235075"/>
            <a:ext cx="426345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D(i-1,j-1) + d(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,t</a:t>
            </a:r>
            <a:r>
              <a:rPr lang="en-US" baseline="-25000" dirty="0" err="1"/>
              <a:t>j</a:t>
            </a:r>
            <a:r>
              <a:rPr lang="en-US" dirty="0"/>
              <a:t>)   </a:t>
            </a:r>
            <a:r>
              <a:rPr lang="en-US" i="1" dirty="0"/>
              <a:t>//</a:t>
            </a:r>
            <a:r>
              <a:rPr lang="en-US" i="1" dirty="0" err="1"/>
              <a:t>subst</a:t>
            </a:r>
            <a:r>
              <a:rPr lang="en-US" i="1" dirty="0"/>
              <a:t>/copy</a:t>
            </a:r>
          </a:p>
          <a:p>
            <a:pPr eaLnBrk="1" hangingPunct="1"/>
            <a:r>
              <a:rPr lang="en-US" dirty="0"/>
              <a:t>D(i-1,j) +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                </a:t>
            </a:r>
            <a:r>
              <a:rPr lang="en-US" i="1" dirty="0"/>
              <a:t>//insert</a:t>
            </a:r>
          </a:p>
          <a:p>
            <a:pPr eaLnBrk="1" hangingPunct="1"/>
            <a:r>
              <a:rPr lang="en-US" dirty="0"/>
              <a:t>D(i,j-1) + </a:t>
            </a:r>
            <a:r>
              <a:rPr lang="en-US" b="1" i="1" dirty="0">
                <a:solidFill>
                  <a:schemeClr val="accent2"/>
                </a:solidFill>
              </a:rPr>
              <a:t>G</a:t>
            </a:r>
            <a:r>
              <a:rPr lang="en-US" dirty="0"/>
              <a:t>                 </a:t>
            </a:r>
            <a:r>
              <a:rPr lang="en-US" i="1" dirty="0"/>
              <a:t>//delete</a:t>
            </a:r>
            <a:endParaRPr lang="en-US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124200" y="1554163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 i="1"/>
          </a:p>
          <a:p>
            <a:pPr eaLnBrk="1" hangingPunct="1"/>
            <a:endParaRPr lang="en-US"/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1676400" y="1219200"/>
            <a:ext cx="3962400" cy="4635500"/>
            <a:chOff x="1056" y="768"/>
            <a:chExt cx="2496" cy="2920"/>
          </a:xfrm>
        </p:grpSpPr>
        <p:sp>
          <p:nvSpPr>
            <p:cNvPr id="49164" name="Oval 77"/>
            <p:cNvSpPr>
              <a:spLocks noChangeArrowheads="1"/>
            </p:cNvSpPr>
            <p:nvPr/>
          </p:nvSpPr>
          <p:spPr bwMode="auto">
            <a:xfrm>
              <a:off x="2832" y="768"/>
              <a:ext cx="720" cy="384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78"/>
            <p:cNvSpPr>
              <a:spLocks noChangeShapeType="1"/>
            </p:cNvSpPr>
            <p:nvPr/>
          </p:nvSpPr>
          <p:spPr bwMode="auto">
            <a:xfrm flipH="1">
              <a:off x="2160" y="1152"/>
              <a:ext cx="960" cy="912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Text Box 79"/>
            <p:cNvSpPr txBox="1">
              <a:spLocks noChangeArrowheads="1"/>
            </p:cNvSpPr>
            <p:nvPr/>
          </p:nvSpPr>
          <p:spPr bwMode="auto">
            <a:xfrm>
              <a:off x="1056" y="2016"/>
              <a:ext cx="2256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6600CC"/>
                  </a:solidFill>
                </a:rPr>
                <a:t>d(c,d) is an arbitrary distance function on characters (e.g. related to typo frequencies, amino acid substitutibility, etc)</a:t>
              </a:r>
            </a:p>
          </p:txBody>
        </p:sp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853113" y="3886200"/>
            <a:ext cx="2530475" cy="1401763"/>
            <a:chOff x="3687" y="2448"/>
            <a:chExt cx="1594" cy="883"/>
          </a:xfrm>
        </p:grpSpPr>
        <p:sp>
          <p:nvSpPr>
            <p:cNvPr id="49162" name="Text Box 81"/>
            <p:cNvSpPr txBox="1">
              <a:spLocks noChangeArrowheads="1"/>
            </p:cNvSpPr>
            <p:nvPr/>
          </p:nvSpPr>
          <p:spPr bwMode="auto">
            <a:xfrm>
              <a:off x="3687" y="2448"/>
              <a:ext cx="1594" cy="88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800"/>
                <a:t>William Cohen</a:t>
              </a:r>
            </a:p>
            <a:p>
              <a:pPr eaLnBrk="1" hangingPunct="1"/>
              <a:endParaRPr lang="en-US" sz="2800"/>
            </a:p>
            <a:p>
              <a:pPr eaLnBrk="1" hangingPunct="1"/>
              <a:r>
                <a:rPr lang="en-US" sz="2800"/>
                <a:t>Wukkuan Cigeb</a:t>
              </a:r>
            </a:p>
          </p:txBody>
        </p:sp>
        <p:sp>
          <p:nvSpPr>
            <p:cNvPr id="49163" name="Line 91"/>
            <p:cNvSpPr>
              <a:spLocks noChangeShapeType="1"/>
            </p:cNvSpPr>
            <p:nvPr/>
          </p:nvSpPr>
          <p:spPr bwMode="auto">
            <a:xfrm>
              <a:off x="4464" y="2784"/>
              <a:ext cx="0" cy="288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65" name="Text Box 93"/>
          <p:cNvSpPr txBox="1">
            <a:spLocks noChangeArrowheads="1"/>
          </p:cNvSpPr>
          <p:nvPr/>
        </p:nvSpPr>
        <p:spPr bwMode="auto">
          <a:xfrm>
            <a:off x="5410200" y="2667000"/>
            <a:ext cx="200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</a:rPr>
              <a:t>G </a:t>
            </a:r>
            <a:r>
              <a:rPr lang="en-US">
                <a:solidFill>
                  <a:schemeClr val="accent2"/>
                </a:solidFill>
              </a:rPr>
              <a:t>= </a:t>
            </a:r>
            <a:r>
              <a:rPr lang="ja-JP" altLang="en-US">
                <a:solidFill>
                  <a:schemeClr val="accent2"/>
                </a:solidFill>
              </a:rPr>
              <a:t>“</a:t>
            </a:r>
            <a:r>
              <a:rPr lang="en-US">
                <a:solidFill>
                  <a:schemeClr val="accent2"/>
                </a:solidFill>
              </a:rPr>
              <a:t>gap cost</a:t>
            </a:r>
            <a:r>
              <a:rPr lang="ja-JP" altLang="en-US">
                <a:solidFill>
                  <a:schemeClr val="accent2"/>
                </a:solidFill>
              </a:rPr>
              <a:t>”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2231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6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Pre-filtering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If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editDistance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≤ k,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|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Qgrams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⋂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Qgrams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| ≥ v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Where v = max(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|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– 1 – (k-1) * q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Where q = length of the q-gram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Thus, can use any of the signature schemes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B68B477-A88F-5F45-B784-7476130C5F4F}" type="slidenum">
              <a:rPr lang="en-US" sz="1400"/>
              <a:pPr eaLnBrk="1" hangingPunct="1"/>
              <a:t>37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43354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Signature Method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each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compute a signature Sig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s.t.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EF4CCB1-0BB6-6743-B35D-08C544AB485D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5605" name="Rounded Rectangle 4"/>
          <p:cNvSpPr>
            <a:spLocks noChangeArrowheads="1"/>
          </p:cNvSpPr>
          <p:nvPr/>
        </p:nvSpPr>
        <p:spPr bwMode="auto">
          <a:xfrm>
            <a:off x="395288" y="3429357"/>
            <a:ext cx="7996567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 dirty="0"/>
              <a:t>J</a:t>
            </a:r>
            <a:r>
              <a:rPr lang="en-US" sz="3200" dirty="0" smtClean="0"/>
              <a:t>(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 smtClean="0"/>
              <a:t>,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3200" dirty="0" smtClean="0"/>
              <a:t>) </a:t>
            </a:r>
            <a:r>
              <a:rPr lang="en-US" sz="3200" dirty="0"/>
              <a:t>&gt; s    </a:t>
            </a:r>
            <a:r>
              <a:rPr lang="en-US" sz="3200" dirty="0">
                <a:latin typeface="Wingdings" charset="0"/>
                <a:cs typeface="Wingdings" charset="0"/>
              </a:rPr>
              <a:t> </a:t>
            </a:r>
            <a:r>
              <a:rPr lang="en-US" sz="3200" dirty="0">
                <a:ea typeface="Wingdings" charset="0"/>
                <a:cs typeface="Wingdings" charset="0"/>
              </a:rPr>
              <a:t>Sig</a:t>
            </a:r>
            <a:r>
              <a:rPr lang="en-US" sz="3200" dirty="0" smtClean="0">
                <a:ea typeface="Wingdings" charset="0"/>
                <a:cs typeface="Wingdings" charset="0"/>
              </a:rPr>
              <a:t>(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 smtClean="0">
                <a:ea typeface="Wingdings" charset="0"/>
                <a:cs typeface="Wingdings" charset="0"/>
              </a:rPr>
              <a:t>) </a:t>
            </a:r>
            <a:r>
              <a:rPr lang="en-US" sz="3200" dirty="0">
                <a:latin typeface="Times New Roman" charset="0"/>
                <a:ea typeface="ＭＳ Ｐゴシック" charset="0"/>
                <a:cs typeface="ＭＳ Ｐゴシック" charset="0"/>
              </a:rPr>
              <a:t>⋂</a:t>
            </a:r>
            <a:r>
              <a:rPr lang="en-US" sz="3200" dirty="0" smtClean="0">
                <a:ea typeface="Wingdings" charset="0"/>
                <a:cs typeface="Wingdings" charset="0"/>
              </a:rPr>
              <a:t> </a:t>
            </a:r>
            <a:r>
              <a:rPr lang="en-US" sz="3200" dirty="0">
                <a:ea typeface="Wingdings" charset="0"/>
                <a:cs typeface="Wingdings" charset="0"/>
              </a:rPr>
              <a:t>Sig</a:t>
            </a:r>
            <a:r>
              <a:rPr lang="en-US" sz="3200" dirty="0" smtClean="0">
                <a:ea typeface="Wingdings" charset="0"/>
                <a:cs typeface="Wingdings" charset="0"/>
              </a:rPr>
              <a:t>(</a:t>
            </a:r>
            <a:r>
              <a:rPr lang="en-US" sz="32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sz="3200" dirty="0" smtClean="0">
                <a:ea typeface="Wingdings" charset="0"/>
                <a:cs typeface="Wingdings" charset="0"/>
              </a:rPr>
              <a:t>) </a:t>
            </a:r>
            <a:r>
              <a:rPr lang="en-US" sz="3200" dirty="0">
                <a:ea typeface="Wingdings" charset="0"/>
                <a:cs typeface="Wingdings" charset="0"/>
              </a:rPr>
              <a:t>≠ </a:t>
            </a:r>
            <a:r>
              <a:rPr lang="en-US" sz="3200" dirty="0" err="1">
                <a:ea typeface="Wingdings" charset="0"/>
                <a:cs typeface="Wingdings" charset="0"/>
              </a:rPr>
              <a:t>emptyset</a:t>
            </a:r>
            <a:endParaRPr lang="en-US" sz="3200" dirty="0">
              <a:ea typeface="Wingdings" charset="0"/>
              <a:cs typeface="Wingdings" charset="0"/>
            </a:endParaRPr>
          </a:p>
        </p:txBody>
      </p:sp>
      <p:sp>
        <p:nvSpPr>
          <p:cNvPr id="25606" name="Oval Callout 5"/>
          <p:cNvSpPr>
            <a:spLocks noChangeArrowheads="1"/>
          </p:cNvSpPr>
          <p:nvPr/>
        </p:nvSpPr>
        <p:spPr bwMode="auto">
          <a:xfrm>
            <a:off x="1143000" y="5029210"/>
            <a:ext cx="5216498" cy="822305"/>
          </a:xfrm>
          <a:prstGeom prst="wedgeEllipseCallout">
            <a:avLst>
              <a:gd name="adj1" fmla="val -10972"/>
              <a:gd name="adj2" fmla="val -15063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/>
              <a:t>With high probability</a:t>
            </a:r>
          </a:p>
        </p:txBody>
      </p:sp>
    </p:spTree>
    <p:extLst>
      <p:ext uri="{BB962C8B-B14F-4D97-AF65-F5344CB8AC3E}">
        <p14:creationId xmlns:p14="http://schemas.microsoft.com/office/powerpoint/2010/main" val="1051092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Signature Method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Step 1: compute all pairs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i,j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which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Sig(S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⋂ Sig(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≠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emptyset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This is a join operation !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Step 2: for all such pairs, return 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i,j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if 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&gt; 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</a:rPr>
              <a:t>Hopefully only a few such pairs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19D57DB-4958-E44C-9BD1-7F51C72A93D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26629" name="Rounded Rectangle 4"/>
          <p:cNvSpPr>
            <a:spLocks noChangeArrowheads="1"/>
          </p:cNvSpPr>
          <p:nvPr/>
        </p:nvSpPr>
        <p:spPr bwMode="auto">
          <a:xfrm>
            <a:off x="747713" y="5870883"/>
            <a:ext cx="7634287" cy="5794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/>
              <a:t>Both false positives and false negatives are possible</a:t>
            </a:r>
          </a:p>
        </p:txBody>
      </p:sp>
    </p:spTree>
    <p:extLst>
      <p:ext uri="{BB962C8B-B14F-4D97-AF65-F5344CB8AC3E}">
        <p14:creationId xmlns:p14="http://schemas.microsoft.com/office/powerpoint/2010/main" val="163427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Problem Description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Given two collections of strings, find pairs of similar strings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lvl="1"/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A5A47AB-91C7-D94A-84F2-99EEBCEF39EA}" type="slidenum">
              <a:rPr lang="en-US" sz="1400"/>
              <a:pPr eaLnBrk="1" hangingPunct="1"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228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Signature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Will construct the signature in two steps:</a:t>
            </a:r>
          </a:p>
          <a:p>
            <a:pPr>
              <a:buFont typeface="Times New Roman" charset="0"/>
              <a:buAutoNum type="arabicPeriod"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Minhashes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Times New Roman" charset="0"/>
              <a:buAutoNum type="arabicPeriod"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LSH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16C826D-3644-3B45-8B4A-A379C4B163A0}" type="slidenum">
              <a:rPr lang="en-US" sz="1400"/>
              <a:pPr eaLnBrk="1" hangingPunct="1"/>
              <a:t>40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94635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Minhashing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Let π be an arbitrary permutation of the domain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For each i, let: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129F74D-7417-4342-A6A9-A87D14195D3C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0825" y="4800600"/>
            <a:ext cx="6175375" cy="1077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err="1"/>
              <a:t>mh</a:t>
            </a:r>
            <a:r>
              <a:rPr lang="en-US" sz="3200" dirty="0" smtClean="0"/>
              <a:t>(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 smtClean="0"/>
              <a:t>) </a:t>
            </a:r>
            <a:r>
              <a:rPr lang="en-US" sz="3200" dirty="0"/>
              <a:t>= {the smallest element in 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			 according to π}</a:t>
            </a:r>
          </a:p>
        </p:txBody>
      </p:sp>
    </p:spTree>
    <p:extLst>
      <p:ext uri="{BB962C8B-B14F-4D97-AF65-F5344CB8AC3E}">
        <p14:creationId xmlns:p14="http://schemas.microsoft.com/office/powerpoint/2010/main" val="4026662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entire domain is {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a,b,c,d,e,f,g,h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set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Suppose we choose the permutation: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867936-F177-7D42-AF0B-8B1CB4C963AF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16313" y="2844800"/>
            <a:ext cx="2441694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 </a:t>
            </a:r>
            <a:r>
              <a:rPr lang="en-US" sz="3200" dirty="0" smtClean="0"/>
              <a:t>= </a:t>
            </a:r>
            <a:r>
              <a:rPr lang="en-US" sz="3200" dirty="0"/>
              <a:t>{</a:t>
            </a:r>
            <a:r>
              <a:rPr lang="en-US" sz="3200" dirty="0" err="1"/>
              <a:t>a,b,c,e,f</a:t>
            </a:r>
            <a:r>
              <a:rPr lang="en-US" sz="32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6413" y="4724400"/>
            <a:ext cx="3051175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π = d,g,c,h,b,f,a,e</a:t>
            </a:r>
          </a:p>
        </p:txBody>
      </p:sp>
      <p:sp>
        <p:nvSpPr>
          <p:cNvPr id="29703" name="Rounded Rectangle 6"/>
          <p:cNvSpPr>
            <a:spLocks noChangeArrowheads="1"/>
          </p:cNvSpPr>
          <p:nvPr/>
        </p:nvSpPr>
        <p:spPr bwMode="auto">
          <a:xfrm>
            <a:off x="2133600" y="5943957"/>
            <a:ext cx="4112003" cy="646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 dirty="0"/>
              <a:t>Then what is </a:t>
            </a:r>
            <a:r>
              <a:rPr lang="en-US" sz="3200" dirty="0" err="1"/>
              <a:t>mh</a:t>
            </a:r>
            <a:r>
              <a:rPr lang="en-US" sz="3200" dirty="0" smtClean="0"/>
              <a:t>(</a:t>
            </a:r>
            <a:r>
              <a:rPr lang="en-US" sz="3200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3200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 smtClean="0"/>
              <a:t>) </a:t>
            </a:r>
            <a:r>
              <a:rPr lang="en-US" sz="3200" dirty="0"/>
              <a:t>= ?</a:t>
            </a:r>
          </a:p>
        </p:txBody>
      </p:sp>
    </p:spTree>
    <p:extLst>
      <p:ext uri="{BB962C8B-B14F-4D97-AF65-F5344CB8AC3E}">
        <p14:creationId xmlns:p14="http://schemas.microsoft.com/office/powerpoint/2010/main" val="4226648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Minhashing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Main property: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Probability[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]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AC2DEE0-4ED1-B44C-8852-01CB2E9DFEB2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30725" name="Rounded Rectangle 4"/>
          <p:cNvSpPr>
            <a:spLocks noChangeArrowheads="1"/>
          </p:cNvSpPr>
          <p:nvPr/>
        </p:nvSpPr>
        <p:spPr bwMode="auto">
          <a:xfrm>
            <a:off x="3908425" y="5029200"/>
            <a:ext cx="1327150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/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2650595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Warmup Question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random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permutation π of {a,b,c…,z}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Consider the set S={a,b,c,d}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is the probability that mh(S) = c ?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5686F5A-15F3-0B4B-B98E-CC511025F0F1}" type="slidenum">
              <a:rPr lang="en-US" sz="1400"/>
              <a:pPr eaLnBrk="1" hangingPunct="1"/>
              <a:t>44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15643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Warmup Question</a:t>
            </a:r>
          </a:p>
        </p:txBody>
      </p:sp>
      <p:sp>
        <p:nvSpPr>
          <p:cNvPr id="32771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random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permutation π of {a,b,c…,z}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8048CDC-61DD-4745-8EF1-861A03B9B189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2819400" y="3276600"/>
            <a:ext cx="2279650" cy="1524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3600"/>
          </a:p>
        </p:txBody>
      </p:sp>
      <p:sp>
        <p:nvSpPr>
          <p:cNvPr id="32774" name="TextBox 5"/>
          <p:cNvSpPr txBox="1">
            <a:spLocks noChangeArrowheads="1"/>
          </p:cNvSpPr>
          <p:nvPr/>
        </p:nvSpPr>
        <p:spPr bwMode="auto">
          <a:xfrm>
            <a:off x="3048000" y="3805238"/>
            <a:ext cx="39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a</a:t>
            </a:r>
          </a:p>
        </p:txBody>
      </p:sp>
      <p:sp>
        <p:nvSpPr>
          <p:cNvPr id="32775" name="TextBox 6"/>
          <p:cNvSpPr txBox="1">
            <a:spLocks noChangeArrowheads="1"/>
          </p:cNvSpPr>
          <p:nvPr/>
        </p:nvSpPr>
        <p:spPr bwMode="auto">
          <a:xfrm>
            <a:off x="3581400" y="3276600"/>
            <a:ext cx="41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b</a:t>
            </a: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4038600" y="4037013"/>
            <a:ext cx="38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c</a:t>
            </a:r>
          </a:p>
        </p:txBody>
      </p:sp>
      <p:sp>
        <p:nvSpPr>
          <p:cNvPr id="32777" name="TextBox 9"/>
          <p:cNvSpPr txBox="1">
            <a:spLocks noChangeArrowheads="1"/>
          </p:cNvSpPr>
          <p:nvPr/>
        </p:nvSpPr>
        <p:spPr bwMode="auto">
          <a:xfrm>
            <a:off x="4267200" y="3429000"/>
            <a:ext cx="41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d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447800" y="3733800"/>
            <a:ext cx="70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S=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90600" y="5181600"/>
            <a:ext cx="679084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What is the probability that </a:t>
            </a:r>
            <a:r>
              <a:rPr lang="en-US" sz="3200" dirty="0" err="1"/>
              <a:t>mh</a:t>
            </a:r>
            <a:r>
              <a:rPr lang="en-US" sz="3200" dirty="0"/>
              <a:t>(</a:t>
            </a:r>
            <a:r>
              <a:rPr lang="en-US" sz="3200" dirty="0" smtClean="0"/>
              <a:t>S)  </a:t>
            </a:r>
            <a:r>
              <a:rPr lang="en-US" sz="3200" dirty="0"/>
              <a:t>= c ?</a:t>
            </a:r>
          </a:p>
        </p:txBody>
      </p:sp>
    </p:spTree>
    <p:extLst>
      <p:ext uri="{BB962C8B-B14F-4D97-AF65-F5344CB8AC3E}">
        <p14:creationId xmlns:p14="http://schemas.microsoft.com/office/powerpoint/2010/main" val="505304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Warmup Question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066800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Choose a </a:t>
            </a:r>
            <a:r>
              <a:rPr lang="en-US" i="1">
                <a:latin typeface="Times New Roman" charset="0"/>
                <a:ea typeface="ＭＳ Ｐゴシック" charset="0"/>
                <a:cs typeface="ＭＳ Ｐゴシック" charset="0"/>
              </a:rPr>
              <a:t>random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permutation π of {a,b,c…,z}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75DFEF0-3172-6C4E-A2C5-297A127B5E44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2819400" y="3276600"/>
            <a:ext cx="2279650" cy="1524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3600"/>
          </a:p>
        </p:txBody>
      </p:sp>
      <p:sp>
        <p:nvSpPr>
          <p:cNvPr id="33798" name="TextBox 5"/>
          <p:cNvSpPr txBox="1">
            <a:spLocks noChangeArrowheads="1"/>
          </p:cNvSpPr>
          <p:nvPr/>
        </p:nvSpPr>
        <p:spPr bwMode="auto">
          <a:xfrm>
            <a:off x="3048000" y="3805238"/>
            <a:ext cx="39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a</a:t>
            </a:r>
          </a:p>
        </p:txBody>
      </p:sp>
      <p:sp>
        <p:nvSpPr>
          <p:cNvPr id="33799" name="TextBox 6"/>
          <p:cNvSpPr txBox="1">
            <a:spLocks noChangeArrowheads="1"/>
          </p:cNvSpPr>
          <p:nvPr/>
        </p:nvSpPr>
        <p:spPr bwMode="auto">
          <a:xfrm>
            <a:off x="3581400" y="3276600"/>
            <a:ext cx="41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b</a:t>
            </a:r>
          </a:p>
        </p:txBody>
      </p:sp>
      <p:sp>
        <p:nvSpPr>
          <p:cNvPr id="33800" name="TextBox 7"/>
          <p:cNvSpPr txBox="1">
            <a:spLocks noChangeArrowheads="1"/>
          </p:cNvSpPr>
          <p:nvPr/>
        </p:nvSpPr>
        <p:spPr bwMode="auto">
          <a:xfrm>
            <a:off x="4038600" y="4037013"/>
            <a:ext cx="388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c</a:t>
            </a:r>
          </a:p>
        </p:txBody>
      </p:sp>
      <p:sp>
        <p:nvSpPr>
          <p:cNvPr id="33801" name="TextBox 9"/>
          <p:cNvSpPr txBox="1">
            <a:spLocks noChangeArrowheads="1"/>
          </p:cNvSpPr>
          <p:nvPr/>
        </p:nvSpPr>
        <p:spPr bwMode="auto">
          <a:xfrm>
            <a:off x="4267200" y="3429000"/>
            <a:ext cx="415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d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447800" y="3733800"/>
            <a:ext cx="70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S=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90600" y="5181600"/>
            <a:ext cx="679084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What is the probability that </a:t>
            </a:r>
            <a:r>
              <a:rPr lang="en-US" sz="3200" dirty="0" err="1"/>
              <a:t>mh</a:t>
            </a:r>
            <a:r>
              <a:rPr lang="en-US" sz="3200" dirty="0"/>
              <a:t>(</a:t>
            </a:r>
            <a:r>
              <a:rPr lang="en-US" sz="3200" dirty="0" smtClean="0"/>
              <a:t>S)  </a:t>
            </a:r>
            <a:r>
              <a:rPr lang="en-US" sz="3200" dirty="0"/>
              <a:t>= c ?</a:t>
            </a:r>
          </a:p>
        </p:txBody>
      </p:sp>
      <p:sp>
        <p:nvSpPr>
          <p:cNvPr id="33804" name="Rounded Rectangle 13"/>
          <p:cNvSpPr>
            <a:spLocks noChangeArrowheads="1"/>
          </p:cNvSpPr>
          <p:nvPr/>
        </p:nvSpPr>
        <p:spPr bwMode="auto">
          <a:xfrm>
            <a:off x="533400" y="5981700"/>
            <a:ext cx="8104188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 dirty="0"/>
              <a:t>Answer:  P = ¼  (each of </a:t>
            </a:r>
            <a:r>
              <a:rPr lang="en-US" sz="3200" dirty="0" err="1"/>
              <a:t>a,b,c,d</a:t>
            </a:r>
            <a:r>
              <a:rPr lang="en-US" sz="3200" dirty="0"/>
              <a:t> can be the min)</a:t>
            </a:r>
          </a:p>
        </p:txBody>
      </p:sp>
    </p:spTree>
    <p:extLst>
      <p:ext uri="{BB962C8B-B14F-4D97-AF65-F5344CB8AC3E}">
        <p14:creationId xmlns:p14="http://schemas.microsoft.com/office/powerpoint/2010/main" val="2808978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Main Property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5B473FC-3378-A047-93C9-A199232253E6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87550" y="2819400"/>
            <a:ext cx="3429000" cy="2286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349750" y="2362200"/>
            <a:ext cx="2362200" cy="3048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1835150" y="2667000"/>
            <a:ext cx="52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Si</a:t>
            </a:r>
          </a:p>
        </p:txBody>
      </p:sp>
      <p:sp>
        <p:nvSpPr>
          <p:cNvPr id="34823" name="TextBox 7"/>
          <p:cNvSpPr txBox="1">
            <a:spLocks noChangeArrowheads="1"/>
          </p:cNvSpPr>
          <p:nvPr/>
        </p:nvSpPr>
        <p:spPr bwMode="auto">
          <a:xfrm>
            <a:off x="6330950" y="2057400"/>
            <a:ext cx="52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Sj</a:t>
            </a:r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060700" y="30734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a</a:t>
            </a: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3282950" y="41148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b</a:t>
            </a: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4730750" y="32766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</a:t>
            </a:r>
          </a:p>
        </p:txBody>
      </p:sp>
      <p:sp>
        <p:nvSpPr>
          <p:cNvPr id="34827" name="TextBox 11"/>
          <p:cNvSpPr txBox="1">
            <a:spLocks noChangeArrowheads="1"/>
          </p:cNvSpPr>
          <p:nvPr/>
        </p:nvSpPr>
        <p:spPr bwMode="auto">
          <a:xfrm>
            <a:off x="5949950" y="3200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d</a:t>
            </a:r>
          </a:p>
        </p:txBody>
      </p:sp>
      <p:sp>
        <p:nvSpPr>
          <p:cNvPr id="34828" name="TextBox 12"/>
          <p:cNvSpPr txBox="1">
            <a:spLocks noChangeArrowheads="1"/>
          </p:cNvSpPr>
          <p:nvPr/>
        </p:nvSpPr>
        <p:spPr bwMode="auto">
          <a:xfrm>
            <a:off x="4730750" y="39116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e</a:t>
            </a:r>
          </a:p>
        </p:txBody>
      </p:sp>
      <p:sp>
        <p:nvSpPr>
          <p:cNvPr id="34829" name="TextBox 13"/>
          <p:cNvSpPr txBox="1">
            <a:spLocks noChangeArrowheads="1"/>
          </p:cNvSpPr>
          <p:nvPr/>
        </p:nvSpPr>
        <p:spPr bwMode="auto">
          <a:xfrm>
            <a:off x="2749550" y="3822700"/>
            <a:ext cx="35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f</a:t>
            </a:r>
          </a:p>
        </p:txBody>
      </p:sp>
      <p:sp>
        <p:nvSpPr>
          <p:cNvPr id="34830" name="TextBox 14"/>
          <p:cNvSpPr txBox="1">
            <a:spLocks noChangeArrowheads="1"/>
          </p:cNvSpPr>
          <p:nvPr/>
        </p:nvSpPr>
        <p:spPr bwMode="auto">
          <a:xfrm>
            <a:off x="427038" y="5638800"/>
            <a:ext cx="5602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What is </a:t>
            </a:r>
            <a:r>
              <a:rPr lang="en-US" sz="3200" dirty="0" err="1" smtClean="0"/>
              <a:t>Prob</a:t>
            </a:r>
            <a:r>
              <a:rPr lang="en-US" sz="3200" dirty="0"/>
              <a:t>[</a:t>
            </a:r>
            <a:r>
              <a:rPr lang="en-US" sz="3200" dirty="0" err="1" smtClean="0"/>
              <a:t>mh</a:t>
            </a:r>
            <a:r>
              <a:rPr lang="en-US" sz="3200" dirty="0" smtClean="0"/>
              <a:t>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err="1"/>
              <a:t>mh</a:t>
            </a:r>
            <a:r>
              <a:rPr lang="en-US" sz="3200" dirty="0" smtClean="0"/>
              <a:t>(</a:t>
            </a:r>
            <a:r>
              <a:rPr lang="en-US" sz="3200" dirty="0" err="1"/>
              <a:t>S</a:t>
            </a:r>
            <a:r>
              <a:rPr lang="en-US" sz="3200" baseline="-25000" dirty="0" err="1"/>
              <a:t>j</a:t>
            </a:r>
            <a:r>
              <a:rPr lang="en-US" sz="3200" dirty="0" smtClean="0"/>
              <a:t>)</a:t>
            </a:r>
            <a:r>
              <a:rPr lang="en-US" sz="3200" dirty="0"/>
              <a:t>]</a:t>
            </a:r>
            <a:r>
              <a:rPr lang="en-US" sz="3200" dirty="0" smtClean="0"/>
              <a:t> </a:t>
            </a:r>
            <a:r>
              <a:rPr lang="en-US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972500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Main Property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DDBB20D-F257-764C-9640-A50656D71D98}" type="slidenum">
              <a:rPr lang="en-US" sz="1400"/>
              <a:pPr eaLnBrk="1" hangingPunct="1"/>
              <a:t>48</a:t>
            </a:fld>
            <a:endParaRPr lang="en-US" sz="1400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1987550" y="2819400"/>
            <a:ext cx="3429000" cy="2286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4349750" y="2362200"/>
            <a:ext cx="2362200" cy="3048000"/>
          </a:xfrm>
          <a:prstGeom prst="ellipse">
            <a:avLst/>
          </a:prstGeom>
          <a:solidFill>
            <a:srgbClr val="FAC090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5846" name="TextBox 6"/>
          <p:cNvSpPr txBox="1">
            <a:spLocks noChangeArrowheads="1"/>
          </p:cNvSpPr>
          <p:nvPr/>
        </p:nvSpPr>
        <p:spPr bwMode="auto">
          <a:xfrm>
            <a:off x="1835150" y="2667000"/>
            <a:ext cx="52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Si</a:t>
            </a:r>
          </a:p>
        </p:txBody>
      </p:sp>
      <p:sp>
        <p:nvSpPr>
          <p:cNvPr id="35847" name="TextBox 7"/>
          <p:cNvSpPr txBox="1">
            <a:spLocks noChangeArrowheads="1"/>
          </p:cNvSpPr>
          <p:nvPr/>
        </p:nvSpPr>
        <p:spPr bwMode="auto">
          <a:xfrm>
            <a:off x="6330950" y="2057400"/>
            <a:ext cx="527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Sj</a:t>
            </a:r>
          </a:p>
        </p:txBody>
      </p:sp>
      <p:sp>
        <p:nvSpPr>
          <p:cNvPr id="35848" name="TextBox 8"/>
          <p:cNvSpPr txBox="1">
            <a:spLocks noChangeArrowheads="1"/>
          </p:cNvSpPr>
          <p:nvPr/>
        </p:nvSpPr>
        <p:spPr bwMode="auto">
          <a:xfrm>
            <a:off x="3060700" y="30734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a</a:t>
            </a:r>
          </a:p>
        </p:txBody>
      </p: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3282950" y="41148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b</a:t>
            </a:r>
          </a:p>
        </p:txBody>
      </p:sp>
      <p:sp>
        <p:nvSpPr>
          <p:cNvPr id="35850" name="TextBox 10"/>
          <p:cNvSpPr txBox="1">
            <a:spLocks noChangeArrowheads="1"/>
          </p:cNvSpPr>
          <p:nvPr/>
        </p:nvSpPr>
        <p:spPr bwMode="auto">
          <a:xfrm>
            <a:off x="4730750" y="32766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c</a:t>
            </a:r>
          </a:p>
        </p:txBody>
      </p:sp>
      <p:sp>
        <p:nvSpPr>
          <p:cNvPr id="35851" name="TextBox 11"/>
          <p:cNvSpPr txBox="1">
            <a:spLocks noChangeArrowheads="1"/>
          </p:cNvSpPr>
          <p:nvPr/>
        </p:nvSpPr>
        <p:spPr bwMode="auto">
          <a:xfrm>
            <a:off x="5949950" y="3200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d</a:t>
            </a:r>
          </a:p>
        </p:txBody>
      </p:sp>
      <p:sp>
        <p:nvSpPr>
          <p:cNvPr id="35852" name="TextBox 12"/>
          <p:cNvSpPr txBox="1">
            <a:spLocks noChangeArrowheads="1"/>
          </p:cNvSpPr>
          <p:nvPr/>
        </p:nvSpPr>
        <p:spPr bwMode="auto">
          <a:xfrm>
            <a:off x="4730750" y="3911600"/>
            <a:ext cx="366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e</a:t>
            </a:r>
          </a:p>
        </p:txBody>
      </p:sp>
      <p:sp>
        <p:nvSpPr>
          <p:cNvPr id="35853" name="TextBox 13"/>
          <p:cNvSpPr txBox="1">
            <a:spLocks noChangeArrowheads="1"/>
          </p:cNvSpPr>
          <p:nvPr/>
        </p:nvSpPr>
        <p:spPr bwMode="auto">
          <a:xfrm>
            <a:off x="2749550" y="3822700"/>
            <a:ext cx="350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f</a:t>
            </a:r>
          </a:p>
        </p:txBody>
      </p:sp>
      <p:sp>
        <p:nvSpPr>
          <p:cNvPr id="35854" name="TextBox 14"/>
          <p:cNvSpPr txBox="1">
            <a:spLocks noChangeArrowheads="1"/>
          </p:cNvSpPr>
          <p:nvPr/>
        </p:nvSpPr>
        <p:spPr bwMode="auto">
          <a:xfrm>
            <a:off x="427038" y="5638800"/>
            <a:ext cx="5602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What is </a:t>
            </a:r>
            <a:r>
              <a:rPr lang="en-US" sz="3200" dirty="0" err="1" smtClean="0"/>
              <a:t>Prob</a:t>
            </a:r>
            <a:r>
              <a:rPr lang="en-US" sz="3200" dirty="0"/>
              <a:t>[</a:t>
            </a:r>
            <a:r>
              <a:rPr lang="en-US" sz="3200" dirty="0" err="1" smtClean="0"/>
              <a:t>mh</a:t>
            </a:r>
            <a:r>
              <a:rPr lang="en-US" sz="3200" dirty="0" smtClean="0"/>
              <a:t>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 </a:t>
            </a:r>
            <a:r>
              <a:rPr lang="en-US" sz="3200" dirty="0"/>
              <a:t>= </a:t>
            </a:r>
            <a:r>
              <a:rPr lang="en-US" sz="3200" dirty="0" err="1"/>
              <a:t>mh</a:t>
            </a:r>
            <a:r>
              <a:rPr lang="en-US" sz="3200" dirty="0" smtClean="0"/>
              <a:t>(</a:t>
            </a:r>
            <a:r>
              <a:rPr lang="en-US" sz="3200" dirty="0" err="1"/>
              <a:t>S</a:t>
            </a:r>
            <a:r>
              <a:rPr lang="en-US" sz="3200" baseline="-25000" dirty="0" err="1"/>
              <a:t>j</a:t>
            </a:r>
            <a:r>
              <a:rPr lang="en-US" sz="3200" dirty="0" smtClean="0"/>
              <a:t>)</a:t>
            </a:r>
            <a:r>
              <a:rPr lang="en-US" sz="3200" dirty="0"/>
              <a:t>]</a:t>
            </a:r>
            <a:r>
              <a:rPr lang="en-US" sz="3200" dirty="0" smtClean="0"/>
              <a:t> </a:t>
            </a:r>
            <a:r>
              <a:rPr lang="en-US" sz="3200" dirty="0"/>
              <a:t>? </a:t>
            </a:r>
          </a:p>
        </p:txBody>
      </p:sp>
      <p:sp>
        <p:nvSpPr>
          <p:cNvPr id="35855" name="Rounded Rectangle 15"/>
          <p:cNvSpPr>
            <a:spLocks noChangeArrowheads="1"/>
          </p:cNvSpPr>
          <p:nvPr/>
        </p:nvSpPr>
        <p:spPr bwMode="auto">
          <a:xfrm>
            <a:off x="5562600" y="6202641"/>
            <a:ext cx="3277410" cy="57888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/>
              <a:t>Answer: 2/6 = J</a:t>
            </a:r>
            <a:r>
              <a:rPr lang="en-US" sz="2800" dirty="0" smtClean="0"/>
              <a:t>(S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0777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Computing Minhashes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We use a hash function (which we assume is random)</a:t>
            </a:r>
          </a:p>
        </p:txBody>
      </p:sp>
      <p:sp>
        <p:nvSpPr>
          <p:cNvPr id="3686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81E678D-B4F0-2747-AC50-251130B0AC58}" type="slidenum">
              <a:rPr lang="en-US" sz="1400"/>
              <a:pPr eaLnBrk="1" hangingPunct="1"/>
              <a:t>49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6400" y="3276600"/>
            <a:ext cx="6327373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 err="1"/>
              <a:t>mh</a:t>
            </a:r>
            <a:r>
              <a:rPr lang="en-US" sz="3200" dirty="0"/>
              <a:t>(S) {</a:t>
            </a:r>
            <a:br>
              <a:rPr lang="en-US" sz="3200" dirty="0"/>
            </a:br>
            <a:r>
              <a:rPr lang="en-US" sz="3200" dirty="0"/>
              <a:t>     v = </a:t>
            </a:r>
            <a:r>
              <a:rPr lang="en-US" sz="3200" dirty="0" smtClean="0"/>
              <a:t>∞;</a:t>
            </a:r>
            <a:r>
              <a:rPr lang="en-US" sz="3200" baseline="30000" dirty="0"/>
              <a:t/>
            </a:r>
            <a:br>
              <a:rPr lang="en-US" sz="3200" baseline="30000" dirty="0"/>
            </a:br>
            <a:r>
              <a:rPr lang="en-US" sz="3200" dirty="0"/>
              <a:t>     </a:t>
            </a:r>
            <a:r>
              <a:rPr lang="en-US" sz="3200" dirty="0" err="1"/>
              <a:t>forall</a:t>
            </a:r>
            <a:r>
              <a:rPr lang="en-US" sz="3200" dirty="0"/>
              <a:t> x in S do</a:t>
            </a:r>
            <a:br>
              <a:rPr lang="en-US" sz="3200" dirty="0"/>
            </a:br>
            <a:r>
              <a:rPr lang="en-US" sz="3200" dirty="0"/>
              <a:t>            if h(x) &lt; v then {v = h(x); y = x;}</a:t>
            </a:r>
            <a:br>
              <a:rPr lang="en-US" sz="3200" dirty="0"/>
            </a:br>
            <a:r>
              <a:rPr lang="en-US" sz="3200" dirty="0"/>
              <a:t>      return y;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881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Application 1: Record Linkage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8D06733-2C13-EC4F-9C08-B8D936E5442F}" type="slidenum">
              <a:rPr lang="en-US" sz="1400"/>
              <a:pPr eaLnBrk="1" hangingPunct="1"/>
              <a:t>5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1442"/>
              </p:ext>
            </p:extLst>
          </p:nvPr>
        </p:nvGraphicFramePr>
        <p:xfrm>
          <a:off x="190197" y="2286000"/>
          <a:ext cx="3924604" cy="3017520"/>
        </p:xfrm>
        <a:graphic>
          <a:graphicData uri="http://schemas.openxmlformats.org/drawingml/2006/table">
            <a:tbl>
              <a:tblPr/>
              <a:tblGrid>
                <a:gridCol w="2423470"/>
                <a:gridCol w="1501134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CName1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 Other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Microsoft Corp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Apple Computer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Apples, Pears, and More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59867"/>
              </p:ext>
            </p:extLst>
          </p:nvPr>
        </p:nvGraphicFramePr>
        <p:xfrm>
          <a:off x="4429736" y="2286000"/>
          <a:ext cx="4066260" cy="3017520"/>
        </p:xfrm>
        <a:graphic>
          <a:graphicData uri="http://schemas.openxmlformats.org/drawingml/2006/table">
            <a:tbl>
              <a:tblPr/>
              <a:tblGrid>
                <a:gridCol w="2730239"/>
                <a:gridCol w="133602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CName2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 Other 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Microsoft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Inc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Apple Corporation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Apples and Pears Farm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8" name="TextBox 7"/>
          <p:cNvSpPr txBox="1">
            <a:spLocks noChangeArrowheads="1"/>
          </p:cNvSpPr>
          <p:nvPr/>
        </p:nvSpPr>
        <p:spPr bwMode="auto">
          <a:xfrm>
            <a:off x="533400" y="1524000"/>
            <a:ext cx="188284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/>
              <a:t>Relation 1</a:t>
            </a:r>
            <a:endParaRPr lang="en-US" sz="3200" dirty="0"/>
          </a:p>
        </p:txBody>
      </p:sp>
      <p:sp>
        <p:nvSpPr>
          <p:cNvPr id="21549" name="TextBox 8"/>
          <p:cNvSpPr txBox="1">
            <a:spLocks noChangeArrowheads="1"/>
          </p:cNvSpPr>
          <p:nvPr/>
        </p:nvSpPr>
        <p:spPr bwMode="auto">
          <a:xfrm>
            <a:off x="5105400" y="1600200"/>
            <a:ext cx="1882847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/>
              <a:t>Relation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49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set </a:t>
            </a:r>
            <a:r>
              <a:rPr lang="en-US" dirty="0" smtClean="0"/>
              <a:t>S</a:t>
            </a:r>
            <a:r>
              <a:rPr lang="en-US" baseline="-25000" dirty="0" smtClean="0"/>
              <a:t>i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is </a:t>
            </a:r>
            <a:r>
              <a:rPr lang="en-US" dirty="0" smtClean="0"/>
              <a:t>S</a:t>
            </a:r>
            <a:r>
              <a:rPr lang="en-US" baseline="-25000" dirty="0" smtClean="0"/>
              <a:t>i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{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a,b,c,e,f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h: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(a)=77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(b)=55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(c)=33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(e)=88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(f)=66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what is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?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95B5F50-B9CD-854D-AF63-BF325BDCB828}" type="slidenum">
              <a:rPr lang="en-US" sz="1400"/>
              <a:pPr eaLnBrk="1" hangingPunct="1"/>
              <a:t>50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7447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Usage Idea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Recall: we have n sets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…,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endParaRPr lang="en-US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), …,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Return pairs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which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)=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their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Jaccard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similarity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But too many false negatives !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can we improve ?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CC720AB-7F64-814B-94D8-2B7B50EE8DC1}" type="slidenum">
              <a:rPr lang="en-US" sz="1400"/>
              <a:pPr eaLnBrk="1" hangingPunct="1"/>
              <a:t>51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89327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Improvement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Independent hash functions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…,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m</a:t>
            </a:r>
            <a:endParaRPr lang="en-US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each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compute 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= the m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minhashes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for each j=1,…,m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EA844C2-1B4F-C348-89AB-447038F3CFFE}" type="slidenum">
              <a:rPr lang="en-US" sz="1400"/>
              <a:pPr eaLnBrk="1" hangingPunct="1"/>
              <a:t>52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77782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set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= {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a,b,c,e,f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(a)=77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(b)=55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(c)=33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(e)=88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(f)=66</a:t>
            </a: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(a)=22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(b)=66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(c)=55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(e)=11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(f)=44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what is 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0A5DB3A-CC9B-4943-A71C-2E7730D41F23}" type="slidenum">
              <a:rPr lang="en-US" sz="1400"/>
              <a:pPr eaLnBrk="1" hangingPunct="1"/>
              <a:t>53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36906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set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is 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= {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a,b,c,e,f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}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(a)=77,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(b)=55,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(c)=33,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(e)=88,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(f)=66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(a)=22,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(b)=66,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(c)=55,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(e)=11,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(f)=44</a:t>
            </a:r>
          </a:p>
          <a:p>
            <a:pPr>
              <a:buFontTx/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what is 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= ?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Answer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MH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(S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= (c, e)    (an ordered pair)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6C31A0A-FA28-1E42-BBE5-F53989303BC9}" type="slidenum">
              <a:rPr lang="en-US" sz="1400"/>
              <a:pPr eaLnBrk="1" hangingPunct="1"/>
              <a:t>54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85520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Using Minhashes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), …, MH(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J(S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≈ the fraction of positions where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             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and MH(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agree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5766E48-F4E3-BE46-9E87-F40D0C843C6A}" type="slidenum">
              <a:rPr lang="en-US" sz="1400"/>
              <a:pPr eaLnBrk="1" hangingPunct="1"/>
              <a:t>55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17636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33349A1-1217-9E41-82ED-E75A243E6DE3}" type="slidenum">
              <a:rPr lang="en-US" sz="1400"/>
              <a:pPr eaLnBrk="1" hangingPunct="1"/>
              <a:t>56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19755"/>
              </p:ext>
            </p:extLst>
          </p:nvPr>
        </p:nvGraphicFramePr>
        <p:xfrm>
          <a:off x="1752600" y="1914525"/>
          <a:ext cx="6096000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096000" cy="338137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12" name="TextBox 6"/>
          <p:cNvSpPr txBox="1">
            <a:spLocks noChangeArrowheads="1"/>
          </p:cNvSpPr>
          <p:nvPr/>
        </p:nvSpPr>
        <p:spPr bwMode="auto">
          <a:xfrm>
            <a:off x="304800" y="220980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n=7</a:t>
            </a:r>
          </a:p>
        </p:txBody>
      </p:sp>
      <p:sp>
        <p:nvSpPr>
          <p:cNvPr id="44113" name="TextBox 7"/>
          <p:cNvSpPr txBox="1">
            <a:spLocks noChangeArrowheads="1"/>
          </p:cNvSpPr>
          <p:nvPr/>
        </p:nvSpPr>
        <p:spPr bwMode="auto">
          <a:xfrm>
            <a:off x="304800" y="3657600"/>
            <a:ext cx="750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m=6</a:t>
            </a:r>
          </a:p>
        </p:txBody>
      </p:sp>
      <p:sp>
        <p:nvSpPr>
          <p:cNvPr id="44114" name="TextBox 8"/>
          <p:cNvSpPr txBox="1">
            <a:spLocks noChangeArrowheads="1"/>
          </p:cNvSpPr>
          <p:nvPr/>
        </p:nvSpPr>
        <p:spPr bwMode="auto">
          <a:xfrm>
            <a:off x="1739900" y="6172200"/>
            <a:ext cx="4848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Estimate J(S</a:t>
            </a:r>
            <a:r>
              <a:rPr lang="en-US" baseline="-25000" dirty="0"/>
              <a:t>1</a:t>
            </a:r>
            <a:r>
              <a:rPr lang="en-US" dirty="0"/>
              <a:t>,S</a:t>
            </a:r>
            <a:r>
              <a:rPr lang="en-US" baseline="-25000" dirty="0"/>
              <a:t>2</a:t>
            </a:r>
            <a:r>
              <a:rPr lang="en-US" dirty="0"/>
              <a:t>) = ?,  then J(S</a:t>
            </a:r>
            <a:r>
              <a:rPr lang="en-US" baseline="-25000" dirty="0"/>
              <a:t>1</a:t>
            </a:r>
            <a:r>
              <a:rPr lang="en-US" dirty="0"/>
              <a:t>,S</a:t>
            </a:r>
            <a:r>
              <a:rPr lang="en-US" baseline="-25000" dirty="0"/>
              <a:t>3</a:t>
            </a:r>
            <a:r>
              <a:rPr lang="en-US" dirty="0"/>
              <a:t>)=?</a:t>
            </a:r>
          </a:p>
        </p:txBody>
      </p:sp>
    </p:spTree>
    <p:extLst>
      <p:ext uri="{BB962C8B-B14F-4D97-AF65-F5344CB8AC3E}">
        <p14:creationId xmlns:p14="http://schemas.microsoft.com/office/powerpoint/2010/main" val="1553511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Note: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Minhashes still require Jaccard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How do we compute the fraction of positions where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agree ?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Annotate each position with its position number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Then this is precisely J(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6E465AB-C5A1-0548-A53A-C8BA6366A5CD}" type="slidenum">
              <a:rPr lang="en-US" sz="1400"/>
              <a:pPr eaLnBrk="1" hangingPunct="1"/>
              <a:t>57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731506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Note:</a:t>
            </a:r>
            <a:br>
              <a:rPr lang="en-US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Minhashes still require Jaccard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E251CA7-30AE-A648-A191-F5C5F49F1A98}" type="slidenum">
              <a:rPr lang="en-US" sz="1400"/>
              <a:pPr eaLnBrk="1" hangingPunct="1"/>
              <a:t>58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209800"/>
          <a:ext cx="2613025" cy="3381378"/>
        </p:xfrm>
        <a:graphic>
          <a:graphicData uri="http://schemas.openxmlformats.org/drawingml/2006/table">
            <a:tbl>
              <a:tblPr/>
              <a:tblGrid>
                <a:gridCol w="654050"/>
                <a:gridCol w="652463"/>
                <a:gridCol w="652462"/>
                <a:gridCol w="6540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6120" name="Straight Arrow Connector 7"/>
          <p:cNvCxnSpPr>
            <a:cxnSpLocks noChangeShapeType="1"/>
          </p:cNvCxnSpPr>
          <p:nvPr/>
        </p:nvCxnSpPr>
        <p:spPr bwMode="auto">
          <a:xfrm>
            <a:off x="1524000" y="3048000"/>
            <a:ext cx="1143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1" name="Straight Arrow Connector 9"/>
          <p:cNvCxnSpPr>
            <a:cxnSpLocks noChangeShapeType="1"/>
          </p:cNvCxnSpPr>
          <p:nvPr/>
        </p:nvCxnSpPr>
        <p:spPr bwMode="auto">
          <a:xfrm>
            <a:off x="1447800" y="47244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22" name="Straight Arrow Connector 11"/>
          <p:cNvCxnSpPr>
            <a:cxnSpLocks noChangeShapeType="1"/>
          </p:cNvCxnSpPr>
          <p:nvPr/>
        </p:nvCxnSpPr>
        <p:spPr bwMode="auto">
          <a:xfrm>
            <a:off x="1447800" y="52578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3" name="TextBox 12"/>
          <p:cNvSpPr txBox="1">
            <a:spLocks noChangeArrowheads="1"/>
          </p:cNvSpPr>
          <p:nvPr/>
        </p:nvSpPr>
        <p:spPr bwMode="auto">
          <a:xfrm>
            <a:off x="290513" y="5943600"/>
            <a:ext cx="4281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Fraction of equal positions = 4/m</a:t>
            </a:r>
          </a:p>
        </p:txBody>
      </p:sp>
      <p:sp>
        <p:nvSpPr>
          <p:cNvPr id="46124" name="TextBox 13"/>
          <p:cNvSpPr txBox="1">
            <a:spLocks noChangeArrowheads="1"/>
          </p:cNvSpPr>
          <p:nvPr/>
        </p:nvSpPr>
        <p:spPr bwMode="auto">
          <a:xfrm>
            <a:off x="3581400" y="2438400"/>
            <a:ext cx="522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MH</a:t>
            </a:r>
            <a:r>
              <a:rPr lang="en-US" baseline="-25000" dirty="0"/>
              <a:t>1</a:t>
            </a:r>
            <a:r>
              <a:rPr lang="en-US" dirty="0"/>
              <a:t>={(1,1),(2,4),(3,8),(4,4),(5,8),(6,6)}</a:t>
            </a:r>
          </a:p>
          <a:p>
            <a:pPr eaLnBrk="1" hangingPunct="1"/>
            <a:r>
              <a:rPr lang="en-US" dirty="0"/>
              <a:t>MH</a:t>
            </a:r>
            <a:r>
              <a:rPr lang="en-US" baseline="-25000" dirty="0"/>
              <a:t>2</a:t>
            </a:r>
            <a:r>
              <a:rPr lang="en-US" dirty="0"/>
              <a:t>={(1,4),(2,4),(3,8),(4,7),(5,8),(6,6)}</a:t>
            </a:r>
          </a:p>
        </p:txBody>
      </p:sp>
      <p:cxnSp>
        <p:nvCxnSpPr>
          <p:cNvPr id="46125" name="Straight Arrow Connector 14"/>
          <p:cNvCxnSpPr>
            <a:cxnSpLocks noChangeShapeType="1"/>
          </p:cNvCxnSpPr>
          <p:nvPr/>
        </p:nvCxnSpPr>
        <p:spPr bwMode="auto">
          <a:xfrm>
            <a:off x="1447800" y="3581400"/>
            <a:ext cx="1219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26" name="TextBox 15"/>
          <p:cNvSpPr txBox="1">
            <a:spLocks noChangeArrowheads="1"/>
          </p:cNvSpPr>
          <p:nvPr/>
        </p:nvSpPr>
        <p:spPr bwMode="auto">
          <a:xfrm>
            <a:off x="4114800" y="4495800"/>
            <a:ext cx="346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J(MH</a:t>
            </a:r>
            <a:r>
              <a:rPr lang="en-US" baseline="-25000" dirty="0"/>
              <a:t>1</a:t>
            </a:r>
            <a:r>
              <a:rPr lang="en-US" dirty="0"/>
              <a:t>, MH</a:t>
            </a:r>
            <a:r>
              <a:rPr lang="en-US" baseline="-25000" dirty="0"/>
              <a:t>2</a:t>
            </a:r>
            <a:r>
              <a:rPr lang="en-US" dirty="0"/>
              <a:t>) = 4/ (2m-4)</a:t>
            </a:r>
          </a:p>
        </p:txBody>
      </p:sp>
    </p:spTree>
    <p:extLst>
      <p:ext uri="{BB962C8B-B14F-4D97-AF65-F5344CB8AC3E}">
        <p14:creationId xmlns:p14="http://schemas.microsoft.com/office/powerpoint/2010/main" val="4211840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Comments on Minhashes</a:t>
            </a:r>
          </a:p>
        </p:txBody>
      </p:sp>
      <p:sp>
        <p:nvSpPr>
          <p:cNvPr id="471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It is not a signature yet !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 have only reduced the problem of computing J(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,S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to the problem of computing J on smaller sets, of size m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signature is provided by LSH (next)</a:t>
            </a:r>
          </a:p>
        </p:txBody>
      </p:sp>
      <p:sp>
        <p:nvSpPr>
          <p:cNvPr id="4710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F2F65BE-B024-8544-9135-C83DEBD30A6F}" type="slidenum">
              <a:rPr lang="en-US" sz="1400"/>
              <a:pPr eaLnBrk="1" hangingPunct="1"/>
              <a:t>59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0530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Application 2: Similarity Join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9F8A050-9459-0F43-A66B-F4C8D125960D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43100" y="2697163"/>
            <a:ext cx="5257800" cy="1570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/>
              <a:t>SELECT *</a:t>
            </a:r>
            <a:br>
              <a:rPr lang="en-US" sz="3200" dirty="0"/>
            </a:br>
            <a:r>
              <a:rPr lang="en-US" sz="3200" dirty="0"/>
              <a:t>FROM Company1, Company2</a:t>
            </a:r>
            <a:br>
              <a:rPr lang="en-US" sz="3200" dirty="0"/>
            </a:br>
            <a:r>
              <a:rPr lang="en-US" sz="3200" dirty="0"/>
              <a:t>WHERE cname1 ≈ cname2</a:t>
            </a:r>
            <a:endParaRPr lang="en-US" sz="3200" baseline="30000" dirty="0"/>
          </a:p>
        </p:txBody>
      </p:sp>
      <p:sp>
        <p:nvSpPr>
          <p:cNvPr id="22533" name="Oval Callout 5"/>
          <p:cNvSpPr>
            <a:spLocks noChangeArrowheads="1"/>
          </p:cNvSpPr>
          <p:nvPr/>
        </p:nvSpPr>
        <p:spPr bwMode="auto">
          <a:xfrm>
            <a:off x="2057400" y="5302975"/>
            <a:ext cx="3795131" cy="1168539"/>
          </a:xfrm>
          <a:prstGeom prst="wedgeEllipseCallout">
            <a:avLst>
              <a:gd name="adj1" fmla="val 415"/>
              <a:gd name="adj2" fmla="val -13330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400" dirty="0"/>
              <a:t>We want the </a:t>
            </a:r>
            <a:r>
              <a:rPr lang="en-US" sz="2400" dirty="0" smtClean="0"/>
              <a:t>strings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/>
              <a:t>be </a:t>
            </a:r>
            <a:r>
              <a:rPr lang="ja-JP" altLang="en-US" sz="2400" dirty="0"/>
              <a:t>“</a:t>
            </a:r>
            <a:r>
              <a:rPr lang="en-US" sz="2400" dirty="0"/>
              <a:t>similar</a:t>
            </a:r>
            <a:r>
              <a:rPr lang="ja-JP" altLang="en-US" sz="2400" dirty="0"/>
              <a:t>”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04000" y="5143500"/>
            <a:ext cx="239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as record linkage,</a:t>
            </a:r>
            <a:br>
              <a:rPr lang="en-US" dirty="0" smtClean="0"/>
            </a:br>
            <a:r>
              <a:rPr lang="en-US" dirty="0" smtClean="0"/>
              <a:t>but done on-the-fly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4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Locality Sensitive Hashing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,…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= sets of m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minhashes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Compute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signatures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Sig(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for each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set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Desired property:</a:t>
            </a:r>
            <a:b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EDF6B90-73E8-3444-BB7D-8F029312F625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7350" y="4997450"/>
            <a:ext cx="8172897" cy="5847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 dirty="0"/>
              <a:t>Sig(</a:t>
            </a:r>
            <a:r>
              <a:rPr lang="en-US" sz="3200" dirty="0" err="1"/>
              <a:t>MH</a:t>
            </a:r>
            <a:r>
              <a:rPr lang="en-US" sz="3200" baseline="-25000" dirty="0" err="1"/>
              <a:t>i</a:t>
            </a:r>
            <a:r>
              <a:rPr lang="en-US" sz="3200" dirty="0" smtClean="0"/>
              <a:t>)⋂Sig</a:t>
            </a:r>
            <a:r>
              <a:rPr lang="en-US" sz="3200" dirty="0"/>
              <a:t>(</a:t>
            </a:r>
            <a:r>
              <a:rPr lang="en-US" sz="3200" dirty="0" err="1"/>
              <a:t>MH</a:t>
            </a:r>
            <a:r>
              <a:rPr lang="en-US" sz="3200" baseline="-25000" dirty="0" err="1"/>
              <a:t>j</a:t>
            </a:r>
            <a:r>
              <a:rPr lang="en-US" sz="3200" dirty="0"/>
              <a:t>) ≠ empty </a:t>
            </a:r>
            <a:r>
              <a:rPr lang="en-US" sz="3200" dirty="0">
                <a:sym typeface="Wingdings" charset="0"/>
              </a:rPr>
              <a:t> </a:t>
            </a:r>
            <a:r>
              <a:rPr lang="en-US" sz="3200" dirty="0"/>
              <a:t>J(</a:t>
            </a:r>
            <a:r>
              <a:rPr lang="en-US" sz="3200" dirty="0" err="1"/>
              <a:t>MH</a:t>
            </a:r>
            <a:r>
              <a:rPr lang="en-US" sz="3200" baseline="-25000" dirty="0" err="1"/>
              <a:t>i</a:t>
            </a:r>
            <a:r>
              <a:rPr lang="en-US" sz="3200" dirty="0" err="1"/>
              <a:t>,MH</a:t>
            </a:r>
            <a:r>
              <a:rPr lang="en-US" sz="3200" baseline="-25000" dirty="0" err="1"/>
              <a:t>j</a:t>
            </a:r>
            <a:r>
              <a:rPr lang="en-US" sz="3200" dirty="0"/>
              <a:t>) &gt; s </a:t>
            </a:r>
          </a:p>
        </p:txBody>
      </p:sp>
    </p:spTree>
    <p:extLst>
      <p:ext uri="{BB962C8B-B14F-4D97-AF65-F5344CB8AC3E}">
        <p14:creationId xmlns:p14="http://schemas.microsoft.com/office/powerpoint/2010/main" val="32171268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LSH</a:t>
            </a:r>
          </a:p>
        </p:txBody>
      </p:sp>
      <p:sp>
        <p:nvSpPr>
          <p:cNvPr id="491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Each set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has m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minhashes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Divide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the m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minhashes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into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 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bands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of size r 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rows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i.e. m = b*r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For each band j=1,…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,b,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apply a hash function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to the string of values in band j in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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j</a:t>
            </a:r>
            <a:endParaRPr lang="en-US" baseline="-25000" dirty="0">
              <a:latin typeface="Times New Roman" charset="0"/>
              <a:ea typeface="ＭＳ Ｐゴシック" charset="0"/>
              <a:cs typeface="ＭＳ Ｐゴシック" charset="0"/>
              <a:sym typeface="Wingdings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Then Sig(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MH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) = (h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1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, h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2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, …,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h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b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F45E54B-B614-F24A-B3F0-141DD8BF60E1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1271362" y="5524204"/>
            <a:ext cx="658853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 smtClean="0"/>
              <a:t>b signatures, each consisting of r </a:t>
            </a:r>
            <a:r>
              <a:rPr lang="en-US" sz="2800" dirty="0" err="1" smtClean="0"/>
              <a:t>minhashes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781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9" name="Rounded Rectangle 9"/>
          <p:cNvSpPr>
            <a:spLocks noChangeArrowheads="1"/>
          </p:cNvSpPr>
          <p:nvPr/>
        </p:nvSpPr>
        <p:spPr bwMode="auto">
          <a:xfrm>
            <a:off x="19050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0" name="Rounded Rectangle 10"/>
          <p:cNvSpPr>
            <a:spLocks noChangeArrowheads="1"/>
          </p:cNvSpPr>
          <p:nvPr/>
        </p:nvSpPr>
        <p:spPr bwMode="auto">
          <a:xfrm>
            <a:off x="19050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1" name="Rounded Rectangle 11"/>
          <p:cNvSpPr>
            <a:spLocks noChangeArrowheads="1"/>
          </p:cNvSpPr>
          <p:nvPr/>
        </p:nvSpPr>
        <p:spPr bwMode="auto">
          <a:xfrm>
            <a:off x="19050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2" name="Rounded Rectangle 12"/>
          <p:cNvSpPr>
            <a:spLocks noChangeArrowheads="1"/>
          </p:cNvSpPr>
          <p:nvPr/>
        </p:nvSpPr>
        <p:spPr bwMode="auto">
          <a:xfrm>
            <a:off x="28194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3" name="Rounded Rectangle 13"/>
          <p:cNvSpPr>
            <a:spLocks noChangeArrowheads="1"/>
          </p:cNvSpPr>
          <p:nvPr/>
        </p:nvSpPr>
        <p:spPr bwMode="auto">
          <a:xfrm>
            <a:off x="28194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4" name="Rounded Rectangle 14"/>
          <p:cNvSpPr>
            <a:spLocks noChangeArrowheads="1"/>
          </p:cNvSpPr>
          <p:nvPr/>
        </p:nvSpPr>
        <p:spPr bwMode="auto">
          <a:xfrm>
            <a:off x="28194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5" name="Rounded Rectangle 15"/>
          <p:cNvSpPr>
            <a:spLocks noChangeArrowheads="1"/>
          </p:cNvSpPr>
          <p:nvPr/>
        </p:nvSpPr>
        <p:spPr bwMode="auto">
          <a:xfrm>
            <a:off x="36576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6" name="Rounded Rectangle 16"/>
          <p:cNvSpPr>
            <a:spLocks noChangeArrowheads="1"/>
          </p:cNvSpPr>
          <p:nvPr/>
        </p:nvSpPr>
        <p:spPr bwMode="auto">
          <a:xfrm>
            <a:off x="36576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7" name="Rounded Rectangle 17"/>
          <p:cNvSpPr>
            <a:spLocks noChangeArrowheads="1"/>
          </p:cNvSpPr>
          <p:nvPr/>
        </p:nvSpPr>
        <p:spPr bwMode="auto">
          <a:xfrm>
            <a:off x="36576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8" name="Rounded Rectangle 18"/>
          <p:cNvSpPr>
            <a:spLocks noChangeArrowheads="1"/>
          </p:cNvSpPr>
          <p:nvPr/>
        </p:nvSpPr>
        <p:spPr bwMode="auto">
          <a:xfrm>
            <a:off x="45720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69" name="Rounded Rectangle 19"/>
          <p:cNvSpPr>
            <a:spLocks noChangeArrowheads="1"/>
          </p:cNvSpPr>
          <p:nvPr/>
        </p:nvSpPr>
        <p:spPr bwMode="auto">
          <a:xfrm>
            <a:off x="45720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0" name="Rounded Rectangle 20"/>
          <p:cNvSpPr>
            <a:spLocks noChangeArrowheads="1"/>
          </p:cNvSpPr>
          <p:nvPr/>
        </p:nvSpPr>
        <p:spPr bwMode="auto">
          <a:xfrm>
            <a:off x="45720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1" name="Rounded Rectangle 21"/>
          <p:cNvSpPr>
            <a:spLocks noChangeArrowheads="1"/>
          </p:cNvSpPr>
          <p:nvPr/>
        </p:nvSpPr>
        <p:spPr bwMode="auto">
          <a:xfrm>
            <a:off x="54102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2" name="Rounded Rectangle 22"/>
          <p:cNvSpPr>
            <a:spLocks noChangeArrowheads="1"/>
          </p:cNvSpPr>
          <p:nvPr/>
        </p:nvSpPr>
        <p:spPr bwMode="auto">
          <a:xfrm>
            <a:off x="54102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3" name="Rounded Rectangle 23"/>
          <p:cNvSpPr>
            <a:spLocks noChangeArrowheads="1"/>
          </p:cNvSpPr>
          <p:nvPr/>
        </p:nvSpPr>
        <p:spPr bwMode="auto">
          <a:xfrm>
            <a:off x="54102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4" name="Rounded Rectangle 24"/>
          <p:cNvSpPr>
            <a:spLocks noChangeArrowheads="1"/>
          </p:cNvSpPr>
          <p:nvPr/>
        </p:nvSpPr>
        <p:spPr bwMode="auto">
          <a:xfrm>
            <a:off x="63246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5" name="Rounded Rectangle 25"/>
          <p:cNvSpPr>
            <a:spLocks noChangeArrowheads="1"/>
          </p:cNvSpPr>
          <p:nvPr/>
        </p:nvSpPr>
        <p:spPr bwMode="auto">
          <a:xfrm>
            <a:off x="63246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6" name="Rounded Rectangle 26"/>
          <p:cNvSpPr>
            <a:spLocks noChangeArrowheads="1"/>
          </p:cNvSpPr>
          <p:nvPr/>
        </p:nvSpPr>
        <p:spPr bwMode="auto">
          <a:xfrm>
            <a:off x="63246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7" name="Rounded Rectangle 27"/>
          <p:cNvSpPr>
            <a:spLocks noChangeArrowheads="1"/>
          </p:cNvSpPr>
          <p:nvPr/>
        </p:nvSpPr>
        <p:spPr bwMode="auto">
          <a:xfrm>
            <a:off x="7162800" y="5105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8" name="Rounded Rectangle 28"/>
          <p:cNvSpPr>
            <a:spLocks noChangeArrowheads="1"/>
          </p:cNvSpPr>
          <p:nvPr/>
        </p:nvSpPr>
        <p:spPr bwMode="auto">
          <a:xfrm>
            <a:off x="7162800" y="3962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9" name="Rounded Rectangle 29"/>
          <p:cNvSpPr>
            <a:spLocks noChangeArrowheads="1"/>
          </p:cNvSpPr>
          <p:nvPr/>
        </p:nvSpPr>
        <p:spPr bwMode="auto">
          <a:xfrm>
            <a:off x="7162800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rgbClr val="FAC09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30261D1-C6BB-2944-A659-BBD86C153F7A}" type="slidenum">
              <a:rPr lang="en-US" sz="1400"/>
              <a:pPr eaLnBrk="1" hangingPunct="1"/>
              <a:t>62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95282"/>
              </p:ext>
            </p:extLst>
          </p:nvPr>
        </p:nvGraphicFramePr>
        <p:xfrm>
          <a:off x="1752600" y="1914525"/>
          <a:ext cx="6096000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096000" cy="338137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56" name="TextBox 6"/>
          <p:cNvSpPr txBox="1">
            <a:spLocks noChangeArrowheads="1"/>
          </p:cNvSpPr>
          <p:nvPr/>
        </p:nvSpPr>
        <p:spPr bwMode="auto">
          <a:xfrm>
            <a:off x="304800" y="220980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n=7</a:t>
            </a:r>
          </a:p>
        </p:txBody>
      </p:sp>
      <p:sp>
        <p:nvSpPr>
          <p:cNvPr id="50257" name="TextBox 7"/>
          <p:cNvSpPr txBox="1">
            <a:spLocks noChangeArrowheads="1"/>
          </p:cNvSpPr>
          <p:nvPr/>
        </p:nvSpPr>
        <p:spPr bwMode="auto">
          <a:xfrm>
            <a:off x="304800" y="3657600"/>
            <a:ext cx="750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m=6</a:t>
            </a:r>
          </a:p>
          <a:p>
            <a:pPr eaLnBrk="1" hangingPunct="1"/>
            <a:r>
              <a:rPr lang="en-US"/>
              <a:t>b=3</a:t>
            </a:r>
            <a:br>
              <a:rPr lang="en-US"/>
            </a:br>
            <a:r>
              <a:rPr lang="en-US"/>
              <a:t>r=2</a:t>
            </a:r>
          </a:p>
        </p:txBody>
      </p:sp>
      <p:sp>
        <p:nvSpPr>
          <p:cNvPr id="50258" name="TextBox 8"/>
          <p:cNvSpPr txBox="1">
            <a:spLocks noChangeArrowheads="1"/>
          </p:cNvSpPr>
          <p:nvPr/>
        </p:nvSpPr>
        <p:spPr bwMode="auto">
          <a:xfrm>
            <a:off x="1295400" y="6243638"/>
            <a:ext cx="6707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Each rectangle (=band) becomes one new hash value</a:t>
            </a:r>
          </a:p>
        </p:txBody>
      </p:sp>
      <p:cxnSp>
        <p:nvCxnSpPr>
          <p:cNvPr id="50280" name="Straight Connector 30"/>
          <p:cNvCxnSpPr>
            <a:cxnSpLocks noChangeShapeType="1"/>
          </p:cNvCxnSpPr>
          <p:nvPr/>
        </p:nvCxnSpPr>
        <p:spPr bwMode="auto">
          <a:xfrm>
            <a:off x="8077200" y="38862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81" name="Straight Connector 31"/>
          <p:cNvCxnSpPr>
            <a:cxnSpLocks noChangeShapeType="1"/>
          </p:cNvCxnSpPr>
          <p:nvPr/>
        </p:nvCxnSpPr>
        <p:spPr bwMode="auto">
          <a:xfrm>
            <a:off x="8077200" y="50276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82" name="Straight Arrow Connector 33"/>
          <p:cNvCxnSpPr>
            <a:cxnSpLocks noChangeShapeType="1"/>
          </p:cNvCxnSpPr>
          <p:nvPr/>
        </p:nvCxnSpPr>
        <p:spPr bwMode="auto">
          <a:xfrm rot="5400000">
            <a:off x="7733507" y="4458494"/>
            <a:ext cx="1143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83" name="TextBox 40"/>
          <p:cNvSpPr txBox="1">
            <a:spLocks noChangeArrowheads="1"/>
          </p:cNvSpPr>
          <p:nvPr/>
        </p:nvSpPr>
        <p:spPr bwMode="auto">
          <a:xfrm>
            <a:off x="8285163" y="4038600"/>
            <a:ext cx="782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</a:t>
            </a:r>
            <a:br>
              <a:rPr lang="en-US"/>
            </a:br>
            <a:r>
              <a:rPr lang="en-US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2824041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120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Goal: want to compute the probability that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Sig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(MH(S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)) ⋂ Sig(MH(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)) ≠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emptyset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as a function of s = J(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So let s = J(S</a:t>
            </a:r>
            <a:r>
              <a:rPr lang="en-US" baseline="-25000" dirty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) = fraction of equal positions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86BBC5-E3C5-CD4E-A9B6-ED4F9D8BB557}" type="slidenum">
              <a:rPr lang="en-US" sz="1400"/>
              <a:pPr eaLnBrk="1" hangingPunct="1"/>
              <a:t>63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6955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1" name="Rounded Rectangle 11"/>
          <p:cNvSpPr>
            <a:spLocks noChangeArrowheads="1"/>
          </p:cNvSpPr>
          <p:nvPr/>
        </p:nvSpPr>
        <p:spPr bwMode="auto">
          <a:xfrm>
            <a:off x="4140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Rounded Rectangle 11"/>
          <p:cNvSpPr>
            <a:spLocks noChangeArrowheads="1"/>
          </p:cNvSpPr>
          <p:nvPr/>
        </p:nvSpPr>
        <p:spPr bwMode="auto">
          <a:xfrm>
            <a:off x="5029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C0975EB-C7C2-6745-8798-17ECE9401976}" type="slidenum">
              <a:rPr lang="en-US" sz="1400"/>
              <a:pPr eaLnBrk="1" hangingPunct="1"/>
              <a:t>64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3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52254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  <p:sp>
        <p:nvSpPr>
          <p:cNvPr id="52255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J(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err="1"/>
              <a:t>,S</a:t>
            </a:r>
            <a:r>
              <a:rPr lang="en-US" baseline="-25000" dirty="0" err="1"/>
              <a:t>j</a:t>
            </a:r>
            <a:r>
              <a:rPr lang="en-US" dirty="0"/>
              <a:t>) = s</a:t>
            </a:r>
          </a:p>
        </p:txBody>
      </p:sp>
      <p:sp>
        <p:nvSpPr>
          <p:cNvPr id="52256" name="Oval Callout 31"/>
          <p:cNvSpPr>
            <a:spLocks noChangeArrowheads="1"/>
          </p:cNvSpPr>
          <p:nvPr/>
        </p:nvSpPr>
        <p:spPr bwMode="auto">
          <a:xfrm>
            <a:off x="461385" y="3906609"/>
            <a:ext cx="2614180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two entries</a:t>
            </a:r>
            <a:br>
              <a:rPr lang="en-US" sz="2000"/>
            </a:br>
            <a:r>
              <a:rPr lang="en-US" sz="2000"/>
              <a:t>are equal ?</a:t>
            </a:r>
          </a:p>
        </p:txBody>
      </p:sp>
    </p:spTree>
    <p:extLst>
      <p:ext uri="{BB962C8B-B14F-4D97-AF65-F5344CB8AC3E}">
        <p14:creationId xmlns:p14="http://schemas.microsoft.com/office/powerpoint/2010/main" val="210075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5" name="Rounded Rectangle 11"/>
          <p:cNvSpPr>
            <a:spLocks noChangeArrowheads="1"/>
          </p:cNvSpPr>
          <p:nvPr/>
        </p:nvSpPr>
        <p:spPr bwMode="auto">
          <a:xfrm>
            <a:off x="4140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ounded Rectangle 11"/>
          <p:cNvSpPr>
            <a:spLocks noChangeArrowheads="1"/>
          </p:cNvSpPr>
          <p:nvPr/>
        </p:nvSpPr>
        <p:spPr bwMode="auto">
          <a:xfrm>
            <a:off x="5029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B7A1A50-B949-314E-8E20-77FC96FF7E2D}" type="slidenum">
              <a:rPr lang="en-US" sz="1400"/>
              <a:pPr eaLnBrk="1" hangingPunct="1"/>
              <a:t>65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9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53280" name="Oval Callout 31"/>
          <p:cNvSpPr>
            <a:spLocks noChangeArrowheads="1"/>
          </p:cNvSpPr>
          <p:nvPr/>
        </p:nvSpPr>
        <p:spPr bwMode="auto">
          <a:xfrm>
            <a:off x="461385" y="3906609"/>
            <a:ext cx="2614180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two entries</a:t>
            </a:r>
            <a:br>
              <a:rPr lang="en-US" sz="2000"/>
            </a:br>
            <a:r>
              <a:rPr lang="en-US" sz="2000"/>
              <a:t>are equal ?</a:t>
            </a:r>
          </a:p>
        </p:txBody>
      </p:sp>
      <p:sp>
        <p:nvSpPr>
          <p:cNvPr id="53281" name="Rounded Rectangle 10"/>
          <p:cNvSpPr>
            <a:spLocks noChangeArrowheads="1"/>
          </p:cNvSpPr>
          <p:nvPr/>
        </p:nvSpPr>
        <p:spPr bwMode="auto">
          <a:xfrm>
            <a:off x="6418263" y="5943600"/>
            <a:ext cx="2116137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600" dirty="0"/>
              <a:t>Answer: s</a:t>
            </a:r>
          </a:p>
        </p:txBody>
      </p: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131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9" name="Rounded Rectangle 11"/>
          <p:cNvSpPr>
            <a:spLocks noChangeArrowheads="1"/>
          </p:cNvSpPr>
          <p:nvPr/>
        </p:nvSpPr>
        <p:spPr bwMode="auto">
          <a:xfrm>
            <a:off x="4140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Rounded Rectangle 11"/>
          <p:cNvSpPr>
            <a:spLocks noChangeArrowheads="1"/>
          </p:cNvSpPr>
          <p:nvPr/>
        </p:nvSpPr>
        <p:spPr bwMode="auto">
          <a:xfrm>
            <a:off x="5029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7B3E30B-32F4-F048-A6F9-9E34ABC767C8}" type="slidenum">
              <a:rPr lang="en-US" sz="1400"/>
              <a:pPr eaLnBrk="1" hangingPunct="1"/>
              <a:t>66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3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54304" name="Oval Callout 31"/>
          <p:cNvSpPr>
            <a:spLocks noChangeArrowheads="1"/>
          </p:cNvSpPr>
          <p:nvPr/>
        </p:nvSpPr>
        <p:spPr bwMode="auto">
          <a:xfrm>
            <a:off x="1066048" y="3906609"/>
            <a:ext cx="2398629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the bands</a:t>
            </a:r>
            <a:br>
              <a:rPr lang="en-US" sz="2000"/>
            </a:br>
            <a:r>
              <a:rPr lang="en-US" sz="2000"/>
              <a:t>are equal ?</a:t>
            </a:r>
          </a:p>
        </p:txBody>
      </p:sp>
      <p:cxnSp>
        <p:nvCxnSpPr>
          <p:cNvPr id="54305" name="Straight Connector 11"/>
          <p:cNvCxnSpPr>
            <a:cxnSpLocks noChangeShapeType="1"/>
          </p:cNvCxnSpPr>
          <p:nvPr/>
        </p:nvCxnSpPr>
        <p:spPr bwMode="auto">
          <a:xfrm>
            <a:off x="6019800" y="31242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6" name="Straight Connector 12"/>
          <p:cNvCxnSpPr>
            <a:cxnSpLocks noChangeShapeType="1"/>
          </p:cNvCxnSpPr>
          <p:nvPr/>
        </p:nvCxnSpPr>
        <p:spPr bwMode="auto">
          <a:xfrm>
            <a:off x="6032500" y="53324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7" name="Straight Arrow Connector 13"/>
          <p:cNvCxnSpPr>
            <a:cxnSpLocks noChangeShapeType="1"/>
          </p:cNvCxnSpPr>
          <p:nvPr/>
        </p:nvCxnSpPr>
        <p:spPr bwMode="auto">
          <a:xfrm>
            <a:off x="6248400" y="3124200"/>
            <a:ext cx="2" cy="21590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8" name="TextBox 14"/>
          <p:cNvSpPr txBox="1">
            <a:spLocks noChangeArrowheads="1"/>
          </p:cNvSpPr>
          <p:nvPr/>
        </p:nvSpPr>
        <p:spPr bwMode="auto">
          <a:xfrm>
            <a:off x="6532563" y="3810000"/>
            <a:ext cx="782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</a:t>
            </a:r>
            <a:br>
              <a:rPr lang="en-US"/>
            </a:br>
            <a:r>
              <a:rPr lang="en-US"/>
              <a:t>rows</a:t>
            </a:r>
          </a:p>
        </p:txBody>
      </p: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21856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23" name="Rounded Rectangle 11"/>
          <p:cNvSpPr>
            <a:spLocks noChangeArrowheads="1"/>
          </p:cNvSpPr>
          <p:nvPr/>
        </p:nvSpPr>
        <p:spPr bwMode="auto">
          <a:xfrm>
            <a:off x="4140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Rounded Rectangle 11"/>
          <p:cNvSpPr>
            <a:spLocks noChangeArrowheads="1"/>
          </p:cNvSpPr>
          <p:nvPr/>
        </p:nvSpPr>
        <p:spPr bwMode="auto">
          <a:xfrm>
            <a:off x="5029200" y="3200400"/>
            <a:ext cx="685800" cy="2133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05652F2-680F-354D-A00D-2078B70933DE}" type="slidenum">
              <a:rPr lang="en-US" sz="1400"/>
              <a:pPr eaLnBrk="1" hangingPunct="1"/>
              <a:t>67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7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55331" name="TextBox 14"/>
          <p:cNvSpPr txBox="1">
            <a:spLocks noChangeArrowheads="1"/>
          </p:cNvSpPr>
          <p:nvPr/>
        </p:nvSpPr>
        <p:spPr bwMode="auto">
          <a:xfrm>
            <a:off x="6532563" y="3810000"/>
            <a:ext cx="782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r</a:t>
            </a:r>
            <a:br>
              <a:rPr lang="en-US"/>
            </a:br>
            <a:r>
              <a:rPr lang="en-US"/>
              <a:t>rows</a:t>
            </a:r>
          </a:p>
        </p:txBody>
      </p:sp>
      <p:sp>
        <p:nvSpPr>
          <p:cNvPr id="55332" name="Rounded Rectangle 16"/>
          <p:cNvSpPr>
            <a:spLocks noChangeArrowheads="1"/>
          </p:cNvSpPr>
          <p:nvPr/>
        </p:nvSpPr>
        <p:spPr bwMode="auto">
          <a:xfrm>
            <a:off x="6418263" y="5943600"/>
            <a:ext cx="2274887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600" dirty="0"/>
              <a:t>Answer: </a:t>
            </a:r>
            <a:r>
              <a:rPr lang="en-US" sz="3600" dirty="0" err="1"/>
              <a:t>s</a:t>
            </a:r>
            <a:r>
              <a:rPr lang="en-US" sz="3600" baseline="30000" dirty="0" err="1"/>
              <a:t>r</a:t>
            </a:r>
            <a:endParaRPr lang="en-US" sz="3600" baseline="30000" dirty="0"/>
          </a:p>
        </p:txBody>
      </p:sp>
      <p:sp>
        <p:nvSpPr>
          <p:cNvPr id="55333" name="Oval Callout 17"/>
          <p:cNvSpPr>
            <a:spLocks noChangeArrowheads="1"/>
          </p:cNvSpPr>
          <p:nvPr/>
        </p:nvSpPr>
        <p:spPr bwMode="auto">
          <a:xfrm>
            <a:off x="1066048" y="3906609"/>
            <a:ext cx="2398629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the bands</a:t>
            </a:r>
            <a:br>
              <a:rPr lang="en-US" sz="2000"/>
            </a:br>
            <a:r>
              <a:rPr lang="en-US" sz="2000"/>
              <a:t>are equal ?</a:t>
            </a:r>
          </a:p>
        </p:txBody>
      </p:sp>
      <p:cxnSp>
        <p:nvCxnSpPr>
          <p:cNvPr id="16" name="Straight Connector 11"/>
          <p:cNvCxnSpPr>
            <a:cxnSpLocks noChangeShapeType="1"/>
          </p:cNvCxnSpPr>
          <p:nvPr/>
        </p:nvCxnSpPr>
        <p:spPr bwMode="auto">
          <a:xfrm>
            <a:off x="6019800" y="31242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2"/>
          <p:cNvCxnSpPr>
            <a:cxnSpLocks noChangeShapeType="1"/>
          </p:cNvCxnSpPr>
          <p:nvPr/>
        </p:nvCxnSpPr>
        <p:spPr bwMode="auto">
          <a:xfrm>
            <a:off x="6032500" y="53324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3"/>
          <p:cNvCxnSpPr>
            <a:cxnSpLocks noChangeShapeType="1"/>
          </p:cNvCxnSpPr>
          <p:nvPr/>
        </p:nvCxnSpPr>
        <p:spPr bwMode="auto">
          <a:xfrm>
            <a:off x="6248400" y="3124200"/>
            <a:ext cx="2" cy="21590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20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5951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7" name="Rounded Rectangle 11"/>
          <p:cNvSpPr>
            <a:spLocks noChangeArrowheads="1"/>
          </p:cNvSpPr>
          <p:nvPr/>
        </p:nvSpPr>
        <p:spPr bwMode="auto">
          <a:xfrm>
            <a:off x="41656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Rounded Rectangle 11"/>
          <p:cNvSpPr>
            <a:spLocks noChangeArrowheads="1"/>
          </p:cNvSpPr>
          <p:nvPr/>
        </p:nvSpPr>
        <p:spPr bwMode="auto">
          <a:xfrm>
            <a:off x="41656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Rounded Rectangle 11"/>
          <p:cNvSpPr>
            <a:spLocks noChangeArrowheads="1"/>
          </p:cNvSpPr>
          <p:nvPr/>
        </p:nvSpPr>
        <p:spPr bwMode="auto">
          <a:xfrm>
            <a:off x="41656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Rounded Rectangle 11"/>
          <p:cNvSpPr>
            <a:spLocks noChangeArrowheads="1"/>
          </p:cNvSpPr>
          <p:nvPr/>
        </p:nvSpPr>
        <p:spPr bwMode="auto">
          <a:xfrm>
            <a:off x="50292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9" name="Rounded Rectangle 11"/>
          <p:cNvSpPr>
            <a:spLocks noChangeArrowheads="1"/>
          </p:cNvSpPr>
          <p:nvPr/>
        </p:nvSpPr>
        <p:spPr bwMode="auto">
          <a:xfrm>
            <a:off x="50292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60" name="Rounded Rectangle 11"/>
          <p:cNvSpPr>
            <a:spLocks noChangeArrowheads="1"/>
          </p:cNvSpPr>
          <p:nvPr/>
        </p:nvSpPr>
        <p:spPr bwMode="auto">
          <a:xfrm>
            <a:off x="50292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D11B848-399A-9548-93E6-679D24DF3614}" type="slidenum">
              <a:rPr lang="en-US" sz="1400"/>
              <a:pPr eaLnBrk="1" hangingPunct="1"/>
              <a:t>68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50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cxnSp>
        <p:nvCxnSpPr>
          <p:cNvPr id="56351" name="Straight Connector 11"/>
          <p:cNvCxnSpPr>
            <a:cxnSpLocks noChangeShapeType="1"/>
          </p:cNvCxnSpPr>
          <p:nvPr/>
        </p:nvCxnSpPr>
        <p:spPr bwMode="auto">
          <a:xfrm>
            <a:off x="6019800" y="26670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2" name="Straight Connector 12"/>
          <p:cNvCxnSpPr>
            <a:cxnSpLocks noChangeShapeType="1"/>
          </p:cNvCxnSpPr>
          <p:nvPr/>
        </p:nvCxnSpPr>
        <p:spPr bwMode="auto">
          <a:xfrm>
            <a:off x="6019800" y="58658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53" name="Straight Arrow Connector 13"/>
          <p:cNvCxnSpPr>
            <a:cxnSpLocks noChangeShapeType="1"/>
          </p:cNvCxnSpPr>
          <p:nvPr/>
        </p:nvCxnSpPr>
        <p:spPr bwMode="auto">
          <a:xfrm>
            <a:off x="6248400" y="2667000"/>
            <a:ext cx="2" cy="3198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4" name="TextBox 14"/>
          <p:cNvSpPr txBox="1">
            <a:spLocks noChangeArrowheads="1"/>
          </p:cNvSpPr>
          <p:nvPr/>
        </p:nvSpPr>
        <p:spPr bwMode="auto">
          <a:xfrm>
            <a:off x="6532563" y="3810000"/>
            <a:ext cx="901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  <a:br>
              <a:rPr lang="en-US"/>
            </a:br>
            <a:r>
              <a:rPr lang="en-US"/>
              <a:t>bands</a:t>
            </a:r>
          </a:p>
        </p:txBody>
      </p:sp>
      <p:sp>
        <p:nvSpPr>
          <p:cNvPr id="56355" name="Oval Callout 17"/>
          <p:cNvSpPr>
            <a:spLocks noChangeArrowheads="1"/>
          </p:cNvSpPr>
          <p:nvPr/>
        </p:nvSpPr>
        <p:spPr bwMode="auto">
          <a:xfrm>
            <a:off x="279010" y="3906609"/>
            <a:ext cx="2845580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some pair of</a:t>
            </a:r>
            <a:br>
              <a:rPr lang="en-US" sz="2000"/>
            </a:br>
            <a:r>
              <a:rPr lang="en-US" sz="2000"/>
              <a:t>bands are equal ?</a:t>
            </a:r>
          </a:p>
        </p:txBody>
      </p: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5834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71" name="Rounded Rectangle 11"/>
          <p:cNvSpPr>
            <a:spLocks noChangeArrowheads="1"/>
          </p:cNvSpPr>
          <p:nvPr/>
        </p:nvSpPr>
        <p:spPr bwMode="auto">
          <a:xfrm>
            <a:off x="41656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Rounded Rectangle 11"/>
          <p:cNvSpPr>
            <a:spLocks noChangeArrowheads="1"/>
          </p:cNvSpPr>
          <p:nvPr/>
        </p:nvSpPr>
        <p:spPr bwMode="auto">
          <a:xfrm>
            <a:off x="41656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Rounded Rectangle 11"/>
          <p:cNvSpPr>
            <a:spLocks noChangeArrowheads="1"/>
          </p:cNvSpPr>
          <p:nvPr/>
        </p:nvSpPr>
        <p:spPr bwMode="auto">
          <a:xfrm>
            <a:off x="41656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Rounded Rectangle 11"/>
          <p:cNvSpPr>
            <a:spLocks noChangeArrowheads="1"/>
          </p:cNvSpPr>
          <p:nvPr/>
        </p:nvSpPr>
        <p:spPr bwMode="auto">
          <a:xfrm>
            <a:off x="50292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Rounded Rectangle 11"/>
          <p:cNvSpPr>
            <a:spLocks noChangeArrowheads="1"/>
          </p:cNvSpPr>
          <p:nvPr/>
        </p:nvSpPr>
        <p:spPr bwMode="auto">
          <a:xfrm>
            <a:off x="50292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4" name="Rounded Rectangle 11"/>
          <p:cNvSpPr>
            <a:spLocks noChangeArrowheads="1"/>
          </p:cNvSpPr>
          <p:nvPr/>
        </p:nvSpPr>
        <p:spPr bwMode="auto">
          <a:xfrm>
            <a:off x="50292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7BBE490-8F86-9842-804D-920C115D0AE9}" type="slidenum">
              <a:rPr lang="en-US" sz="1400"/>
              <a:pPr eaLnBrk="1" hangingPunct="1"/>
              <a:t>69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4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57378" name="TextBox 14"/>
          <p:cNvSpPr txBox="1">
            <a:spLocks noChangeArrowheads="1"/>
          </p:cNvSpPr>
          <p:nvPr/>
        </p:nvSpPr>
        <p:spPr bwMode="auto">
          <a:xfrm>
            <a:off x="6532563" y="3810000"/>
            <a:ext cx="901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  <a:br>
              <a:rPr lang="en-US"/>
            </a:br>
            <a:r>
              <a:rPr lang="en-US"/>
              <a:t>bands</a:t>
            </a:r>
          </a:p>
        </p:txBody>
      </p:sp>
      <p:sp>
        <p:nvSpPr>
          <p:cNvPr id="57379" name="Oval Callout 17"/>
          <p:cNvSpPr>
            <a:spLocks noChangeArrowheads="1"/>
          </p:cNvSpPr>
          <p:nvPr/>
        </p:nvSpPr>
        <p:spPr bwMode="auto">
          <a:xfrm>
            <a:off x="279010" y="3906609"/>
            <a:ext cx="2845580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some pair of</a:t>
            </a:r>
            <a:br>
              <a:rPr lang="en-US" sz="2000"/>
            </a:br>
            <a:r>
              <a:rPr lang="en-US" sz="2000"/>
              <a:t>bands are equal ?</a:t>
            </a:r>
          </a:p>
        </p:txBody>
      </p:sp>
      <p:sp>
        <p:nvSpPr>
          <p:cNvPr id="57385" name="Rounded Rectangle 22"/>
          <p:cNvSpPr>
            <a:spLocks noChangeArrowheads="1"/>
          </p:cNvSpPr>
          <p:nvPr/>
        </p:nvSpPr>
        <p:spPr bwMode="auto">
          <a:xfrm>
            <a:off x="5562600" y="5991225"/>
            <a:ext cx="3455988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600"/>
              <a:t>Answer: 1-(1-s</a:t>
            </a:r>
            <a:r>
              <a:rPr lang="en-US" sz="3600" baseline="30000"/>
              <a:t>r</a:t>
            </a:r>
            <a:r>
              <a:rPr lang="en-US" sz="3600"/>
              <a:t>)</a:t>
            </a:r>
            <a:r>
              <a:rPr lang="en-US" sz="3600" baseline="30000"/>
              <a:t>b</a:t>
            </a:r>
          </a:p>
        </p:txBody>
      </p:sp>
      <p:cxnSp>
        <p:nvCxnSpPr>
          <p:cNvPr id="20" name="Straight Connector 11"/>
          <p:cNvCxnSpPr>
            <a:cxnSpLocks noChangeShapeType="1"/>
          </p:cNvCxnSpPr>
          <p:nvPr/>
        </p:nvCxnSpPr>
        <p:spPr bwMode="auto">
          <a:xfrm>
            <a:off x="6019800" y="26670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2"/>
          <p:cNvCxnSpPr>
            <a:cxnSpLocks noChangeShapeType="1"/>
          </p:cNvCxnSpPr>
          <p:nvPr/>
        </p:nvCxnSpPr>
        <p:spPr bwMode="auto">
          <a:xfrm>
            <a:off x="6019800" y="58658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13"/>
          <p:cNvCxnSpPr>
            <a:cxnSpLocks noChangeShapeType="1"/>
          </p:cNvCxnSpPr>
          <p:nvPr/>
        </p:nvCxnSpPr>
        <p:spPr bwMode="auto">
          <a:xfrm>
            <a:off x="6248400" y="2667000"/>
            <a:ext cx="2" cy="3198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S</a:t>
            </a:r>
            <a:r>
              <a:rPr lang="en-US" baseline="-25000" dirty="0"/>
              <a:t>i</a:t>
            </a:r>
          </a:p>
        </p:txBody>
      </p:sp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128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5209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839200" cy="1143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3: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Collaborative Filtering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3576" y="1704504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We have n customers: 1, 2, …, n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Each customer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buys a set of items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We would like to recommend items bought by customer j, if 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/>
              <a:t>≈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endParaRPr lang="en-US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4E1E2E0-03D5-824C-BF1A-60780EAFEE32}" type="slidenum">
              <a:rPr lang="en-US" sz="1400"/>
              <a:pPr eaLnBrk="1" hangingPunct="1"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41314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4" name="Rounded Rectangle 11"/>
          <p:cNvSpPr>
            <a:spLocks noChangeArrowheads="1"/>
          </p:cNvSpPr>
          <p:nvPr/>
        </p:nvSpPr>
        <p:spPr bwMode="auto">
          <a:xfrm>
            <a:off x="41656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Rounded Rectangle 11"/>
          <p:cNvSpPr>
            <a:spLocks noChangeArrowheads="1"/>
          </p:cNvSpPr>
          <p:nvPr/>
        </p:nvSpPr>
        <p:spPr bwMode="auto">
          <a:xfrm>
            <a:off x="41656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Rounded Rectangle 11"/>
          <p:cNvSpPr>
            <a:spLocks noChangeArrowheads="1"/>
          </p:cNvSpPr>
          <p:nvPr/>
        </p:nvSpPr>
        <p:spPr bwMode="auto">
          <a:xfrm>
            <a:off x="41656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Rounded Rectangle 11"/>
          <p:cNvSpPr>
            <a:spLocks noChangeArrowheads="1"/>
          </p:cNvSpPr>
          <p:nvPr/>
        </p:nvSpPr>
        <p:spPr bwMode="auto">
          <a:xfrm>
            <a:off x="5029200" y="2641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6" name="Rounded Rectangle 11"/>
          <p:cNvSpPr>
            <a:spLocks noChangeArrowheads="1"/>
          </p:cNvSpPr>
          <p:nvPr/>
        </p:nvSpPr>
        <p:spPr bwMode="auto">
          <a:xfrm>
            <a:off x="5029200" y="3784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ounded Rectangle 11"/>
          <p:cNvSpPr>
            <a:spLocks noChangeArrowheads="1"/>
          </p:cNvSpPr>
          <p:nvPr/>
        </p:nvSpPr>
        <p:spPr bwMode="auto">
          <a:xfrm>
            <a:off x="5029200" y="4927600"/>
            <a:ext cx="685800" cy="990600"/>
          </a:xfrm>
          <a:prstGeom prst="roundRect">
            <a:avLst>
              <a:gd name="adj" fmla="val 16667"/>
            </a:avLst>
          </a:prstGeom>
          <a:solidFill>
            <a:srgbClr val="FAC090">
              <a:alpha val="5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E60D31-48C6-9046-82F4-17CF4AE79BFB}" type="slidenum">
              <a:rPr lang="en-US" sz="1400"/>
              <a:pPr eaLnBrk="1" hangingPunct="1"/>
              <a:t>70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49713" y="2590800"/>
          <a:ext cx="1741487" cy="3381378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395" name="TextBox 28"/>
          <p:cNvSpPr txBox="1">
            <a:spLocks noChangeArrowheads="1"/>
          </p:cNvSpPr>
          <p:nvPr/>
        </p:nvSpPr>
        <p:spPr bwMode="auto">
          <a:xfrm>
            <a:off x="4191000" y="19812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Si</a:t>
            </a:r>
          </a:p>
        </p:txBody>
      </p:sp>
      <p:sp>
        <p:nvSpPr>
          <p:cNvPr id="58396" name="TextBox 29"/>
          <p:cNvSpPr txBox="1">
            <a:spLocks noChangeArrowheads="1"/>
          </p:cNvSpPr>
          <p:nvPr/>
        </p:nvSpPr>
        <p:spPr bwMode="auto">
          <a:xfrm>
            <a:off x="5105400" y="1976438"/>
            <a:ext cx="441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Sj</a:t>
            </a:r>
          </a:p>
        </p:txBody>
      </p:sp>
      <p:sp>
        <p:nvSpPr>
          <p:cNvPr id="58397" name="TextBox 30"/>
          <p:cNvSpPr txBox="1">
            <a:spLocks noChangeArrowheads="1"/>
          </p:cNvSpPr>
          <p:nvPr/>
        </p:nvSpPr>
        <p:spPr bwMode="auto">
          <a:xfrm>
            <a:off x="914400" y="2895600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J(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,S</a:t>
            </a:r>
            <a:r>
              <a:rPr lang="en-US" baseline="-25000" dirty="0" err="1" smtClean="0"/>
              <a:t>j</a:t>
            </a:r>
            <a:r>
              <a:rPr lang="en-US" dirty="0" smtClean="0"/>
              <a:t>) = s</a:t>
            </a:r>
            <a:endParaRPr lang="en-US" dirty="0"/>
          </a:p>
        </p:txBody>
      </p:sp>
      <p:sp>
        <p:nvSpPr>
          <p:cNvPr id="58401" name="TextBox 14"/>
          <p:cNvSpPr txBox="1">
            <a:spLocks noChangeArrowheads="1"/>
          </p:cNvSpPr>
          <p:nvPr/>
        </p:nvSpPr>
        <p:spPr bwMode="auto">
          <a:xfrm>
            <a:off x="6532563" y="3810000"/>
            <a:ext cx="901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b</a:t>
            </a:r>
            <a:br>
              <a:rPr lang="en-US"/>
            </a:br>
            <a:r>
              <a:rPr lang="en-US"/>
              <a:t>bands</a:t>
            </a:r>
          </a:p>
        </p:txBody>
      </p:sp>
      <p:sp>
        <p:nvSpPr>
          <p:cNvPr id="58402" name="Oval Callout 17"/>
          <p:cNvSpPr>
            <a:spLocks noChangeArrowheads="1"/>
          </p:cNvSpPr>
          <p:nvPr/>
        </p:nvSpPr>
        <p:spPr bwMode="auto">
          <a:xfrm>
            <a:off x="279010" y="3906609"/>
            <a:ext cx="2845580" cy="1861006"/>
          </a:xfrm>
          <a:prstGeom prst="wedgeEllipseCallout">
            <a:avLst>
              <a:gd name="adj1" fmla="val 74838"/>
              <a:gd name="adj2" fmla="val -4113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/>
              <a:t>What is the</a:t>
            </a:r>
            <a:br>
              <a:rPr lang="en-US" sz="2000"/>
            </a:br>
            <a:r>
              <a:rPr lang="en-US" sz="2000"/>
              <a:t>probability</a:t>
            </a:r>
            <a:br>
              <a:rPr lang="en-US" sz="2000"/>
            </a:br>
            <a:r>
              <a:rPr lang="en-US" sz="2000"/>
              <a:t>that some pair of</a:t>
            </a:r>
            <a:br>
              <a:rPr lang="en-US" sz="2000"/>
            </a:br>
            <a:r>
              <a:rPr lang="en-US" sz="2000"/>
              <a:t>bands are equal ?</a:t>
            </a:r>
          </a:p>
        </p:txBody>
      </p:sp>
      <p:sp>
        <p:nvSpPr>
          <p:cNvPr id="58408" name="TextBox 23"/>
          <p:cNvSpPr txBox="1">
            <a:spLocks noChangeArrowheads="1"/>
          </p:cNvSpPr>
          <p:nvPr/>
        </p:nvSpPr>
        <p:spPr bwMode="auto">
          <a:xfrm>
            <a:off x="3352800" y="304800"/>
            <a:ext cx="48402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This is precisely</a:t>
            </a:r>
            <a:br>
              <a:rPr lang="en-US" sz="3200" dirty="0"/>
            </a:br>
            <a:r>
              <a:rPr lang="en-US" sz="3200" dirty="0"/>
              <a:t>the probability that</a:t>
            </a:r>
            <a:br>
              <a:rPr lang="en-US" sz="3200" dirty="0"/>
            </a:br>
            <a:r>
              <a:rPr lang="en-US" sz="3200" dirty="0"/>
              <a:t>Sig(Si) ⋂</a:t>
            </a:r>
            <a:r>
              <a:rPr lang="en-US" sz="3200" dirty="0" smtClean="0"/>
              <a:t> </a:t>
            </a:r>
            <a:r>
              <a:rPr lang="en-US" sz="3200" dirty="0"/>
              <a:t>Sig(</a:t>
            </a:r>
            <a:r>
              <a:rPr lang="en-US" sz="3200" dirty="0" err="1"/>
              <a:t>Sj</a:t>
            </a:r>
            <a:r>
              <a:rPr lang="en-US" sz="3200" dirty="0"/>
              <a:t> )≠ </a:t>
            </a:r>
            <a:r>
              <a:rPr lang="en-US" sz="3200" dirty="0" err="1"/>
              <a:t>emptyset</a:t>
            </a:r>
            <a:endParaRPr lang="en-US" sz="3200" dirty="0"/>
          </a:p>
        </p:txBody>
      </p:sp>
      <p:sp>
        <p:nvSpPr>
          <p:cNvPr id="58409" name="Rounded Rectangle 22"/>
          <p:cNvSpPr>
            <a:spLocks noChangeArrowheads="1"/>
          </p:cNvSpPr>
          <p:nvPr/>
        </p:nvSpPr>
        <p:spPr bwMode="auto">
          <a:xfrm>
            <a:off x="5562600" y="5991225"/>
            <a:ext cx="3455988" cy="7143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600" dirty="0"/>
              <a:t>Answer: 1-(1-s</a:t>
            </a:r>
            <a:r>
              <a:rPr lang="en-US" sz="3600" baseline="30000" dirty="0"/>
              <a:t>r</a:t>
            </a:r>
            <a:r>
              <a:rPr lang="en-US" sz="3600" dirty="0"/>
              <a:t>)</a:t>
            </a:r>
            <a:r>
              <a:rPr lang="en-US" sz="3600" baseline="30000" dirty="0"/>
              <a:t>b</a:t>
            </a:r>
          </a:p>
        </p:txBody>
      </p:sp>
      <p:cxnSp>
        <p:nvCxnSpPr>
          <p:cNvPr id="20" name="Straight Connector 11"/>
          <p:cNvCxnSpPr>
            <a:cxnSpLocks noChangeShapeType="1"/>
          </p:cNvCxnSpPr>
          <p:nvPr/>
        </p:nvCxnSpPr>
        <p:spPr bwMode="auto">
          <a:xfrm>
            <a:off x="6019800" y="2667000"/>
            <a:ext cx="457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2"/>
          <p:cNvCxnSpPr>
            <a:cxnSpLocks noChangeShapeType="1"/>
          </p:cNvCxnSpPr>
          <p:nvPr/>
        </p:nvCxnSpPr>
        <p:spPr bwMode="auto">
          <a:xfrm>
            <a:off x="6019800" y="5865813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13"/>
          <p:cNvCxnSpPr>
            <a:cxnSpLocks noChangeShapeType="1"/>
          </p:cNvCxnSpPr>
          <p:nvPr/>
        </p:nvCxnSpPr>
        <p:spPr bwMode="auto">
          <a:xfrm>
            <a:off x="6248400" y="2667000"/>
            <a:ext cx="2" cy="3198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0011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Analysis</a:t>
            </a: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B742185-D1F1-A145-8790-D6CE22AC6542}" type="slidenum">
              <a:rPr lang="en-US" sz="1400"/>
              <a:pPr eaLnBrk="1" hangingPunct="1"/>
              <a:t>71</a:t>
            </a:fld>
            <a:endParaRPr lang="en-US" sz="1400"/>
          </a:p>
        </p:txBody>
      </p:sp>
      <p:cxnSp>
        <p:nvCxnSpPr>
          <p:cNvPr id="59396" name="Straight Connector 4"/>
          <p:cNvCxnSpPr>
            <a:cxnSpLocks noChangeShapeType="1"/>
          </p:cNvCxnSpPr>
          <p:nvPr/>
        </p:nvCxnSpPr>
        <p:spPr bwMode="auto">
          <a:xfrm rot="5400000">
            <a:off x="-914399" y="3810000"/>
            <a:ext cx="4267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7" name="Straight Connector 6"/>
          <p:cNvCxnSpPr>
            <a:cxnSpLocks noChangeShapeType="1"/>
          </p:cNvCxnSpPr>
          <p:nvPr/>
        </p:nvCxnSpPr>
        <p:spPr bwMode="auto">
          <a:xfrm>
            <a:off x="533400" y="5334000"/>
            <a:ext cx="838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398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6123781" y="5601494"/>
            <a:ext cx="3825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399" name="TextBox 11"/>
          <p:cNvSpPr txBox="1">
            <a:spLocks noChangeArrowheads="1"/>
          </p:cNvSpPr>
          <p:nvPr/>
        </p:nvSpPr>
        <p:spPr bwMode="auto">
          <a:xfrm>
            <a:off x="5629275" y="5867400"/>
            <a:ext cx="1428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/>
              <a:t>(1/b)</a:t>
            </a:r>
            <a:r>
              <a:rPr lang="en-US" sz="3600" baseline="30000"/>
              <a:t>1/r</a:t>
            </a:r>
          </a:p>
        </p:txBody>
      </p:sp>
      <p:sp>
        <p:nvSpPr>
          <p:cNvPr id="59400" name="Freeform 19"/>
          <p:cNvSpPr>
            <a:spLocks noChangeArrowheads="1"/>
          </p:cNvSpPr>
          <p:nvPr/>
        </p:nvSpPr>
        <p:spPr bwMode="auto">
          <a:xfrm>
            <a:off x="1320800" y="1563688"/>
            <a:ext cx="6891338" cy="3533775"/>
          </a:xfrm>
          <a:custGeom>
            <a:avLst/>
            <a:gdLst>
              <a:gd name="T0" fmla="*/ 0 w 6891867"/>
              <a:gd name="T1" fmla="*/ 3534128 h 3533422"/>
              <a:gd name="T2" fmla="*/ 4097237 w 6891867"/>
              <a:gd name="T3" fmla="*/ 3330888 h 3533422"/>
              <a:gd name="T4" fmla="*/ 4757537 w 6891867"/>
              <a:gd name="T5" fmla="*/ 2890534 h 3533422"/>
              <a:gd name="T6" fmla="*/ 4892981 w 6891867"/>
              <a:gd name="T7" fmla="*/ 468583 h 3533422"/>
              <a:gd name="T8" fmla="*/ 5367043 w 6891867"/>
              <a:gd name="T9" fmla="*/ 79038 h 3533422"/>
              <a:gd name="T10" fmla="*/ 6890809 w 6891867"/>
              <a:gd name="T11" fmla="*/ 28228 h 35334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91867"/>
              <a:gd name="T19" fmla="*/ 0 h 3533422"/>
              <a:gd name="T20" fmla="*/ 6891867 w 6891867"/>
              <a:gd name="T21" fmla="*/ 3533422 h 35334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91867" h="3533422">
                <a:moveTo>
                  <a:pt x="0" y="3533422"/>
                </a:moveTo>
                <a:cubicBezTo>
                  <a:pt x="1652411" y="3485444"/>
                  <a:pt x="3304823" y="3437466"/>
                  <a:pt x="4097867" y="3330222"/>
                </a:cubicBezTo>
                <a:cubicBezTo>
                  <a:pt x="4543779" y="3163711"/>
                  <a:pt x="4625623" y="3366911"/>
                  <a:pt x="4758267" y="2889956"/>
                </a:cubicBezTo>
                <a:cubicBezTo>
                  <a:pt x="4890911" y="2413001"/>
                  <a:pt x="4792133" y="936978"/>
                  <a:pt x="4893733" y="468489"/>
                </a:cubicBezTo>
                <a:cubicBezTo>
                  <a:pt x="4995333" y="0"/>
                  <a:pt x="5034845" y="152400"/>
                  <a:pt x="5367867" y="79022"/>
                </a:cubicBezTo>
                <a:cubicBezTo>
                  <a:pt x="5700889" y="5644"/>
                  <a:pt x="6891867" y="28222"/>
                  <a:pt x="6891867" y="282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1" name="TextBox 20"/>
          <p:cNvSpPr txBox="1">
            <a:spLocks noChangeArrowheads="1"/>
          </p:cNvSpPr>
          <p:nvPr/>
        </p:nvSpPr>
        <p:spPr bwMode="auto">
          <a:xfrm>
            <a:off x="304800" y="1066800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Probability  1-(1-s</a:t>
            </a:r>
            <a:r>
              <a:rPr lang="en-US" baseline="30000"/>
              <a:t>r</a:t>
            </a:r>
            <a:r>
              <a:rPr lang="en-US"/>
              <a:t>)</a:t>
            </a:r>
            <a:r>
              <a:rPr lang="en-US" baseline="30000"/>
              <a:t>b</a:t>
            </a:r>
          </a:p>
        </p:txBody>
      </p:sp>
      <p:sp>
        <p:nvSpPr>
          <p:cNvPr id="59402" name="Rectangle 21"/>
          <p:cNvSpPr>
            <a:spLocks noChangeArrowheads="1"/>
          </p:cNvSpPr>
          <p:nvPr/>
        </p:nvSpPr>
        <p:spPr bwMode="auto">
          <a:xfrm>
            <a:off x="8458200" y="4648200"/>
            <a:ext cx="30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9403" name="Rectangle 22"/>
          <p:cNvSpPr>
            <a:spLocks noChangeArrowheads="1"/>
          </p:cNvSpPr>
          <p:nvPr/>
        </p:nvSpPr>
        <p:spPr bwMode="auto">
          <a:xfrm>
            <a:off x="1371600" y="5562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9404" name="Rectangle 23"/>
          <p:cNvSpPr>
            <a:spLocks noChangeArrowheads="1"/>
          </p:cNvSpPr>
          <p:nvPr/>
        </p:nvSpPr>
        <p:spPr bwMode="auto">
          <a:xfrm>
            <a:off x="609600" y="4800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59405" name="Rectangle 24"/>
          <p:cNvSpPr>
            <a:spLocks noChangeArrowheads="1"/>
          </p:cNvSpPr>
          <p:nvPr/>
        </p:nvSpPr>
        <p:spPr bwMode="auto">
          <a:xfrm>
            <a:off x="609600" y="17526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9406" name="Rectangle 25"/>
          <p:cNvSpPr>
            <a:spLocks noChangeArrowheads="1"/>
          </p:cNvSpPr>
          <p:nvPr/>
        </p:nvSpPr>
        <p:spPr bwMode="auto">
          <a:xfrm>
            <a:off x="8534400" y="5486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4443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Putting it together</a:t>
            </a:r>
          </a:p>
        </p:txBody>
      </p:sp>
      <p:sp>
        <p:nvSpPr>
          <p:cNvPr id="6041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 work for a copyright violation detection company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Customers: have documents 1, 2, 3, …., 10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6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Web: has pages 1, 2, 3, …., 10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11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Your job is to find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almost identical documents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do you do ???</a:t>
            </a:r>
          </a:p>
        </p:txBody>
      </p:sp>
      <p:sp>
        <p:nvSpPr>
          <p:cNvPr id="6042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90D603C-4A5D-2F45-B5E3-2BEB0067A7CE}" type="slidenum">
              <a:rPr lang="en-US" sz="1400"/>
              <a:pPr eaLnBrk="1" hangingPunct="1"/>
              <a:t>72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389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1: Q-grams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DDA097E-625F-AB40-8C84-53FA561292DA}" type="slidenum">
              <a:rPr lang="en-US" sz="1400"/>
              <a:pPr eaLnBrk="1" hangingPunct="1"/>
              <a:t>73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6085"/>
              </p:ext>
            </p:extLst>
          </p:nvPr>
        </p:nvGraphicFramePr>
        <p:xfrm>
          <a:off x="685800" y="1524000"/>
          <a:ext cx="2286000" cy="520065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Qgram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 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32058"/>
              </p:ext>
            </p:extLst>
          </p:nvPr>
        </p:nvGraphicFramePr>
        <p:xfrm>
          <a:off x="5257800" y="2759075"/>
          <a:ext cx="2286000" cy="3343275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Qgram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bcd.com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23" name="TextBox 6"/>
          <p:cNvSpPr txBox="1">
            <a:spLocks noChangeArrowheads="1"/>
          </p:cNvSpPr>
          <p:nvPr/>
        </p:nvSpPr>
        <p:spPr bwMode="auto">
          <a:xfrm>
            <a:off x="609600" y="762000"/>
            <a:ext cx="69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Doc</a:t>
            </a:r>
          </a:p>
        </p:txBody>
      </p:sp>
      <p:sp>
        <p:nvSpPr>
          <p:cNvPr id="61524" name="TextBox 7"/>
          <p:cNvSpPr txBox="1">
            <a:spLocks noChangeArrowheads="1"/>
          </p:cNvSpPr>
          <p:nvPr/>
        </p:nvSpPr>
        <p:spPr bwMode="auto">
          <a:xfrm>
            <a:off x="5181600" y="2057400"/>
            <a:ext cx="741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53856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2: Compute m Min-hashes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3F47EE7-8C99-674C-88E4-D982D3B58D71}" type="slidenum">
              <a:rPr lang="en-US" sz="1400"/>
              <a:pPr eaLnBrk="1" hangingPunct="1"/>
              <a:t>74</a:t>
            </a:fld>
            <a:endParaRPr 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25807"/>
              </p:ext>
            </p:extLst>
          </p:nvPr>
        </p:nvGraphicFramePr>
        <p:xfrm>
          <a:off x="533400" y="2316163"/>
          <a:ext cx="7004855" cy="1188720"/>
        </p:xfrm>
        <a:graphic>
          <a:graphicData uri="http://schemas.openxmlformats.org/drawingml/2006/table">
            <a:tbl>
              <a:tblPr/>
              <a:tblGrid>
                <a:gridCol w="1001476"/>
                <a:gridCol w="999651"/>
                <a:gridCol w="1001475"/>
                <a:gridCol w="999651"/>
                <a:gridCol w="1001476"/>
                <a:gridCol w="999651"/>
                <a:gridCol w="10014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21100"/>
              </p:ext>
            </p:extLst>
          </p:nvPr>
        </p:nvGraphicFramePr>
        <p:xfrm>
          <a:off x="609598" y="4114800"/>
          <a:ext cx="7238000" cy="1188720"/>
        </p:xfrm>
        <a:graphic>
          <a:graphicData uri="http://schemas.openxmlformats.org/drawingml/2006/table">
            <a:tbl>
              <a:tblPr/>
              <a:tblGrid>
                <a:gridCol w="1399702"/>
                <a:gridCol w="972163"/>
                <a:gridCol w="973936"/>
                <a:gridCol w="972163"/>
                <a:gridCol w="973937"/>
                <a:gridCol w="972163"/>
                <a:gridCol w="973936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bcd.com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36" name="Rounded Rectangle 5"/>
          <p:cNvSpPr>
            <a:spLocks noChangeArrowheads="1"/>
          </p:cNvSpPr>
          <p:nvPr/>
        </p:nvSpPr>
        <p:spPr bwMode="auto">
          <a:xfrm>
            <a:off x="2590800" y="5867400"/>
            <a:ext cx="4518025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3200"/>
              <a:t>Note: m = a few hundreds</a:t>
            </a:r>
          </a:p>
        </p:txBody>
      </p:sp>
    </p:spTree>
    <p:extLst>
      <p:ext uri="{BB962C8B-B14F-4D97-AF65-F5344CB8AC3E}">
        <p14:creationId xmlns:p14="http://schemas.microsoft.com/office/powerpoint/2010/main" val="247684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3:  Compute Signatures</a:t>
            </a:r>
          </a:p>
        </p:txBody>
      </p:sp>
      <p:sp>
        <p:nvSpPr>
          <p:cNvPr id="63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B9D2818-74F5-D146-9781-86CD367E3E2B}" type="slidenum">
              <a:rPr lang="en-US" sz="1400"/>
              <a:pPr eaLnBrk="1" hangingPunct="1"/>
              <a:t>75</a:t>
            </a:fld>
            <a:endParaRPr 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76052"/>
              </p:ext>
            </p:extLst>
          </p:nvPr>
        </p:nvGraphicFramePr>
        <p:xfrm>
          <a:off x="533400" y="2316163"/>
          <a:ext cx="7620000" cy="1114425"/>
        </p:xfrm>
        <a:graphic>
          <a:graphicData uri="http://schemas.openxmlformats.org/drawingml/2006/table">
            <a:tbl>
              <a:tblPr/>
              <a:tblGrid>
                <a:gridCol w="1906588"/>
                <a:gridCol w="1903412"/>
                <a:gridCol w="1903413"/>
                <a:gridCol w="19065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h(mh1,…,mh20)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h(mh21,…,mh40)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2345234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3232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784"/>
              </p:ext>
            </p:extLst>
          </p:nvPr>
        </p:nvGraphicFramePr>
        <p:xfrm>
          <a:off x="1447800" y="3886200"/>
          <a:ext cx="2133600" cy="2600325"/>
        </p:xfrm>
        <a:graphic>
          <a:graphicData uri="http://schemas.openxmlformats.org/drawingml/2006/table">
            <a:tbl>
              <a:tblPr/>
              <a:tblGrid>
                <a:gridCol w="762000"/>
                <a:gridCol w="137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docID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2345234@1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3232@2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452342@25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23423@1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40" name="TextBox 7"/>
          <p:cNvSpPr txBox="1">
            <a:spLocks noChangeArrowheads="1"/>
          </p:cNvSpPr>
          <p:nvPr/>
        </p:nvSpPr>
        <p:spPr bwMode="auto">
          <a:xfrm>
            <a:off x="152400" y="38100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docSIG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30321"/>
              </p:ext>
            </p:extLst>
          </p:nvPr>
        </p:nvGraphicFramePr>
        <p:xfrm>
          <a:off x="5638800" y="3886200"/>
          <a:ext cx="2514600" cy="2600325"/>
        </p:xfrm>
        <a:graphic>
          <a:graphicData uri="http://schemas.openxmlformats.org/drawingml/2006/table">
            <a:tbl>
              <a:tblPr/>
              <a:tblGrid>
                <a:gridCol w="1143000"/>
                <a:gridCol w="13716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url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676876@1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3232@2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abc.com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787892@25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bcd.com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23423@1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67" name="TextBox 9"/>
          <p:cNvSpPr txBox="1">
            <a:spLocks noChangeArrowheads="1"/>
          </p:cNvSpPr>
          <p:nvPr/>
        </p:nvSpPr>
        <p:spPr bwMode="auto">
          <a:xfrm>
            <a:off x="3962400" y="38100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webSIG</a:t>
            </a:r>
          </a:p>
        </p:txBody>
      </p:sp>
    </p:spTree>
    <p:extLst>
      <p:ext uri="{BB962C8B-B14F-4D97-AF65-F5344CB8AC3E}">
        <p14:creationId xmlns:p14="http://schemas.microsoft.com/office/powerpoint/2010/main" val="325010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Step 4: Find docs with common signatures</a:t>
            </a:r>
          </a:p>
        </p:txBody>
      </p:sp>
      <p:sp>
        <p:nvSpPr>
          <p:cNvPr id="645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8EB3BE6-26C6-C941-99BB-47DBA3C533D5}" type="slidenum">
              <a:rPr lang="en-US" sz="1400"/>
              <a:pPr eaLnBrk="1" hangingPunct="1"/>
              <a:t>76</a:t>
            </a:fld>
            <a:endParaRPr 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900" y="2667000"/>
            <a:ext cx="8012113" cy="157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SELECT DISTINCT docSig.docID, webSig.url</a:t>
            </a:r>
            <a:br>
              <a:rPr lang="en-US" sz="3200"/>
            </a:br>
            <a:r>
              <a:rPr lang="en-US" sz="3200"/>
              <a:t>FROM docSig, webSig</a:t>
            </a:r>
          </a:p>
          <a:p>
            <a:r>
              <a:rPr lang="en-US" sz="3200"/>
              <a:t>WHERE docSig.sig = webSig.sig</a:t>
            </a:r>
          </a:p>
        </p:txBody>
      </p:sp>
      <p:sp>
        <p:nvSpPr>
          <p:cNvPr id="64517" name="Rounded Rectangle 4"/>
          <p:cNvSpPr>
            <a:spLocks noChangeArrowheads="1"/>
          </p:cNvSpPr>
          <p:nvPr/>
        </p:nvSpPr>
        <p:spPr bwMode="auto">
          <a:xfrm>
            <a:off x="1089025" y="5334000"/>
            <a:ext cx="6965950" cy="10556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sz="2800" dirty="0"/>
              <a:t>Note: this is a SINGLE JOIN query !!</a:t>
            </a:r>
            <a:br>
              <a:rPr lang="en-US" sz="2800" dirty="0"/>
            </a:br>
            <a:r>
              <a:rPr lang="en-US" sz="2800" dirty="0"/>
              <a:t>Still need to filter out the false positives (easy)</a:t>
            </a:r>
          </a:p>
        </p:txBody>
      </p:sp>
    </p:spTree>
    <p:extLst>
      <p:ext uri="{BB962C8B-B14F-4D97-AF65-F5344CB8AC3E}">
        <p14:creationId xmlns:p14="http://schemas.microsoft.com/office/powerpoint/2010/main" val="376277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4295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Recap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dirty="0" err="1">
                <a:latin typeface="Times New Roman" charset="0"/>
                <a:ea typeface="ＭＳ Ｐゴシック" charset="0"/>
                <a:cs typeface="ＭＳ Ｐゴシック" charset="0"/>
              </a:rPr>
              <a:t>Minhashing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LSH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B3CFEC-D22B-E248-A0F6-7FD93281F88E}" type="slidenum">
              <a:rPr lang="en-US" sz="1400"/>
              <a:pPr eaLnBrk="1" hangingPunct="1"/>
              <a:t>77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728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Set Similarity Problem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014B883-61A6-D945-B6C6-D8EC6B062943}" type="slidenum">
              <a:rPr lang="en-US" sz="1400"/>
              <a:pPr eaLnBrk="1" hangingPunct="1"/>
              <a:t>78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14525"/>
          <a:ext cx="6096000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096000" cy="338137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6356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523" name="Rounded Rectangle 6"/>
          <p:cNvSpPr>
            <a:spLocks noChangeArrowheads="1"/>
          </p:cNvSpPr>
          <p:nvPr/>
        </p:nvSpPr>
        <p:spPr bwMode="auto">
          <a:xfrm>
            <a:off x="2224088" y="6248400"/>
            <a:ext cx="5319712" cy="511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 b="1"/>
              <a:t>Problem</a:t>
            </a:r>
            <a:r>
              <a:rPr lang="en-US"/>
              <a:t> Find pairs Si, Sj s.t. J(Si, Sj) &gt; s</a:t>
            </a:r>
            <a:endParaRPr lang="en-US" b="1"/>
          </a:p>
        </p:txBody>
      </p:sp>
      <p:sp>
        <p:nvSpPr>
          <p:cNvPr id="19524" name="TextBox 6"/>
          <p:cNvSpPr txBox="1">
            <a:spLocks noChangeArrowheads="1"/>
          </p:cNvSpPr>
          <p:nvPr/>
        </p:nvSpPr>
        <p:spPr bwMode="auto">
          <a:xfrm>
            <a:off x="304800" y="220980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n=7</a:t>
            </a:r>
          </a:p>
        </p:txBody>
      </p:sp>
    </p:spTree>
    <p:extLst>
      <p:ext uri="{BB962C8B-B14F-4D97-AF65-F5344CB8AC3E}">
        <p14:creationId xmlns:p14="http://schemas.microsoft.com/office/powerpoint/2010/main" val="542052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Example: J(S2, S4)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4B9DC85-3B65-E843-A371-680C011F90AF}" type="slidenum">
              <a:rPr lang="en-US" sz="1400"/>
              <a:pPr eaLnBrk="1" hangingPunct="1"/>
              <a:t>79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14525"/>
          <a:ext cx="6096000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096000" cy="338137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6356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3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47" name="Rounded Rectangle 6"/>
          <p:cNvSpPr>
            <a:spLocks noChangeArrowheads="1"/>
          </p:cNvSpPr>
          <p:nvPr/>
        </p:nvSpPr>
        <p:spPr bwMode="auto">
          <a:xfrm>
            <a:off x="3484563" y="6248400"/>
            <a:ext cx="2230437" cy="511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r>
              <a:rPr lang="en-US"/>
              <a:t>J(S2, S4) = 2 / 7</a:t>
            </a:r>
          </a:p>
        </p:txBody>
      </p:sp>
      <p:cxnSp>
        <p:nvCxnSpPr>
          <p:cNvPr id="20548" name="Straight Arrow Connector 8"/>
          <p:cNvCxnSpPr>
            <a:cxnSpLocks noChangeShapeType="1"/>
          </p:cNvCxnSpPr>
          <p:nvPr/>
        </p:nvCxnSpPr>
        <p:spPr bwMode="auto">
          <a:xfrm>
            <a:off x="3200400" y="4495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549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3200400" y="4191000"/>
            <a:ext cx="1371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20550" name="TextBox 6"/>
          <p:cNvSpPr txBox="1">
            <a:spLocks noChangeArrowheads="1"/>
          </p:cNvSpPr>
          <p:nvPr/>
        </p:nvSpPr>
        <p:spPr bwMode="auto">
          <a:xfrm>
            <a:off x="304800" y="220980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n=7</a:t>
            </a:r>
          </a:p>
        </p:txBody>
      </p:sp>
    </p:spTree>
    <p:extLst>
      <p:ext uri="{BB962C8B-B14F-4D97-AF65-F5344CB8AC3E}">
        <p14:creationId xmlns:p14="http://schemas.microsoft.com/office/powerpoint/2010/main" val="29861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B7E03F-BC95-9446-B593-F8CE9B73F694}" type="slidenum">
              <a:rPr lang="en-US" sz="1400"/>
              <a:pPr eaLnBrk="1" hangingPunct="1"/>
              <a:t>8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82550"/>
              </p:ext>
            </p:extLst>
          </p:nvPr>
        </p:nvGraphicFramePr>
        <p:xfrm>
          <a:off x="76200" y="2057400"/>
          <a:ext cx="8991600" cy="1402080"/>
        </p:xfrm>
        <a:graphic>
          <a:graphicData uri="http://schemas.openxmlformats.org/drawingml/2006/table">
            <a:tbl>
              <a:tblPr/>
              <a:tblGrid>
                <a:gridCol w="1905524"/>
                <a:gridCol w="1523476"/>
                <a:gridCol w="1966913"/>
                <a:gridCol w="1797050"/>
                <a:gridCol w="17986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S1 (customer 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Toothpaste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floss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Floss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mouthwash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Ipod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PowerBook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VideoAdapter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Ipod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mouthwash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Floss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toothpaste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mouthwash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1" name="TextBox 5"/>
          <p:cNvSpPr txBox="1">
            <a:spLocks noChangeArrowheads="1"/>
          </p:cNvSpPr>
          <p:nvPr/>
        </p:nvSpPr>
        <p:spPr bwMode="auto">
          <a:xfrm>
            <a:off x="1911585" y="4308212"/>
            <a:ext cx="55248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New customer buys </a:t>
            </a:r>
          </a:p>
          <a:p>
            <a:pPr eaLnBrk="1" hangingPunct="1"/>
            <a:r>
              <a:rPr lang="en-US" sz="3200" dirty="0" smtClean="0"/>
              <a:t>	S = {mouthwash</a:t>
            </a:r>
            <a:r>
              <a:rPr lang="en-US" sz="3200" dirty="0"/>
              <a:t>, </a:t>
            </a:r>
            <a:r>
              <a:rPr lang="en-US" sz="3200" dirty="0" smtClean="0"/>
              <a:t>floss, </a:t>
            </a:r>
            <a:r>
              <a:rPr lang="en-US" sz="3200" dirty="0" err="1" smtClean="0"/>
              <a:t>Ipad</a:t>
            </a:r>
            <a:r>
              <a:rPr lang="en-US" sz="3200" dirty="0" smtClean="0"/>
              <a:t>}</a:t>
            </a:r>
            <a:endParaRPr lang="en-US" sz="3200" dirty="0"/>
          </a:p>
          <a:p>
            <a:pPr eaLnBrk="1" hangingPunct="1"/>
            <a:r>
              <a:rPr lang="en-US" sz="3200" dirty="0"/>
              <a:t>What do you recommend ?</a:t>
            </a:r>
          </a:p>
        </p:txBody>
      </p:sp>
    </p:spTree>
    <p:extLst>
      <p:ext uri="{BB962C8B-B14F-4D97-AF65-F5344CB8AC3E}">
        <p14:creationId xmlns:p14="http://schemas.microsoft.com/office/powerpoint/2010/main" val="1163514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Minhashes Do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156F18-9C06-8A4A-A46C-C73076A67E46}" type="slidenum">
              <a:rPr lang="en-US" sz="1400"/>
              <a:pPr eaLnBrk="1" hangingPunct="1"/>
              <a:t>80</a:t>
            </a:fld>
            <a:endParaRPr 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1914525"/>
          <a:ext cx="6096000" cy="4572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096000" cy="3381378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84" name="TextBox 6"/>
          <p:cNvSpPr txBox="1">
            <a:spLocks noChangeArrowheads="1"/>
          </p:cNvSpPr>
          <p:nvPr/>
        </p:nvSpPr>
        <p:spPr bwMode="auto">
          <a:xfrm>
            <a:off x="304800" y="2209800"/>
            <a:ext cx="66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n=7</a:t>
            </a:r>
          </a:p>
        </p:txBody>
      </p:sp>
      <p:sp>
        <p:nvSpPr>
          <p:cNvPr id="21585" name="TextBox 7"/>
          <p:cNvSpPr txBox="1">
            <a:spLocks noChangeArrowheads="1"/>
          </p:cNvSpPr>
          <p:nvPr/>
        </p:nvSpPr>
        <p:spPr bwMode="auto">
          <a:xfrm>
            <a:off x="304800" y="3657600"/>
            <a:ext cx="750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m=6</a:t>
            </a:r>
          </a:p>
        </p:txBody>
      </p:sp>
      <p:sp>
        <p:nvSpPr>
          <p:cNvPr id="21586" name="TextBox 8"/>
          <p:cNvSpPr txBox="1">
            <a:spLocks noChangeArrowheads="1"/>
          </p:cNvSpPr>
          <p:nvPr/>
        </p:nvSpPr>
        <p:spPr bwMode="auto">
          <a:xfrm>
            <a:off x="3840163" y="6243638"/>
            <a:ext cx="282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J(S2, S4) =  3/6 = 0.5</a:t>
            </a:r>
          </a:p>
        </p:txBody>
      </p:sp>
      <p:cxnSp>
        <p:nvCxnSpPr>
          <p:cNvPr id="21587" name="Straight Arrow Connector 9"/>
          <p:cNvCxnSpPr>
            <a:cxnSpLocks noChangeShapeType="1"/>
          </p:cNvCxnSpPr>
          <p:nvPr/>
        </p:nvCxnSpPr>
        <p:spPr bwMode="auto">
          <a:xfrm>
            <a:off x="3200400" y="3579813"/>
            <a:ext cx="1371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1588" name="Straight Arrow Connector 10"/>
          <p:cNvCxnSpPr>
            <a:cxnSpLocks noChangeShapeType="1"/>
          </p:cNvCxnSpPr>
          <p:nvPr/>
        </p:nvCxnSpPr>
        <p:spPr bwMode="auto">
          <a:xfrm>
            <a:off x="3200400" y="4681538"/>
            <a:ext cx="1371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1589" name="Straight Arrow Connector 11"/>
          <p:cNvCxnSpPr>
            <a:cxnSpLocks noChangeShapeType="1"/>
          </p:cNvCxnSpPr>
          <p:nvPr/>
        </p:nvCxnSpPr>
        <p:spPr bwMode="auto">
          <a:xfrm>
            <a:off x="3200400" y="5865813"/>
            <a:ext cx="1371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028611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Minhashes Do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Reduce the problem from comparing sets of variable sizes to comparing vectors of fixed size (m)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Plus, now we compare only identical positions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E5CA1A4-3775-F241-BB54-8C1200745719}" type="slidenum">
              <a:rPr lang="en-US" sz="1400"/>
              <a:pPr eaLnBrk="1" hangingPunct="1"/>
              <a:t>81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633160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LSH Does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6ED06D-DE9F-2E4C-AA8D-4E1568A88193}" type="slidenum">
              <a:rPr lang="en-US" sz="1400"/>
              <a:pPr eaLnBrk="1" hangingPunct="1"/>
              <a:t>82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0175" y="2133600"/>
          <a:ext cx="2613025" cy="3944941"/>
        </p:xfrm>
        <a:graphic>
          <a:graphicData uri="http://schemas.openxmlformats.org/drawingml/2006/table">
            <a:tbl>
              <a:tblPr/>
              <a:tblGrid>
                <a:gridCol w="555625"/>
                <a:gridCol w="838200"/>
                <a:gridCol w="304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..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6" name="TextBox 11"/>
          <p:cNvSpPr txBox="1">
            <a:spLocks noChangeArrowheads="1"/>
          </p:cNvSpPr>
          <p:nvPr/>
        </p:nvSpPr>
        <p:spPr bwMode="auto">
          <a:xfrm>
            <a:off x="2895600" y="3886200"/>
            <a:ext cx="594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After computing m minhashes it becomes this:</a:t>
            </a:r>
          </a:p>
        </p:txBody>
      </p:sp>
      <p:sp>
        <p:nvSpPr>
          <p:cNvPr id="23597" name="TextBox 12"/>
          <p:cNvSpPr txBox="1">
            <a:spLocks noChangeArrowheads="1"/>
          </p:cNvSpPr>
          <p:nvPr/>
        </p:nvSpPr>
        <p:spPr bwMode="auto">
          <a:xfrm>
            <a:off x="2830513" y="2133600"/>
            <a:ext cx="5410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 dirty="0"/>
              <a:t>Initial problem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find pairs of sets </a:t>
            </a:r>
            <a:r>
              <a:rPr lang="en-US" sz="3200" dirty="0" err="1"/>
              <a:t>s.t.</a:t>
            </a:r>
            <a:r>
              <a:rPr lang="en-US" sz="3200" dirty="0"/>
              <a:t> J(</a:t>
            </a:r>
            <a:r>
              <a:rPr lang="en-US" sz="3200" dirty="0" err="1"/>
              <a:t>S</a:t>
            </a:r>
            <a:r>
              <a:rPr lang="en-US" sz="3200" baseline="-25000" dirty="0" err="1"/>
              <a:t>i</a:t>
            </a:r>
            <a:r>
              <a:rPr lang="en-US" sz="3200" dirty="0" err="1"/>
              <a:t>,S</a:t>
            </a:r>
            <a:r>
              <a:rPr lang="en-US" sz="3200" baseline="-25000" dirty="0" err="1"/>
              <a:t>j</a:t>
            </a:r>
            <a:r>
              <a:rPr lang="en-US" sz="3200" dirty="0"/>
              <a:t>) &gt; s </a:t>
            </a:r>
          </a:p>
        </p:txBody>
      </p:sp>
      <p:sp>
        <p:nvSpPr>
          <p:cNvPr id="23598" name="TextBox 13"/>
          <p:cNvSpPr txBox="1">
            <a:spLocks noChangeArrowheads="1"/>
          </p:cNvSpPr>
          <p:nvPr/>
        </p:nvSpPr>
        <p:spPr bwMode="auto">
          <a:xfrm>
            <a:off x="2819400" y="4800600"/>
            <a:ext cx="63198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/>
              <a:t>Problem</a:t>
            </a:r>
            <a:r>
              <a:rPr lang="en-US" sz="3200"/>
              <a:t>: find pairs of minhashes s.t.</a:t>
            </a:r>
            <a:br>
              <a:rPr lang="en-US" sz="3200"/>
            </a:br>
            <a:r>
              <a:rPr lang="en-US" sz="3200"/>
              <a:t># of equal pairs is &gt; s*m = threshold</a:t>
            </a:r>
          </a:p>
        </p:txBody>
      </p:sp>
      <p:cxnSp>
        <p:nvCxnSpPr>
          <p:cNvPr id="23599" name="Straight Arrow Connector 15"/>
          <p:cNvCxnSpPr>
            <a:cxnSpLocks noChangeShapeType="1"/>
          </p:cNvCxnSpPr>
          <p:nvPr/>
        </p:nvCxnSpPr>
        <p:spPr bwMode="auto">
          <a:xfrm>
            <a:off x="1295400" y="3522663"/>
            <a:ext cx="762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3600" name="Straight Arrow Connector 16"/>
          <p:cNvCxnSpPr>
            <a:cxnSpLocks noChangeShapeType="1"/>
          </p:cNvCxnSpPr>
          <p:nvPr/>
        </p:nvCxnSpPr>
        <p:spPr bwMode="auto">
          <a:xfrm>
            <a:off x="1295400" y="4079875"/>
            <a:ext cx="762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3601" name="Straight Arrow Connector 17"/>
          <p:cNvCxnSpPr>
            <a:cxnSpLocks noChangeShapeType="1"/>
          </p:cNvCxnSpPr>
          <p:nvPr/>
        </p:nvCxnSpPr>
        <p:spPr bwMode="auto">
          <a:xfrm>
            <a:off x="1295400" y="5256213"/>
            <a:ext cx="762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3602" name="Straight Arrow Connector 18"/>
          <p:cNvCxnSpPr>
            <a:cxnSpLocks noChangeShapeType="1"/>
          </p:cNvCxnSpPr>
          <p:nvPr/>
        </p:nvCxnSpPr>
        <p:spPr bwMode="auto">
          <a:xfrm>
            <a:off x="1295400" y="5789613"/>
            <a:ext cx="762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0918600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LSH Does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9A7CBB9-AEF1-AA4F-8DC5-B8120A000471}" type="slidenum">
              <a:rPr lang="en-US" sz="1400"/>
              <a:pPr eaLnBrk="1" hangingPunct="1"/>
              <a:t>83</a:t>
            </a:fld>
            <a:endParaRPr 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4888" y="2444750"/>
            <a:ext cx="6386512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Function TestSimilarity(MHi, MHj) {</a:t>
            </a:r>
          </a:p>
          <a:p>
            <a:r>
              <a:rPr lang="en-US" sz="3200"/>
              <a:t>   c = 0;</a:t>
            </a:r>
          </a:p>
          <a:p>
            <a:r>
              <a:rPr lang="en-US" sz="3200"/>
              <a:t>   for k = 1, m do {</a:t>
            </a:r>
          </a:p>
          <a:p>
            <a:r>
              <a:rPr lang="en-US" sz="3200"/>
              <a:t>       if (MHi[k] == MHj[k]) c++;</a:t>
            </a:r>
          </a:p>
          <a:p>
            <a:r>
              <a:rPr lang="en-US" sz="3200"/>
              <a:t>   }</a:t>
            </a:r>
          </a:p>
          <a:p>
            <a:r>
              <a:rPr lang="en-US" sz="3200"/>
              <a:t>   if (c&gt;threshold) return TRUE;</a:t>
            </a:r>
          </a:p>
          <a:p>
            <a:r>
              <a:rPr lang="en-US" sz="3200"/>
              <a:t>   else return FALSE;</a:t>
            </a:r>
          </a:p>
          <a:p>
            <a:r>
              <a:rPr lang="en-US" sz="3200"/>
              <a:t>}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533400" y="1752600"/>
            <a:ext cx="3724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The basic similarity test:</a:t>
            </a:r>
          </a:p>
        </p:txBody>
      </p:sp>
    </p:spTree>
    <p:extLst>
      <p:ext uri="{BB962C8B-B14F-4D97-AF65-F5344CB8AC3E}">
        <p14:creationId xmlns:p14="http://schemas.microsoft.com/office/powerpoint/2010/main" val="16661655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4" name="Rounded Rectangle 11"/>
          <p:cNvSpPr>
            <a:spLocks noChangeArrowheads="1"/>
          </p:cNvSpPr>
          <p:nvPr/>
        </p:nvSpPr>
        <p:spPr bwMode="auto">
          <a:xfrm>
            <a:off x="838200" y="2786063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Rounded Rectangle 11"/>
          <p:cNvSpPr>
            <a:spLocks noChangeArrowheads="1"/>
          </p:cNvSpPr>
          <p:nvPr/>
        </p:nvSpPr>
        <p:spPr bwMode="auto">
          <a:xfrm>
            <a:off x="838200" y="3924300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Rounded Rectangle 11"/>
          <p:cNvSpPr>
            <a:spLocks noChangeArrowheads="1"/>
          </p:cNvSpPr>
          <p:nvPr/>
        </p:nvSpPr>
        <p:spPr bwMode="auto">
          <a:xfrm>
            <a:off x="838200" y="5062538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Rounded Rectangle 11"/>
          <p:cNvSpPr>
            <a:spLocks noChangeArrowheads="1"/>
          </p:cNvSpPr>
          <p:nvPr/>
        </p:nvSpPr>
        <p:spPr bwMode="auto">
          <a:xfrm>
            <a:off x="1998663" y="2819400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ounded Rectangle 11"/>
          <p:cNvSpPr>
            <a:spLocks noChangeArrowheads="1"/>
          </p:cNvSpPr>
          <p:nvPr/>
        </p:nvSpPr>
        <p:spPr bwMode="auto">
          <a:xfrm>
            <a:off x="1998663" y="3957638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Rounded Rectangle 11"/>
          <p:cNvSpPr>
            <a:spLocks noChangeArrowheads="1"/>
          </p:cNvSpPr>
          <p:nvPr/>
        </p:nvSpPr>
        <p:spPr bwMode="auto">
          <a:xfrm>
            <a:off x="1998663" y="5097463"/>
            <a:ext cx="533400" cy="9144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5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LSH Does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8FE827-B635-3740-AE9A-E8452EA66DBE}" type="slidenum">
              <a:rPr lang="en-US" sz="1400"/>
              <a:pPr eaLnBrk="1" hangingPunct="1"/>
              <a:t>84</a:t>
            </a:fld>
            <a:endParaRPr lang="en-US" sz="1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1214"/>
              </p:ext>
            </p:extLst>
          </p:nvPr>
        </p:nvGraphicFramePr>
        <p:xfrm>
          <a:off x="130175" y="2133600"/>
          <a:ext cx="2613025" cy="3944941"/>
        </p:xfrm>
        <a:graphic>
          <a:graphicData uri="http://schemas.openxmlformats.org/drawingml/2006/table">
            <a:tbl>
              <a:tblPr/>
              <a:tblGrid>
                <a:gridCol w="555625"/>
                <a:gridCol w="838200"/>
                <a:gridCol w="304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MH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j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84175"/>
              </p:ext>
            </p:extLst>
          </p:nvPr>
        </p:nvGraphicFramePr>
        <p:xfrm>
          <a:off x="5540375" y="2209800"/>
          <a:ext cx="2613025" cy="3944938"/>
        </p:xfrm>
        <a:graphic>
          <a:graphicData uri="http://schemas.openxmlformats.org/drawingml/2006/table">
            <a:tbl>
              <a:tblPr/>
              <a:tblGrid>
                <a:gridCol w="555625"/>
                <a:gridCol w="838200"/>
                <a:gridCol w="304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Lh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LH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j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1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75" name="Right Arrow 17"/>
          <p:cNvSpPr>
            <a:spLocks noChangeArrowheads="1"/>
          </p:cNvSpPr>
          <p:nvPr/>
        </p:nvSpPr>
        <p:spPr bwMode="auto">
          <a:xfrm>
            <a:off x="4038600" y="4267200"/>
            <a:ext cx="977900" cy="484188"/>
          </a:xfrm>
          <a:prstGeom prst="rightArrow">
            <a:avLst>
              <a:gd name="adj1" fmla="val 50000"/>
              <a:gd name="adj2" fmla="val 5002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66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LSH Does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1FAB68A-237F-D748-9F85-0B3BFF763E25}" type="slidenum">
              <a:rPr lang="en-US" sz="1400"/>
              <a:pPr eaLnBrk="1" hangingPunct="1"/>
              <a:t>85</a:t>
            </a:fld>
            <a:endParaRPr lang="en-US" sz="1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3000" y="2973388"/>
            <a:ext cx="6940550" cy="3046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Function NewTestSimilarity(LHi, LHj) {</a:t>
            </a:r>
          </a:p>
          <a:p>
            <a:r>
              <a:rPr lang="en-US" sz="3200"/>
              <a:t>   for k = 1, bdo {</a:t>
            </a:r>
          </a:p>
          <a:p>
            <a:r>
              <a:rPr lang="en-US" sz="3200"/>
              <a:t>       if (LHi[k] == LHj[k]) return TRUE;</a:t>
            </a:r>
          </a:p>
          <a:p>
            <a:r>
              <a:rPr lang="en-US" sz="3200"/>
              <a:t>   }</a:t>
            </a:r>
          </a:p>
          <a:p>
            <a:r>
              <a:rPr lang="en-US" sz="3200"/>
              <a:t>   return FALSE;</a:t>
            </a:r>
          </a:p>
          <a:p>
            <a:r>
              <a:rPr lang="en-US" sz="3200"/>
              <a:t>}</a:t>
            </a:r>
          </a:p>
        </p:txBody>
      </p:sp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533400" y="1752600"/>
            <a:ext cx="358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The new similarity test:</a:t>
            </a:r>
          </a:p>
        </p:txBody>
      </p:sp>
    </p:spTree>
    <p:extLst>
      <p:ext uri="{BB962C8B-B14F-4D97-AF65-F5344CB8AC3E}">
        <p14:creationId xmlns:p14="http://schemas.microsoft.com/office/powerpoint/2010/main" val="1597521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LSH Does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key difference is that now we don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 have to </a:t>
            </a:r>
            <a: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b="1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the number of matches and check if &gt; threshold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Instead we have to find only </a:t>
            </a:r>
            <a: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  <a:t>one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entry that matches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Major difference: HAVING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  <a:sym typeface="Wingdings" charset="0"/>
              </a:rPr>
              <a:t> JOIN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2E6309D-2DB2-0342-9C2B-CFD940FC8067}" type="slidenum">
              <a:rPr lang="en-US" sz="1400"/>
              <a:pPr eaLnBrk="1" hangingPunct="1"/>
              <a:t>86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202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4: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Similar Documents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Given n documents 1, 2, …, n</a:t>
            </a:r>
          </a:p>
          <a:p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Want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to find all pairs of 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similar</a:t>
            </a:r>
            <a:r>
              <a:rPr lang="ja-JP" altLang="en-US" dirty="0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documents, i.e. for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which S</a:t>
            </a:r>
            <a:r>
              <a:rPr lang="en-US" baseline="-25000" dirty="0" smtClean="0">
                <a:latin typeface="Times New Roman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/>
              <a:t>≈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S</a:t>
            </a:r>
            <a:r>
              <a:rPr lang="en-US" baseline="-2500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j</a:t>
            </a:r>
            <a:endParaRPr lang="en-US" baseline="-250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80C24BB-DA72-D94D-A8AF-EBE31FAE7357}" type="slidenum">
              <a:rPr lang="en-US" sz="1400"/>
              <a:pPr eaLnBrk="1" hangingPunct="1"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960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3997</Words>
  <Application>Microsoft Macintosh PowerPoint</Application>
  <PresentationFormat>On-screen Show (4:3)</PresentationFormat>
  <Paragraphs>1215</Paragraphs>
  <Slides>86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CSE 344 Lectures 26 and 28</vt:lpstr>
      <vt:lpstr>Announcements</vt:lpstr>
      <vt:lpstr>Credits for this lecture</vt:lpstr>
      <vt:lpstr>Problem Description</vt:lpstr>
      <vt:lpstr>Application 1: Record Linkage</vt:lpstr>
      <vt:lpstr>Application 2: Similarity Join</vt:lpstr>
      <vt:lpstr>Application 3: Collaborative Filtering</vt:lpstr>
      <vt:lpstr>Example</vt:lpstr>
      <vt:lpstr>Application 4: Similar Documents</vt:lpstr>
      <vt:lpstr>Example</vt:lpstr>
      <vt:lpstr>What is “Similar” ?</vt:lpstr>
      <vt:lpstr>Two Approaches</vt:lpstr>
      <vt:lpstr>Q-Grams  or  Shingles</vt:lpstr>
      <vt:lpstr>Hamming Distance</vt:lpstr>
      <vt:lpstr>Hamming Distance</vt:lpstr>
      <vt:lpstr>Jaccard Similarity</vt:lpstr>
      <vt:lpstr>Jaccard Similarity</vt:lpstr>
      <vt:lpstr>They are related !</vt:lpstr>
      <vt:lpstr>Representing q-Grams</vt:lpstr>
      <vt:lpstr>Naive Similarity Joins</vt:lpstr>
      <vt:lpstr>Naive Similarity Joins</vt:lpstr>
      <vt:lpstr>Signatures</vt:lpstr>
      <vt:lpstr>Signature 1: The q-grams !</vt:lpstr>
      <vt:lpstr>Signature 2: Prefix Filter</vt:lpstr>
      <vt:lpstr>Signature 2: Prefix Filter</vt:lpstr>
      <vt:lpstr>Signature 2: Prefix Filter</vt:lpstr>
      <vt:lpstr>Comments on Signatures</vt:lpstr>
      <vt:lpstr>Edit Distance</vt:lpstr>
      <vt:lpstr>String distance metrics: Levenstein</vt:lpstr>
      <vt:lpstr>Levenstein distance - example</vt:lpstr>
      <vt:lpstr>Levenstein distance - example</vt:lpstr>
      <vt:lpstr>Computing Levenstein distance - 1 </vt:lpstr>
      <vt:lpstr>Computing Levenstein distance - 2</vt:lpstr>
      <vt:lpstr>Computing Levenstein distance - 3</vt:lpstr>
      <vt:lpstr>Computing Levenstein distance – 4</vt:lpstr>
      <vt:lpstr>Needleman-Wunch distance</vt:lpstr>
      <vt:lpstr>Pre-filtering</vt:lpstr>
      <vt:lpstr>The Signature Method</vt:lpstr>
      <vt:lpstr>The Signature Method</vt:lpstr>
      <vt:lpstr>The Signature Method</vt:lpstr>
      <vt:lpstr>Minhashing</vt:lpstr>
      <vt:lpstr>Example</vt:lpstr>
      <vt:lpstr>Minhashing</vt:lpstr>
      <vt:lpstr>Warmup Question</vt:lpstr>
      <vt:lpstr>Warmup Question</vt:lpstr>
      <vt:lpstr>Warmup Question</vt:lpstr>
      <vt:lpstr>Main Property</vt:lpstr>
      <vt:lpstr>Main Property</vt:lpstr>
      <vt:lpstr>Computing Minhashes</vt:lpstr>
      <vt:lpstr>Example</vt:lpstr>
      <vt:lpstr>Usage Idea</vt:lpstr>
      <vt:lpstr>Improvement</vt:lpstr>
      <vt:lpstr>Example</vt:lpstr>
      <vt:lpstr>Example</vt:lpstr>
      <vt:lpstr>Using Minhashes</vt:lpstr>
      <vt:lpstr>Example</vt:lpstr>
      <vt:lpstr>Note: Minhashes still require Jaccard</vt:lpstr>
      <vt:lpstr>Note: Minhashes still require Jaccard</vt:lpstr>
      <vt:lpstr>Comments on Minhashes</vt:lpstr>
      <vt:lpstr>Locality Sensitive Hashing</vt:lpstr>
      <vt:lpstr>LSH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PowerPoint Presentation</vt:lpstr>
      <vt:lpstr>Analysis</vt:lpstr>
      <vt:lpstr>Putting it together</vt:lpstr>
      <vt:lpstr>Step 1: Q-grams</vt:lpstr>
      <vt:lpstr>Step 2: Compute m Min-hashes</vt:lpstr>
      <vt:lpstr>Step 3:  Compute Signatures</vt:lpstr>
      <vt:lpstr>Step 4: Find docs with common signatures</vt:lpstr>
      <vt:lpstr>Recap: Minhashing and LSH</vt:lpstr>
      <vt:lpstr>The Set Similarity Problem</vt:lpstr>
      <vt:lpstr>Example: J(S2, S4)</vt:lpstr>
      <vt:lpstr>What Minhashes Do</vt:lpstr>
      <vt:lpstr>What Minhashes Do</vt:lpstr>
      <vt:lpstr>What LSH Does</vt:lpstr>
      <vt:lpstr>What LSH Does</vt:lpstr>
      <vt:lpstr>What LSH Does</vt:lpstr>
      <vt:lpstr>What LSH Does</vt:lpstr>
      <vt:lpstr>What LSH Does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119</cp:revision>
  <dcterms:created xsi:type="dcterms:W3CDTF">2011-05-25T03:13:53Z</dcterms:created>
  <dcterms:modified xsi:type="dcterms:W3CDTF">2011-06-01T16:26:40Z</dcterms:modified>
</cp:coreProperties>
</file>