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21" r:id="rId3"/>
    <p:sldId id="25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8" r:id="rId13"/>
    <p:sldId id="409" r:id="rId14"/>
    <p:sldId id="410" r:id="rId15"/>
    <p:sldId id="411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12" r:id="rId25"/>
    <p:sldId id="413" r:id="rId26"/>
    <p:sldId id="375" r:id="rId27"/>
    <p:sldId id="416" r:id="rId28"/>
    <p:sldId id="414" r:id="rId29"/>
    <p:sldId id="415" r:id="rId30"/>
    <p:sldId id="376" r:id="rId31"/>
    <p:sldId id="377" r:id="rId32"/>
    <p:sldId id="417" r:id="rId33"/>
    <p:sldId id="419" r:id="rId34"/>
    <p:sldId id="420" r:id="rId35"/>
    <p:sldId id="418" r:id="rId36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7" autoAdjust="0"/>
  </p:normalViewPr>
  <p:slideViewPr>
    <p:cSldViewPr>
      <p:cViewPr varScale="1">
        <p:scale>
          <a:sx n="69" d="100"/>
          <a:sy n="69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AC3C2A-2DE8-B546-AAE8-C37B68216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5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F3F867-3D12-284D-B527-30BD91A6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7" charset="0"/>
        <a:ea typeface="ＭＳ Ｐゴシック" pitchFamily="1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7" charset="0"/>
        <a:ea typeface="ＭＳ Ｐゴシック" pitchFamily="1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7" charset="0"/>
        <a:ea typeface="ＭＳ Ｐゴシック" pitchFamily="1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7" charset="0"/>
        <a:ea typeface="ＭＳ Ｐゴシック" pitchFamily="1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84E58-537B-1644-8CC2-62408B8347B5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C461E-711C-8F46-B1A9-EAA6A2259A23}" type="slidenum">
              <a:rPr lang="en-US"/>
              <a:pPr/>
              <a:t>11</a:t>
            </a:fld>
            <a:endParaRPr lang="en-US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6009B-9402-2B49-8B1E-EAD70592B235}" type="slidenum">
              <a:rPr lang="en-US"/>
              <a:pPr/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Only run count(*) and </a:t>
            </a:r>
            <a:r>
              <a:rPr lang="en-US" dirty="0" err="1" smtClean="0"/>
              <a:t>sum(quantity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3F867-3D12-284D-B527-30BD91A676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the three queries to compare with the previous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3F867-3D12-284D-B527-30BD91A676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2B95B-B5E4-D345-A3B3-3C24DFCF61C9}" type="slidenum">
              <a:rPr lang="en-US"/>
              <a:pPr/>
              <a:t>16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DEMO:</a:t>
            </a:r>
          </a:p>
          <a:p>
            <a:r>
              <a:rPr lang="en-US" dirty="0" smtClean="0">
                <a:latin typeface="Times New Roman" charset="0"/>
              </a:rPr>
              <a:t>Select * from Purchase where price &gt; 4.99</a:t>
            </a:r>
          </a:p>
          <a:p>
            <a:r>
              <a:rPr lang="en-US" dirty="0" smtClean="0">
                <a:latin typeface="Times New Roman" charset="0"/>
              </a:rPr>
              <a:t>Then show the two counts.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69061-BF69-064B-B6CD-FF739F771819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ADC80-852E-AF43-AA64-5F4F4984104F}" type="slidenum">
              <a:rPr lang="en-US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486CE-7F95-814F-BCE4-F0D8478921D4}" type="slidenum">
              <a:rPr lang="en-US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772EF-B1B8-9E45-8B8E-8BDA505B0928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55BA7-A547-CE4D-BAB8-64045DCA935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FBFDF-9284-C641-B71F-263607F9677A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021E1-0B75-824D-87FF-5447CB0751EB}" type="slidenum">
              <a:rPr lang="en-US"/>
              <a:pPr/>
              <a:t>22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C0DDA-9B43-B743-8C25-23DD03C0D519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F9316-0AE1-E745-83B8-A6460028C950}" type="slidenum">
              <a:rPr lang="en-US"/>
              <a:pPr/>
              <a:t>26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Exercise in class:</a:t>
            </a:r>
          </a:p>
          <a:p>
            <a:r>
              <a:rPr lang="en-US" dirty="0" smtClean="0">
                <a:latin typeface="Times New Roman" charset="0"/>
              </a:rPr>
              <a:t>Compute the quantity of products sold each month.</a:t>
            </a:r>
          </a:p>
          <a:p>
            <a:r>
              <a:rPr lang="en-US" dirty="0" smtClean="0">
                <a:latin typeface="Times New Roman" charset="0"/>
              </a:rPr>
              <a:t>Show</a:t>
            </a:r>
            <a:r>
              <a:rPr lang="en-US" baseline="0" dirty="0" smtClean="0">
                <a:latin typeface="Times New Roman" charset="0"/>
              </a:rPr>
              <a:t> only months with less than 10 items sold.</a:t>
            </a:r>
          </a:p>
          <a:p>
            <a:r>
              <a:rPr lang="en-US" baseline="0" dirty="0" smtClean="0">
                <a:latin typeface="Times New Roman" charset="0"/>
              </a:rPr>
              <a:t>Order by quantity sold. Display as “</a:t>
            </a:r>
            <a:r>
              <a:rPr lang="en-US" baseline="0" dirty="0" err="1" smtClean="0">
                <a:latin typeface="Times New Roman" charset="0"/>
              </a:rPr>
              <a:t>TotalSold</a:t>
            </a:r>
            <a:r>
              <a:rPr lang="en-US" baseline="0" dirty="0" smtClean="0">
                <a:latin typeface="Times New Roman" charset="0"/>
              </a:rPr>
              <a:t>”.</a:t>
            </a:r>
          </a:p>
          <a:p>
            <a:r>
              <a:rPr lang="en-US" dirty="0" smtClean="0">
                <a:latin typeface="Times New Roman" charset="0"/>
              </a:rPr>
              <a:t>select month, </a:t>
            </a:r>
            <a:r>
              <a:rPr lang="en-US" dirty="0" err="1" smtClean="0">
                <a:latin typeface="Times New Roman" charset="0"/>
              </a:rPr>
              <a:t>sum(quantity</a:t>
            </a:r>
            <a:r>
              <a:rPr lang="en-US" dirty="0" smtClean="0">
                <a:latin typeface="Times New Roman" charset="0"/>
              </a:rPr>
              <a:t>) as </a:t>
            </a:r>
            <a:r>
              <a:rPr lang="en-US" dirty="0" err="1" smtClean="0">
                <a:latin typeface="Times New Roman" charset="0"/>
              </a:rPr>
              <a:t>TotalSold</a:t>
            </a:r>
            <a:r>
              <a:rPr lang="en-US" dirty="0" smtClean="0">
                <a:latin typeface="Times New Roman" charset="0"/>
              </a:rPr>
              <a:t> from Purchase group by month having quantity &lt; 10 order by </a:t>
            </a:r>
            <a:r>
              <a:rPr lang="en-US" dirty="0" err="1" smtClean="0">
                <a:latin typeface="Times New Roman" charset="0"/>
              </a:rPr>
              <a:t>TotalSold</a:t>
            </a:r>
            <a:r>
              <a:rPr lang="en-US" dirty="0" smtClean="0">
                <a:latin typeface="Times New Roman" charset="0"/>
              </a:rPr>
              <a:t>;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45031-2F6D-8549-BC61-BA63705F5C27}" type="slidenum">
              <a:rPr lang="en-US"/>
              <a:pPr/>
              <a:t>30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66068-E99E-3347-A929-F5A6181AB0BF}" type="slidenum">
              <a:rPr lang="en-US"/>
              <a:pPr/>
              <a:t>31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subquery</a:t>
            </a:r>
            <a:r>
              <a:rPr lang="en-US" dirty="0" smtClean="0"/>
              <a:t> to get the empty groups… in</a:t>
            </a:r>
            <a:r>
              <a:rPr lang="en-US" baseline="0" dirty="0" smtClean="0"/>
              <a:t> two lectures: 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x.product</a:t>
            </a:r>
            <a:r>
              <a:rPr lang="en-US" dirty="0" smtClean="0"/>
              <a:t>, (select count(*) from purchase </a:t>
            </a:r>
            <a:r>
              <a:rPr lang="en-US" dirty="0" err="1" smtClean="0"/>
              <a:t>y</a:t>
            </a:r>
            <a:r>
              <a:rPr lang="en-US" dirty="0" smtClean="0"/>
              <a:t> where </a:t>
            </a:r>
            <a:r>
              <a:rPr lang="en-US" dirty="0" err="1" smtClean="0"/>
              <a:t>x.product</a:t>
            </a:r>
            <a:r>
              <a:rPr lang="en-US" dirty="0" smtClean="0"/>
              <a:t>=</a:t>
            </a:r>
            <a:r>
              <a:rPr lang="en-US" dirty="0" err="1" smtClean="0"/>
              <a:t>y.product</a:t>
            </a:r>
            <a:r>
              <a:rPr lang="en-US" dirty="0" smtClean="0"/>
              <a:t> and </a:t>
            </a:r>
            <a:r>
              <a:rPr lang="en-US" dirty="0" err="1" smtClean="0"/>
              <a:t>y.price</a:t>
            </a:r>
            <a:r>
              <a:rPr lang="en-US" dirty="0" smtClean="0"/>
              <a:t> &gt; 2) as total from Purchase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3F867-3D12-284D-B527-30BD91A6760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91A7B-0547-B14F-89E3-51C09F3398FC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E02E4-0756-F441-888B-A39DB6B34482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2127D-A711-6E48-B805-A68F88C0B6D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94747-F970-E545-B70B-44F4ED2F4B8A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99E51-AE88-3E4D-B3E5-F05AF2E1AFD8}" type="slidenum">
              <a:rPr lang="en-US"/>
              <a:pPr/>
              <a:t>8</a:t>
            </a:fld>
            <a:endParaRPr lang="en-US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8635D-8103-5845-9E45-17DE8CE30A0B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A8372-00E6-9144-8097-2C8BDF8CFE97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186A-2526-C64E-9325-6FBEA86A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6117-0E98-6B4E-92C3-ABE442584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2E633-38F7-7843-AAEF-57DD1120C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1483-6798-8146-A044-18F2F8D42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4AAC-6528-3748-806F-374DD08AA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1E84-ADB2-B841-96FD-99982392F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B196-E0EF-D444-87EA-0A9B7602C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3D1B3-9DED-5C4B-9D8E-242C761E4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FF561-222E-4B46-9CBC-9AC2D4056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016AF-1F13-6246-83CB-E90AA6B7E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A369-387B-BB48-850C-4EEAE3830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6393-AC5E-F246-BDEE-E1CEBB77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9572BE-1D1F-6940-89FA-3B361975D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pitchFamily="17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pitchFamily="17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pitchFamily="17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pitchFamily="17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1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1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1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1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Introduction to Data Management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>CSE 344</a:t>
            </a:r>
            <a:br>
              <a:rPr lang="en-US" sz="3600" dirty="0" smtClean="0">
                <a:latin typeface="Arial"/>
                <a:cs typeface="Arial"/>
              </a:rPr>
            </a:br>
            <a:endParaRPr lang="en-US" sz="360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Lectures 4 and 5: Aggregates in SQL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6186A-2526-C64E-9325-6FBEA86AAF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Outerjoins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990600" y="4191000"/>
            <a:ext cx="749751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Purchase.store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Product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LEFT OUTER JOIN</a:t>
            </a:r>
            <a:r>
              <a:rPr lang="en-US" dirty="0">
                <a:latin typeface="Arial"/>
                <a:cs typeface="Arial"/>
              </a:rPr>
              <a:t> Purchase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ON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         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Purchase.prodName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04800" y="1752600"/>
            <a:ext cx="4572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Product(</a:t>
            </a:r>
            <a:r>
              <a:rPr lang="en-US" sz="2800" u="sng" dirty="0" err="1">
                <a:solidFill>
                  <a:schemeClr val="accent2"/>
                </a:solidFill>
                <a:latin typeface="Arial"/>
                <a:cs typeface="Arial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category)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Purchase(prodName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store)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57200" y="3276600"/>
            <a:ext cx="7712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If we want the never-sold products, need an “</a:t>
            </a:r>
            <a:r>
              <a:rPr lang="en-US" dirty="0" err="1">
                <a:latin typeface="Arial"/>
                <a:cs typeface="Arial"/>
              </a:rPr>
              <a:t>outerjoin</a:t>
            </a:r>
            <a:r>
              <a:rPr lang="en-US" dirty="0">
                <a:latin typeface="Arial"/>
                <a:cs typeface="Arial"/>
              </a:rPr>
              <a:t>”: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18" name="Group 2"/>
          <p:cNvGraphicFramePr>
            <a:graphicFrameLocks noGrp="1"/>
          </p:cNvGraphicFramePr>
          <p:nvPr/>
        </p:nvGraphicFramePr>
        <p:xfrm>
          <a:off x="457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/>
        </p:nvGraphicFramePr>
        <p:xfrm>
          <a:off x="5029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/>
        </p:nvGraphicFramePr>
        <p:xfrm>
          <a:off x="2971800" y="4038600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/>
                          <a:cs typeface="Arial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9" name="Rectangle 56"/>
          <p:cNvSpPr>
            <a:spLocks noChangeArrowheads="1"/>
          </p:cNvSpPr>
          <p:nvPr/>
        </p:nvSpPr>
        <p:spPr bwMode="auto">
          <a:xfrm>
            <a:off x="457200" y="129540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</a:t>
            </a:r>
          </a:p>
        </p:txBody>
      </p:sp>
      <p:sp>
        <p:nvSpPr>
          <p:cNvPr id="79930" name="Rectangle 57"/>
          <p:cNvSpPr>
            <a:spLocks noChangeArrowheads="1"/>
          </p:cNvSpPr>
          <p:nvPr/>
        </p:nvSpPr>
        <p:spPr bwMode="auto">
          <a:xfrm>
            <a:off x="5029200" y="1295400"/>
            <a:ext cx="1484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Purchase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Include the left </a:t>
            </a:r>
            <a:r>
              <a:rPr lang="en-US" sz="2400" dirty="0" err="1"/>
              <a:t>tuple</a:t>
            </a:r>
            <a:r>
              <a:rPr lang="en-US" sz="2400" dirty="0"/>
              <a:t> even if there’s no match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Right outer join: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Include the right </a:t>
            </a:r>
            <a:r>
              <a:rPr lang="en-US" sz="2400" dirty="0" err="1"/>
              <a:t>tuple</a:t>
            </a:r>
            <a:r>
              <a:rPr lang="en-US" sz="2400" dirty="0"/>
              <a:t> even if there’s no match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Full outer join: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Include</a:t>
            </a:r>
            <a:r>
              <a:rPr lang="en-US" sz="2400" dirty="0" smtClean="0"/>
              <a:t> both </a:t>
            </a:r>
            <a:r>
              <a:rPr lang="en-US" sz="2400" dirty="0"/>
              <a:t>left and right </a:t>
            </a:r>
            <a:r>
              <a:rPr lang="en-US" sz="2400" dirty="0" err="1"/>
              <a:t>tuples</a:t>
            </a:r>
            <a:r>
              <a:rPr lang="en-US" sz="2400" dirty="0"/>
              <a:t> even if there’s no match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sqlite3 lecture04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create table Purchase</a:t>
            </a:r>
          </a:p>
          <a:p>
            <a:pPr>
              <a:buNone/>
            </a:pPr>
            <a:r>
              <a:rPr lang="en-US" sz="2400" dirty="0" smtClean="0"/>
              <a:t>  (</a:t>
            </a:r>
            <a:r>
              <a:rPr lang="en-US" sz="2400" dirty="0" err="1" smtClean="0"/>
              <a:t>pid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primary key,</a:t>
            </a:r>
          </a:p>
          <a:p>
            <a:pPr>
              <a:buNone/>
            </a:pPr>
            <a:r>
              <a:rPr lang="en-US" sz="2400" dirty="0" smtClean="0"/>
              <a:t>   product varchar(15),</a:t>
            </a:r>
          </a:p>
          <a:p>
            <a:pPr>
              <a:buNone/>
            </a:pPr>
            <a:r>
              <a:rPr lang="en-US" sz="2400" dirty="0" smtClean="0"/>
              <a:t>   price float,</a:t>
            </a:r>
          </a:p>
          <a:p>
            <a:pPr>
              <a:buNone/>
            </a:pPr>
            <a:r>
              <a:rPr lang="en-US" sz="2400" dirty="0" smtClean="0"/>
              <a:t>   quantity </a:t>
            </a:r>
            <a:r>
              <a:rPr lang="en-US" sz="2400" dirty="0" err="1" smtClean="0"/>
              <a:t>int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   month varchar(15));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.import </a:t>
            </a:r>
            <a:r>
              <a:rPr lang="en-US" sz="2400" dirty="0" err="1" smtClean="0"/>
              <a:t>data.txt</a:t>
            </a:r>
            <a:r>
              <a:rPr lang="en-US" sz="2400" dirty="0" smtClean="0"/>
              <a:t> Purchase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Oval Callout 5"/>
          <p:cNvSpPr/>
          <p:nvPr/>
        </p:nvSpPr>
        <p:spPr bwMode="auto">
          <a:xfrm>
            <a:off x="5410200" y="4495800"/>
            <a:ext cx="3442548" cy="1439333"/>
          </a:xfrm>
          <a:prstGeom prst="wedgeEllipseCallout">
            <a:avLst>
              <a:gd name="adj1" fmla="val -84287"/>
              <a:gd name="adj2" fmla="val 54265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Other </a:t>
            </a:r>
            <a:r>
              <a:rPr lang="en-US" dirty="0" err="1" smtClean="0">
                <a:latin typeface="Calibri"/>
                <a:cs typeface="Calibri"/>
              </a:rPr>
              <a:t>DBMSs</a:t>
            </a:r>
            <a:r>
              <a:rPr lang="en-US" dirty="0" smtClean="0">
                <a:latin typeface="Calibri"/>
                <a:cs typeface="Calibri"/>
              </a:rPr>
              <a:t> have other ways of importing data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5181600" y="1676400"/>
            <a:ext cx="3657600" cy="1439333"/>
          </a:xfrm>
          <a:prstGeom prst="wedgeEllipseCallout">
            <a:avLst>
              <a:gd name="adj1" fmla="val -105843"/>
              <a:gd name="adj2" fmla="val -22206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Specify a filename where the database will be stored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basic aggregate operations in SQL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count(*) from Purchase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</a:t>
            </a:r>
            <a:r>
              <a:rPr lang="en-US" dirty="0" err="1" smtClean="0">
                <a:solidFill>
                  <a:srgbClr val="008000"/>
                </a:solidFill>
              </a:rPr>
              <a:t>count(quantity</a:t>
            </a:r>
            <a:r>
              <a:rPr lang="en-US" dirty="0" smtClean="0">
                <a:solidFill>
                  <a:srgbClr val="008000"/>
                </a:solidFill>
              </a:rPr>
              <a:t>) from Purchase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</a:t>
            </a:r>
            <a:r>
              <a:rPr lang="en-US" dirty="0" err="1" smtClean="0">
                <a:solidFill>
                  <a:srgbClr val="008000"/>
                </a:solidFill>
              </a:rPr>
              <a:t>sum(quantity</a:t>
            </a:r>
            <a:r>
              <a:rPr lang="en-US" dirty="0" smtClean="0">
                <a:solidFill>
                  <a:srgbClr val="008000"/>
                </a:solidFill>
              </a:rPr>
              <a:t>) from Purchase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</a:t>
            </a:r>
            <a:r>
              <a:rPr lang="en-US" dirty="0" err="1" smtClean="0">
                <a:solidFill>
                  <a:srgbClr val="008000"/>
                </a:solidFill>
              </a:rPr>
              <a:t>avg(price</a:t>
            </a:r>
            <a:r>
              <a:rPr lang="en-US" dirty="0" smtClean="0">
                <a:solidFill>
                  <a:srgbClr val="008000"/>
                </a:solidFill>
              </a:rPr>
              <a:t>) from Purchase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</a:t>
            </a:r>
            <a:r>
              <a:rPr lang="en-US" dirty="0" err="1" smtClean="0">
                <a:solidFill>
                  <a:srgbClr val="008000"/>
                </a:solidFill>
              </a:rPr>
              <a:t>max(quantity</a:t>
            </a:r>
            <a:r>
              <a:rPr lang="en-US" dirty="0" smtClean="0">
                <a:solidFill>
                  <a:srgbClr val="008000"/>
                </a:solidFill>
              </a:rPr>
              <a:t>) from Purchase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select </a:t>
            </a:r>
            <a:r>
              <a:rPr lang="en-US" dirty="0" err="1" smtClean="0">
                <a:solidFill>
                  <a:srgbClr val="008000"/>
                </a:solidFill>
              </a:rPr>
              <a:t>min(quantity</a:t>
            </a:r>
            <a:r>
              <a:rPr lang="en-US" dirty="0" smtClean="0">
                <a:solidFill>
                  <a:srgbClr val="008000"/>
                </a:solidFill>
              </a:rPr>
              <a:t>) from Purchase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710535"/>
            <a:ext cx="7815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Except count, all aggregations apply to a single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Null values are not used in aggregates</a:t>
            </a:r>
          </a:p>
          <a:p>
            <a:r>
              <a:rPr lang="en-US" sz="2200" dirty="0" smtClean="0">
                <a:solidFill>
                  <a:srgbClr val="008000"/>
                </a:solidFill>
              </a:rPr>
              <a:t>insert into Purchase values(11, ‘gadget’, NULL, NULL, ‘</a:t>
            </a:r>
            <a:r>
              <a:rPr lang="en-US" sz="2200" dirty="0" err="1" smtClean="0">
                <a:solidFill>
                  <a:srgbClr val="008000"/>
                </a:solidFill>
              </a:rPr>
              <a:t>april</a:t>
            </a:r>
            <a:r>
              <a:rPr lang="en-US" sz="2200" dirty="0" smtClean="0">
                <a:solidFill>
                  <a:srgbClr val="008000"/>
                </a:solidFill>
              </a:rPr>
              <a:t>’)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Let’s try the following: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select count(*) from Purchase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select </a:t>
            </a:r>
            <a:r>
              <a:rPr lang="en-US" sz="2400" dirty="0" err="1" smtClean="0">
                <a:solidFill>
                  <a:srgbClr val="008000"/>
                </a:solidFill>
              </a:rPr>
              <a:t>count(quantity</a:t>
            </a:r>
            <a:r>
              <a:rPr lang="en-US" sz="2400" dirty="0" smtClean="0">
                <a:solidFill>
                  <a:srgbClr val="008000"/>
                </a:solidFill>
              </a:rPr>
              <a:t>) from Purchase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select </a:t>
            </a:r>
            <a:r>
              <a:rPr lang="en-US" sz="2400" dirty="0" err="1" smtClean="0">
                <a:solidFill>
                  <a:srgbClr val="008000"/>
                </a:solidFill>
              </a:rPr>
              <a:t>sum(quantity</a:t>
            </a:r>
            <a:r>
              <a:rPr lang="en-US" sz="2400" dirty="0" smtClean="0">
                <a:solidFill>
                  <a:srgbClr val="008000"/>
                </a:solidFill>
              </a:rPr>
              <a:t>) from Purchase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7525" y="1946275"/>
            <a:ext cx="7791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COUNT   applies to duplicates, unless otherwise stated: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3600264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Count</a:t>
            </a:r>
            <a:r>
              <a:rPr lang="en-US" dirty="0" err="1" smtClean="0">
                <a:latin typeface="Arial"/>
                <a:cs typeface="Arial"/>
              </a:rPr>
              <a:t>(product</a:t>
            </a:r>
            <a:r>
              <a:rPr lang="en-US" dirty="0" smtClean="0">
                <a:latin typeface="Arial"/>
                <a:cs typeface="Arial"/>
              </a:rPr>
              <a:t>) 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smtClean="0">
                <a:latin typeface="Arial"/>
                <a:cs typeface="Arial"/>
              </a:rPr>
              <a:t>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smtClean="0">
                <a:latin typeface="Arial"/>
                <a:cs typeface="Arial"/>
              </a:rPr>
              <a:t> price &gt; 4.99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95800" y="2743200"/>
            <a:ext cx="2579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same as Count(*)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7200" y="4343400"/>
            <a:ext cx="27280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509932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Count(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DISTINCT</a:t>
            </a:r>
            <a:r>
              <a:rPr lang="en-US" dirty="0" smtClean="0">
                <a:latin typeface="Arial"/>
                <a:cs typeface="Arial"/>
              </a:rPr>
              <a:t> product)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smtClean="0">
                <a:latin typeface="Arial"/>
                <a:cs typeface="Arial"/>
              </a:rPr>
              <a:t>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smtClean="0">
                <a:latin typeface="Arial"/>
                <a:cs typeface="Arial"/>
              </a:rPr>
              <a:t> price&gt; 4.99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Duplicates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442110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Sum(price</a:t>
            </a:r>
            <a:r>
              <a:rPr lang="en-US" dirty="0">
                <a:latin typeface="Arial"/>
                <a:cs typeface="Arial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Purchase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85800" y="3581400"/>
            <a:ext cx="442110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Sum(price</a:t>
            </a:r>
            <a:r>
              <a:rPr lang="en-US" dirty="0">
                <a:latin typeface="Arial"/>
                <a:cs typeface="Arial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dirty="0">
                <a:latin typeface="Arial"/>
                <a:cs typeface="Arial"/>
              </a:rPr>
              <a:t>  product = ‘bagel’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172200" y="3048000"/>
            <a:ext cx="2641512" cy="116853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 do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they mean 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Aggregations</a:t>
            </a: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152400" y="1625024"/>
            <a:ext cx="191831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"/>
                <a:cs typeface="Arial"/>
              </a:rPr>
              <a:t>Purchase</a:t>
            </a:r>
            <a:endParaRPr lang="en-US" sz="3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457200" y="5181600"/>
            <a:ext cx="442110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Sum(price</a:t>
            </a:r>
            <a:r>
              <a:rPr lang="en-US" dirty="0">
                <a:latin typeface="Arial"/>
                <a:cs typeface="Arial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dirty="0">
                <a:latin typeface="Arial"/>
                <a:cs typeface="Arial"/>
              </a:rPr>
              <a:t>  product = ‘Bagel’</a:t>
            </a:r>
          </a:p>
        </p:txBody>
      </p:sp>
      <p:sp>
        <p:nvSpPr>
          <p:cNvPr id="26630" name="AutoShape 49"/>
          <p:cNvSpPr>
            <a:spLocks noChangeArrowheads="1"/>
          </p:cNvSpPr>
          <p:nvPr/>
        </p:nvSpPr>
        <p:spPr bwMode="auto">
          <a:xfrm>
            <a:off x="5348287" y="5562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1" name="Rectangle 50"/>
          <p:cNvSpPr>
            <a:spLocks noChangeArrowheads="1"/>
          </p:cNvSpPr>
          <p:nvPr/>
        </p:nvSpPr>
        <p:spPr bwMode="auto">
          <a:xfrm>
            <a:off x="6629400" y="5562600"/>
            <a:ext cx="20326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90  (= 60+30)</a:t>
            </a:r>
          </a:p>
        </p:txBody>
      </p:sp>
      <p:graphicFrame>
        <p:nvGraphicFramePr>
          <p:cNvPr id="41" name="Group 58"/>
          <p:cNvGraphicFramePr>
            <a:graphicFrameLocks noGrp="1"/>
          </p:cNvGraphicFramePr>
          <p:nvPr/>
        </p:nvGraphicFramePr>
        <p:xfrm>
          <a:off x="2133600" y="1600200"/>
          <a:ext cx="4857750" cy="3471864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19400" y="64770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and Aggregation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03237" y="1824037"/>
            <a:ext cx="48035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Purchase(product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price, quantity)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533400" y="3733800"/>
            <a:ext cx="715292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latin typeface="Arial"/>
                <a:cs typeface="Arial"/>
              </a:rPr>
              <a:t>       product,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 AS </a:t>
            </a:r>
            <a:r>
              <a:rPr lang="en-US" dirty="0" err="1">
                <a:latin typeface="Arial"/>
                <a:cs typeface="Arial"/>
              </a:rPr>
              <a:t>TotalSales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 product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914400" y="5715000"/>
            <a:ext cx="4028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Let’s see what this means…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57200" y="2590800"/>
            <a:ext cx="7301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total quantities for all sales over $1, by product.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 is due tonight!</a:t>
            </a:r>
          </a:p>
          <a:p>
            <a:r>
              <a:rPr lang="en-US" dirty="0"/>
              <a:t>Quiz 1 due </a:t>
            </a:r>
            <a:r>
              <a:rPr lang="en-US" dirty="0" smtClean="0"/>
              <a:t>Saturday</a:t>
            </a:r>
            <a:endParaRPr lang="en-US" dirty="0"/>
          </a:p>
          <a:p>
            <a:r>
              <a:rPr lang="en-US" dirty="0" smtClean="0"/>
              <a:t>Homework 2 is posted (due next week)</a:t>
            </a:r>
          </a:p>
          <a:p>
            <a:r>
              <a:rPr lang="en-US" dirty="0" smtClean="0"/>
              <a:t>You have accounts on SQL Server</a:t>
            </a:r>
          </a:p>
          <a:p>
            <a:pPr lvl="1"/>
            <a:r>
              <a:rPr lang="en-US" dirty="0" smtClean="0"/>
              <a:t>Needed in Homework 3</a:t>
            </a:r>
          </a:p>
          <a:p>
            <a:pPr lvl="1"/>
            <a:r>
              <a:rPr lang="en-US" dirty="0" smtClean="0"/>
              <a:t>Start Management Studio (on Windows)</a:t>
            </a:r>
          </a:p>
          <a:p>
            <a:pPr lvl="1"/>
            <a:r>
              <a:rPr lang="en-US" dirty="0" smtClean="0"/>
              <a:t>Connect to IISQLSRV</a:t>
            </a:r>
          </a:p>
          <a:p>
            <a:pPr lvl="1"/>
            <a:r>
              <a:rPr lang="en-US" dirty="0" smtClean="0"/>
              <a:t>Use SQL </a:t>
            </a:r>
            <a:r>
              <a:rPr lang="en-US" dirty="0"/>
              <a:t>Server </a:t>
            </a:r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You @</a:t>
            </a:r>
            <a:r>
              <a:rPr lang="en-US" dirty="0" err="1" smtClean="0"/>
              <a:t>uw</a:t>
            </a:r>
            <a:r>
              <a:rPr lang="en-US" dirty="0" smtClean="0"/>
              <a:t> login</a:t>
            </a:r>
          </a:p>
          <a:p>
            <a:pPr lvl="1"/>
            <a:r>
              <a:rPr lang="en-US" dirty="0" smtClean="0"/>
              <a:t>Password: in class.  Then change!!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and Aggregation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85081" y="2209800"/>
            <a:ext cx="632531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1. Compute the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clauses.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2. Group by the attributes in the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GROUPBY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3. Compute the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clause: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eaLnBrk="0" hangingPunct="0"/>
            <a:r>
              <a:rPr lang="en-US" dirty="0" smtClean="0">
                <a:latin typeface="Arial"/>
                <a:cs typeface="Arial"/>
              </a:rPr>
              <a:t>    grouped </a:t>
            </a:r>
            <a:r>
              <a:rPr lang="en-US" dirty="0">
                <a:latin typeface="Arial"/>
                <a:cs typeface="Arial"/>
              </a:rPr>
              <a:t>attributes and aggregates.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1&amp;2. FROM-WHERE-GROUPBY</a:t>
            </a:r>
            <a:endParaRPr lang="en-US" sz="3200">
              <a:solidFill>
                <a:schemeClr val="tx1"/>
              </a:solidFill>
            </a:endParaRP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/>
        </p:nvGraphicFramePr>
        <p:xfrm>
          <a:off x="1066800" y="2438400"/>
          <a:ext cx="4857750" cy="3471864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3. SELECT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914400" y="5029200"/>
            <a:ext cx="715292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latin typeface="Arial"/>
                <a:cs typeface="Arial"/>
              </a:rPr>
              <a:t>       product,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 AS </a:t>
            </a:r>
            <a:r>
              <a:rPr lang="en-US" dirty="0" err="1">
                <a:latin typeface="Arial"/>
                <a:cs typeface="Arial"/>
              </a:rPr>
              <a:t>TotalSales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 product</a:t>
            </a:r>
          </a:p>
        </p:txBody>
      </p:sp>
      <p:graphicFrame>
        <p:nvGraphicFramePr>
          <p:cNvPr id="184394" name="Group 74"/>
          <p:cNvGraphicFramePr>
            <a:graphicFrameLocks noGrp="1"/>
          </p:cNvGraphicFramePr>
          <p:nvPr/>
        </p:nvGraphicFramePr>
        <p:xfrm>
          <a:off x="5562600" y="1905000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TotalSales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58"/>
          <p:cNvGraphicFramePr>
            <a:graphicFrameLocks noGrp="1"/>
          </p:cNvGraphicFramePr>
          <p:nvPr/>
        </p:nvGraphicFramePr>
        <p:xfrm>
          <a:off x="0" y="1600200"/>
          <a:ext cx="4648200" cy="3108959"/>
        </p:xfrm>
        <a:graphic>
          <a:graphicData uri="http://schemas.openxmlformats.org/drawingml/2006/table">
            <a:tbl>
              <a:tblPr/>
              <a:tblGrid>
                <a:gridCol w="1549400"/>
                <a:gridCol w="1549400"/>
                <a:gridCol w="1549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7" name="Right Arrow 55"/>
          <p:cNvSpPr>
            <a:spLocks noChangeArrowheads="1"/>
          </p:cNvSpPr>
          <p:nvPr/>
        </p:nvSpPr>
        <p:spPr bwMode="auto">
          <a:xfrm>
            <a:off x="4724400" y="2514600"/>
            <a:ext cx="822325" cy="8223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85800" y="4267200"/>
            <a:ext cx="625108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  product,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 AS </a:t>
            </a:r>
            <a:r>
              <a:rPr lang="en-US" dirty="0" err="1" smtClean="0">
                <a:latin typeface="Arial"/>
                <a:cs typeface="Arial"/>
              </a:rPr>
              <a:t>SumQuantity</a:t>
            </a:r>
            <a:r>
              <a:rPr lang="en-US" dirty="0" smtClean="0">
                <a:latin typeface="Arial"/>
                <a:cs typeface="Arial"/>
              </a:rPr>
              <a:t>,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                   </a:t>
            </a:r>
            <a:r>
              <a:rPr lang="en-US" dirty="0" err="1">
                <a:latin typeface="Arial"/>
                <a:cs typeface="Arial"/>
              </a:rPr>
              <a:t>max(price</a:t>
            </a:r>
            <a:r>
              <a:rPr lang="en-US" dirty="0">
                <a:latin typeface="Arial"/>
                <a:cs typeface="Arial"/>
              </a:rPr>
              <a:t>) AS </a:t>
            </a:r>
            <a:r>
              <a:rPr lang="en-US" dirty="0" err="1" smtClean="0">
                <a:latin typeface="Arial"/>
                <a:cs typeface="Arial"/>
              </a:rPr>
              <a:t>MaxPrice</a:t>
            </a:r>
            <a:endParaRPr lang="en-US" dirty="0" smtClean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product</a:t>
            </a:r>
          </a:p>
        </p:txBody>
      </p:sp>
      <p:sp>
        <p:nvSpPr>
          <p:cNvPr id="38917" name="Oval 12"/>
          <p:cNvSpPr>
            <a:spLocks noChangeArrowheads="1"/>
          </p:cNvSpPr>
          <p:nvPr/>
        </p:nvSpPr>
        <p:spPr bwMode="auto">
          <a:xfrm>
            <a:off x="6815460" y="4572000"/>
            <a:ext cx="2328540" cy="116853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 does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it mean 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2743200"/>
            <a:ext cx="416472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smtClean="0">
                <a:latin typeface="Arial"/>
                <a:cs typeface="Arial"/>
              </a:rPr>
              <a:t>  product, count(*) 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>
                <a:latin typeface="Arial"/>
                <a:cs typeface="Arial"/>
              </a:rPr>
              <a:t>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product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979278" y="2743200"/>
            <a:ext cx="3993551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smtClean="0">
                <a:latin typeface="Arial"/>
                <a:cs typeface="Arial"/>
              </a:rPr>
              <a:t>  month, count(*) 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>
                <a:latin typeface="Arial"/>
                <a:cs typeface="Arial"/>
              </a:rPr>
              <a:t>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 smtClean="0">
                <a:latin typeface="Arial"/>
                <a:cs typeface="Arial"/>
              </a:rPr>
              <a:t> month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505200" y="1524000"/>
            <a:ext cx="3218638" cy="116853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Compare these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two queries: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be Careful…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828800"/>
            <a:ext cx="452389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 smtClean="0">
                <a:latin typeface="Arial"/>
                <a:cs typeface="Arial"/>
              </a:rPr>
              <a:t> product, </a:t>
            </a:r>
            <a:r>
              <a:rPr lang="en-US" dirty="0" err="1" smtClean="0">
                <a:latin typeface="Arial"/>
                <a:cs typeface="Arial"/>
              </a:rPr>
              <a:t>max(quantity</a:t>
            </a:r>
            <a:r>
              <a:rPr lang="en-US" dirty="0" smtClean="0">
                <a:latin typeface="Arial"/>
                <a:cs typeface="Arial"/>
              </a:rPr>
              <a:t>) 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>
                <a:latin typeface="Arial"/>
                <a:cs typeface="Arial"/>
              </a:rPr>
              <a:t>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product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978" y="3276600"/>
            <a:ext cx="416502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smtClean="0">
                <a:latin typeface="Arial"/>
                <a:cs typeface="Arial"/>
              </a:rPr>
              <a:t>  product, quantity 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>
                <a:latin typeface="Arial"/>
                <a:cs typeface="Arial"/>
              </a:rPr>
              <a:t>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product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0" y="4800600"/>
            <a:ext cx="3442548" cy="1439333"/>
          </a:xfrm>
          <a:prstGeom prst="wedgeEllipseCallout">
            <a:avLst>
              <a:gd name="adj1" fmla="val 6712"/>
              <a:gd name="adj2" fmla="val -73970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err="1" smtClean="0">
                <a:latin typeface="Calibri"/>
                <a:cs typeface="Calibri"/>
              </a:rPr>
              <a:t>Sqlite</a:t>
            </a:r>
            <a:r>
              <a:rPr lang="en-US" dirty="0" smtClean="0">
                <a:latin typeface="Calibri"/>
                <a:cs typeface="Calibri"/>
              </a:rPr>
              <a:t> is WRONG on this query.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3352800" y="5342467"/>
            <a:ext cx="3442548" cy="1439333"/>
          </a:xfrm>
          <a:prstGeom prst="wedgeEllipseCallout">
            <a:avLst>
              <a:gd name="adj1" fmla="val -53790"/>
              <a:gd name="adj2" fmla="val -11279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SQL Server correctly gives an error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11" name="Group 58"/>
          <p:cNvGraphicFramePr>
            <a:graphicFrameLocks noGrp="1"/>
          </p:cNvGraphicFramePr>
          <p:nvPr/>
        </p:nvGraphicFramePr>
        <p:xfrm>
          <a:off x="4724400" y="1752600"/>
          <a:ext cx="4248150" cy="3276600"/>
        </p:xfrm>
        <a:graphic>
          <a:graphicData uri="http://schemas.openxmlformats.org/drawingml/2006/table">
            <a:tbl>
              <a:tblPr/>
              <a:tblGrid>
                <a:gridCol w="1416050"/>
                <a:gridCol w="1416050"/>
                <a:gridCol w="1416050"/>
              </a:tblGrid>
              <a:tr h="54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cs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71600" y="2438400"/>
            <a:ext cx="623760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 smtClean="0">
                <a:latin typeface="Arial"/>
                <a:cs typeface="Arial"/>
              </a:rPr>
              <a:t>product, </a:t>
            </a:r>
            <a:r>
              <a:rPr lang="en-US" dirty="0" err="1" smtClean="0">
                <a:latin typeface="Arial"/>
                <a:cs typeface="Arial"/>
              </a:rPr>
              <a:t>sum(price</a:t>
            </a:r>
            <a:r>
              <a:rPr lang="en-US" dirty="0" smtClean="0">
                <a:latin typeface="Arial"/>
                <a:cs typeface="Arial"/>
              </a:rPr>
              <a:t>*quantity) as rev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   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purchase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rgbClr val="FF0066"/>
                </a:solidFill>
                <a:latin typeface="Arial"/>
                <a:cs typeface="Arial"/>
              </a:rPr>
              <a:t>GROUP BY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product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rgbClr val="FF0066"/>
                </a:solidFill>
                <a:latin typeface="Arial"/>
                <a:cs typeface="Arial"/>
              </a:rPr>
              <a:t>ORDER BY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rev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desc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HAVING Clause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914400" y="3352800"/>
            <a:ext cx="5088352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   product,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 Purchase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price &gt; 1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BY</a:t>
            </a:r>
            <a:r>
              <a:rPr lang="en-US" dirty="0">
                <a:latin typeface="Arial"/>
                <a:cs typeface="Arial"/>
              </a:rPr>
              <a:t> product</a:t>
            </a:r>
          </a:p>
          <a:p>
            <a:pPr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Arial"/>
              </a:rPr>
              <a:t>HAVING</a:t>
            </a: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 &gt; 30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49899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Same </a:t>
            </a:r>
            <a:r>
              <a:rPr lang="en-US" dirty="0" smtClean="0">
                <a:latin typeface="Arial"/>
                <a:cs typeface="Arial"/>
              </a:rPr>
              <a:t>query as earlier, </a:t>
            </a:r>
            <a:r>
              <a:rPr lang="en-US" dirty="0">
                <a:latin typeface="Arial"/>
                <a:cs typeface="Arial"/>
              </a:rPr>
              <a:t>except that we consider only </a:t>
            </a:r>
            <a:r>
              <a:rPr lang="en-US" dirty="0" smtClean="0">
                <a:latin typeface="Arial"/>
                <a:cs typeface="Arial"/>
              </a:rPr>
              <a:t>products</a:t>
            </a:r>
          </a:p>
          <a:p>
            <a:pPr eaLnBrk="0" hangingPunct="0"/>
            <a:r>
              <a:rPr lang="en-US" dirty="0" smtClean="0">
                <a:latin typeface="Arial"/>
                <a:cs typeface="Arial"/>
              </a:rPr>
              <a:t>that had at </a:t>
            </a:r>
            <a:r>
              <a:rPr lang="en-US" dirty="0">
                <a:latin typeface="Arial"/>
                <a:cs typeface="Arial"/>
              </a:rPr>
              <a:t>least</a:t>
            </a:r>
            <a:r>
              <a:rPr lang="en-US" dirty="0" smtClean="0">
                <a:latin typeface="Arial"/>
                <a:cs typeface="Arial"/>
              </a:rPr>
              <a:t> 30 sales.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89368" y="5603875"/>
            <a:ext cx="7159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HAVING clause contains conditions on aggregates.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vs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dirty="0" smtClean="0"/>
              <a:t>WHERE condition is applied to individual rows</a:t>
            </a:r>
          </a:p>
          <a:p>
            <a:pPr lvl="1"/>
            <a:r>
              <a:rPr lang="en-US" dirty="0" smtClean="0"/>
              <a:t>The rows may or may not contributed to the aggregate</a:t>
            </a:r>
          </a:p>
          <a:p>
            <a:pPr lvl="1"/>
            <a:r>
              <a:rPr lang="en-US" dirty="0" smtClean="0"/>
              <a:t>No aggregates allowed here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HAVING condition is applied to the entire group</a:t>
            </a:r>
          </a:p>
          <a:p>
            <a:pPr lvl="1"/>
            <a:r>
              <a:rPr lang="en-US" dirty="0" smtClean="0"/>
              <a:t>Entire group is returned, or not al all</a:t>
            </a:r>
          </a:p>
          <a:p>
            <a:pPr lvl="1"/>
            <a:r>
              <a:rPr lang="en-US" dirty="0" smtClean="0"/>
              <a:t>May use aggregate functions in the 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and Joins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create table Product (</a:t>
            </a:r>
            <a:r>
              <a:rPr lang="en-US" sz="2400" dirty="0" err="1" smtClean="0"/>
              <a:t>pid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primary key, </a:t>
            </a:r>
            <a:r>
              <a:rPr lang="en-US" sz="2400" dirty="0" err="1" smtClean="0"/>
              <a:t>pname</a:t>
            </a:r>
            <a:r>
              <a:rPr lang="en-US" sz="2400" dirty="0" smtClean="0"/>
              <a:t> varchar(15), manufacturer varchar(15));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insert into product values(1, 'bagel', 'Sunshine Co.');</a:t>
            </a:r>
          </a:p>
          <a:p>
            <a:pPr>
              <a:buNone/>
            </a:pPr>
            <a:r>
              <a:rPr lang="en-US" sz="2400" dirty="0" smtClean="0"/>
              <a:t>insert into product values(2, 'banana', '</a:t>
            </a:r>
            <a:r>
              <a:rPr lang="en-US" sz="2400" dirty="0" err="1" smtClean="0"/>
              <a:t>BusyHands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insert into product values(3, 'gizmo', '</a:t>
            </a:r>
            <a:r>
              <a:rPr lang="en-US" sz="2400" dirty="0" err="1" smtClean="0"/>
              <a:t>GizmoWorks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insert into product values(4, 'gadget', '</a:t>
            </a:r>
            <a:r>
              <a:rPr lang="en-US" sz="2400" dirty="0" err="1" smtClean="0"/>
              <a:t>BusyHands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insert into product values(5, '</a:t>
            </a:r>
            <a:r>
              <a:rPr lang="en-US" sz="2400" dirty="0" err="1" smtClean="0"/>
              <a:t>powerGizmo</a:t>
            </a:r>
            <a:r>
              <a:rPr lang="en-US" sz="2400" dirty="0" smtClean="0"/>
              <a:t>’, '</a:t>
            </a:r>
            <a:r>
              <a:rPr lang="en-US" sz="2400" dirty="0" err="1" smtClean="0"/>
              <a:t>PowerWorks</a:t>
            </a:r>
            <a:r>
              <a:rPr lang="en-US" sz="2400" dirty="0" smtClean="0"/>
              <a:t>');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+ Join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475913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latin typeface="Arial"/>
                <a:cs typeface="Arial"/>
              </a:rPr>
              <a:t>x.manufacturer</a:t>
            </a:r>
            <a:r>
              <a:rPr lang="en-US" dirty="0" smtClean="0">
                <a:latin typeface="Arial"/>
                <a:cs typeface="Arial"/>
              </a:rPr>
              <a:t>, count(*)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, Purchase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x.pname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y.product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 smtClean="0">
                <a:solidFill>
                  <a:srgbClr val="FF0066"/>
                </a:solidFill>
                <a:latin typeface="Arial"/>
                <a:cs typeface="Arial"/>
              </a:rPr>
              <a:t>GROUP BY 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0" y="1828800"/>
            <a:ext cx="3050424" cy="1168539"/>
          </a:xfrm>
          <a:prstGeom prst="wedgeEllipseCallout">
            <a:avLst>
              <a:gd name="adj1" fmla="val -25312"/>
              <a:gd name="adj2" fmla="val 115886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What do these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query mean?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60886" y="4297740"/>
            <a:ext cx="600211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y.month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, count(*)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, Purchase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x.pname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y.product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 smtClean="0">
                <a:solidFill>
                  <a:srgbClr val="FF0066"/>
                </a:solidFill>
                <a:latin typeface="Arial"/>
                <a:cs typeface="Arial"/>
              </a:rPr>
              <a:t>GROUP BY 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y.month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Nulls (6.1.6 - 6.1.7)</a:t>
            </a:r>
          </a:p>
          <a:p>
            <a:r>
              <a:rPr lang="en-US" dirty="0" smtClean="0"/>
              <a:t>Outer joins (6.3.8)</a:t>
            </a:r>
          </a:p>
          <a:p>
            <a:pPr eaLnBrk="1" hangingPunct="1"/>
            <a:r>
              <a:rPr lang="en-US" dirty="0" smtClean="0"/>
              <a:t>Aggregations (6.4.3 – 6.4.6)</a:t>
            </a:r>
          </a:p>
          <a:p>
            <a:pPr eaLnBrk="1" hangingPunct="1"/>
            <a:r>
              <a:rPr lang="en-US" dirty="0" smtClean="0"/>
              <a:t>Examples, examples, examples…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form of </a:t>
            </a:r>
            <a:r>
              <a:rPr lang="en-US" dirty="0" smtClean="0"/>
              <a:t>Grouping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Aggregation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 </a:t>
            </a:r>
            <a:r>
              <a:rPr lang="en-US" sz="2400" dirty="0"/>
              <a:t>= may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</a:t>
            </a:r>
            <a:r>
              <a:rPr lang="en-US" sz="2400" dirty="0" smtClean="0"/>
              <a:t>any aggregates </a:t>
            </a:r>
            <a:r>
              <a:rPr lang="en-US" sz="2400" dirty="0"/>
              <a:t>but NO OTHER ATTRIBUTES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C1 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C2 = is any condition on aggregate </a:t>
            </a:r>
            <a:r>
              <a:rPr lang="en-US" sz="2400" dirty="0" smtClean="0"/>
              <a:t>expressions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and on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7543800" y="3190875"/>
            <a:ext cx="1486202" cy="649188"/>
          </a:xfrm>
          <a:prstGeom prst="wedgeEllipseCallout">
            <a:avLst>
              <a:gd name="adj1" fmla="val -84789"/>
              <a:gd name="adj2" fmla="val 200223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Why 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905000"/>
            <a:ext cx="3657600" cy="22195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600" dirty="0" smtClean="0">
                <a:latin typeface="Arial"/>
                <a:cs typeface="Arial"/>
              </a:rPr>
              <a:t>	S</a:t>
            </a: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600" dirty="0" smtClean="0">
                <a:latin typeface="Arial"/>
                <a:cs typeface="Arial"/>
              </a:rPr>
              <a:t>	R</a:t>
            </a:r>
            <a:r>
              <a:rPr lang="en-US" sz="2600" baseline="-25000" dirty="0" smtClean="0">
                <a:latin typeface="Arial"/>
                <a:cs typeface="Arial"/>
              </a:rPr>
              <a:t>1</a:t>
            </a:r>
            <a:r>
              <a:rPr lang="en-US" sz="2600" dirty="0">
                <a:latin typeface="Arial"/>
                <a:cs typeface="Arial"/>
              </a:rPr>
              <a:t>,…,</a:t>
            </a:r>
            <a:r>
              <a:rPr lang="en-US" sz="2600" dirty="0" err="1">
                <a:latin typeface="Arial"/>
                <a:cs typeface="Arial"/>
              </a:rPr>
              <a:t>R</a:t>
            </a:r>
            <a:r>
              <a:rPr lang="en-US" sz="2600" baseline="-25000" dirty="0" err="1">
                <a:latin typeface="Arial"/>
                <a:cs typeface="Arial"/>
              </a:rPr>
              <a:t>n</a:t>
            </a:r>
            <a:endParaRPr lang="en-US" sz="2600" baseline="-250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600" dirty="0" smtClean="0">
                <a:latin typeface="Arial"/>
                <a:cs typeface="Arial"/>
              </a:rPr>
              <a:t>	C1</a:t>
            </a: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chemeClr val="accent2"/>
                </a:solidFill>
                <a:latin typeface="Arial"/>
                <a:cs typeface="Arial"/>
              </a:rPr>
              <a:t>GROUP BY</a:t>
            </a:r>
            <a:r>
              <a:rPr lang="en-US" sz="2600" dirty="0">
                <a:latin typeface="Arial"/>
                <a:cs typeface="Arial"/>
              </a:rPr>
              <a:t> a</a:t>
            </a:r>
            <a:r>
              <a:rPr lang="en-US" sz="2600" baseline="-25000" dirty="0">
                <a:latin typeface="Arial"/>
                <a:cs typeface="Arial"/>
              </a:rPr>
              <a:t>1</a:t>
            </a:r>
            <a:r>
              <a:rPr lang="en-US" sz="2600" dirty="0">
                <a:latin typeface="Arial"/>
                <a:cs typeface="Arial"/>
              </a:rPr>
              <a:t>,…,</a:t>
            </a:r>
            <a:r>
              <a:rPr lang="en-US" sz="2600" dirty="0" err="1">
                <a:latin typeface="Arial"/>
                <a:cs typeface="Arial"/>
              </a:rPr>
              <a:t>a</a:t>
            </a:r>
            <a:r>
              <a:rPr lang="en-US" sz="2600" baseline="-25000" dirty="0" err="1">
                <a:latin typeface="Arial"/>
                <a:cs typeface="Arial"/>
              </a:rPr>
              <a:t>k</a:t>
            </a:r>
            <a:endParaRPr lang="en-US" sz="2600" baseline="-250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HAVING</a:t>
            </a:r>
            <a:r>
              <a:rPr lang="en-US" sz="2600" dirty="0" smtClean="0">
                <a:latin typeface="Arial"/>
                <a:cs typeface="Arial"/>
              </a:rPr>
              <a:t>	C2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Semantics of SQL </a:t>
            </a:r>
            <a:r>
              <a:rPr lang="en-US" smtClean="0"/>
              <a:t>With Group-By</a:t>
            </a:r>
            <a:endParaRPr lang="en-US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114800"/>
            <a:ext cx="8571577" cy="2234458"/>
          </a:xfrm>
          <a:noFill/>
        </p:spPr>
        <p:txBody>
          <a:bodyPr wrap="none">
            <a:sp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400" dirty="0"/>
              <a:t>Evaluation steps: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Evaluate FROM-</a:t>
            </a:r>
            <a:r>
              <a:rPr lang="en-US" sz="2400" dirty="0" smtClean="0"/>
              <a:t>WHERE</a:t>
            </a:r>
            <a:r>
              <a:rPr lang="en-US" sz="2400" dirty="0"/>
              <a:t> </a:t>
            </a:r>
            <a:r>
              <a:rPr lang="en-US" sz="2400" dirty="0" smtClean="0"/>
              <a:t>using Nested </a:t>
            </a:r>
            <a:r>
              <a:rPr lang="en-US" sz="2400" dirty="0"/>
              <a:t>L</a:t>
            </a:r>
            <a:r>
              <a:rPr lang="en-US" sz="2400" dirty="0" smtClean="0"/>
              <a:t>oop Semantics</a:t>
            </a:r>
            <a:endParaRPr lang="en-US" sz="2400" dirty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Group by the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baseline="-25000" dirty="0"/>
              <a:t> </a:t>
            </a:r>
            <a:endParaRPr lang="en-US" sz="2400" dirty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Apply condition C2 to each group (may have aggregates)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Compute aggregates in S and return the result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685800" y="1895218"/>
            <a:ext cx="3657600" cy="22195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600" dirty="0" smtClean="0">
                <a:latin typeface="Arial"/>
                <a:cs typeface="Arial"/>
              </a:rPr>
              <a:t>	S</a:t>
            </a: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600" dirty="0" smtClean="0">
                <a:latin typeface="Arial"/>
                <a:cs typeface="Arial"/>
              </a:rPr>
              <a:t>	R</a:t>
            </a:r>
            <a:r>
              <a:rPr lang="en-US" sz="2600" baseline="-25000" dirty="0" smtClean="0">
                <a:latin typeface="Arial"/>
                <a:cs typeface="Arial"/>
              </a:rPr>
              <a:t>1</a:t>
            </a:r>
            <a:r>
              <a:rPr lang="en-US" sz="2600" dirty="0">
                <a:latin typeface="Arial"/>
                <a:cs typeface="Arial"/>
              </a:rPr>
              <a:t>,…,</a:t>
            </a:r>
            <a:r>
              <a:rPr lang="en-US" sz="2600" dirty="0" err="1">
                <a:latin typeface="Arial"/>
                <a:cs typeface="Arial"/>
              </a:rPr>
              <a:t>R</a:t>
            </a:r>
            <a:r>
              <a:rPr lang="en-US" sz="2600" baseline="-25000" dirty="0" err="1">
                <a:latin typeface="Arial"/>
                <a:cs typeface="Arial"/>
              </a:rPr>
              <a:t>n</a:t>
            </a:r>
            <a:endParaRPr lang="en-US" sz="2600" baseline="-250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600" dirty="0" smtClean="0">
                <a:latin typeface="Arial"/>
                <a:cs typeface="Arial"/>
              </a:rPr>
              <a:t>	C1</a:t>
            </a: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>
                <a:solidFill>
                  <a:schemeClr val="accent2"/>
                </a:solidFill>
                <a:latin typeface="Arial"/>
                <a:cs typeface="Arial"/>
              </a:rPr>
              <a:t>GROUP BY</a:t>
            </a:r>
            <a:r>
              <a:rPr lang="en-US" sz="2600" dirty="0">
                <a:latin typeface="Arial"/>
                <a:cs typeface="Arial"/>
              </a:rPr>
              <a:t> a</a:t>
            </a:r>
            <a:r>
              <a:rPr lang="en-US" sz="2600" baseline="-25000" dirty="0">
                <a:latin typeface="Arial"/>
                <a:cs typeface="Arial"/>
              </a:rPr>
              <a:t>1</a:t>
            </a:r>
            <a:r>
              <a:rPr lang="en-US" sz="2600" dirty="0">
                <a:latin typeface="Arial"/>
                <a:cs typeface="Arial"/>
              </a:rPr>
              <a:t>,…,</a:t>
            </a:r>
            <a:r>
              <a:rPr lang="en-US" sz="2600" dirty="0" err="1">
                <a:latin typeface="Arial"/>
                <a:cs typeface="Arial"/>
              </a:rPr>
              <a:t>a</a:t>
            </a:r>
            <a:r>
              <a:rPr lang="en-US" sz="2600" baseline="-25000" dirty="0" err="1">
                <a:latin typeface="Arial"/>
                <a:cs typeface="Arial"/>
              </a:rPr>
              <a:t>k</a:t>
            </a:r>
            <a:endParaRPr lang="en-US" sz="2600" baseline="-250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HAVING</a:t>
            </a:r>
            <a:r>
              <a:rPr lang="en-US" sz="2600" dirty="0" smtClean="0">
                <a:latin typeface="Arial"/>
                <a:cs typeface="Arial"/>
              </a:rPr>
              <a:t>	C2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result of a group by query, there is one row per group in the result</a:t>
            </a:r>
          </a:p>
          <a:p>
            <a:r>
              <a:rPr lang="en-US" dirty="0" smtClean="0"/>
              <a:t>No group can be empty!</a:t>
            </a:r>
          </a:p>
          <a:p>
            <a:r>
              <a:rPr lang="en-US" dirty="0" smtClean="0"/>
              <a:t>In particular, count(*) is never 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191000"/>
            <a:ext cx="5257800" cy="1779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600" dirty="0" err="1" smtClean="0">
                <a:latin typeface="Arial"/>
                <a:cs typeface="Arial"/>
              </a:rPr>
              <a:t>x.manufacturer</a:t>
            </a:r>
            <a:r>
              <a:rPr lang="en-US" sz="2600" dirty="0" smtClean="0">
                <a:latin typeface="Arial"/>
                <a:cs typeface="Arial"/>
              </a:rPr>
              <a:t>, count(*)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, Purchase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x.pname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y.product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48400" y="2819400"/>
            <a:ext cx="2819400" cy="1861006"/>
          </a:xfrm>
          <a:prstGeom prst="wedgeEllipseCallout">
            <a:avLst>
              <a:gd name="adj1" fmla="val -61366"/>
              <a:gd name="adj2" fmla="val 6828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What if there are no purchases for a  manufacturer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Groups: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981200"/>
            <a:ext cx="4038600" cy="133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product, count(*)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purchase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1981200"/>
            <a:ext cx="4038600" cy="1779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product, count(*)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purchase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lang="en-US" sz="2600" dirty="0" smtClean="0">
                <a:latin typeface="Arial"/>
                <a:cs typeface="Arial"/>
              </a:rPr>
              <a:t> price &gt; 2.0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66800" y="3962400"/>
            <a:ext cx="3124200" cy="995422"/>
          </a:xfrm>
          <a:prstGeom prst="wedgeEllipseCallout">
            <a:avLst>
              <a:gd name="adj1" fmla="val -13274"/>
              <a:gd name="adj2" fmla="val -93953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4 groups in our example dataset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334000" y="4800600"/>
            <a:ext cx="3124200" cy="995422"/>
          </a:xfrm>
          <a:prstGeom prst="wedgeEllipseCallout">
            <a:avLst>
              <a:gd name="adj1" fmla="val -10564"/>
              <a:gd name="adj2" fmla="val -131378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3 groups in our example dataset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Group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4200"/>
            <a:ext cx="5257800" cy="1779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600" dirty="0" err="1" smtClean="0">
                <a:latin typeface="Arial"/>
                <a:cs typeface="Arial"/>
              </a:rPr>
              <a:t>x.manufacturer</a:t>
            </a:r>
            <a:r>
              <a:rPr lang="en-US" sz="2600" dirty="0" smtClean="0">
                <a:latin typeface="Arial"/>
                <a:cs typeface="Arial"/>
              </a:rPr>
              <a:t>, count(*)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, Purchase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x.pname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y.product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48400" y="1752600"/>
            <a:ext cx="2819400" cy="1861006"/>
          </a:xfrm>
          <a:prstGeom prst="wedgeEllipseCallout">
            <a:avLst>
              <a:gd name="adj1" fmla="val -61366"/>
              <a:gd name="adj2" fmla="val 6828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What if there are no purchases for a  manufacturer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Group Solution: </a:t>
            </a:r>
            <a:br>
              <a:rPr lang="en-US" dirty="0" smtClean="0"/>
            </a:br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438400"/>
            <a:ext cx="8077200" cy="1779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count(y.pid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 LEFT OUTER JOIN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Purchase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ON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x.pname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y.product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x.manufacturer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NULLS in SQL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Whenever we don’t have a value, we can put a NULL</a:t>
            </a:r>
          </a:p>
          <a:p>
            <a:r>
              <a:rPr lang="en-US" sz="2400" dirty="0"/>
              <a:t>Can mean many things:</a:t>
            </a:r>
          </a:p>
          <a:p>
            <a:pPr lvl="1"/>
            <a:r>
              <a:rPr lang="en-US" sz="2000" dirty="0"/>
              <a:t>Value does not exists</a:t>
            </a:r>
          </a:p>
          <a:p>
            <a:pPr lvl="1"/>
            <a:r>
              <a:rPr lang="en-US" sz="2000" dirty="0"/>
              <a:t>Value exists but is unknown</a:t>
            </a:r>
          </a:p>
          <a:p>
            <a:pPr lvl="1"/>
            <a:r>
              <a:rPr lang="en-US" sz="2000" dirty="0"/>
              <a:t>Value not applicable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400" dirty="0"/>
              <a:t>The schema specifies for each attribute if can be null (</a:t>
            </a:r>
            <a:r>
              <a:rPr lang="en-US" sz="2400" i="1" dirty="0" err="1"/>
              <a:t>nullable</a:t>
            </a:r>
            <a:r>
              <a:rPr lang="en-US" sz="2400" i="1" dirty="0"/>
              <a:t> </a:t>
            </a:r>
            <a:r>
              <a:rPr lang="en-US" sz="2400" dirty="0"/>
              <a:t>attribute) or not</a:t>
            </a:r>
          </a:p>
          <a:p>
            <a:r>
              <a:rPr lang="en-US" sz="2400" dirty="0"/>
              <a:t>How does SQL cope with tables that have </a:t>
            </a:r>
            <a:r>
              <a:rPr lang="en-US" sz="2400" dirty="0" err="1"/>
              <a:t>NULLs</a:t>
            </a:r>
            <a:r>
              <a:rPr lang="en-US" sz="2400" dirty="0"/>
              <a:t>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dirty="0"/>
              <a:t>= NULL then 4*(3-x)/7 is still NULL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dirty="0"/>
              <a:t>= NULL then </a:t>
            </a:r>
            <a:r>
              <a:rPr lang="en-US" dirty="0" err="1"/>
              <a:t>x</a:t>
            </a:r>
            <a:r>
              <a:rPr lang="en-US" dirty="0"/>
              <a:t>=‘Joe’    is UNKNOWN</a:t>
            </a:r>
          </a:p>
          <a:p>
            <a:r>
              <a:rPr lang="en-US" dirty="0"/>
              <a:t>In SQL there are three </a:t>
            </a:r>
            <a:r>
              <a:rPr lang="en-US" dirty="0" err="1"/>
              <a:t>boolean</a:t>
            </a:r>
            <a:r>
              <a:rPr lang="en-US" dirty="0"/>
              <a:t> values:</a:t>
            </a:r>
          </a:p>
          <a:p>
            <a:pPr lvl="1">
              <a:buFontTx/>
              <a:buNone/>
            </a:pPr>
            <a:r>
              <a:rPr lang="en-US" dirty="0"/>
              <a:t>FALSE             = 	0</a:t>
            </a:r>
          </a:p>
          <a:p>
            <a:pPr lvl="1">
              <a:buFontTx/>
              <a:buNone/>
            </a:pPr>
            <a:r>
              <a:rPr lang="en-US" dirty="0"/>
              <a:t>UNKNOWN    = 	0.5</a:t>
            </a:r>
          </a:p>
          <a:p>
            <a:pPr lvl="1">
              <a:buFontTx/>
              <a:buNone/>
            </a:pPr>
            <a:r>
              <a:rPr lang="en-US" dirty="0"/>
              <a:t>TRUE               = 	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400" dirty="0"/>
              <a:t>C1 AND C2   =  min(C1, C2)</a:t>
            </a:r>
          </a:p>
          <a:p>
            <a:r>
              <a:rPr lang="en-US" sz="2400" dirty="0"/>
              <a:t>C1  OR </a:t>
            </a:r>
            <a:r>
              <a:rPr lang="en-US" sz="2400" dirty="0" smtClean="0"/>
              <a:t> C2   </a:t>
            </a:r>
            <a:r>
              <a:rPr lang="en-US" sz="2400" dirty="0"/>
              <a:t>=  max(C1, C2)</a:t>
            </a:r>
          </a:p>
          <a:p>
            <a:r>
              <a:rPr lang="en-US" sz="2400" dirty="0"/>
              <a:t>NOT C1         =  1 – C1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Rule in SQL: include only </a:t>
            </a:r>
            <a:r>
              <a:rPr lang="en-US" sz="2400" dirty="0" err="1"/>
              <a:t>tuples</a:t>
            </a:r>
            <a:r>
              <a:rPr lang="en-US" sz="2400" dirty="0"/>
              <a:t> that yield TRUE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3429000"/>
            <a:ext cx="5504933" cy="14280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Person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(age &lt; 25) AND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(height &gt; 6 OR weight &gt; 190)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7239000" y="3581400"/>
            <a:ext cx="16922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E.g.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age=20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height=</a:t>
            </a:r>
            <a:r>
              <a:rPr lang="en-US" sz="2000" dirty="0">
                <a:latin typeface="Arial"/>
                <a:cs typeface="Arial"/>
              </a:rPr>
              <a:t>NULL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weight=200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Some </a:t>
            </a:r>
            <a:r>
              <a:rPr lang="en-US" dirty="0" smtClean="0"/>
              <a:t>Person </a:t>
            </a:r>
            <a:r>
              <a:rPr lang="en-US" dirty="0" err="1" smtClean="0"/>
              <a:t>tuples</a:t>
            </a:r>
            <a:r>
              <a:rPr lang="en-US" dirty="0" smtClean="0"/>
              <a:t> </a:t>
            </a:r>
            <a:r>
              <a:rPr lang="en-US" dirty="0"/>
              <a:t>are not included !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914400" y="3048000"/>
            <a:ext cx="489794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*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Person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age &lt; 25  OR  age &gt;= 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x</a:t>
            </a:r>
            <a:r>
              <a:rPr lang="en-US" sz="2400" dirty="0"/>
              <a:t> IS NULL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x</a:t>
            </a:r>
            <a:r>
              <a:rPr lang="en-US" sz="2400" dirty="0"/>
              <a:t>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Now it includes all </a:t>
            </a:r>
            <a:r>
              <a:rPr lang="en-US" sz="2800" dirty="0" smtClean="0"/>
              <a:t>Person </a:t>
            </a:r>
            <a:r>
              <a:rPr lang="en-US" sz="2800" dirty="0" err="1" smtClean="0"/>
              <a:t>tuples</a:t>
            </a:r>
            <a:endParaRPr lang="en-US" sz="2800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09600" y="3505200"/>
            <a:ext cx="7281410" cy="1095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Person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age &lt; 25  OR  age &gt;= 25 OR age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IS NULL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4AAC-6528-3748-806F-374DD08AAB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Outerjoins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143000" y="4572000"/>
            <a:ext cx="7839556" cy="12434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Purchase.store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Product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JOIN</a:t>
            </a:r>
            <a:r>
              <a:rPr lang="en-US" dirty="0">
                <a:latin typeface="Arial"/>
                <a:cs typeface="Arial"/>
              </a:rPr>
              <a:t> Purchase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Arial"/>
              </a:rPr>
              <a:t>                             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Purchase.prodName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286000" y="2895600"/>
            <a:ext cx="6676377" cy="12434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Purchase.store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Product,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</a:t>
            </a:r>
            <a:r>
              <a:rPr lang="en-US" dirty="0" err="1">
                <a:latin typeface="Arial"/>
                <a:cs typeface="Arial"/>
              </a:rPr>
              <a:t>Product.name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Purchase.prodName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9249" y="4114800"/>
            <a:ext cx="1484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as: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066800" y="5943600"/>
            <a:ext cx="57273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But Products that never sold will be lost !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304800" y="1752600"/>
            <a:ext cx="4572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Product(</a:t>
            </a:r>
            <a:r>
              <a:rPr lang="en-US" sz="2800" u="sng" dirty="0" err="1">
                <a:solidFill>
                  <a:schemeClr val="accent2"/>
                </a:solidFill>
                <a:latin typeface="Arial"/>
                <a:cs typeface="Arial"/>
              </a:rPr>
              <a:t>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category)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Purchase(prodName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store)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5785" name="Rectangle 6"/>
          <p:cNvSpPr>
            <a:spLocks noChangeArrowheads="1"/>
          </p:cNvSpPr>
          <p:nvPr/>
        </p:nvSpPr>
        <p:spPr bwMode="auto">
          <a:xfrm>
            <a:off x="0" y="3276600"/>
            <a:ext cx="2197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An “inner join”: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FF561-222E-4B46-9CBC-9AC2D4056C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7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2006</Words>
  <Application>Microsoft Macintosh PowerPoint</Application>
  <PresentationFormat>On-screen Show (4:3)</PresentationFormat>
  <Paragraphs>502</Paragraphs>
  <Slides>35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Introduction to Data Management CSE 344 </vt:lpstr>
      <vt:lpstr>Announcements</vt:lpstr>
      <vt:lpstr>Outline</vt:lpstr>
      <vt:lpstr>NULLS in SQL</vt:lpstr>
      <vt:lpstr>Null Values</vt:lpstr>
      <vt:lpstr>Null Values</vt:lpstr>
      <vt:lpstr>Null Values</vt:lpstr>
      <vt:lpstr>Null Values</vt:lpstr>
      <vt:lpstr>Outerjoins</vt:lpstr>
      <vt:lpstr>Outerjoins</vt:lpstr>
      <vt:lpstr>PowerPoint Presentation</vt:lpstr>
      <vt:lpstr>Outer Joins</vt:lpstr>
      <vt:lpstr>Aggregation in SQL</vt:lpstr>
      <vt:lpstr>Simple Aggregations</vt:lpstr>
      <vt:lpstr>Aggregates and NULL Values</vt:lpstr>
      <vt:lpstr>Counting Duplicates</vt:lpstr>
      <vt:lpstr>More Examples</vt:lpstr>
      <vt:lpstr>Simple Aggregations</vt:lpstr>
      <vt:lpstr>Grouping and Aggregation</vt:lpstr>
      <vt:lpstr>Grouping and Aggregation</vt:lpstr>
      <vt:lpstr>1&amp;2. FROM-WHERE-GROUPBY</vt:lpstr>
      <vt:lpstr>3. SELECT</vt:lpstr>
      <vt:lpstr>Other Examples</vt:lpstr>
      <vt:lpstr>Need to be Careful…</vt:lpstr>
      <vt:lpstr>Ordering Results</vt:lpstr>
      <vt:lpstr>HAVING Clause</vt:lpstr>
      <vt:lpstr>WHERE vs HAVING</vt:lpstr>
      <vt:lpstr>Aggregates and Joins</vt:lpstr>
      <vt:lpstr>Aggregate + Join Example</vt:lpstr>
      <vt:lpstr>General form of Grouping and Aggregation</vt:lpstr>
      <vt:lpstr>Semantics of SQL With Group-By</vt:lpstr>
      <vt:lpstr>Empty Groups</vt:lpstr>
      <vt:lpstr>Empty Groups: Example</vt:lpstr>
      <vt:lpstr>Empty Group Problem</vt:lpstr>
      <vt:lpstr>Empty Group Solution:  Outer Join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451</cp:revision>
  <cp:lastPrinted>2009-04-03T18:39:35Z</cp:lastPrinted>
  <dcterms:created xsi:type="dcterms:W3CDTF">2011-10-06T23:57:32Z</dcterms:created>
  <dcterms:modified xsi:type="dcterms:W3CDTF">2012-01-11T16:54:21Z</dcterms:modified>
</cp:coreProperties>
</file>