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85" r:id="rId2"/>
    <p:sldId id="529" r:id="rId3"/>
    <p:sldId id="530" r:id="rId4"/>
    <p:sldId id="531" r:id="rId5"/>
    <p:sldId id="533" r:id="rId6"/>
    <p:sldId id="535" r:id="rId7"/>
    <p:sldId id="534" r:id="rId8"/>
    <p:sldId id="536" r:id="rId9"/>
    <p:sldId id="537" r:id="rId10"/>
    <p:sldId id="500" r:id="rId11"/>
    <p:sldId id="503" r:id="rId12"/>
    <p:sldId id="456" r:id="rId13"/>
    <p:sldId id="528" r:id="rId14"/>
    <p:sldId id="466" r:id="rId15"/>
    <p:sldId id="458" r:id="rId16"/>
    <p:sldId id="450" r:id="rId17"/>
    <p:sldId id="504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33CC"/>
    <a:srgbClr val="FF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7" d="100"/>
          <a:sy n="197" d="100"/>
        </p:scale>
        <p:origin x="-13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2137F-FA50-6843-84B3-504FBB0E8BF0}" type="datetimeFigureOut">
              <a:rPr lang="en-US" smtClean="0"/>
              <a:pPr/>
              <a:t>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1EF7-671C-FB43-8576-843F5F19B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7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1B45AB-02D6-8C40-A190-2EDC30A36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39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BD530-43E8-4B4E-B97D-CE6AEB198AB0}" type="slidenum">
              <a:rPr lang="en-US"/>
              <a:pPr/>
              <a:t>3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907FC-DB1A-C747-AB81-CA99307385F3}" type="slidenum">
              <a:rPr lang="en-US"/>
              <a:pPr/>
              <a:t>4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9128A-07DC-674B-80BF-FB0000989988}" type="slidenum">
              <a:rPr lang="en-US"/>
              <a:pPr/>
              <a:t>15</a:t>
            </a:fld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67" tIns="0" rIns="19067" bIns="0" anchor="b">
            <a:prstTxWarp prst="textNoShape">
              <a:avLst/>
            </a:prstTxWarp>
          </a:bodyPr>
          <a:lstStyle/>
          <a:p>
            <a:pPr algn="r" defTabSz="909638" eaLnBrk="0" hangingPunct="0"/>
            <a:r>
              <a:rPr lang="en-US" sz="1000" i="1"/>
              <a:t>12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-1588" y="8685213"/>
            <a:ext cx="29702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-1588" y="-1588"/>
            <a:ext cx="2970213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Rectangle 6"/>
          <p:cNvSpPr>
            <a:spLocks noGrp="1" noRot="1" noChangeAspect="1" noChangeArrowheads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2560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156" tIns="46079" rIns="92156" bIns="46079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B91D8-0BD5-1D40-9D23-57F4E53CC70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351A7-E8D5-0246-89D2-58FB3371B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A0CA-90EF-BB49-87C1-16BE98709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4B721-74DA-8149-9C64-B31104785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1BD2E-BDAA-724E-B585-BE7A394C2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682AB-4472-0A46-BB03-B6F8409A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8080A-097A-B84A-8AE7-0ED77D024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4262-5358-5E42-82DE-3D4C99220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6DE92-0E6F-BD4D-A48E-BF10490F5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902C7-4E8C-3044-A143-71FBA6006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5781C-101B-BB45-BD4C-212FEB79C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64C2F-B6A2-154E-9F87-4269185D8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642F468E-1EE6-8B47-9A2D-CB32A9C31B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Introduction to Database Systems</a:t>
            </a:r>
            <a:br>
              <a:rPr lang="en-US" sz="3600" dirty="0" smtClean="0"/>
            </a:br>
            <a:r>
              <a:rPr lang="en-US" sz="3600" dirty="0" smtClean="0"/>
              <a:t>CSE 444</a:t>
            </a:r>
            <a:endParaRPr lang="en-US" sz="36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6: Basic Database Tuning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351A7-E8D5-0246-89D2-58FB3371BC7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1E664-74FC-5941-AF98-3E5E9FA6876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 File </a:t>
            </a:r>
            <a:r>
              <a:rPr lang="en-US" dirty="0"/>
              <a:t>Types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data file can be one of: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Heap file</a:t>
            </a:r>
            <a:endParaRPr lang="en-US" dirty="0" smtClean="0"/>
          </a:p>
          <a:p>
            <a:pPr lvl="1" eaLnBrk="1" hangingPunct="1"/>
            <a:r>
              <a:rPr lang="en-US" dirty="0" smtClean="0"/>
              <a:t>Unsorted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Sequential file</a:t>
            </a:r>
            <a:endParaRPr lang="en-US" dirty="0" smtClean="0"/>
          </a:p>
          <a:p>
            <a:pPr lvl="1" eaLnBrk="1" hangingPunct="1"/>
            <a:r>
              <a:rPr lang="en-US" dirty="0" smtClean="0"/>
              <a:t>Sorted according to some </a:t>
            </a:r>
            <a:r>
              <a:rPr lang="en-US" dirty="0" err="1" smtClean="0"/>
              <a:t>attribute(s</a:t>
            </a:r>
            <a:r>
              <a:rPr lang="en-US" dirty="0" smtClean="0"/>
              <a:t>) called </a:t>
            </a:r>
            <a:r>
              <a:rPr lang="en-US" i="1" u="sng" dirty="0" smtClean="0"/>
              <a:t>key</a:t>
            </a:r>
            <a:endParaRPr lang="en-US" dirty="0" smtClean="0"/>
          </a:p>
        </p:txBody>
      </p:sp>
      <p:sp>
        <p:nvSpPr>
          <p:cNvPr id="19461" name="Rounded Rectangle 5"/>
          <p:cNvSpPr>
            <a:spLocks noChangeArrowheads="1"/>
          </p:cNvSpPr>
          <p:nvPr/>
        </p:nvSpPr>
        <p:spPr bwMode="auto">
          <a:xfrm>
            <a:off x="457200" y="4572000"/>
            <a:ext cx="8568542" cy="1532334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“</a:t>
            </a:r>
            <a:r>
              <a:rPr lang="en-US" sz="2800" dirty="0">
                <a:latin typeface="Arial"/>
                <a:cs typeface="Arial"/>
              </a:rPr>
              <a:t>key”</a:t>
            </a:r>
            <a:r>
              <a:rPr lang="en-US" sz="2800" dirty="0" smtClean="0">
                <a:latin typeface="Arial"/>
                <a:cs typeface="Arial"/>
              </a:rPr>
              <a:t> here means </a:t>
            </a:r>
            <a:r>
              <a:rPr lang="en-US" sz="2800" dirty="0">
                <a:latin typeface="Arial"/>
                <a:cs typeface="Arial"/>
              </a:rPr>
              <a:t>something else than “primary key</a:t>
            </a:r>
            <a:r>
              <a:rPr lang="en-US" sz="2800" dirty="0" smtClean="0">
                <a:latin typeface="Arial"/>
                <a:cs typeface="Arial"/>
              </a:rPr>
              <a:t>”</a:t>
            </a:r>
          </a:p>
          <a:p>
            <a:r>
              <a:rPr lang="en-US" sz="2800" dirty="0" smtClean="0">
                <a:latin typeface="Arial"/>
                <a:cs typeface="Arial"/>
              </a:rPr>
              <a:t>Example: ID is primary key for students</a:t>
            </a:r>
          </a:p>
          <a:p>
            <a:r>
              <a:rPr lang="en-US" sz="2800" dirty="0" smtClean="0">
                <a:latin typeface="Arial"/>
                <a:cs typeface="Arial"/>
              </a:rPr>
              <a:t>But can sort students on last name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An </a:t>
            </a:r>
            <a:r>
              <a:rPr lang="en-US" b="1" dirty="0" smtClean="0">
                <a:solidFill>
                  <a:srgbClr val="0000FF"/>
                </a:solidFill>
              </a:rPr>
              <a:t>additional </a:t>
            </a:r>
            <a:r>
              <a:rPr lang="en-US" dirty="0" smtClean="0">
                <a:solidFill>
                  <a:srgbClr val="0000FF"/>
                </a:solidFill>
              </a:rPr>
              <a:t>file, that allows fast access to records in the data file given a search key</a:t>
            </a:r>
          </a:p>
          <a:p>
            <a:pPr eaLnBrk="1" hangingPunct="1"/>
            <a:r>
              <a:rPr lang="en-US" dirty="0" smtClean="0"/>
              <a:t>The index contains (key, value) pairs:</a:t>
            </a:r>
          </a:p>
          <a:p>
            <a:pPr lvl="1" eaLnBrk="1" hangingPunct="1"/>
            <a:r>
              <a:rPr lang="en-US" dirty="0" smtClean="0"/>
              <a:t>The key = an attribute value (e.g., student ID or name)</a:t>
            </a:r>
          </a:p>
          <a:p>
            <a:pPr lvl="1" eaLnBrk="1" hangingPunct="1"/>
            <a:r>
              <a:rPr lang="en-US" dirty="0" smtClean="0"/>
              <a:t>The value = a pointer to the record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5AE1ED-616F-D84D-B4AB-014FBA93B53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0485" name="Rounded Rectangle 5"/>
          <p:cNvSpPr>
            <a:spLocks noChangeArrowheads="1"/>
          </p:cNvSpPr>
          <p:nvPr/>
        </p:nvSpPr>
        <p:spPr bwMode="auto">
          <a:xfrm>
            <a:off x="304800" y="5105400"/>
            <a:ext cx="3520523" cy="57888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“</a:t>
            </a:r>
            <a:r>
              <a:rPr lang="en-US" sz="2800" dirty="0">
                <a:latin typeface="Arial"/>
                <a:cs typeface="Arial"/>
              </a:rPr>
              <a:t>key”</a:t>
            </a:r>
            <a:r>
              <a:rPr lang="en-US" sz="2800" dirty="0" smtClean="0">
                <a:latin typeface="Arial"/>
                <a:cs typeface="Arial"/>
              </a:rPr>
              <a:t> = </a:t>
            </a:r>
            <a:r>
              <a:rPr lang="en-US" sz="2800" dirty="0">
                <a:latin typeface="Arial"/>
                <a:cs typeface="Arial"/>
              </a:rPr>
              <a:t>“search key</a:t>
            </a:r>
            <a:r>
              <a:rPr lang="en-US" sz="2800" dirty="0" smtClean="0">
                <a:latin typeface="Arial"/>
                <a:cs typeface="Arial"/>
              </a:rPr>
              <a:t>”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429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F3D4AC-2DC3-8745-A747-24093421C4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Index</a:t>
            </a:r>
            <a:endParaRPr lang="en-US" dirty="0"/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/>
        </p:nvGraphicFramePr>
        <p:xfrm>
          <a:off x="1828800" y="2819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381" name="Group 21"/>
          <p:cNvGraphicFramePr>
            <a:graphicFrameLocks noGrp="1"/>
          </p:cNvGraphicFramePr>
          <p:nvPr/>
        </p:nvGraphicFramePr>
        <p:xfrm>
          <a:off x="1828800" y="40386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398" name="Group 38"/>
          <p:cNvGraphicFramePr>
            <a:graphicFrameLocks noGrp="1"/>
          </p:cNvGraphicFramePr>
          <p:nvPr/>
        </p:nvGraphicFramePr>
        <p:xfrm>
          <a:off x="4343400" y="2743200"/>
          <a:ext cx="2819400" cy="609599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409" name="Group 49"/>
          <p:cNvGraphicFramePr>
            <a:graphicFrameLocks noGrp="1"/>
          </p:cNvGraphicFramePr>
          <p:nvPr/>
        </p:nvGraphicFramePr>
        <p:xfrm>
          <a:off x="4343400" y="3505200"/>
          <a:ext cx="2819400" cy="609599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420" name="Group 60"/>
          <p:cNvGraphicFramePr>
            <a:graphicFrameLocks noGrp="1"/>
          </p:cNvGraphicFramePr>
          <p:nvPr/>
        </p:nvGraphicFramePr>
        <p:xfrm>
          <a:off x="4343400" y="4343400"/>
          <a:ext cx="2819400" cy="609599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431" name="Group 71"/>
          <p:cNvGraphicFramePr>
            <a:graphicFrameLocks noGrp="1"/>
          </p:cNvGraphicFramePr>
          <p:nvPr/>
        </p:nvGraphicFramePr>
        <p:xfrm>
          <a:off x="4343400" y="5181600"/>
          <a:ext cx="2819400" cy="609599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35" name="Line 82"/>
          <p:cNvSpPr>
            <a:spLocks noChangeShapeType="1"/>
          </p:cNvSpPr>
          <p:nvPr/>
        </p:nvSpPr>
        <p:spPr bwMode="auto">
          <a:xfrm>
            <a:off x="2514600" y="29718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36" name="Line 83"/>
          <p:cNvSpPr>
            <a:spLocks noChangeShapeType="1"/>
          </p:cNvSpPr>
          <p:nvPr/>
        </p:nvSpPr>
        <p:spPr bwMode="auto">
          <a:xfrm>
            <a:off x="2514600" y="3200400"/>
            <a:ext cx="1828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37" name="Line 84"/>
          <p:cNvSpPr>
            <a:spLocks noChangeShapeType="1"/>
          </p:cNvSpPr>
          <p:nvPr/>
        </p:nvSpPr>
        <p:spPr bwMode="auto">
          <a:xfrm flipV="1">
            <a:off x="2514600" y="28956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38" name="Line 85"/>
          <p:cNvSpPr>
            <a:spLocks noChangeShapeType="1"/>
          </p:cNvSpPr>
          <p:nvPr/>
        </p:nvSpPr>
        <p:spPr bwMode="auto">
          <a:xfrm>
            <a:off x="2514600" y="36576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39" name="Line 86"/>
          <p:cNvSpPr>
            <a:spLocks noChangeShapeType="1"/>
          </p:cNvSpPr>
          <p:nvPr/>
        </p:nvSpPr>
        <p:spPr bwMode="auto">
          <a:xfrm>
            <a:off x="2514600" y="4191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40" name="Line 87"/>
          <p:cNvSpPr>
            <a:spLocks noChangeShapeType="1"/>
          </p:cNvSpPr>
          <p:nvPr/>
        </p:nvSpPr>
        <p:spPr bwMode="auto">
          <a:xfrm flipV="1">
            <a:off x="2514600" y="3200400"/>
            <a:ext cx="1828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41" name="Line 88"/>
          <p:cNvSpPr>
            <a:spLocks noChangeShapeType="1"/>
          </p:cNvSpPr>
          <p:nvPr/>
        </p:nvSpPr>
        <p:spPr bwMode="auto">
          <a:xfrm flipV="1">
            <a:off x="2514600" y="3657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42" name="Line 89"/>
          <p:cNvSpPr>
            <a:spLocks noChangeShapeType="1"/>
          </p:cNvSpPr>
          <p:nvPr/>
        </p:nvSpPr>
        <p:spPr bwMode="auto">
          <a:xfrm>
            <a:off x="2514600" y="48768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0" name="AutoShape 95"/>
          <p:cNvSpPr>
            <a:spLocks/>
          </p:cNvSpPr>
          <p:nvPr/>
        </p:nvSpPr>
        <p:spPr bwMode="auto">
          <a:xfrm rot="5399890" flipH="1">
            <a:off x="2171697" y="2019284"/>
            <a:ext cx="152400" cy="990600"/>
          </a:xfrm>
          <a:prstGeom prst="rightBrace">
            <a:avLst>
              <a:gd name="adj1" fmla="val 54167"/>
              <a:gd name="adj2" fmla="val 501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 flipH="1">
            <a:off x="1600200" y="20574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/>
                <a:ea typeface="Osaka" charset="-128"/>
                <a:cs typeface="Arial"/>
              </a:rPr>
              <a:t>Index File</a:t>
            </a:r>
          </a:p>
        </p:txBody>
      </p:sp>
      <p:sp>
        <p:nvSpPr>
          <p:cNvPr id="22" name="AutoShape 97"/>
          <p:cNvSpPr>
            <a:spLocks/>
          </p:cNvSpPr>
          <p:nvPr/>
        </p:nvSpPr>
        <p:spPr bwMode="auto">
          <a:xfrm rot="5399890" flipH="1">
            <a:off x="5638003" y="913653"/>
            <a:ext cx="152400" cy="2897188"/>
          </a:xfrm>
          <a:prstGeom prst="rightBrace">
            <a:avLst>
              <a:gd name="adj1" fmla="val 158420"/>
              <a:gd name="adj2" fmla="val 501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98"/>
          <p:cNvSpPr>
            <a:spLocks noChangeArrowheads="1"/>
          </p:cNvSpPr>
          <p:nvPr/>
        </p:nvSpPr>
        <p:spPr bwMode="auto">
          <a:xfrm flipH="1">
            <a:off x="4876800" y="19050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/>
                <a:ea typeface="Osaka" charset="-128"/>
                <a:cs typeface="Arial"/>
              </a:rPr>
              <a:t>Data File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Hash-Based Index by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0A4B4-8DD2-3440-AD4F-E3636027ED6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2287594" y="25146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1"/>
          <p:cNvGraphicFramePr>
            <a:graphicFrameLocks noGrp="1"/>
          </p:cNvGraphicFramePr>
          <p:nvPr/>
        </p:nvGraphicFramePr>
        <p:xfrm>
          <a:off x="2287594" y="37338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30"/>
          <p:cNvGraphicFramePr>
            <a:graphicFrameLocks noGrp="1"/>
          </p:cNvGraphicFramePr>
          <p:nvPr/>
        </p:nvGraphicFramePr>
        <p:xfrm>
          <a:off x="4725994" y="2438400"/>
          <a:ext cx="1600200" cy="584200"/>
        </p:xfrm>
        <a:graphic>
          <a:graphicData uri="http://schemas.openxmlformats.org/drawingml/2006/table">
            <a:tbl>
              <a:tblPr/>
              <a:tblGrid>
                <a:gridCol w="457200"/>
                <a:gridCol w="11430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29"/>
          <p:cNvGraphicFramePr>
            <a:graphicFrameLocks noGrp="1"/>
          </p:cNvGraphicFramePr>
          <p:nvPr/>
        </p:nvGraphicFramePr>
        <p:xfrm>
          <a:off x="4725994" y="3200400"/>
          <a:ext cx="1600200" cy="596900"/>
        </p:xfrm>
        <a:graphic>
          <a:graphicData uri="http://schemas.openxmlformats.org/drawingml/2006/table">
            <a:tbl>
              <a:tblPr/>
              <a:tblGrid>
                <a:gridCol w="457200"/>
                <a:gridCol w="1143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28"/>
          <p:cNvGraphicFramePr>
            <a:graphicFrameLocks noGrp="1"/>
          </p:cNvGraphicFramePr>
          <p:nvPr/>
        </p:nvGraphicFramePr>
        <p:xfrm>
          <a:off x="4725994" y="4038600"/>
          <a:ext cx="1600200" cy="584200"/>
        </p:xfrm>
        <a:graphic>
          <a:graphicData uri="http://schemas.openxmlformats.org/drawingml/2006/table">
            <a:tbl>
              <a:tblPr/>
              <a:tblGrid>
                <a:gridCol w="479425"/>
                <a:gridCol w="1120775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27"/>
          <p:cNvGraphicFramePr>
            <a:graphicFrameLocks noGrp="1"/>
          </p:cNvGraphicFramePr>
          <p:nvPr/>
        </p:nvGraphicFramePr>
        <p:xfrm>
          <a:off x="4725994" y="4876800"/>
          <a:ext cx="1600200" cy="584200"/>
        </p:xfrm>
        <a:graphic>
          <a:graphicData uri="http://schemas.openxmlformats.org/drawingml/2006/table">
            <a:tbl>
              <a:tblPr/>
              <a:tblGrid>
                <a:gridCol w="457200"/>
                <a:gridCol w="11430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Line 82"/>
          <p:cNvSpPr>
            <a:spLocks noChangeShapeType="1"/>
          </p:cNvSpPr>
          <p:nvPr/>
        </p:nvSpPr>
        <p:spPr bwMode="auto">
          <a:xfrm>
            <a:off x="2897194" y="26670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3" name="Line 83"/>
          <p:cNvSpPr>
            <a:spLocks noChangeShapeType="1"/>
          </p:cNvSpPr>
          <p:nvPr/>
        </p:nvSpPr>
        <p:spPr bwMode="auto">
          <a:xfrm>
            <a:off x="2897194" y="2895600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4" name="Line 84"/>
          <p:cNvSpPr>
            <a:spLocks noChangeShapeType="1"/>
          </p:cNvSpPr>
          <p:nvPr/>
        </p:nvSpPr>
        <p:spPr bwMode="auto">
          <a:xfrm flipV="1">
            <a:off x="2897194" y="28956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" name="Line 85"/>
          <p:cNvSpPr>
            <a:spLocks noChangeShapeType="1"/>
          </p:cNvSpPr>
          <p:nvPr/>
        </p:nvSpPr>
        <p:spPr bwMode="auto">
          <a:xfrm>
            <a:off x="2897194" y="3352800"/>
            <a:ext cx="1752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" name="Line 86"/>
          <p:cNvSpPr>
            <a:spLocks noChangeShapeType="1"/>
          </p:cNvSpPr>
          <p:nvPr/>
        </p:nvSpPr>
        <p:spPr bwMode="auto">
          <a:xfrm flipV="1">
            <a:off x="2897194" y="36576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" name="Line 87"/>
          <p:cNvSpPr>
            <a:spLocks noChangeShapeType="1"/>
          </p:cNvSpPr>
          <p:nvPr/>
        </p:nvSpPr>
        <p:spPr bwMode="auto">
          <a:xfrm flipV="1">
            <a:off x="2897194" y="25908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8" name="Line 88"/>
          <p:cNvSpPr>
            <a:spLocks noChangeShapeType="1"/>
          </p:cNvSpPr>
          <p:nvPr/>
        </p:nvSpPr>
        <p:spPr bwMode="auto">
          <a:xfrm>
            <a:off x="2897194" y="4343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9" name="Line 89"/>
          <p:cNvSpPr>
            <a:spLocks noChangeShapeType="1"/>
          </p:cNvSpPr>
          <p:nvPr/>
        </p:nvSpPr>
        <p:spPr bwMode="auto">
          <a:xfrm>
            <a:off x="2897194" y="4572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0" name="Oval 104"/>
          <p:cNvSpPr>
            <a:spLocks noChangeArrowheads="1"/>
          </p:cNvSpPr>
          <p:nvPr/>
        </p:nvSpPr>
        <p:spPr bwMode="auto">
          <a:xfrm>
            <a:off x="1144594" y="2819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latin typeface="Arial"/>
                <a:cs typeface="Arial"/>
              </a:rPr>
              <a:t>H2</a:t>
            </a:r>
            <a:endParaRPr lang="en-US">
              <a:latin typeface="Arial"/>
              <a:cs typeface="Arial"/>
            </a:endParaRPr>
          </a:p>
        </p:txBody>
      </p:sp>
      <p:cxnSp>
        <p:nvCxnSpPr>
          <p:cNvPr id="21" name="AutoShape 105"/>
          <p:cNvCxnSpPr>
            <a:cxnSpLocks noChangeShapeType="1"/>
            <a:stCxn id="22" idx="3"/>
            <a:endCxn id="20" idx="2"/>
          </p:cNvCxnSpPr>
          <p:nvPr/>
        </p:nvCxnSpPr>
        <p:spPr bwMode="auto">
          <a:xfrm flipV="1">
            <a:off x="762007" y="3162300"/>
            <a:ext cx="382587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" name="Text Box 106"/>
          <p:cNvSpPr txBox="1">
            <a:spLocks noChangeArrowheads="1"/>
          </p:cNvSpPr>
          <p:nvPr/>
        </p:nvSpPr>
        <p:spPr bwMode="auto">
          <a:xfrm>
            <a:off x="153994" y="2971800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age</a:t>
            </a:r>
          </a:p>
        </p:txBody>
      </p:sp>
      <p:cxnSp>
        <p:nvCxnSpPr>
          <p:cNvPr id="23" name="AutoShape 119"/>
          <p:cNvCxnSpPr>
            <a:cxnSpLocks noChangeShapeType="1"/>
            <a:stCxn id="20" idx="7"/>
          </p:cNvCxnSpPr>
          <p:nvPr/>
        </p:nvCxnSpPr>
        <p:spPr bwMode="auto">
          <a:xfrm flipV="1">
            <a:off x="1730382" y="2500313"/>
            <a:ext cx="557212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120"/>
          <p:cNvCxnSpPr>
            <a:cxnSpLocks noChangeShapeType="1"/>
            <a:stCxn id="20" idx="5"/>
          </p:cNvCxnSpPr>
          <p:nvPr/>
        </p:nvCxnSpPr>
        <p:spPr bwMode="auto">
          <a:xfrm>
            <a:off x="1730382" y="3405188"/>
            <a:ext cx="557212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Text Box 122"/>
          <p:cNvSpPr txBox="1">
            <a:spLocks noChangeArrowheads="1"/>
          </p:cNvSpPr>
          <p:nvPr/>
        </p:nvSpPr>
        <p:spPr bwMode="auto">
          <a:xfrm>
            <a:off x="382594" y="2270125"/>
            <a:ext cx="1631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h2(age) = 00</a:t>
            </a:r>
          </a:p>
        </p:txBody>
      </p:sp>
      <p:sp>
        <p:nvSpPr>
          <p:cNvPr id="26" name="Text Box 123"/>
          <p:cNvSpPr txBox="1">
            <a:spLocks noChangeArrowheads="1"/>
          </p:cNvSpPr>
          <p:nvPr/>
        </p:nvSpPr>
        <p:spPr bwMode="auto">
          <a:xfrm>
            <a:off x="534994" y="3717925"/>
            <a:ext cx="1631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h2(age) = 01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rot="5400000">
            <a:off x="2134400" y="3429000"/>
            <a:ext cx="3658394" cy="794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AutoShape 97"/>
          <p:cNvSpPr>
            <a:spLocks/>
          </p:cNvSpPr>
          <p:nvPr/>
        </p:nvSpPr>
        <p:spPr bwMode="auto">
          <a:xfrm rot="5399890" flipH="1">
            <a:off x="5526117" y="1409700"/>
            <a:ext cx="76149" cy="1676397"/>
          </a:xfrm>
          <a:prstGeom prst="rightBrace">
            <a:avLst>
              <a:gd name="adj1" fmla="val 158420"/>
              <a:gd name="adj2" fmla="val 501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32" name="Rectangle 98"/>
          <p:cNvSpPr>
            <a:spLocks noChangeArrowheads="1"/>
          </p:cNvSpPr>
          <p:nvPr/>
        </p:nvSpPr>
        <p:spPr bwMode="auto">
          <a:xfrm flipH="1">
            <a:off x="4573594" y="1752693"/>
            <a:ext cx="190340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Arial"/>
                <a:ea typeface="Osaka" charset="-128"/>
                <a:cs typeface="Arial"/>
              </a:rPr>
              <a:t>Data </a:t>
            </a:r>
            <a:r>
              <a:rPr lang="en-US" sz="2000" dirty="0">
                <a:latin typeface="Arial"/>
                <a:ea typeface="Osaka" charset="-128"/>
                <a:cs typeface="Arial"/>
              </a:rPr>
              <a:t>File</a:t>
            </a:r>
          </a:p>
        </p:txBody>
      </p:sp>
      <p:sp>
        <p:nvSpPr>
          <p:cNvPr id="33" name="AutoShape 97"/>
          <p:cNvSpPr>
            <a:spLocks/>
          </p:cNvSpPr>
          <p:nvPr/>
        </p:nvSpPr>
        <p:spPr bwMode="auto">
          <a:xfrm rot="5399890" flipH="1">
            <a:off x="2706717" y="1409607"/>
            <a:ext cx="76149" cy="1676397"/>
          </a:xfrm>
          <a:prstGeom prst="rightBrace">
            <a:avLst>
              <a:gd name="adj1" fmla="val 158420"/>
              <a:gd name="adj2" fmla="val 501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34" name="Rectangle 98"/>
          <p:cNvSpPr>
            <a:spLocks noChangeArrowheads="1"/>
          </p:cNvSpPr>
          <p:nvPr/>
        </p:nvSpPr>
        <p:spPr bwMode="auto">
          <a:xfrm flipH="1">
            <a:off x="1754194" y="1752600"/>
            <a:ext cx="190340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Arial"/>
                <a:ea typeface="Osaka" charset="-128"/>
                <a:cs typeface="Arial"/>
              </a:rPr>
              <a:t>Index </a:t>
            </a:r>
            <a:r>
              <a:rPr lang="en-US" sz="2000" dirty="0">
                <a:latin typeface="Arial"/>
                <a:ea typeface="Osaka" charset="-128"/>
                <a:cs typeface="Arial"/>
              </a:rPr>
              <a:t>File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E0200F-313E-8B47-9884-5D0A16C913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B+ Tree</a:t>
            </a:r>
            <a:r>
              <a:rPr lang="en-US" dirty="0" smtClean="0"/>
              <a:t> Index by Example</a:t>
            </a:r>
            <a:endParaRPr lang="en-US" dirty="0"/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673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695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17" name="Group 69"/>
          <p:cNvGraphicFramePr>
            <a:graphicFrameLocks noGrp="1"/>
          </p:cNvGraphicFramePr>
          <p:nvPr/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39" name="Group 91"/>
          <p:cNvGraphicFramePr>
            <a:graphicFrameLocks noGrp="1"/>
          </p:cNvGraphicFramePr>
          <p:nvPr/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61" name="Group 113"/>
          <p:cNvGraphicFramePr>
            <a:graphicFrameLocks noGrp="1"/>
          </p:cNvGraphicFramePr>
          <p:nvPr/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83" name="Group 135"/>
          <p:cNvGraphicFramePr>
            <a:graphicFrameLocks noGrp="1"/>
          </p:cNvGraphicFramePr>
          <p:nvPr/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30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1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2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3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4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5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6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7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8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9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0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1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2" name="Rectangle 169"/>
          <p:cNvSpPr>
            <a:spLocks noChangeArrowheads="1"/>
          </p:cNvSpPr>
          <p:nvPr/>
        </p:nvSpPr>
        <p:spPr bwMode="auto">
          <a:xfrm>
            <a:off x="6096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10</a:t>
            </a:r>
          </a:p>
        </p:txBody>
      </p:sp>
      <p:sp>
        <p:nvSpPr>
          <p:cNvPr id="28843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15</a:t>
            </a:r>
          </a:p>
        </p:txBody>
      </p:sp>
      <p:sp>
        <p:nvSpPr>
          <p:cNvPr id="28844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18</a:t>
            </a:r>
          </a:p>
        </p:txBody>
      </p:sp>
      <p:sp>
        <p:nvSpPr>
          <p:cNvPr id="28845" name="Rectangle 172"/>
          <p:cNvSpPr>
            <a:spLocks noChangeArrowheads="1"/>
          </p:cNvSpPr>
          <p:nvPr/>
        </p:nvSpPr>
        <p:spPr bwMode="auto">
          <a:xfrm>
            <a:off x="2286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20</a:t>
            </a:r>
          </a:p>
        </p:txBody>
      </p:sp>
      <p:sp>
        <p:nvSpPr>
          <p:cNvPr id="28846" name="Rectangle 173"/>
          <p:cNvSpPr>
            <a:spLocks noChangeArrowheads="1"/>
          </p:cNvSpPr>
          <p:nvPr/>
        </p:nvSpPr>
        <p:spPr bwMode="auto">
          <a:xfrm>
            <a:off x="28956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30</a:t>
            </a:r>
          </a:p>
        </p:txBody>
      </p:sp>
      <p:sp>
        <p:nvSpPr>
          <p:cNvPr id="28847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40</a:t>
            </a:r>
          </a:p>
        </p:txBody>
      </p:sp>
      <p:sp>
        <p:nvSpPr>
          <p:cNvPr id="28848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50</a:t>
            </a:r>
          </a:p>
        </p:txBody>
      </p:sp>
      <p:sp>
        <p:nvSpPr>
          <p:cNvPr id="28849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60</a:t>
            </a:r>
          </a:p>
        </p:txBody>
      </p:sp>
      <p:sp>
        <p:nvSpPr>
          <p:cNvPr id="28850" name="Rectangle 177"/>
          <p:cNvSpPr>
            <a:spLocks noChangeArrowheads="1"/>
          </p:cNvSpPr>
          <p:nvPr/>
        </p:nvSpPr>
        <p:spPr bwMode="auto">
          <a:xfrm>
            <a:off x="48006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65</a:t>
            </a:r>
          </a:p>
        </p:txBody>
      </p:sp>
      <p:sp>
        <p:nvSpPr>
          <p:cNvPr id="28851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80</a:t>
            </a:r>
          </a:p>
        </p:txBody>
      </p:sp>
      <p:sp>
        <p:nvSpPr>
          <p:cNvPr id="28852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85</a:t>
            </a:r>
          </a:p>
        </p:txBody>
      </p:sp>
      <p:sp>
        <p:nvSpPr>
          <p:cNvPr id="28853" name="Rectangle 180"/>
          <p:cNvSpPr>
            <a:spLocks noChangeArrowheads="1"/>
          </p:cNvSpPr>
          <p:nvPr/>
        </p:nvSpPr>
        <p:spPr bwMode="auto">
          <a:xfrm>
            <a:off x="63246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28854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5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6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7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8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9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0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1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2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3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4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5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6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7" name="Text Box 194"/>
          <p:cNvSpPr txBox="1">
            <a:spLocks noChangeArrowheads="1"/>
          </p:cNvSpPr>
          <p:nvPr/>
        </p:nvSpPr>
        <p:spPr bwMode="auto">
          <a:xfrm>
            <a:off x="898525" y="16414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 = 2</a:t>
            </a:r>
          </a:p>
        </p:txBody>
      </p:sp>
      <p:sp>
        <p:nvSpPr>
          <p:cNvPr id="411843" name="Text Box 195"/>
          <p:cNvSpPr txBox="1">
            <a:spLocks noChangeArrowheads="1"/>
          </p:cNvSpPr>
          <p:nvPr/>
        </p:nvSpPr>
        <p:spPr bwMode="auto">
          <a:xfrm>
            <a:off x="6461125" y="1865313"/>
            <a:ext cx="1136650" cy="27463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Find the key </a:t>
            </a:r>
            <a:r>
              <a:rPr lang="en-US" sz="1200" u="sng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411845" name="Text Box 197"/>
          <p:cNvSpPr txBox="1">
            <a:spLocks noChangeArrowheads="1"/>
          </p:cNvSpPr>
          <p:nvPr/>
        </p:nvSpPr>
        <p:spPr bwMode="auto">
          <a:xfrm>
            <a:off x="1371600" y="2581275"/>
            <a:ext cx="649288" cy="274638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u="sng">
                <a:solidFill>
                  <a:schemeClr val="accent2"/>
                </a:solidFill>
              </a:rPr>
              <a:t>40 </a:t>
            </a:r>
            <a:r>
              <a:rPr lang="en-US" sz="1200">
                <a:solidFill>
                  <a:schemeClr val="accent2"/>
                </a:solidFill>
                <a:sym typeface="Symbol" charset="2"/>
              </a:rPr>
              <a:t></a:t>
            </a:r>
            <a:r>
              <a:rPr lang="en-US" sz="1200">
                <a:solidFill>
                  <a:schemeClr val="accent2"/>
                </a:solidFill>
              </a:rPr>
              <a:t> 80</a:t>
            </a:r>
          </a:p>
        </p:txBody>
      </p:sp>
      <p:sp>
        <p:nvSpPr>
          <p:cNvPr id="411846" name="Text Box 198"/>
          <p:cNvSpPr txBox="1">
            <a:spLocks noChangeArrowheads="1"/>
          </p:cNvSpPr>
          <p:nvPr/>
        </p:nvSpPr>
        <p:spPr bwMode="auto">
          <a:xfrm>
            <a:off x="1905000" y="3957638"/>
            <a:ext cx="963613" cy="27463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20 &lt; </a:t>
            </a:r>
            <a:r>
              <a:rPr lang="en-US" sz="1200" u="sng">
                <a:solidFill>
                  <a:schemeClr val="accent2"/>
                </a:solidFill>
              </a:rPr>
              <a:t>40 </a:t>
            </a:r>
            <a:r>
              <a:rPr lang="en-US" sz="1200">
                <a:solidFill>
                  <a:schemeClr val="accent2"/>
                </a:solidFill>
                <a:sym typeface="Symbol" charset="2"/>
              </a:rPr>
              <a:t></a:t>
            </a:r>
            <a:r>
              <a:rPr lang="en-US" sz="1200">
                <a:solidFill>
                  <a:schemeClr val="accent2"/>
                </a:solidFill>
              </a:rPr>
              <a:t> 60</a:t>
            </a:r>
          </a:p>
        </p:txBody>
      </p:sp>
      <p:sp>
        <p:nvSpPr>
          <p:cNvPr id="411847" name="Text Box 199"/>
          <p:cNvSpPr txBox="1">
            <a:spLocks noChangeArrowheads="1"/>
          </p:cNvSpPr>
          <p:nvPr/>
        </p:nvSpPr>
        <p:spPr bwMode="auto">
          <a:xfrm>
            <a:off x="2895600" y="5329238"/>
            <a:ext cx="963613" cy="27463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30 &lt; </a:t>
            </a:r>
            <a:r>
              <a:rPr lang="en-US" sz="1200" u="sng">
                <a:solidFill>
                  <a:schemeClr val="accent2"/>
                </a:solidFill>
              </a:rPr>
              <a:t>40 </a:t>
            </a:r>
            <a:r>
              <a:rPr lang="en-US" sz="1200">
                <a:solidFill>
                  <a:schemeClr val="accent2"/>
                </a:solidFill>
                <a:sym typeface="Symbol" charset="2"/>
              </a:rPr>
              <a:t></a:t>
            </a:r>
            <a:r>
              <a:rPr lang="en-US" sz="1200">
                <a:solidFill>
                  <a:schemeClr val="accent2"/>
                </a:solidFill>
              </a:rPr>
              <a:t> 40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304800" y="5713412"/>
            <a:ext cx="8458200" cy="158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843" grpId="0" animBg="1" autoUpdateAnimBg="0"/>
      <p:bldP spid="411845" grpId="0" animBg="1" autoUpdateAnimBg="0"/>
      <p:bldP spid="411846" grpId="0" animBg="1" autoUpdateAnimBg="0"/>
      <p:bldP spid="41184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90550" y="417036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028950" y="4170362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Clustered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Unclustered</a:t>
            </a:r>
            <a:endParaRPr lang="en-US" dirty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90550" y="417036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028950" y="4170362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185738" y="4017962"/>
            <a:ext cx="398462" cy="328613"/>
          </a:xfrm>
          <a:custGeom>
            <a:avLst/>
            <a:gdLst>
              <a:gd name="T0" fmla="*/ 0 w 251"/>
              <a:gd name="T1" fmla="*/ 327025 h 207"/>
              <a:gd name="T2" fmla="*/ 0 w 251"/>
              <a:gd name="T3" fmla="*/ 0 h 207"/>
              <a:gd name="T4" fmla="*/ 396875 w 251"/>
              <a:gd name="T5" fmla="*/ 0 h 207"/>
              <a:gd name="T6" fmla="*/ 396875 w 251"/>
              <a:gd name="T7" fmla="*/ 327025 h 207"/>
              <a:gd name="T8" fmla="*/ 0 w 251"/>
              <a:gd name="T9" fmla="*/ 327025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207"/>
              <a:gd name="T17" fmla="*/ 251 w 251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714375" y="4017962"/>
            <a:ext cx="396875" cy="328613"/>
          </a:xfrm>
          <a:custGeom>
            <a:avLst/>
            <a:gdLst>
              <a:gd name="T0" fmla="*/ 0 w 250"/>
              <a:gd name="T1" fmla="*/ 327025 h 207"/>
              <a:gd name="T2" fmla="*/ 0 w 250"/>
              <a:gd name="T3" fmla="*/ 0 h 207"/>
              <a:gd name="T4" fmla="*/ 395288 w 250"/>
              <a:gd name="T5" fmla="*/ 0 h 207"/>
              <a:gd name="T6" fmla="*/ 395288 w 250"/>
              <a:gd name="T7" fmla="*/ 327025 h 207"/>
              <a:gd name="T8" fmla="*/ 0 w 250"/>
              <a:gd name="T9" fmla="*/ 327025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07"/>
              <a:gd name="T17" fmla="*/ 250 w 250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Freeform 9"/>
          <p:cNvSpPr>
            <a:spLocks/>
          </p:cNvSpPr>
          <p:nvPr/>
        </p:nvSpPr>
        <p:spPr bwMode="auto">
          <a:xfrm>
            <a:off x="1241425" y="4017962"/>
            <a:ext cx="400050" cy="328613"/>
          </a:xfrm>
          <a:custGeom>
            <a:avLst/>
            <a:gdLst>
              <a:gd name="T0" fmla="*/ 0 w 252"/>
              <a:gd name="T1" fmla="*/ 327025 h 207"/>
              <a:gd name="T2" fmla="*/ 0 w 252"/>
              <a:gd name="T3" fmla="*/ 0 h 207"/>
              <a:gd name="T4" fmla="*/ 398463 w 252"/>
              <a:gd name="T5" fmla="*/ 0 h 207"/>
              <a:gd name="T6" fmla="*/ 398463 w 252"/>
              <a:gd name="T7" fmla="*/ 327025 h 207"/>
              <a:gd name="T8" fmla="*/ 0 w 252"/>
              <a:gd name="T9" fmla="*/ 327025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207"/>
              <a:gd name="T17" fmla="*/ 252 w 252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207">
                <a:moveTo>
                  <a:pt x="0" y="206"/>
                </a:moveTo>
                <a:lnTo>
                  <a:pt x="0" y="0"/>
                </a:lnTo>
                <a:lnTo>
                  <a:pt x="251" y="0"/>
                </a:lnTo>
                <a:lnTo>
                  <a:pt x="251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1771650" y="4017962"/>
            <a:ext cx="396875" cy="328613"/>
          </a:xfrm>
          <a:custGeom>
            <a:avLst/>
            <a:gdLst>
              <a:gd name="T0" fmla="*/ 0 w 250"/>
              <a:gd name="T1" fmla="*/ 327025 h 207"/>
              <a:gd name="T2" fmla="*/ 0 w 250"/>
              <a:gd name="T3" fmla="*/ 0 h 207"/>
              <a:gd name="T4" fmla="*/ 395288 w 250"/>
              <a:gd name="T5" fmla="*/ 0 h 207"/>
              <a:gd name="T6" fmla="*/ 395288 w 250"/>
              <a:gd name="T7" fmla="*/ 327025 h 207"/>
              <a:gd name="T8" fmla="*/ 0 w 250"/>
              <a:gd name="T9" fmla="*/ 327025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07"/>
              <a:gd name="T17" fmla="*/ 250 w 250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Freeform 11"/>
          <p:cNvSpPr>
            <a:spLocks/>
          </p:cNvSpPr>
          <p:nvPr/>
        </p:nvSpPr>
        <p:spPr bwMode="auto">
          <a:xfrm>
            <a:off x="2300288" y="4017962"/>
            <a:ext cx="396875" cy="328613"/>
          </a:xfrm>
          <a:custGeom>
            <a:avLst/>
            <a:gdLst>
              <a:gd name="T0" fmla="*/ 0 w 250"/>
              <a:gd name="T1" fmla="*/ 327025 h 207"/>
              <a:gd name="T2" fmla="*/ 0 w 250"/>
              <a:gd name="T3" fmla="*/ 0 h 207"/>
              <a:gd name="T4" fmla="*/ 395288 w 250"/>
              <a:gd name="T5" fmla="*/ 0 h 207"/>
              <a:gd name="T6" fmla="*/ 395288 w 250"/>
              <a:gd name="T7" fmla="*/ 327025 h 207"/>
              <a:gd name="T8" fmla="*/ 0 w 250"/>
              <a:gd name="T9" fmla="*/ 327025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07"/>
              <a:gd name="T17" fmla="*/ 250 w 250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2827338" y="4017962"/>
            <a:ext cx="398462" cy="328613"/>
          </a:xfrm>
          <a:custGeom>
            <a:avLst/>
            <a:gdLst>
              <a:gd name="T0" fmla="*/ 0 w 251"/>
              <a:gd name="T1" fmla="*/ 327025 h 207"/>
              <a:gd name="T2" fmla="*/ 0 w 251"/>
              <a:gd name="T3" fmla="*/ 0 h 207"/>
              <a:gd name="T4" fmla="*/ 396875 w 251"/>
              <a:gd name="T5" fmla="*/ 0 h 207"/>
              <a:gd name="T6" fmla="*/ 396875 w 251"/>
              <a:gd name="T7" fmla="*/ 327025 h 207"/>
              <a:gd name="T8" fmla="*/ 0 w 251"/>
              <a:gd name="T9" fmla="*/ 327025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207"/>
              <a:gd name="T17" fmla="*/ 251 w 251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3355975" y="4017962"/>
            <a:ext cx="398463" cy="328613"/>
          </a:xfrm>
          <a:custGeom>
            <a:avLst/>
            <a:gdLst>
              <a:gd name="T0" fmla="*/ 0 w 251"/>
              <a:gd name="T1" fmla="*/ 327025 h 207"/>
              <a:gd name="T2" fmla="*/ 0 w 251"/>
              <a:gd name="T3" fmla="*/ 0 h 207"/>
              <a:gd name="T4" fmla="*/ 396875 w 251"/>
              <a:gd name="T5" fmla="*/ 0 h 207"/>
              <a:gd name="T6" fmla="*/ 396875 w 251"/>
              <a:gd name="T7" fmla="*/ 327025 h 207"/>
              <a:gd name="T8" fmla="*/ 0 w 251"/>
              <a:gd name="T9" fmla="*/ 327025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207"/>
              <a:gd name="T17" fmla="*/ 251 w 251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Freeform 14"/>
          <p:cNvSpPr>
            <a:spLocks/>
          </p:cNvSpPr>
          <p:nvPr/>
        </p:nvSpPr>
        <p:spPr bwMode="auto">
          <a:xfrm>
            <a:off x="946150" y="2936875"/>
            <a:ext cx="1724025" cy="1587"/>
          </a:xfrm>
          <a:custGeom>
            <a:avLst/>
            <a:gdLst>
              <a:gd name="T0" fmla="*/ 0 w 1086"/>
              <a:gd name="T1" fmla="*/ 0 h 1"/>
              <a:gd name="T2" fmla="*/ 1722438 w 1086"/>
              <a:gd name="T3" fmla="*/ 0 h 1"/>
              <a:gd name="T4" fmla="*/ 0 w 1086"/>
              <a:gd name="T5" fmla="*/ 0 h 1"/>
              <a:gd name="T6" fmla="*/ 0 60000 65536"/>
              <a:gd name="T7" fmla="*/ 0 60000 65536"/>
              <a:gd name="T8" fmla="*/ 0 60000 65536"/>
              <a:gd name="T9" fmla="*/ 0 w 1086"/>
              <a:gd name="T10" fmla="*/ 0 h 1"/>
              <a:gd name="T11" fmla="*/ 1086 w 108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6" h="1">
                <a:moveTo>
                  <a:pt x="0" y="0"/>
                </a:moveTo>
                <a:lnTo>
                  <a:pt x="1085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Freeform 15"/>
          <p:cNvSpPr>
            <a:spLocks/>
          </p:cNvSpPr>
          <p:nvPr/>
        </p:nvSpPr>
        <p:spPr bwMode="auto">
          <a:xfrm>
            <a:off x="946150" y="1962150"/>
            <a:ext cx="909638" cy="976312"/>
          </a:xfrm>
          <a:custGeom>
            <a:avLst/>
            <a:gdLst>
              <a:gd name="T0" fmla="*/ 0 w 573"/>
              <a:gd name="T1" fmla="*/ 974725 h 615"/>
              <a:gd name="T2" fmla="*/ 908050 w 573"/>
              <a:gd name="T3" fmla="*/ 0 h 615"/>
              <a:gd name="T4" fmla="*/ 0 w 573"/>
              <a:gd name="T5" fmla="*/ 974725 h 615"/>
              <a:gd name="T6" fmla="*/ 0 60000 65536"/>
              <a:gd name="T7" fmla="*/ 0 60000 65536"/>
              <a:gd name="T8" fmla="*/ 0 60000 65536"/>
              <a:gd name="T9" fmla="*/ 0 w 573"/>
              <a:gd name="T10" fmla="*/ 0 h 615"/>
              <a:gd name="T11" fmla="*/ 573 w 573"/>
              <a:gd name="T12" fmla="*/ 615 h 6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615">
                <a:moveTo>
                  <a:pt x="0" y="614"/>
                </a:moveTo>
                <a:lnTo>
                  <a:pt x="572" y="0"/>
                </a:lnTo>
                <a:lnTo>
                  <a:pt x="0" y="61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>
            <a:off x="1854200" y="1962150"/>
            <a:ext cx="825500" cy="976312"/>
          </a:xfrm>
          <a:custGeom>
            <a:avLst/>
            <a:gdLst>
              <a:gd name="T0" fmla="*/ 0 w 520"/>
              <a:gd name="T1" fmla="*/ 0 h 615"/>
              <a:gd name="T2" fmla="*/ 823913 w 520"/>
              <a:gd name="T3" fmla="*/ 974725 h 615"/>
              <a:gd name="T4" fmla="*/ 0 w 520"/>
              <a:gd name="T5" fmla="*/ 0 h 615"/>
              <a:gd name="T6" fmla="*/ 0 60000 65536"/>
              <a:gd name="T7" fmla="*/ 0 60000 65536"/>
              <a:gd name="T8" fmla="*/ 0 60000 65536"/>
              <a:gd name="T9" fmla="*/ 0 w 520"/>
              <a:gd name="T10" fmla="*/ 0 h 615"/>
              <a:gd name="T11" fmla="*/ 520 w 520"/>
              <a:gd name="T12" fmla="*/ 615 h 6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0" h="615">
                <a:moveTo>
                  <a:pt x="0" y="0"/>
                </a:moveTo>
                <a:lnTo>
                  <a:pt x="519" y="61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>
            <a:off x="1520825" y="1876425"/>
            <a:ext cx="334963" cy="87312"/>
          </a:xfrm>
          <a:custGeom>
            <a:avLst/>
            <a:gdLst>
              <a:gd name="T0" fmla="*/ 0 w 211"/>
              <a:gd name="T1" fmla="*/ 0 h 55"/>
              <a:gd name="T2" fmla="*/ 55563 w 211"/>
              <a:gd name="T3" fmla="*/ 12700 h 55"/>
              <a:gd name="T4" fmla="*/ 333375 w 211"/>
              <a:gd name="T5" fmla="*/ 85725 h 55"/>
              <a:gd name="T6" fmla="*/ 0 w 21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55"/>
              <a:gd name="T14" fmla="*/ 211 w 21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55">
                <a:moveTo>
                  <a:pt x="0" y="0"/>
                </a:moveTo>
                <a:lnTo>
                  <a:pt x="35" y="8"/>
                </a:lnTo>
                <a:lnTo>
                  <a:pt x="21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1757363" y="1914525"/>
            <a:ext cx="98425" cy="49212"/>
          </a:xfrm>
          <a:custGeom>
            <a:avLst/>
            <a:gdLst>
              <a:gd name="T0" fmla="*/ 11113 w 62"/>
              <a:gd name="T1" fmla="*/ 0 h 31"/>
              <a:gd name="T2" fmla="*/ 96838 w 62"/>
              <a:gd name="T3" fmla="*/ 47625 h 31"/>
              <a:gd name="T4" fmla="*/ 0 w 62"/>
              <a:gd name="T5" fmla="*/ 46037 h 31"/>
              <a:gd name="T6" fmla="*/ 11113 w 62"/>
              <a:gd name="T7" fmla="*/ 0 h 31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31"/>
              <a:gd name="T14" fmla="*/ 62 w 62"/>
              <a:gd name="T15" fmla="*/ 31 h 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31">
                <a:moveTo>
                  <a:pt x="7" y="0"/>
                </a:moveTo>
                <a:lnTo>
                  <a:pt x="61" y="30"/>
                </a:lnTo>
                <a:lnTo>
                  <a:pt x="0" y="29"/>
                </a:lnTo>
                <a:lnTo>
                  <a:pt x="7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528638" y="3195637"/>
            <a:ext cx="468312" cy="323850"/>
          </a:xfrm>
          <a:custGeom>
            <a:avLst/>
            <a:gdLst>
              <a:gd name="T0" fmla="*/ 0 w 295"/>
              <a:gd name="T1" fmla="*/ 0 h 204"/>
              <a:gd name="T2" fmla="*/ 466725 w 295"/>
              <a:gd name="T3" fmla="*/ 0 h 204"/>
              <a:gd name="T4" fmla="*/ 466725 w 295"/>
              <a:gd name="T5" fmla="*/ 322263 h 204"/>
              <a:gd name="T6" fmla="*/ 0 w 295"/>
              <a:gd name="T7" fmla="*/ 322263 h 204"/>
              <a:gd name="T8" fmla="*/ 0 w 295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204"/>
              <a:gd name="T17" fmla="*/ 295 w 295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204">
                <a:moveTo>
                  <a:pt x="0" y="0"/>
                </a:moveTo>
                <a:lnTo>
                  <a:pt x="294" y="0"/>
                </a:lnTo>
                <a:lnTo>
                  <a:pt x="294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995363" y="3314700"/>
            <a:ext cx="74612" cy="38100"/>
          </a:xfrm>
          <a:custGeom>
            <a:avLst/>
            <a:gdLst>
              <a:gd name="T0" fmla="*/ 73025 w 47"/>
              <a:gd name="T1" fmla="*/ 36513 h 24"/>
              <a:gd name="T2" fmla="*/ 0 w 47"/>
              <a:gd name="T3" fmla="*/ 19050 h 24"/>
              <a:gd name="T4" fmla="*/ 73025 w 47"/>
              <a:gd name="T5" fmla="*/ 0 h 24"/>
              <a:gd name="T6" fmla="*/ 0 60000 65536"/>
              <a:gd name="T7" fmla="*/ 0 60000 65536"/>
              <a:gd name="T8" fmla="*/ 0 60000 65536"/>
              <a:gd name="T9" fmla="*/ 0 w 47"/>
              <a:gd name="T10" fmla="*/ 0 h 24"/>
              <a:gd name="T11" fmla="*/ 47 w 47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" h="24">
                <a:moveTo>
                  <a:pt x="46" y="23"/>
                </a:moveTo>
                <a:lnTo>
                  <a:pt x="0" y="12"/>
                </a:lnTo>
                <a:lnTo>
                  <a:pt x="46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995363" y="3333750"/>
            <a:ext cx="280987" cy="1587"/>
          </a:xfrm>
          <a:custGeom>
            <a:avLst/>
            <a:gdLst>
              <a:gd name="T0" fmla="*/ 0 w 177"/>
              <a:gd name="T1" fmla="*/ 0 h 1"/>
              <a:gd name="T2" fmla="*/ 279400 w 177"/>
              <a:gd name="T3" fmla="*/ 0 h 1"/>
              <a:gd name="T4" fmla="*/ 0 w 177"/>
              <a:gd name="T5" fmla="*/ 0 h 1"/>
              <a:gd name="T6" fmla="*/ 0 60000 65536"/>
              <a:gd name="T7" fmla="*/ 0 60000 65536"/>
              <a:gd name="T8" fmla="*/ 0 60000 65536"/>
              <a:gd name="T9" fmla="*/ 0 w 177"/>
              <a:gd name="T10" fmla="*/ 0 h 1"/>
              <a:gd name="T11" fmla="*/ 177 w 17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" h="1">
                <a:moveTo>
                  <a:pt x="0" y="0"/>
                </a:moveTo>
                <a:lnTo>
                  <a:pt x="17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Freeform 22"/>
          <p:cNvSpPr>
            <a:spLocks/>
          </p:cNvSpPr>
          <p:nvPr/>
        </p:nvSpPr>
        <p:spPr bwMode="auto">
          <a:xfrm>
            <a:off x="1200150" y="3314700"/>
            <a:ext cx="76200" cy="38100"/>
          </a:xfrm>
          <a:custGeom>
            <a:avLst/>
            <a:gdLst>
              <a:gd name="T0" fmla="*/ 0 w 48"/>
              <a:gd name="T1" fmla="*/ 0 h 24"/>
              <a:gd name="T2" fmla="*/ 74613 w 48"/>
              <a:gd name="T3" fmla="*/ 19050 h 24"/>
              <a:gd name="T4" fmla="*/ 0 w 48"/>
              <a:gd name="T5" fmla="*/ 36513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Freeform 23"/>
          <p:cNvSpPr>
            <a:spLocks/>
          </p:cNvSpPr>
          <p:nvPr/>
        </p:nvSpPr>
        <p:spPr bwMode="auto">
          <a:xfrm>
            <a:off x="1274763" y="3195637"/>
            <a:ext cx="468312" cy="323850"/>
          </a:xfrm>
          <a:custGeom>
            <a:avLst/>
            <a:gdLst>
              <a:gd name="T0" fmla="*/ 0 w 295"/>
              <a:gd name="T1" fmla="*/ 0 h 204"/>
              <a:gd name="T2" fmla="*/ 466725 w 295"/>
              <a:gd name="T3" fmla="*/ 0 h 204"/>
              <a:gd name="T4" fmla="*/ 466725 w 295"/>
              <a:gd name="T5" fmla="*/ 322263 h 204"/>
              <a:gd name="T6" fmla="*/ 0 w 295"/>
              <a:gd name="T7" fmla="*/ 322263 h 204"/>
              <a:gd name="T8" fmla="*/ 0 w 295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204"/>
              <a:gd name="T17" fmla="*/ 295 w 295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204">
                <a:moveTo>
                  <a:pt x="0" y="0"/>
                </a:moveTo>
                <a:lnTo>
                  <a:pt x="294" y="0"/>
                </a:lnTo>
                <a:lnTo>
                  <a:pt x="294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Freeform 24"/>
          <p:cNvSpPr>
            <a:spLocks/>
          </p:cNvSpPr>
          <p:nvPr/>
        </p:nvSpPr>
        <p:spPr bwMode="auto">
          <a:xfrm>
            <a:off x="1741488" y="3314700"/>
            <a:ext cx="76200" cy="38100"/>
          </a:xfrm>
          <a:custGeom>
            <a:avLst/>
            <a:gdLst>
              <a:gd name="T0" fmla="*/ 74613 w 48"/>
              <a:gd name="T1" fmla="*/ 36513 h 24"/>
              <a:gd name="T2" fmla="*/ 0 w 48"/>
              <a:gd name="T3" fmla="*/ 19050 h 24"/>
              <a:gd name="T4" fmla="*/ 74613 w 48"/>
              <a:gd name="T5" fmla="*/ 0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47" y="23"/>
                </a:moveTo>
                <a:lnTo>
                  <a:pt x="0" y="12"/>
                </a:lnTo>
                <a:lnTo>
                  <a:pt x="47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Freeform 25"/>
          <p:cNvSpPr>
            <a:spLocks/>
          </p:cNvSpPr>
          <p:nvPr/>
        </p:nvSpPr>
        <p:spPr bwMode="auto">
          <a:xfrm>
            <a:off x="1741488" y="3333750"/>
            <a:ext cx="233362" cy="1587"/>
          </a:xfrm>
          <a:custGeom>
            <a:avLst/>
            <a:gdLst>
              <a:gd name="T0" fmla="*/ 0 w 147"/>
              <a:gd name="T1" fmla="*/ 0 h 1"/>
              <a:gd name="T2" fmla="*/ 231775 w 147"/>
              <a:gd name="T3" fmla="*/ 0 h 1"/>
              <a:gd name="T4" fmla="*/ 0 w 147"/>
              <a:gd name="T5" fmla="*/ 0 h 1"/>
              <a:gd name="T6" fmla="*/ 0 60000 65536"/>
              <a:gd name="T7" fmla="*/ 0 60000 65536"/>
              <a:gd name="T8" fmla="*/ 0 60000 65536"/>
              <a:gd name="T9" fmla="*/ 0 w 147"/>
              <a:gd name="T10" fmla="*/ 0 h 1"/>
              <a:gd name="T11" fmla="*/ 147 w 14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1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Freeform 26"/>
          <p:cNvSpPr>
            <a:spLocks/>
          </p:cNvSpPr>
          <p:nvPr/>
        </p:nvSpPr>
        <p:spPr bwMode="auto">
          <a:xfrm>
            <a:off x="1898650" y="3314700"/>
            <a:ext cx="76200" cy="38100"/>
          </a:xfrm>
          <a:custGeom>
            <a:avLst/>
            <a:gdLst>
              <a:gd name="T0" fmla="*/ 0 w 48"/>
              <a:gd name="T1" fmla="*/ 0 h 24"/>
              <a:gd name="T2" fmla="*/ 74613 w 48"/>
              <a:gd name="T3" fmla="*/ 19050 h 24"/>
              <a:gd name="T4" fmla="*/ 0 w 48"/>
              <a:gd name="T5" fmla="*/ 36513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3" name="Freeform 27"/>
          <p:cNvSpPr>
            <a:spLocks/>
          </p:cNvSpPr>
          <p:nvPr/>
        </p:nvSpPr>
        <p:spPr bwMode="auto">
          <a:xfrm>
            <a:off x="854075" y="2917825"/>
            <a:ext cx="188913" cy="279400"/>
          </a:xfrm>
          <a:custGeom>
            <a:avLst/>
            <a:gdLst>
              <a:gd name="T0" fmla="*/ 187325 w 119"/>
              <a:gd name="T1" fmla="*/ 0 h 176"/>
              <a:gd name="T2" fmla="*/ 0 w 119"/>
              <a:gd name="T3" fmla="*/ 277813 h 176"/>
              <a:gd name="T4" fmla="*/ 187325 w 119"/>
              <a:gd name="T5" fmla="*/ 0 h 176"/>
              <a:gd name="T6" fmla="*/ 0 60000 65536"/>
              <a:gd name="T7" fmla="*/ 0 60000 65536"/>
              <a:gd name="T8" fmla="*/ 0 60000 65536"/>
              <a:gd name="T9" fmla="*/ 0 w 119"/>
              <a:gd name="T10" fmla="*/ 0 h 176"/>
              <a:gd name="T11" fmla="*/ 119 w 11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" h="176">
                <a:moveTo>
                  <a:pt x="118" y="0"/>
                </a:moveTo>
                <a:lnTo>
                  <a:pt x="0" y="175"/>
                </a:lnTo>
                <a:lnTo>
                  <a:pt x="118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4" name="Freeform 28"/>
          <p:cNvSpPr>
            <a:spLocks/>
          </p:cNvSpPr>
          <p:nvPr/>
        </p:nvSpPr>
        <p:spPr bwMode="auto">
          <a:xfrm>
            <a:off x="854075" y="3122612"/>
            <a:ext cx="60325" cy="74613"/>
          </a:xfrm>
          <a:custGeom>
            <a:avLst/>
            <a:gdLst>
              <a:gd name="T0" fmla="*/ 58738 w 38"/>
              <a:gd name="T1" fmla="*/ 22225 h 47"/>
              <a:gd name="T2" fmla="*/ 0 w 38"/>
              <a:gd name="T3" fmla="*/ 73025 h 47"/>
              <a:gd name="T4" fmla="*/ 25400 w 38"/>
              <a:gd name="T5" fmla="*/ 0 h 47"/>
              <a:gd name="T6" fmla="*/ 0 60000 65536"/>
              <a:gd name="T7" fmla="*/ 0 60000 65536"/>
              <a:gd name="T8" fmla="*/ 0 60000 65536"/>
              <a:gd name="T9" fmla="*/ 0 w 38"/>
              <a:gd name="T10" fmla="*/ 0 h 47"/>
              <a:gd name="T11" fmla="*/ 38 w 38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47">
                <a:moveTo>
                  <a:pt x="37" y="14"/>
                </a:moveTo>
                <a:lnTo>
                  <a:pt x="0" y="46"/>
                </a:lnTo>
                <a:lnTo>
                  <a:pt x="16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5" name="Freeform 29"/>
          <p:cNvSpPr>
            <a:spLocks/>
          </p:cNvSpPr>
          <p:nvPr/>
        </p:nvSpPr>
        <p:spPr bwMode="auto">
          <a:xfrm>
            <a:off x="1506538" y="2917825"/>
            <a:ext cx="1587" cy="279400"/>
          </a:xfrm>
          <a:custGeom>
            <a:avLst/>
            <a:gdLst>
              <a:gd name="T0" fmla="*/ 0 w 1"/>
              <a:gd name="T1" fmla="*/ 0 h 176"/>
              <a:gd name="T2" fmla="*/ 0 w 1"/>
              <a:gd name="T3" fmla="*/ 277813 h 176"/>
              <a:gd name="T4" fmla="*/ 0 w 1"/>
              <a:gd name="T5" fmla="*/ 0 h 176"/>
              <a:gd name="T6" fmla="*/ 0 60000 65536"/>
              <a:gd name="T7" fmla="*/ 0 60000 65536"/>
              <a:gd name="T8" fmla="*/ 0 60000 65536"/>
              <a:gd name="T9" fmla="*/ 0 w 1"/>
              <a:gd name="T10" fmla="*/ 0 h 176"/>
              <a:gd name="T11" fmla="*/ 1 w 1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76">
                <a:moveTo>
                  <a:pt x="0" y="0"/>
                </a:moveTo>
                <a:lnTo>
                  <a:pt x="0" y="17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6" name="Freeform 30"/>
          <p:cNvSpPr>
            <a:spLocks/>
          </p:cNvSpPr>
          <p:nvPr/>
        </p:nvSpPr>
        <p:spPr bwMode="auto">
          <a:xfrm>
            <a:off x="1489075" y="3121025"/>
            <a:ext cx="38100" cy="76200"/>
          </a:xfrm>
          <a:custGeom>
            <a:avLst/>
            <a:gdLst>
              <a:gd name="T0" fmla="*/ 36513 w 24"/>
              <a:gd name="T1" fmla="*/ 0 h 48"/>
              <a:gd name="T2" fmla="*/ 17463 w 24"/>
              <a:gd name="T3" fmla="*/ 74613 h 48"/>
              <a:gd name="T4" fmla="*/ 0 w 24"/>
              <a:gd name="T5" fmla="*/ 0 h 48"/>
              <a:gd name="T6" fmla="*/ 0 60000 65536"/>
              <a:gd name="T7" fmla="*/ 0 60000 65536"/>
              <a:gd name="T8" fmla="*/ 0 60000 65536"/>
              <a:gd name="T9" fmla="*/ 0 w 24"/>
              <a:gd name="T10" fmla="*/ 0 h 48"/>
              <a:gd name="T11" fmla="*/ 24 w 2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8">
                <a:moveTo>
                  <a:pt x="23" y="0"/>
                </a:moveTo>
                <a:lnTo>
                  <a:pt x="11" y="4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7" name="Freeform 31"/>
          <p:cNvSpPr>
            <a:spLocks/>
          </p:cNvSpPr>
          <p:nvPr/>
        </p:nvSpPr>
        <p:spPr bwMode="auto">
          <a:xfrm>
            <a:off x="2533650" y="3195637"/>
            <a:ext cx="466725" cy="323850"/>
          </a:xfrm>
          <a:custGeom>
            <a:avLst/>
            <a:gdLst>
              <a:gd name="T0" fmla="*/ 0 w 294"/>
              <a:gd name="T1" fmla="*/ 0 h 204"/>
              <a:gd name="T2" fmla="*/ 465138 w 294"/>
              <a:gd name="T3" fmla="*/ 0 h 204"/>
              <a:gd name="T4" fmla="*/ 465138 w 294"/>
              <a:gd name="T5" fmla="*/ 322263 h 204"/>
              <a:gd name="T6" fmla="*/ 0 w 294"/>
              <a:gd name="T7" fmla="*/ 322263 h 204"/>
              <a:gd name="T8" fmla="*/ 0 w 294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204"/>
              <a:gd name="T17" fmla="*/ 294 w 294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204">
                <a:moveTo>
                  <a:pt x="0" y="0"/>
                </a:moveTo>
                <a:lnTo>
                  <a:pt x="293" y="0"/>
                </a:lnTo>
                <a:lnTo>
                  <a:pt x="293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8" name="Freeform 32"/>
          <p:cNvSpPr>
            <a:spLocks/>
          </p:cNvSpPr>
          <p:nvPr/>
        </p:nvSpPr>
        <p:spPr bwMode="auto">
          <a:xfrm>
            <a:off x="2301875" y="3314700"/>
            <a:ext cx="74613" cy="38100"/>
          </a:xfrm>
          <a:custGeom>
            <a:avLst/>
            <a:gdLst>
              <a:gd name="T0" fmla="*/ 73025 w 47"/>
              <a:gd name="T1" fmla="*/ 36513 h 24"/>
              <a:gd name="T2" fmla="*/ 0 w 47"/>
              <a:gd name="T3" fmla="*/ 19050 h 24"/>
              <a:gd name="T4" fmla="*/ 73025 w 47"/>
              <a:gd name="T5" fmla="*/ 0 h 24"/>
              <a:gd name="T6" fmla="*/ 0 60000 65536"/>
              <a:gd name="T7" fmla="*/ 0 60000 65536"/>
              <a:gd name="T8" fmla="*/ 0 60000 65536"/>
              <a:gd name="T9" fmla="*/ 0 w 47"/>
              <a:gd name="T10" fmla="*/ 0 h 24"/>
              <a:gd name="T11" fmla="*/ 47 w 47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" h="24">
                <a:moveTo>
                  <a:pt x="46" y="23"/>
                </a:moveTo>
                <a:lnTo>
                  <a:pt x="0" y="12"/>
                </a:lnTo>
                <a:lnTo>
                  <a:pt x="46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9" name="Freeform 33"/>
          <p:cNvSpPr>
            <a:spLocks/>
          </p:cNvSpPr>
          <p:nvPr/>
        </p:nvSpPr>
        <p:spPr bwMode="auto">
          <a:xfrm>
            <a:off x="2301875" y="3333750"/>
            <a:ext cx="233363" cy="1587"/>
          </a:xfrm>
          <a:custGeom>
            <a:avLst/>
            <a:gdLst>
              <a:gd name="T0" fmla="*/ 0 w 147"/>
              <a:gd name="T1" fmla="*/ 0 h 1"/>
              <a:gd name="T2" fmla="*/ 231775 w 147"/>
              <a:gd name="T3" fmla="*/ 0 h 1"/>
              <a:gd name="T4" fmla="*/ 0 w 147"/>
              <a:gd name="T5" fmla="*/ 0 h 1"/>
              <a:gd name="T6" fmla="*/ 0 60000 65536"/>
              <a:gd name="T7" fmla="*/ 0 60000 65536"/>
              <a:gd name="T8" fmla="*/ 0 60000 65536"/>
              <a:gd name="T9" fmla="*/ 0 w 147"/>
              <a:gd name="T10" fmla="*/ 0 h 1"/>
              <a:gd name="T11" fmla="*/ 147 w 14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1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0" name="Freeform 34"/>
          <p:cNvSpPr>
            <a:spLocks/>
          </p:cNvSpPr>
          <p:nvPr/>
        </p:nvSpPr>
        <p:spPr bwMode="auto">
          <a:xfrm>
            <a:off x="2459038" y="3314700"/>
            <a:ext cx="76200" cy="38100"/>
          </a:xfrm>
          <a:custGeom>
            <a:avLst/>
            <a:gdLst>
              <a:gd name="T0" fmla="*/ 0 w 48"/>
              <a:gd name="T1" fmla="*/ 0 h 24"/>
              <a:gd name="T2" fmla="*/ 74613 w 48"/>
              <a:gd name="T3" fmla="*/ 19050 h 24"/>
              <a:gd name="T4" fmla="*/ 0 w 48"/>
              <a:gd name="T5" fmla="*/ 36513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1" name="Freeform 35"/>
          <p:cNvSpPr>
            <a:spLocks/>
          </p:cNvSpPr>
          <p:nvPr/>
        </p:nvSpPr>
        <p:spPr bwMode="auto">
          <a:xfrm>
            <a:off x="2579688" y="2917825"/>
            <a:ext cx="188912" cy="279400"/>
          </a:xfrm>
          <a:custGeom>
            <a:avLst/>
            <a:gdLst>
              <a:gd name="T0" fmla="*/ 0 w 119"/>
              <a:gd name="T1" fmla="*/ 0 h 176"/>
              <a:gd name="T2" fmla="*/ 187325 w 119"/>
              <a:gd name="T3" fmla="*/ 277813 h 176"/>
              <a:gd name="T4" fmla="*/ 0 w 119"/>
              <a:gd name="T5" fmla="*/ 0 h 176"/>
              <a:gd name="T6" fmla="*/ 0 60000 65536"/>
              <a:gd name="T7" fmla="*/ 0 60000 65536"/>
              <a:gd name="T8" fmla="*/ 0 60000 65536"/>
              <a:gd name="T9" fmla="*/ 0 w 119"/>
              <a:gd name="T10" fmla="*/ 0 h 176"/>
              <a:gd name="T11" fmla="*/ 119 w 11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" h="176">
                <a:moveTo>
                  <a:pt x="0" y="0"/>
                </a:moveTo>
                <a:lnTo>
                  <a:pt x="118" y="17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2" name="Freeform 36"/>
          <p:cNvSpPr>
            <a:spLocks/>
          </p:cNvSpPr>
          <p:nvPr/>
        </p:nvSpPr>
        <p:spPr bwMode="auto">
          <a:xfrm>
            <a:off x="2709863" y="3122612"/>
            <a:ext cx="58737" cy="74613"/>
          </a:xfrm>
          <a:custGeom>
            <a:avLst/>
            <a:gdLst>
              <a:gd name="T0" fmla="*/ 31750 w 37"/>
              <a:gd name="T1" fmla="*/ 0 h 47"/>
              <a:gd name="T2" fmla="*/ 57150 w 37"/>
              <a:gd name="T3" fmla="*/ 73025 h 47"/>
              <a:gd name="T4" fmla="*/ 0 w 37"/>
              <a:gd name="T5" fmla="*/ 22225 h 47"/>
              <a:gd name="T6" fmla="*/ 0 60000 65536"/>
              <a:gd name="T7" fmla="*/ 0 60000 65536"/>
              <a:gd name="T8" fmla="*/ 0 60000 65536"/>
              <a:gd name="T9" fmla="*/ 0 w 37"/>
              <a:gd name="T10" fmla="*/ 0 h 47"/>
              <a:gd name="T11" fmla="*/ 37 w 37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47">
                <a:moveTo>
                  <a:pt x="20" y="0"/>
                </a:moveTo>
                <a:lnTo>
                  <a:pt x="36" y="46"/>
                </a:lnTo>
                <a:lnTo>
                  <a:pt x="0" y="1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3" name="Freeform 37"/>
          <p:cNvSpPr>
            <a:spLocks/>
          </p:cNvSpPr>
          <p:nvPr/>
        </p:nvSpPr>
        <p:spPr bwMode="auto">
          <a:xfrm>
            <a:off x="201613" y="3517900"/>
            <a:ext cx="374650" cy="509587"/>
          </a:xfrm>
          <a:custGeom>
            <a:avLst/>
            <a:gdLst>
              <a:gd name="T0" fmla="*/ 373063 w 236"/>
              <a:gd name="T1" fmla="*/ 0 h 321"/>
              <a:gd name="T2" fmla="*/ 0 w 236"/>
              <a:gd name="T3" fmla="*/ 508000 h 321"/>
              <a:gd name="T4" fmla="*/ 373063 w 236"/>
              <a:gd name="T5" fmla="*/ 0 h 321"/>
              <a:gd name="T6" fmla="*/ 0 60000 65536"/>
              <a:gd name="T7" fmla="*/ 0 60000 65536"/>
              <a:gd name="T8" fmla="*/ 0 60000 65536"/>
              <a:gd name="T9" fmla="*/ 0 w 236"/>
              <a:gd name="T10" fmla="*/ 0 h 321"/>
              <a:gd name="T11" fmla="*/ 236 w 236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" h="321">
                <a:moveTo>
                  <a:pt x="235" y="0"/>
                </a:moveTo>
                <a:lnTo>
                  <a:pt x="0" y="320"/>
                </a:lnTo>
                <a:lnTo>
                  <a:pt x="235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201613" y="3956050"/>
            <a:ext cx="60325" cy="71437"/>
          </a:xfrm>
          <a:custGeom>
            <a:avLst/>
            <a:gdLst>
              <a:gd name="T0" fmla="*/ 58738 w 38"/>
              <a:gd name="T1" fmla="*/ 22225 h 45"/>
              <a:gd name="T2" fmla="*/ 0 w 38"/>
              <a:gd name="T3" fmla="*/ 69850 h 45"/>
              <a:gd name="T4" fmla="*/ 28575 w 38"/>
              <a:gd name="T5" fmla="*/ 0 h 45"/>
              <a:gd name="T6" fmla="*/ 0 60000 65536"/>
              <a:gd name="T7" fmla="*/ 0 60000 65536"/>
              <a:gd name="T8" fmla="*/ 0 60000 65536"/>
              <a:gd name="T9" fmla="*/ 0 w 38"/>
              <a:gd name="T10" fmla="*/ 0 h 45"/>
              <a:gd name="T11" fmla="*/ 38 w 38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45">
                <a:moveTo>
                  <a:pt x="37" y="14"/>
                </a:moveTo>
                <a:lnTo>
                  <a:pt x="0" y="44"/>
                </a:lnTo>
                <a:lnTo>
                  <a:pt x="18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5" name="Freeform 39"/>
          <p:cNvSpPr>
            <a:spLocks/>
          </p:cNvSpPr>
          <p:nvPr/>
        </p:nvSpPr>
        <p:spPr bwMode="auto">
          <a:xfrm>
            <a:off x="342900" y="3517900"/>
            <a:ext cx="280988" cy="509587"/>
          </a:xfrm>
          <a:custGeom>
            <a:avLst/>
            <a:gdLst>
              <a:gd name="T0" fmla="*/ 279400 w 177"/>
              <a:gd name="T1" fmla="*/ 0 h 321"/>
              <a:gd name="T2" fmla="*/ 0 w 177"/>
              <a:gd name="T3" fmla="*/ 508000 h 321"/>
              <a:gd name="T4" fmla="*/ 279400 w 177"/>
              <a:gd name="T5" fmla="*/ 0 h 321"/>
              <a:gd name="T6" fmla="*/ 0 60000 65536"/>
              <a:gd name="T7" fmla="*/ 0 60000 65536"/>
              <a:gd name="T8" fmla="*/ 0 60000 65536"/>
              <a:gd name="T9" fmla="*/ 0 w 177"/>
              <a:gd name="T10" fmla="*/ 0 h 321"/>
              <a:gd name="T11" fmla="*/ 177 w 177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" h="321">
                <a:moveTo>
                  <a:pt x="176" y="0"/>
                </a:moveTo>
                <a:lnTo>
                  <a:pt x="0" y="320"/>
                </a:lnTo>
                <a:lnTo>
                  <a:pt x="176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6" name="Freeform 40"/>
          <p:cNvSpPr>
            <a:spLocks/>
          </p:cNvSpPr>
          <p:nvPr/>
        </p:nvSpPr>
        <p:spPr bwMode="auto">
          <a:xfrm>
            <a:off x="342900" y="3952875"/>
            <a:ext cx="52388" cy="74612"/>
          </a:xfrm>
          <a:custGeom>
            <a:avLst/>
            <a:gdLst>
              <a:gd name="T0" fmla="*/ 50800 w 33"/>
              <a:gd name="T1" fmla="*/ 15875 h 47"/>
              <a:gd name="T2" fmla="*/ 0 w 33"/>
              <a:gd name="T3" fmla="*/ 73025 h 47"/>
              <a:gd name="T4" fmla="*/ 19050 w 33"/>
              <a:gd name="T5" fmla="*/ 0 h 47"/>
              <a:gd name="T6" fmla="*/ 0 60000 65536"/>
              <a:gd name="T7" fmla="*/ 0 60000 65536"/>
              <a:gd name="T8" fmla="*/ 0 60000 65536"/>
              <a:gd name="T9" fmla="*/ 0 w 33"/>
              <a:gd name="T10" fmla="*/ 0 h 47"/>
              <a:gd name="T11" fmla="*/ 33 w 33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47">
                <a:moveTo>
                  <a:pt x="32" y="10"/>
                </a:moveTo>
                <a:lnTo>
                  <a:pt x="0" y="46"/>
                </a:lnTo>
                <a:lnTo>
                  <a:pt x="12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7" name="Freeform 41"/>
          <p:cNvSpPr>
            <a:spLocks/>
          </p:cNvSpPr>
          <p:nvPr/>
        </p:nvSpPr>
        <p:spPr bwMode="auto">
          <a:xfrm>
            <a:off x="481013" y="3517900"/>
            <a:ext cx="188912" cy="509587"/>
          </a:xfrm>
          <a:custGeom>
            <a:avLst/>
            <a:gdLst>
              <a:gd name="T0" fmla="*/ 187325 w 119"/>
              <a:gd name="T1" fmla="*/ 0 h 321"/>
              <a:gd name="T2" fmla="*/ 0 w 119"/>
              <a:gd name="T3" fmla="*/ 508000 h 321"/>
              <a:gd name="T4" fmla="*/ 187325 w 119"/>
              <a:gd name="T5" fmla="*/ 0 h 321"/>
              <a:gd name="T6" fmla="*/ 0 60000 65536"/>
              <a:gd name="T7" fmla="*/ 0 60000 65536"/>
              <a:gd name="T8" fmla="*/ 0 60000 65536"/>
              <a:gd name="T9" fmla="*/ 0 w 119"/>
              <a:gd name="T10" fmla="*/ 0 h 321"/>
              <a:gd name="T11" fmla="*/ 119 w 119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" h="321">
                <a:moveTo>
                  <a:pt x="118" y="0"/>
                </a:moveTo>
                <a:lnTo>
                  <a:pt x="0" y="320"/>
                </a:lnTo>
                <a:lnTo>
                  <a:pt x="118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8" name="Freeform 42"/>
          <p:cNvSpPr>
            <a:spLocks/>
          </p:cNvSpPr>
          <p:nvPr/>
        </p:nvSpPr>
        <p:spPr bwMode="auto">
          <a:xfrm>
            <a:off x="481013" y="3951287"/>
            <a:ext cx="46037" cy="76200"/>
          </a:xfrm>
          <a:custGeom>
            <a:avLst/>
            <a:gdLst>
              <a:gd name="T0" fmla="*/ 44450 w 29"/>
              <a:gd name="T1" fmla="*/ 11113 h 48"/>
              <a:gd name="T2" fmla="*/ 0 w 29"/>
              <a:gd name="T3" fmla="*/ 74613 h 48"/>
              <a:gd name="T4" fmla="*/ 7937 w 29"/>
              <a:gd name="T5" fmla="*/ 0 h 48"/>
              <a:gd name="T6" fmla="*/ 0 60000 65536"/>
              <a:gd name="T7" fmla="*/ 0 60000 65536"/>
              <a:gd name="T8" fmla="*/ 0 60000 65536"/>
              <a:gd name="T9" fmla="*/ 0 w 29"/>
              <a:gd name="T10" fmla="*/ 0 h 48"/>
              <a:gd name="T11" fmla="*/ 29 w 29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" h="48">
                <a:moveTo>
                  <a:pt x="28" y="7"/>
                </a:moveTo>
                <a:lnTo>
                  <a:pt x="0" y="47"/>
                </a:lnTo>
                <a:lnTo>
                  <a:pt x="5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715963" y="3517900"/>
            <a:ext cx="47625" cy="509587"/>
          </a:xfrm>
          <a:custGeom>
            <a:avLst/>
            <a:gdLst>
              <a:gd name="T0" fmla="*/ 0 w 30"/>
              <a:gd name="T1" fmla="*/ 0 h 321"/>
              <a:gd name="T2" fmla="*/ 46038 w 30"/>
              <a:gd name="T3" fmla="*/ 508000 h 321"/>
              <a:gd name="T4" fmla="*/ 0 w 30"/>
              <a:gd name="T5" fmla="*/ 0 h 321"/>
              <a:gd name="T6" fmla="*/ 0 60000 65536"/>
              <a:gd name="T7" fmla="*/ 0 60000 65536"/>
              <a:gd name="T8" fmla="*/ 0 60000 65536"/>
              <a:gd name="T9" fmla="*/ 0 w 30"/>
              <a:gd name="T10" fmla="*/ 0 h 321"/>
              <a:gd name="T11" fmla="*/ 30 w 30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" h="321">
                <a:moveTo>
                  <a:pt x="0" y="0"/>
                </a:moveTo>
                <a:lnTo>
                  <a:pt x="29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0" name="Freeform 44"/>
          <p:cNvSpPr>
            <a:spLocks/>
          </p:cNvSpPr>
          <p:nvPr/>
        </p:nvSpPr>
        <p:spPr bwMode="auto">
          <a:xfrm>
            <a:off x="736600" y="3951287"/>
            <a:ext cx="38100" cy="76200"/>
          </a:xfrm>
          <a:custGeom>
            <a:avLst/>
            <a:gdLst>
              <a:gd name="T0" fmla="*/ 36513 w 24"/>
              <a:gd name="T1" fmla="*/ 0 h 48"/>
              <a:gd name="T2" fmla="*/ 25400 w 24"/>
              <a:gd name="T3" fmla="*/ 74613 h 48"/>
              <a:gd name="T4" fmla="*/ 0 w 24"/>
              <a:gd name="T5" fmla="*/ 3175 h 48"/>
              <a:gd name="T6" fmla="*/ 0 60000 65536"/>
              <a:gd name="T7" fmla="*/ 0 60000 65536"/>
              <a:gd name="T8" fmla="*/ 0 60000 65536"/>
              <a:gd name="T9" fmla="*/ 0 w 24"/>
              <a:gd name="T10" fmla="*/ 0 h 48"/>
              <a:gd name="T11" fmla="*/ 24 w 2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8">
                <a:moveTo>
                  <a:pt x="23" y="0"/>
                </a:moveTo>
                <a:lnTo>
                  <a:pt x="16" y="47"/>
                </a:lnTo>
                <a:lnTo>
                  <a:pt x="0" y="2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1" name="Freeform 45"/>
          <p:cNvSpPr>
            <a:spLocks/>
          </p:cNvSpPr>
          <p:nvPr/>
        </p:nvSpPr>
        <p:spPr bwMode="auto">
          <a:xfrm>
            <a:off x="1322388" y="3517900"/>
            <a:ext cx="1587" cy="509587"/>
          </a:xfrm>
          <a:custGeom>
            <a:avLst/>
            <a:gdLst>
              <a:gd name="T0" fmla="*/ 0 w 1"/>
              <a:gd name="T1" fmla="*/ 0 h 321"/>
              <a:gd name="T2" fmla="*/ 0 w 1"/>
              <a:gd name="T3" fmla="*/ 508000 h 321"/>
              <a:gd name="T4" fmla="*/ 0 w 1"/>
              <a:gd name="T5" fmla="*/ 0 h 321"/>
              <a:gd name="T6" fmla="*/ 0 60000 65536"/>
              <a:gd name="T7" fmla="*/ 0 60000 65536"/>
              <a:gd name="T8" fmla="*/ 0 60000 65536"/>
              <a:gd name="T9" fmla="*/ 0 w 1"/>
              <a:gd name="T10" fmla="*/ 0 h 321"/>
              <a:gd name="T11" fmla="*/ 1 w 1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21">
                <a:moveTo>
                  <a:pt x="0" y="0"/>
                </a:moveTo>
                <a:lnTo>
                  <a:pt x="0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2" name="Freeform 46"/>
          <p:cNvSpPr>
            <a:spLocks/>
          </p:cNvSpPr>
          <p:nvPr/>
        </p:nvSpPr>
        <p:spPr bwMode="auto">
          <a:xfrm>
            <a:off x="1303338" y="3952875"/>
            <a:ext cx="38100" cy="74612"/>
          </a:xfrm>
          <a:custGeom>
            <a:avLst/>
            <a:gdLst>
              <a:gd name="T0" fmla="*/ 36513 w 24"/>
              <a:gd name="T1" fmla="*/ 0 h 47"/>
              <a:gd name="T2" fmla="*/ 19050 w 24"/>
              <a:gd name="T3" fmla="*/ 73025 h 47"/>
              <a:gd name="T4" fmla="*/ 0 w 24"/>
              <a:gd name="T5" fmla="*/ 0 h 47"/>
              <a:gd name="T6" fmla="*/ 0 60000 65536"/>
              <a:gd name="T7" fmla="*/ 0 60000 65536"/>
              <a:gd name="T8" fmla="*/ 0 60000 65536"/>
              <a:gd name="T9" fmla="*/ 0 w 24"/>
              <a:gd name="T10" fmla="*/ 0 h 47"/>
              <a:gd name="T11" fmla="*/ 24 w 24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7">
                <a:moveTo>
                  <a:pt x="23" y="0"/>
                </a:moveTo>
                <a:lnTo>
                  <a:pt x="12" y="4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3" name="Freeform 47"/>
          <p:cNvSpPr>
            <a:spLocks/>
          </p:cNvSpPr>
          <p:nvPr/>
        </p:nvSpPr>
        <p:spPr bwMode="auto">
          <a:xfrm>
            <a:off x="1366838" y="3517900"/>
            <a:ext cx="49212" cy="509587"/>
          </a:xfrm>
          <a:custGeom>
            <a:avLst/>
            <a:gdLst>
              <a:gd name="T0" fmla="*/ 0 w 31"/>
              <a:gd name="T1" fmla="*/ 0 h 321"/>
              <a:gd name="T2" fmla="*/ 47625 w 31"/>
              <a:gd name="T3" fmla="*/ 508000 h 321"/>
              <a:gd name="T4" fmla="*/ 0 w 31"/>
              <a:gd name="T5" fmla="*/ 0 h 321"/>
              <a:gd name="T6" fmla="*/ 0 60000 65536"/>
              <a:gd name="T7" fmla="*/ 0 60000 65536"/>
              <a:gd name="T8" fmla="*/ 0 60000 65536"/>
              <a:gd name="T9" fmla="*/ 0 w 31"/>
              <a:gd name="T10" fmla="*/ 0 h 321"/>
              <a:gd name="T11" fmla="*/ 31 w 31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" h="321">
                <a:moveTo>
                  <a:pt x="0" y="0"/>
                </a:moveTo>
                <a:lnTo>
                  <a:pt x="30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4" name="Freeform 48"/>
          <p:cNvSpPr>
            <a:spLocks/>
          </p:cNvSpPr>
          <p:nvPr/>
        </p:nvSpPr>
        <p:spPr bwMode="auto">
          <a:xfrm>
            <a:off x="1389063" y="3951287"/>
            <a:ext cx="39687" cy="76200"/>
          </a:xfrm>
          <a:custGeom>
            <a:avLst/>
            <a:gdLst>
              <a:gd name="T0" fmla="*/ 38100 w 25"/>
              <a:gd name="T1" fmla="*/ 0 h 48"/>
              <a:gd name="T2" fmla="*/ 25400 w 25"/>
              <a:gd name="T3" fmla="*/ 74613 h 48"/>
              <a:gd name="T4" fmla="*/ 0 w 25"/>
              <a:gd name="T5" fmla="*/ 3175 h 48"/>
              <a:gd name="T6" fmla="*/ 0 60000 65536"/>
              <a:gd name="T7" fmla="*/ 0 60000 65536"/>
              <a:gd name="T8" fmla="*/ 0 60000 65536"/>
              <a:gd name="T9" fmla="*/ 0 w 25"/>
              <a:gd name="T10" fmla="*/ 0 h 48"/>
              <a:gd name="T11" fmla="*/ 25 w 25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48">
                <a:moveTo>
                  <a:pt x="24" y="0"/>
                </a:moveTo>
                <a:lnTo>
                  <a:pt x="16" y="47"/>
                </a:lnTo>
                <a:lnTo>
                  <a:pt x="0" y="2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5" name="Freeform 49"/>
          <p:cNvSpPr>
            <a:spLocks/>
          </p:cNvSpPr>
          <p:nvPr/>
        </p:nvSpPr>
        <p:spPr bwMode="auto">
          <a:xfrm>
            <a:off x="1414463" y="3517900"/>
            <a:ext cx="93662" cy="509587"/>
          </a:xfrm>
          <a:custGeom>
            <a:avLst/>
            <a:gdLst>
              <a:gd name="T0" fmla="*/ 0 w 59"/>
              <a:gd name="T1" fmla="*/ 0 h 321"/>
              <a:gd name="T2" fmla="*/ 92075 w 59"/>
              <a:gd name="T3" fmla="*/ 508000 h 321"/>
              <a:gd name="T4" fmla="*/ 0 w 59"/>
              <a:gd name="T5" fmla="*/ 0 h 321"/>
              <a:gd name="T6" fmla="*/ 0 60000 65536"/>
              <a:gd name="T7" fmla="*/ 0 60000 65536"/>
              <a:gd name="T8" fmla="*/ 0 60000 65536"/>
              <a:gd name="T9" fmla="*/ 0 w 59"/>
              <a:gd name="T10" fmla="*/ 0 h 321"/>
              <a:gd name="T11" fmla="*/ 59 w 59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321">
                <a:moveTo>
                  <a:pt x="0" y="0"/>
                </a:moveTo>
                <a:lnTo>
                  <a:pt x="58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6" name="Freeform 50"/>
          <p:cNvSpPr>
            <a:spLocks/>
          </p:cNvSpPr>
          <p:nvPr/>
        </p:nvSpPr>
        <p:spPr bwMode="auto">
          <a:xfrm>
            <a:off x="1476375" y="3949700"/>
            <a:ext cx="38100" cy="77787"/>
          </a:xfrm>
          <a:custGeom>
            <a:avLst/>
            <a:gdLst>
              <a:gd name="T0" fmla="*/ 36513 w 24"/>
              <a:gd name="T1" fmla="*/ 0 h 49"/>
              <a:gd name="T2" fmla="*/ 30163 w 24"/>
              <a:gd name="T3" fmla="*/ 76200 h 49"/>
              <a:gd name="T4" fmla="*/ 0 w 24"/>
              <a:gd name="T5" fmla="*/ 7937 h 49"/>
              <a:gd name="T6" fmla="*/ 0 60000 65536"/>
              <a:gd name="T7" fmla="*/ 0 60000 65536"/>
              <a:gd name="T8" fmla="*/ 0 60000 65536"/>
              <a:gd name="T9" fmla="*/ 0 w 24"/>
              <a:gd name="T10" fmla="*/ 0 h 49"/>
              <a:gd name="T11" fmla="*/ 24 w 24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9">
                <a:moveTo>
                  <a:pt x="23" y="0"/>
                </a:moveTo>
                <a:lnTo>
                  <a:pt x="19" y="48"/>
                </a:lnTo>
                <a:lnTo>
                  <a:pt x="0" y="5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7" name="Freeform 51"/>
          <p:cNvSpPr>
            <a:spLocks/>
          </p:cNvSpPr>
          <p:nvPr/>
        </p:nvSpPr>
        <p:spPr bwMode="auto">
          <a:xfrm>
            <a:off x="1460500" y="3517900"/>
            <a:ext cx="141288" cy="509587"/>
          </a:xfrm>
          <a:custGeom>
            <a:avLst/>
            <a:gdLst>
              <a:gd name="T0" fmla="*/ 0 w 89"/>
              <a:gd name="T1" fmla="*/ 0 h 321"/>
              <a:gd name="T2" fmla="*/ 139700 w 89"/>
              <a:gd name="T3" fmla="*/ 508000 h 321"/>
              <a:gd name="T4" fmla="*/ 0 w 89"/>
              <a:gd name="T5" fmla="*/ 0 h 321"/>
              <a:gd name="T6" fmla="*/ 0 60000 65536"/>
              <a:gd name="T7" fmla="*/ 0 60000 65536"/>
              <a:gd name="T8" fmla="*/ 0 60000 65536"/>
              <a:gd name="T9" fmla="*/ 0 w 89"/>
              <a:gd name="T10" fmla="*/ 0 h 321"/>
              <a:gd name="T11" fmla="*/ 89 w 89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321">
                <a:moveTo>
                  <a:pt x="0" y="0"/>
                </a:moveTo>
                <a:lnTo>
                  <a:pt x="88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8" name="Freeform 52"/>
          <p:cNvSpPr>
            <a:spLocks/>
          </p:cNvSpPr>
          <p:nvPr/>
        </p:nvSpPr>
        <p:spPr bwMode="auto">
          <a:xfrm>
            <a:off x="1562100" y="3949700"/>
            <a:ext cx="39688" cy="77787"/>
          </a:xfrm>
          <a:custGeom>
            <a:avLst/>
            <a:gdLst>
              <a:gd name="T0" fmla="*/ 36513 w 25"/>
              <a:gd name="T1" fmla="*/ 0 h 49"/>
              <a:gd name="T2" fmla="*/ 38100 w 25"/>
              <a:gd name="T3" fmla="*/ 76200 h 49"/>
              <a:gd name="T4" fmla="*/ 0 w 25"/>
              <a:gd name="T5" fmla="*/ 9525 h 49"/>
              <a:gd name="T6" fmla="*/ 0 60000 65536"/>
              <a:gd name="T7" fmla="*/ 0 60000 65536"/>
              <a:gd name="T8" fmla="*/ 0 60000 65536"/>
              <a:gd name="T9" fmla="*/ 0 w 25"/>
              <a:gd name="T10" fmla="*/ 0 h 49"/>
              <a:gd name="T11" fmla="*/ 25 w 2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49">
                <a:moveTo>
                  <a:pt x="23" y="0"/>
                </a:moveTo>
                <a:lnTo>
                  <a:pt x="24" y="48"/>
                </a:lnTo>
                <a:lnTo>
                  <a:pt x="0" y="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9" name="Freeform 53"/>
          <p:cNvSpPr>
            <a:spLocks/>
          </p:cNvSpPr>
          <p:nvPr/>
        </p:nvSpPr>
        <p:spPr bwMode="auto">
          <a:xfrm>
            <a:off x="2579688" y="3517900"/>
            <a:ext cx="468312" cy="509587"/>
          </a:xfrm>
          <a:custGeom>
            <a:avLst/>
            <a:gdLst>
              <a:gd name="T0" fmla="*/ 0 w 295"/>
              <a:gd name="T1" fmla="*/ 0 h 321"/>
              <a:gd name="T2" fmla="*/ 466725 w 295"/>
              <a:gd name="T3" fmla="*/ 508000 h 321"/>
              <a:gd name="T4" fmla="*/ 0 w 295"/>
              <a:gd name="T5" fmla="*/ 0 h 321"/>
              <a:gd name="T6" fmla="*/ 0 60000 65536"/>
              <a:gd name="T7" fmla="*/ 0 60000 65536"/>
              <a:gd name="T8" fmla="*/ 0 60000 65536"/>
              <a:gd name="T9" fmla="*/ 0 w 295"/>
              <a:gd name="T10" fmla="*/ 0 h 321"/>
              <a:gd name="T11" fmla="*/ 295 w 295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" h="321">
                <a:moveTo>
                  <a:pt x="0" y="0"/>
                </a:moveTo>
                <a:lnTo>
                  <a:pt x="294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0" name="Freeform 54"/>
          <p:cNvSpPr>
            <a:spLocks/>
          </p:cNvSpPr>
          <p:nvPr/>
        </p:nvSpPr>
        <p:spPr bwMode="auto">
          <a:xfrm>
            <a:off x="2981325" y="3959225"/>
            <a:ext cx="66675" cy="68262"/>
          </a:xfrm>
          <a:custGeom>
            <a:avLst/>
            <a:gdLst>
              <a:gd name="T0" fmla="*/ 26988 w 42"/>
              <a:gd name="T1" fmla="*/ 0 h 43"/>
              <a:gd name="T2" fmla="*/ 65088 w 42"/>
              <a:gd name="T3" fmla="*/ 66675 h 43"/>
              <a:gd name="T4" fmla="*/ 0 w 42"/>
              <a:gd name="T5" fmla="*/ 25400 h 43"/>
              <a:gd name="T6" fmla="*/ 0 60000 65536"/>
              <a:gd name="T7" fmla="*/ 0 60000 65536"/>
              <a:gd name="T8" fmla="*/ 0 60000 65536"/>
              <a:gd name="T9" fmla="*/ 0 w 42"/>
              <a:gd name="T10" fmla="*/ 0 h 43"/>
              <a:gd name="T11" fmla="*/ 42 w 42"/>
              <a:gd name="T12" fmla="*/ 43 h 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43">
                <a:moveTo>
                  <a:pt x="17" y="0"/>
                </a:moveTo>
                <a:lnTo>
                  <a:pt x="41" y="42"/>
                </a:lnTo>
                <a:lnTo>
                  <a:pt x="0" y="1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1" name="Freeform 55"/>
          <p:cNvSpPr>
            <a:spLocks/>
          </p:cNvSpPr>
          <p:nvPr/>
        </p:nvSpPr>
        <p:spPr bwMode="auto">
          <a:xfrm>
            <a:off x="2673350" y="3517900"/>
            <a:ext cx="514350" cy="509587"/>
          </a:xfrm>
          <a:custGeom>
            <a:avLst/>
            <a:gdLst>
              <a:gd name="T0" fmla="*/ 0 w 324"/>
              <a:gd name="T1" fmla="*/ 0 h 321"/>
              <a:gd name="T2" fmla="*/ 512763 w 324"/>
              <a:gd name="T3" fmla="*/ 508000 h 321"/>
              <a:gd name="T4" fmla="*/ 0 w 324"/>
              <a:gd name="T5" fmla="*/ 0 h 321"/>
              <a:gd name="T6" fmla="*/ 0 60000 65536"/>
              <a:gd name="T7" fmla="*/ 0 60000 65536"/>
              <a:gd name="T8" fmla="*/ 0 60000 65536"/>
              <a:gd name="T9" fmla="*/ 0 w 324"/>
              <a:gd name="T10" fmla="*/ 0 h 321"/>
              <a:gd name="T11" fmla="*/ 324 w 324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4" h="321">
                <a:moveTo>
                  <a:pt x="0" y="0"/>
                </a:moveTo>
                <a:lnTo>
                  <a:pt x="323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2" name="Freeform 56"/>
          <p:cNvSpPr>
            <a:spLocks/>
          </p:cNvSpPr>
          <p:nvPr/>
        </p:nvSpPr>
        <p:spPr bwMode="auto">
          <a:xfrm>
            <a:off x="3119438" y="3960812"/>
            <a:ext cx="68262" cy="66675"/>
          </a:xfrm>
          <a:custGeom>
            <a:avLst/>
            <a:gdLst>
              <a:gd name="T0" fmla="*/ 26987 w 43"/>
              <a:gd name="T1" fmla="*/ 0 h 42"/>
              <a:gd name="T2" fmla="*/ 66675 w 43"/>
              <a:gd name="T3" fmla="*/ 65088 h 42"/>
              <a:gd name="T4" fmla="*/ 0 w 43"/>
              <a:gd name="T5" fmla="*/ 25400 h 42"/>
              <a:gd name="T6" fmla="*/ 0 60000 65536"/>
              <a:gd name="T7" fmla="*/ 0 60000 65536"/>
              <a:gd name="T8" fmla="*/ 0 60000 65536"/>
              <a:gd name="T9" fmla="*/ 0 w 43"/>
              <a:gd name="T10" fmla="*/ 0 h 42"/>
              <a:gd name="T11" fmla="*/ 43 w 43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2">
                <a:moveTo>
                  <a:pt x="17" y="0"/>
                </a:moveTo>
                <a:lnTo>
                  <a:pt x="42" y="41"/>
                </a:lnTo>
                <a:lnTo>
                  <a:pt x="0" y="1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3" name="Freeform 57"/>
          <p:cNvSpPr>
            <a:spLocks/>
          </p:cNvSpPr>
          <p:nvPr/>
        </p:nvSpPr>
        <p:spPr bwMode="auto">
          <a:xfrm>
            <a:off x="2814638" y="3517900"/>
            <a:ext cx="558800" cy="509587"/>
          </a:xfrm>
          <a:custGeom>
            <a:avLst/>
            <a:gdLst>
              <a:gd name="T0" fmla="*/ 0 w 352"/>
              <a:gd name="T1" fmla="*/ 0 h 321"/>
              <a:gd name="T2" fmla="*/ 557213 w 352"/>
              <a:gd name="T3" fmla="*/ 508000 h 321"/>
              <a:gd name="T4" fmla="*/ 0 w 352"/>
              <a:gd name="T5" fmla="*/ 0 h 321"/>
              <a:gd name="T6" fmla="*/ 0 60000 65536"/>
              <a:gd name="T7" fmla="*/ 0 60000 65536"/>
              <a:gd name="T8" fmla="*/ 0 60000 65536"/>
              <a:gd name="T9" fmla="*/ 0 w 352"/>
              <a:gd name="T10" fmla="*/ 0 h 321"/>
              <a:gd name="T11" fmla="*/ 352 w 352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2" h="321">
                <a:moveTo>
                  <a:pt x="0" y="0"/>
                </a:moveTo>
                <a:lnTo>
                  <a:pt x="351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4" name="Freeform 58"/>
          <p:cNvSpPr>
            <a:spLocks/>
          </p:cNvSpPr>
          <p:nvPr/>
        </p:nvSpPr>
        <p:spPr bwMode="auto">
          <a:xfrm>
            <a:off x="3305175" y="3962400"/>
            <a:ext cx="68263" cy="65087"/>
          </a:xfrm>
          <a:custGeom>
            <a:avLst/>
            <a:gdLst>
              <a:gd name="T0" fmla="*/ 25400 w 43"/>
              <a:gd name="T1" fmla="*/ 0 h 41"/>
              <a:gd name="T2" fmla="*/ 66675 w 43"/>
              <a:gd name="T3" fmla="*/ 63500 h 41"/>
              <a:gd name="T4" fmla="*/ 0 w 43"/>
              <a:gd name="T5" fmla="*/ 26987 h 41"/>
              <a:gd name="T6" fmla="*/ 0 60000 65536"/>
              <a:gd name="T7" fmla="*/ 0 60000 65536"/>
              <a:gd name="T8" fmla="*/ 0 60000 65536"/>
              <a:gd name="T9" fmla="*/ 0 w 43"/>
              <a:gd name="T10" fmla="*/ 0 h 41"/>
              <a:gd name="T11" fmla="*/ 43 w 43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1">
                <a:moveTo>
                  <a:pt x="16" y="0"/>
                </a:moveTo>
                <a:lnTo>
                  <a:pt x="42" y="40"/>
                </a:lnTo>
                <a:lnTo>
                  <a:pt x="0" y="17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5" name="Freeform 59"/>
          <p:cNvSpPr>
            <a:spLocks/>
          </p:cNvSpPr>
          <p:nvPr/>
        </p:nvSpPr>
        <p:spPr bwMode="auto">
          <a:xfrm>
            <a:off x="2952750" y="3517900"/>
            <a:ext cx="608013" cy="509587"/>
          </a:xfrm>
          <a:custGeom>
            <a:avLst/>
            <a:gdLst>
              <a:gd name="T0" fmla="*/ 0 w 383"/>
              <a:gd name="T1" fmla="*/ 0 h 321"/>
              <a:gd name="T2" fmla="*/ 606425 w 383"/>
              <a:gd name="T3" fmla="*/ 508000 h 321"/>
              <a:gd name="T4" fmla="*/ 0 w 383"/>
              <a:gd name="T5" fmla="*/ 0 h 321"/>
              <a:gd name="T6" fmla="*/ 0 60000 65536"/>
              <a:gd name="T7" fmla="*/ 0 60000 65536"/>
              <a:gd name="T8" fmla="*/ 0 60000 65536"/>
              <a:gd name="T9" fmla="*/ 0 w 383"/>
              <a:gd name="T10" fmla="*/ 0 h 321"/>
              <a:gd name="T11" fmla="*/ 383 w 38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321">
                <a:moveTo>
                  <a:pt x="0" y="0"/>
                </a:moveTo>
                <a:lnTo>
                  <a:pt x="382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6" name="Freeform 60"/>
          <p:cNvSpPr>
            <a:spLocks/>
          </p:cNvSpPr>
          <p:nvPr/>
        </p:nvSpPr>
        <p:spPr bwMode="auto">
          <a:xfrm>
            <a:off x="3490913" y="3963987"/>
            <a:ext cx="69850" cy="63500"/>
          </a:xfrm>
          <a:custGeom>
            <a:avLst/>
            <a:gdLst>
              <a:gd name="T0" fmla="*/ 23813 w 44"/>
              <a:gd name="T1" fmla="*/ 0 h 40"/>
              <a:gd name="T2" fmla="*/ 68263 w 44"/>
              <a:gd name="T3" fmla="*/ 61913 h 40"/>
              <a:gd name="T4" fmla="*/ 0 w 44"/>
              <a:gd name="T5" fmla="*/ 28575 h 40"/>
              <a:gd name="T6" fmla="*/ 0 60000 65536"/>
              <a:gd name="T7" fmla="*/ 0 60000 65536"/>
              <a:gd name="T8" fmla="*/ 0 60000 65536"/>
              <a:gd name="T9" fmla="*/ 0 w 44"/>
              <a:gd name="T10" fmla="*/ 0 h 40"/>
              <a:gd name="T11" fmla="*/ 44 w 44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40">
                <a:moveTo>
                  <a:pt x="15" y="0"/>
                </a:moveTo>
                <a:lnTo>
                  <a:pt x="43" y="39"/>
                </a:lnTo>
                <a:lnTo>
                  <a:pt x="0" y="18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3141663" y="3190875"/>
            <a:ext cx="1471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2"/>
                </a:solidFill>
                <a:latin typeface="Arial" charset="0"/>
              </a:rPr>
              <a:t>Data</a:t>
            </a:r>
            <a:r>
              <a:rPr lang="en-US" sz="1200" b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Arial" charset="0"/>
              </a:rPr>
              <a:t>entries</a:t>
            </a:r>
            <a:endParaRPr lang="en-US" sz="12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4638" name="Freeform 62"/>
          <p:cNvSpPr>
            <a:spLocks/>
          </p:cNvSpPr>
          <p:nvPr/>
        </p:nvSpPr>
        <p:spPr bwMode="auto">
          <a:xfrm>
            <a:off x="4662488" y="1960562"/>
            <a:ext cx="169862" cy="1481138"/>
          </a:xfrm>
          <a:custGeom>
            <a:avLst/>
            <a:gdLst>
              <a:gd name="T0" fmla="*/ 0 w 107"/>
              <a:gd name="T1" fmla="*/ 0 h 933"/>
              <a:gd name="T2" fmla="*/ 168275 w 107"/>
              <a:gd name="T3" fmla="*/ 0 h 933"/>
              <a:gd name="T4" fmla="*/ 168275 w 107"/>
              <a:gd name="T5" fmla="*/ 1479550 h 933"/>
              <a:gd name="T6" fmla="*/ 0 w 107"/>
              <a:gd name="T7" fmla="*/ 1479550 h 933"/>
              <a:gd name="T8" fmla="*/ 0 w 107"/>
              <a:gd name="T9" fmla="*/ 0 h 9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933"/>
              <a:gd name="T17" fmla="*/ 107 w 107"/>
              <a:gd name="T18" fmla="*/ 933 h 9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933">
                <a:moveTo>
                  <a:pt x="0" y="0"/>
                </a:moveTo>
                <a:lnTo>
                  <a:pt x="106" y="0"/>
                </a:lnTo>
                <a:lnTo>
                  <a:pt x="106" y="932"/>
                </a:lnTo>
                <a:lnTo>
                  <a:pt x="0" y="93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9" name="Freeform 63"/>
          <p:cNvSpPr>
            <a:spLocks/>
          </p:cNvSpPr>
          <p:nvPr/>
        </p:nvSpPr>
        <p:spPr bwMode="auto">
          <a:xfrm>
            <a:off x="4662488" y="4037012"/>
            <a:ext cx="169862" cy="557213"/>
          </a:xfrm>
          <a:custGeom>
            <a:avLst/>
            <a:gdLst>
              <a:gd name="T0" fmla="*/ 0 w 107"/>
              <a:gd name="T1" fmla="*/ 0 h 351"/>
              <a:gd name="T2" fmla="*/ 168275 w 107"/>
              <a:gd name="T3" fmla="*/ 0 h 351"/>
              <a:gd name="T4" fmla="*/ 168275 w 107"/>
              <a:gd name="T5" fmla="*/ 555625 h 351"/>
              <a:gd name="T6" fmla="*/ 0 w 107"/>
              <a:gd name="T7" fmla="*/ 555625 h 351"/>
              <a:gd name="T8" fmla="*/ 0 w 107"/>
              <a:gd name="T9" fmla="*/ 0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351"/>
              <a:gd name="T17" fmla="*/ 107 w 107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351">
                <a:moveTo>
                  <a:pt x="0" y="0"/>
                </a:moveTo>
                <a:lnTo>
                  <a:pt x="106" y="0"/>
                </a:lnTo>
                <a:lnTo>
                  <a:pt x="106" y="350"/>
                </a:lnTo>
                <a:lnTo>
                  <a:pt x="0" y="35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4267200" y="3471862"/>
            <a:ext cx="1222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charset="0"/>
              </a:rPr>
              <a:t>(</a:t>
            </a:r>
            <a:r>
              <a:rPr lang="en-US" sz="1600" b="1">
                <a:solidFill>
                  <a:schemeClr val="folHlink"/>
                </a:solidFill>
                <a:latin typeface="Arial" charset="0"/>
              </a:rPr>
              <a:t>Index File</a:t>
            </a:r>
            <a:r>
              <a:rPr lang="en-US" sz="1200" b="1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4343400" y="3714750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>
                <a:solidFill>
                  <a:schemeClr val="accent1"/>
                </a:solidFill>
                <a:latin typeface="Arial" charset="0"/>
              </a:rPr>
              <a:t>(</a:t>
            </a:r>
            <a:r>
              <a:rPr lang="en-US" sz="1600" b="1">
                <a:solidFill>
                  <a:schemeClr val="accent1"/>
                </a:solidFill>
                <a:latin typeface="Arial" charset="0"/>
              </a:rPr>
              <a:t>Data file</a:t>
            </a:r>
            <a:r>
              <a:rPr lang="en-US" sz="1200" b="1">
                <a:solidFill>
                  <a:schemeClr val="accent1"/>
                </a:solidFill>
                <a:latin typeface="Arial" charset="0"/>
              </a:rPr>
              <a:t>)</a:t>
            </a:r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497138" y="4419600"/>
            <a:ext cx="1636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1"/>
                </a:solidFill>
                <a:latin typeface="Arial" charset="0"/>
              </a:rPr>
              <a:t>Data</a:t>
            </a:r>
            <a:r>
              <a:rPr lang="en-US" sz="1200" b="1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1800" b="1">
                <a:solidFill>
                  <a:schemeClr val="accent1"/>
                </a:solidFill>
                <a:latin typeface="Arial" charset="0"/>
              </a:rPr>
              <a:t>Records</a:t>
            </a:r>
            <a:endParaRPr lang="en-US" sz="1200" b="1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4643" name="Freeform 67"/>
          <p:cNvSpPr>
            <a:spLocks/>
          </p:cNvSpPr>
          <p:nvPr/>
        </p:nvSpPr>
        <p:spPr bwMode="auto">
          <a:xfrm>
            <a:off x="5741988" y="4038600"/>
            <a:ext cx="342900" cy="350837"/>
          </a:xfrm>
          <a:custGeom>
            <a:avLst/>
            <a:gdLst>
              <a:gd name="T0" fmla="*/ 0 w 216"/>
              <a:gd name="T1" fmla="*/ 349250 h 221"/>
              <a:gd name="T2" fmla="*/ 0 w 216"/>
              <a:gd name="T3" fmla="*/ 0 h 221"/>
              <a:gd name="T4" fmla="*/ 341313 w 216"/>
              <a:gd name="T5" fmla="*/ 0 h 221"/>
              <a:gd name="T6" fmla="*/ 341313 w 216"/>
              <a:gd name="T7" fmla="*/ 349250 h 221"/>
              <a:gd name="T8" fmla="*/ 0 w 216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21"/>
              <a:gd name="T17" fmla="*/ 216 w 216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4" name="Freeform 68"/>
          <p:cNvSpPr>
            <a:spLocks/>
          </p:cNvSpPr>
          <p:nvPr/>
        </p:nvSpPr>
        <p:spPr bwMode="auto">
          <a:xfrm>
            <a:off x="6197600" y="4038600"/>
            <a:ext cx="344488" cy="350837"/>
          </a:xfrm>
          <a:custGeom>
            <a:avLst/>
            <a:gdLst>
              <a:gd name="T0" fmla="*/ 0 w 217"/>
              <a:gd name="T1" fmla="*/ 349250 h 221"/>
              <a:gd name="T2" fmla="*/ 0 w 217"/>
              <a:gd name="T3" fmla="*/ 0 h 221"/>
              <a:gd name="T4" fmla="*/ 342900 w 217"/>
              <a:gd name="T5" fmla="*/ 0 h 221"/>
              <a:gd name="T6" fmla="*/ 342900 w 217"/>
              <a:gd name="T7" fmla="*/ 349250 h 221"/>
              <a:gd name="T8" fmla="*/ 0 w 217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7"/>
              <a:gd name="T16" fmla="*/ 0 h 221"/>
              <a:gd name="T17" fmla="*/ 217 w 217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7" h="221">
                <a:moveTo>
                  <a:pt x="0" y="220"/>
                </a:moveTo>
                <a:lnTo>
                  <a:pt x="0" y="0"/>
                </a:lnTo>
                <a:lnTo>
                  <a:pt x="216" y="0"/>
                </a:lnTo>
                <a:lnTo>
                  <a:pt x="216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5" name="Freeform 69"/>
          <p:cNvSpPr>
            <a:spLocks/>
          </p:cNvSpPr>
          <p:nvPr/>
        </p:nvSpPr>
        <p:spPr bwMode="auto">
          <a:xfrm>
            <a:off x="6656388" y="4038600"/>
            <a:ext cx="338137" cy="350837"/>
          </a:xfrm>
          <a:custGeom>
            <a:avLst/>
            <a:gdLst>
              <a:gd name="T0" fmla="*/ 0 w 213"/>
              <a:gd name="T1" fmla="*/ 349250 h 221"/>
              <a:gd name="T2" fmla="*/ 0 w 213"/>
              <a:gd name="T3" fmla="*/ 0 h 221"/>
              <a:gd name="T4" fmla="*/ 336550 w 213"/>
              <a:gd name="T5" fmla="*/ 0 h 221"/>
              <a:gd name="T6" fmla="*/ 336550 w 213"/>
              <a:gd name="T7" fmla="*/ 349250 h 221"/>
              <a:gd name="T8" fmla="*/ 0 w 213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221"/>
              <a:gd name="T17" fmla="*/ 213 w 213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221">
                <a:moveTo>
                  <a:pt x="0" y="220"/>
                </a:moveTo>
                <a:lnTo>
                  <a:pt x="0" y="0"/>
                </a:lnTo>
                <a:lnTo>
                  <a:pt x="212" y="0"/>
                </a:lnTo>
                <a:lnTo>
                  <a:pt x="212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6" name="Freeform 70"/>
          <p:cNvSpPr>
            <a:spLocks/>
          </p:cNvSpPr>
          <p:nvPr/>
        </p:nvSpPr>
        <p:spPr bwMode="auto">
          <a:xfrm>
            <a:off x="7112000" y="4038600"/>
            <a:ext cx="339725" cy="350837"/>
          </a:xfrm>
          <a:custGeom>
            <a:avLst/>
            <a:gdLst>
              <a:gd name="T0" fmla="*/ 0 w 214"/>
              <a:gd name="T1" fmla="*/ 349250 h 221"/>
              <a:gd name="T2" fmla="*/ 0 w 214"/>
              <a:gd name="T3" fmla="*/ 0 h 221"/>
              <a:gd name="T4" fmla="*/ 338138 w 214"/>
              <a:gd name="T5" fmla="*/ 0 h 221"/>
              <a:gd name="T6" fmla="*/ 338138 w 214"/>
              <a:gd name="T7" fmla="*/ 349250 h 221"/>
              <a:gd name="T8" fmla="*/ 0 w 21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221"/>
              <a:gd name="T17" fmla="*/ 214 w 21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221">
                <a:moveTo>
                  <a:pt x="0" y="220"/>
                </a:moveTo>
                <a:lnTo>
                  <a:pt x="0" y="0"/>
                </a:lnTo>
                <a:lnTo>
                  <a:pt x="213" y="0"/>
                </a:lnTo>
                <a:lnTo>
                  <a:pt x="21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7" name="Freeform 71"/>
          <p:cNvSpPr>
            <a:spLocks/>
          </p:cNvSpPr>
          <p:nvPr/>
        </p:nvSpPr>
        <p:spPr bwMode="auto">
          <a:xfrm>
            <a:off x="7566025" y="4038600"/>
            <a:ext cx="346075" cy="350837"/>
          </a:xfrm>
          <a:custGeom>
            <a:avLst/>
            <a:gdLst>
              <a:gd name="T0" fmla="*/ 0 w 218"/>
              <a:gd name="T1" fmla="*/ 349250 h 221"/>
              <a:gd name="T2" fmla="*/ 0 w 218"/>
              <a:gd name="T3" fmla="*/ 0 h 221"/>
              <a:gd name="T4" fmla="*/ 344488 w 218"/>
              <a:gd name="T5" fmla="*/ 0 h 221"/>
              <a:gd name="T6" fmla="*/ 344488 w 218"/>
              <a:gd name="T7" fmla="*/ 349250 h 221"/>
              <a:gd name="T8" fmla="*/ 0 w 218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"/>
              <a:gd name="T16" fmla="*/ 0 h 221"/>
              <a:gd name="T17" fmla="*/ 218 w 218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" h="221">
                <a:moveTo>
                  <a:pt x="0" y="220"/>
                </a:moveTo>
                <a:lnTo>
                  <a:pt x="0" y="0"/>
                </a:lnTo>
                <a:lnTo>
                  <a:pt x="217" y="0"/>
                </a:lnTo>
                <a:lnTo>
                  <a:pt x="217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8" name="Freeform 72"/>
          <p:cNvSpPr>
            <a:spLocks/>
          </p:cNvSpPr>
          <p:nvPr/>
        </p:nvSpPr>
        <p:spPr bwMode="auto">
          <a:xfrm>
            <a:off x="8021638" y="4038600"/>
            <a:ext cx="342900" cy="350837"/>
          </a:xfrm>
          <a:custGeom>
            <a:avLst/>
            <a:gdLst>
              <a:gd name="T0" fmla="*/ 0 w 216"/>
              <a:gd name="T1" fmla="*/ 349250 h 221"/>
              <a:gd name="T2" fmla="*/ 0 w 216"/>
              <a:gd name="T3" fmla="*/ 0 h 221"/>
              <a:gd name="T4" fmla="*/ 341313 w 216"/>
              <a:gd name="T5" fmla="*/ 0 h 221"/>
              <a:gd name="T6" fmla="*/ 341313 w 216"/>
              <a:gd name="T7" fmla="*/ 349250 h 221"/>
              <a:gd name="T8" fmla="*/ 0 w 216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21"/>
              <a:gd name="T17" fmla="*/ 216 w 216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9" name="Freeform 73"/>
          <p:cNvSpPr>
            <a:spLocks/>
          </p:cNvSpPr>
          <p:nvPr/>
        </p:nvSpPr>
        <p:spPr bwMode="auto">
          <a:xfrm>
            <a:off x="8478838" y="4038600"/>
            <a:ext cx="342900" cy="350837"/>
          </a:xfrm>
          <a:custGeom>
            <a:avLst/>
            <a:gdLst>
              <a:gd name="T0" fmla="*/ 0 w 216"/>
              <a:gd name="T1" fmla="*/ 349250 h 221"/>
              <a:gd name="T2" fmla="*/ 0 w 216"/>
              <a:gd name="T3" fmla="*/ 0 h 221"/>
              <a:gd name="T4" fmla="*/ 341313 w 216"/>
              <a:gd name="T5" fmla="*/ 0 h 221"/>
              <a:gd name="T6" fmla="*/ 341313 w 216"/>
              <a:gd name="T7" fmla="*/ 349250 h 221"/>
              <a:gd name="T8" fmla="*/ 0 w 216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21"/>
              <a:gd name="T17" fmla="*/ 216 w 216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0" name="Freeform 74"/>
          <p:cNvSpPr>
            <a:spLocks/>
          </p:cNvSpPr>
          <p:nvPr/>
        </p:nvSpPr>
        <p:spPr bwMode="auto">
          <a:xfrm>
            <a:off x="6397625" y="2870200"/>
            <a:ext cx="1490663" cy="1587"/>
          </a:xfrm>
          <a:custGeom>
            <a:avLst/>
            <a:gdLst>
              <a:gd name="T0" fmla="*/ 0 w 939"/>
              <a:gd name="T1" fmla="*/ 0 h 1"/>
              <a:gd name="T2" fmla="*/ 1489075 w 939"/>
              <a:gd name="T3" fmla="*/ 0 h 1"/>
              <a:gd name="T4" fmla="*/ 0 w 939"/>
              <a:gd name="T5" fmla="*/ 0 h 1"/>
              <a:gd name="T6" fmla="*/ 0 60000 65536"/>
              <a:gd name="T7" fmla="*/ 0 60000 65536"/>
              <a:gd name="T8" fmla="*/ 0 60000 65536"/>
              <a:gd name="T9" fmla="*/ 0 w 939"/>
              <a:gd name="T10" fmla="*/ 0 h 1"/>
              <a:gd name="T11" fmla="*/ 939 w 93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9" h="1">
                <a:moveTo>
                  <a:pt x="0" y="0"/>
                </a:moveTo>
                <a:lnTo>
                  <a:pt x="938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1" name="Freeform 75"/>
          <p:cNvSpPr>
            <a:spLocks/>
          </p:cNvSpPr>
          <p:nvPr/>
        </p:nvSpPr>
        <p:spPr bwMode="auto">
          <a:xfrm>
            <a:off x="6397625" y="1824037"/>
            <a:ext cx="785813" cy="1047750"/>
          </a:xfrm>
          <a:custGeom>
            <a:avLst/>
            <a:gdLst>
              <a:gd name="T0" fmla="*/ 0 w 495"/>
              <a:gd name="T1" fmla="*/ 1046163 h 660"/>
              <a:gd name="T2" fmla="*/ 784225 w 495"/>
              <a:gd name="T3" fmla="*/ 0 h 660"/>
              <a:gd name="T4" fmla="*/ 0 w 495"/>
              <a:gd name="T5" fmla="*/ 1046163 h 660"/>
              <a:gd name="T6" fmla="*/ 0 60000 65536"/>
              <a:gd name="T7" fmla="*/ 0 60000 65536"/>
              <a:gd name="T8" fmla="*/ 0 60000 65536"/>
              <a:gd name="T9" fmla="*/ 0 w 495"/>
              <a:gd name="T10" fmla="*/ 0 h 660"/>
              <a:gd name="T11" fmla="*/ 495 w 495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5" h="660">
                <a:moveTo>
                  <a:pt x="0" y="659"/>
                </a:moveTo>
                <a:lnTo>
                  <a:pt x="494" y="0"/>
                </a:lnTo>
                <a:lnTo>
                  <a:pt x="0" y="65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2" name="Freeform 76"/>
          <p:cNvSpPr>
            <a:spLocks/>
          </p:cNvSpPr>
          <p:nvPr/>
        </p:nvSpPr>
        <p:spPr bwMode="auto">
          <a:xfrm>
            <a:off x="7181850" y="1824037"/>
            <a:ext cx="712788" cy="1047750"/>
          </a:xfrm>
          <a:custGeom>
            <a:avLst/>
            <a:gdLst>
              <a:gd name="T0" fmla="*/ 0 w 449"/>
              <a:gd name="T1" fmla="*/ 0 h 660"/>
              <a:gd name="T2" fmla="*/ 711200 w 449"/>
              <a:gd name="T3" fmla="*/ 1046163 h 660"/>
              <a:gd name="T4" fmla="*/ 0 w 449"/>
              <a:gd name="T5" fmla="*/ 0 h 660"/>
              <a:gd name="T6" fmla="*/ 0 60000 65536"/>
              <a:gd name="T7" fmla="*/ 0 60000 65536"/>
              <a:gd name="T8" fmla="*/ 0 60000 65536"/>
              <a:gd name="T9" fmla="*/ 0 w 449"/>
              <a:gd name="T10" fmla="*/ 0 h 660"/>
              <a:gd name="T11" fmla="*/ 449 w 449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9" h="660">
                <a:moveTo>
                  <a:pt x="0" y="0"/>
                </a:moveTo>
                <a:lnTo>
                  <a:pt x="448" y="65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3" name="Freeform 77"/>
          <p:cNvSpPr>
            <a:spLocks/>
          </p:cNvSpPr>
          <p:nvPr/>
        </p:nvSpPr>
        <p:spPr bwMode="auto">
          <a:xfrm>
            <a:off x="6891338" y="1731962"/>
            <a:ext cx="292100" cy="93663"/>
          </a:xfrm>
          <a:custGeom>
            <a:avLst/>
            <a:gdLst>
              <a:gd name="T0" fmla="*/ 0 w 184"/>
              <a:gd name="T1" fmla="*/ 0 h 59"/>
              <a:gd name="T2" fmla="*/ 47625 w 184"/>
              <a:gd name="T3" fmla="*/ 14288 h 59"/>
              <a:gd name="T4" fmla="*/ 290513 w 184"/>
              <a:gd name="T5" fmla="*/ 92075 h 59"/>
              <a:gd name="T6" fmla="*/ 0 w 184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184"/>
              <a:gd name="T13" fmla="*/ 0 h 59"/>
              <a:gd name="T14" fmla="*/ 184 w 184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" h="59">
                <a:moveTo>
                  <a:pt x="0" y="0"/>
                </a:moveTo>
                <a:lnTo>
                  <a:pt x="30" y="9"/>
                </a:lnTo>
                <a:lnTo>
                  <a:pt x="183" y="5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4" name="Freeform 78"/>
          <p:cNvSpPr>
            <a:spLocks/>
          </p:cNvSpPr>
          <p:nvPr/>
        </p:nvSpPr>
        <p:spPr bwMode="auto">
          <a:xfrm>
            <a:off x="7100888" y="1773237"/>
            <a:ext cx="82550" cy="52388"/>
          </a:xfrm>
          <a:custGeom>
            <a:avLst/>
            <a:gdLst>
              <a:gd name="T0" fmla="*/ 9525 w 52"/>
              <a:gd name="T1" fmla="*/ 0 h 33"/>
              <a:gd name="T2" fmla="*/ 80963 w 52"/>
              <a:gd name="T3" fmla="*/ 50800 h 33"/>
              <a:gd name="T4" fmla="*/ 0 w 52"/>
              <a:gd name="T5" fmla="*/ 50800 h 33"/>
              <a:gd name="T6" fmla="*/ 9525 w 52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33"/>
              <a:gd name="T14" fmla="*/ 52 w 52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33">
                <a:moveTo>
                  <a:pt x="6" y="0"/>
                </a:moveTo>
                <a:lnTo>
                  <a:pt x="51" y="32"/>
                </a:lnTo>
                <a:lnTo>
                  <a:pt x="0" y="32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5" name="Freeform 79"/>
          <p:cNvSpPr>
            <a:spLocks/>
          </p:cNvSpPr>
          <p:nvPr/>
        </p:nvSpPr>
        <p:spPr bwMode="auto">
          <a:xfrm>
            <a:off x="6038850" y="3151187"/>
            <a:ext cx="404813" cy="347663"/>
          </a:xfrm>
          <a:custGeom>
            <a:avLst/>
            <a:gdLst>
              <a:gd name="T0" fmla="*/ 0 w 255"/>
              <a:gd name="T1" fmla="*/ 0 h 219"/>
              <a:gd name="T2" fmla="*/ 403225 w 255"/>
              <a:gd name="T3" fmla="*/ 0 h 219"/>
              <a:gd name="T4" fmla="*/ 403225 w 255"/>
              <a:gd name="T5" fmla="*/ 346075 h 219"/>
              <a:gd name="T6" fmla="*/ 0 w 255"/>
              <a:gd name="T7" fmla="*/ 346075 h 219"/>
              <a:gd name="T8" fmla="*/ 0 w 255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"/>
              <a:gd name="T16" fmla="*/ 0 h 219"/>
              <a:gd name="T17" fmla="*/ 255 w 255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" h="219">
                <a:moveTo>
                  <a:pt x="0" y="0"/>
                </a:moveTo>
                <a:lnTo>
                  <a:pt x="254" y="0"/>
                </a:lnTo>
                <a:lnTo>
                  <a:pt x="254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6" name="Freeform 80"/>
          <p:cNvSpPr>
            <a:spLocks/>
          </p:cNvSpPr>
          <p:nvPr/>
        </p:nvSpPr>
        <p:spPr bwMode="auto">
          <a:xfrm>
            <a:off x="6442075" y="3278187"/>
            <a:ext cx="63500" cy="42863"/>
          </a:xfrm>
          <a:custGeom>
            <a:avLst/>
            <a:gdLst>
              <a:gd name="T0" fmla="*/ 61913 w 40"/>
              <a:gd name="T1" fmla="*/ 41275 h 27"/>
              <a:gd name="T2" fmla="*/ 0 w 40"/>
              <a:gd name="T3" fmla="*/ 20638 h 27"/>
              <a:gd name="T4" fmla="*/ 61913 w 40"/>
              <a:gd name="T5" fmla="*/ 0 h 27"/>
              <a:gd name="T6" fmla="*/ 0 60000 65536"/>
              <a:gd name="T7" fmla="*/ 0 60000 65536"/>
              <a:gd name="T8" fmla="*/ 0 60000 65536"/>
              <a:gd name="T9" fmla="*/ 0 w 40"/>
              <a:gd name="T10" fmla="*/ 0 h 27"/>
              <a:gd name="T11" fmla="*/ 40 w 40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27">
                <a:moveTo>
                  <a:pt x="39" y="26"/>
                </a:moveTo>
                <a:lnTo>
                  <a:pt x="0" y="13"/>
                </a:lnTo>
                <a:lnTo>
                  <a:pt x="39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7" name="Freeform 81"/>
          <p:cNvSpPr>
            <a:spLocks/>
          </p:cNvSpPr>
          <p:nvPr/>
        </p:nvSpPr>
        <p:spPr bwMode="auto">
          <a:xfrm>
            <a:off x="6442075" y="3302000"/>
            <a:ext cx="241300" cy="1587"/>
          </a:xfrm>
          <a:custGeom>
            <a:avLst/>
            <a:gdLst>
              <a:gd name="T0" fmla="*/ 0 w 152"/>
              <a:gd name="T1" fmla="*/ 0 h 1"/>
              <a:gd name="T2" fmla="*/ 239713 w 152"/>
              <a:gd name="T3" fmla="*/ 0 h 1"/>
              <a:gd name="T4" fmla="*/ 0 w 152"/>
              <a:gd name="T5" fmla="*/ 0 h 1"/>
              <a:gd name="T6" fmla="*/ 0 60000 65536"/>
              <a:gd name="T7" fmla="*/ 0 60000 65536"/>
              <a:gd name="T8" fmla="*/ 0 60000 65536"/>
              <a:gd name="T9" fmla="*/ 0 w 152"/>
              <a:gd name="T10" fmla="*/ 0 h 1"/>
              <a:gd name="T11" fmla="*/ 152 w 152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1">
                <a:moveTo>
                  <a:pt x="0" y="0"/>
                </a:moveTo>
                <a:lnTo>
                  <a:pt x="151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8" name="Freeform 82"/>
          <p:cNvSpPr>
            <a:spLocks/>
          </p:cNvSpPr>
          <p:nvPr/>
        </p:nvSpPr>
        <p:spPr bwMode="auto">
          <a:xfrm>
            <a:off x="6618288" y="3278187"/>
            <a:ext cx="65087" cy="42863"/>
          </a:xfrm>
          <a:custGeom>
            <a:avLst/>
            <a:gdLst>
              <a:gd name="T0" fmla="*/ 0 w 41"/>
              <a:gd name="T1" fmla="*/ 0 h 27"/>
              <a:gd name="T2" fmla="*/ 63500 w 41"/>
              <a:gd name="T3" fmla="*/ 20638 h 27"/>
              <a:gd name="T4" fmla="*/ 0 w 41"/>
              <a:gd name="T5" fmla="*/ 41275 h 27"/>
              <a:gd name="T6" fmla="*/ 0 60000 65536"/>
              <a:gd name="T7" fmla="*/ 0 60000 65536"/>
              <a:gd name="T8" fmla="*/ 0 60000 65536"/>
              <a:gd name="T9" fmla="*/ 0 w 41"/>
              <a:gd name="T10" fmla="*/ 0 h 27"/>
              <a:gd name="T11" fmla="*/ 41 w 41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27">
                <a:moveTo>
                  <a:pt x="0" y="0"/>
                </a:moveTo>
                <a:lnTo>
                  <a:pt x="40" y="13"/>
                </a:lnTo>
                <a:lnTo>
                  <a:pt x="0" y="26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9" name="Freeform 83"/>
          <p:cNvSpPr>
            <a:spLocks/>
          </p:cNvSpPr>
          <p:nvPr/>
        </p:nvSpPr>
        <p:spPr bwMode="auto">
          <a:xfrm>
            <a:off x="6681788" y="3151187"/>
            <a:ext cx="403225" cy="347663"/>
          </a:xfrm>
          <a:custGeom>
            <a:avLst/>
            <a:gdLst>
              <a:gd name="T0" fmla="*/ 0 w 254"/>
              <a:gd name="T1" fmla="*/ 0 h 219"/>
              <a:gd name="T2" fmla="*/ 401638 w 254"/>
              <a:gd name="T3" fmla="*/ 0 h 219"/>
              <a:gd name="T4" fmla="*/ 401638 w 254"/>
              <a:gd name="T5" fmla="*/ 346075 h 219"/>
              <a:gd name="T6" fmla="*/ 0 w 254"/>
              <a:gd name="T7" fmla="*/ 346075 h 219"/>
              <a:gd name="T8" fmla="*/ 0 w 254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"/>
              <a:gd name="T16" fmla="*/ 0 h 219"/>
              <a:gd name="T17" fmla="*/ 254 w 254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" h="219">
                <a:moveTo>
                  <a:pt x="0" y="0"/>
                </a:moveTo>
                <a:lnTo>
                  <a:pt x="253" y="0"/>
                </a:lnTo>
                <a:lnTo>
                  <a:pt x="253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0" name="Freeform 84"/>
          <p:cNvSpPr>
            <a:spLocks/>
          </p:cNvSpPr>
          <p:nvPr/>
        </p:nvSpPr>
        <p:spPr bwMode="auto">
          <a:xfrm>
            <a:off x="7083425" y="3278187"/>
            <a:ext cx="66675" cy="42863"/>
          </a:xfrm>
          <a:custGeom>
            <a:avLst/>
            <a:gdLst>
              <a:gd name="T0" fmla="*/ 65088 w 42"/>
              <a:gd name="T1" fmla="*/ 41275 h 27"/>
              <a:gd name="T2" fmla="*/ 0 w 42"/>
              <a:gd name="T3" fmla="*/ 20638 h 27"/>
              <a:gd name="T4" fmla="*/ 65088 w 42"/>
              <a:gd name="T5" fmla="*/ 0 h 27"/>
              <a:gd name="T6" fmla="*/ 0 60000 65536"/>
              <a:gd name="T7" fmla="*/ 0 60000 65536"/>
              <a:gd name="T8" fmla="*/ 0 60000 65536"/>
              <a:gd name="T9" fmla="*/ 0 w 42"/>
              <a:gd name="T10" fmla="*/ 0 h 27"/>
              <a:gd name="T11" fmla="*/ 42 w 42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27">
                <a:moveTo>
                  <a:pt x="41" y="26"/>
                </a:moveTo>
                <a:lnTo>
                  <a:pt x="0" y="13"/>
                </a:lnTo>
                <a:lnTo>
                  <a:pt x="41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1" name="Freeform 85"/>
          <p:cNvSpPr>
            <a:spLocks/>
          </p:cNvSpPr>
          <p:nvPr/>
        </p:nvSpPr>
        <p:spPr bwMode="auto">
          <a:xfrm>
            <a:off x="7083425" y="3302000"/>
            <a:ext cx="201613" cy="1587"/>
          </a:xfrm>
          <a:custGeom>
            <a:avLst/>
            <a:gdLst>
              <a:gd name="T0" fmla="*/ 0 w 127"/>
              <a:gd name="T1" fmla="*/ 0 h 1"/>
              <a:gd name="T2" fmla="*/ 200025 w 127"/>
              <a:gd name="T3" fmla="*/ 0 h 1"/>
              <a:gd name="T4" fmla="*/ 0 w 127"/>
              <a:gd name="T5" fmla="*/ 0 h 1"/>
              <a:gd name="T6" fmla="*/ 0 60000 65536"/>
              <a:gd name="T7" fmla="*/ 0 60000 65536"/>
              <a:gd name="T8" fmla="*/ 0 60000 65536"/>
              <a:gd name="T9" fmla="*/ 0 w 127"/>
              <a:gd name="T10" fmla="*/ 0 h 1"/>
              <a:gd name="T11" fmla="*/ 127 w 12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1">
                <a:moveTo>
                  <a:pt x="0" y="0"/>
                </a:moveTo>
                <a:lnTo>
                  <a:pt x="12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2" name="Freeform 86"/>
          <p:cNvSpPr>
            <a:spLocks/>
          </p:cNvSpPr>
          <p:nvPr/>
        </p:nvSpPr>
        <p:spPr bwMode="auto">
          <a:xfrm>
            <a:off x="7223125" y="3278187"/>
            <a:ext cx="61913" cy="42863"/>
          </a:xfrm>
          <a:custGeom>
            <a:avLst/>
            <a:gdLst>
              <a:gd name="T0" fmla="*/ 0 w 39"/>
              <a:gd name="T1" fmla="*/ 0 h 27"/>
              <a:gd name="T2" fmla="*/ 60325 w 39"/>
              <a:gd name="T3" fmla="*/ 20638 h 27"/>
              <a:gd name="T4" fmla="*/ 0 w 39"/>
              <a:gd name="T5" fmla="*/ 41275 h 27"/>
              <a:gd name="T6" fmla="*/ 0 60000 65536"/>
              <a:gd name="T7" fmla="*/ 0 60000 65536"/>
              <a:gd name="T8" fmla="*/ 0 60000 65536"/>
              <a:gd name="T9" fmla="*/ 0 w 39"/>
              <a:gd name="T10" fmla="*/ 0 h 27"/>
              <a:gd name="T11" fmla="*/ 39 w 3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27">
                <a:moveTo>
                  <a:pt x="0" y="0"/>
                </a:moveTo>
                <a:lnTo>
                  <a:pt x="38" y="13"/>
                </a:lnTo>
                <a:lnTo>
                  <a:pt x="0" y="26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3" name="Freeform 87"/>
          <p:cNvSpPr>
            <a:spLocks/>
          </p:cNvSpPr>
          <p:nvPr/>
        </p:nvSpPr>
        <p:spPr bwMode="auto">
          <a:xfrm>
            <a:off x="6321425" y="2854325"/>
            <a:ext cx="158750" cy="298450"/>
          </a:xfrm>
          <a:custGeom>
            <a:avLst/>
            <a:gdLst>
              <a:gd name="T0" fmla="*/ 157163 w 100"/>
              <a:gd name="T1" fmla="*/ 0 h 188"/>
              <a:gd name="T2" fmla="*/ 0 w 100"/>
              <a:gd name="T3" fmla="*/ 296863 h 188"/>
              <a:gd name="T4" fmla="*/ 157163 w 100"/>
              <a:gd name="T5" fmla="*/ 0 h 188"/>
              <a:gd name="T6" fmla="*/ 0 60000 65536"/>
              <a:gd name="T7" fmla="*/ 0 60000 65536"/>
              <a:gd name="T8" fmla="*/ 0 60000 65536"/>
              <a:gd name="T9" fmla="*/ 0 w 100"/>
              <a:gd name="T10" fmla="*/ 0 h 188"/>
              <a:gd name="T11" fmla="*/ 100 w 100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" h="188">
                <a:moveTo>
                  <a:pt x="99" y="0"/>
                </a:moveTo>
                <a:lnTo>
                  <a:pt x="0" y="187"/>
                </a:lnTo>
                <a:lnTo>
                  <a:pt x="99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4" name="Freeform 88"/>
          <p:cNvSpPr>
            <a:spLocks/>
          </p:cNvSpPr>
          <p:nvPr/>
        </p:nvSpPr>
        <p:spPr bwMode="auto">
          <a:xfrm>
            <a:off x="6321425" y="3074987"/>
            <a:ext cx="49213" cy="77788"/>
          </a:xfrm>
          <a:custGeom>
            <a:avLst/>
            <a:gdLst>
              <a:gd name="T0" fmla="*/ 47625 w 31"/>
              <a:gd name="T1" fmla="*/ 23813 h 49"/>
              <a:gd name="T2" fmla="*/ 0 w 31"/>
              <a:gd name="T3" fmla="*/ 76200 h 49"/>
              <a:gd name="T4" fmla="*/ 20638 w 31"/>
              <a:gd name="T5" fmla="*/ 0 h 49"/>
              <a:gd name="T6" fmla="*/ 0 60000 65536"/>
              <a:gd name="T7" fmla="*/ 0 60000 65536"/>
              <a:gd name="T8" fmla="*/ 0 60000 65536"/>
              <a:gd name="T9" fmla="*/ 0 w 31"/>
              <a:gd name="T10" fmla="*/ 0 h 49"/>
              <a:gd name="T11" fmla="*/ 31 w 31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" h="49">
                <a:moveTo>
                  <a:pt x="30" y="15"/>
                </a:moveTo>
                <a:lnTo>
                  <a:pt x="0" y="48"/>
                </a:lnTo>
                <a:lnTo>
                  <a:pt x="13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5" name="Freeform 89"/>
          <p:cNvSpPr>
            <a:spLocks/>
          </p:cNvSpPr>
          <p:nvPr/>
        </p:nvSpPr>
        <p:spPr bwMode="auto">
          <a:xfrm>
            <a:off x="6881813" y="2854325"/>
            <a:ext cx="1587" cy="298450"/>
          </a:xfrm>
          <a:custGeom>
            <a:avLst/>
            <a:gdLst>
              <a:gd name="T0" fmla="*/ 0 w 1"/>
              <a:gd name="T1" fmla="*/ 0 h 188"/>
              <a:gd name="T2" fmla="*/ 0 w 1"/>
              <a:gd name="T3" fmla="*/ 296863 h 188"/>
              <a:gd name="T4" fmla="*/ 0 w 1"/>
              <a:gd name="T5" fmla="*/ 0 h 188"/>
              <a:gd name="T6" fmla="*/ 0 60000 65536"/>
              <a:gd name="T7" fmla="*/ 0 60000 65536"/>
              <a:gd name="T8" fmla="*/ 0 60000 65536"/>
              <a:gd name="T9" fmla="*/ 0 w 1"/>
              <a:gd name="T10" fmla="*/ 0 h 188"/>
              <a:gd name="T11" fmla="*/ 1 w 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8">
                <a:moveTo>
                  <a:pt x="0" y="0"/>
                </a:moveTo>
                <a:lnTo>
                  <a:pt x="0" y="18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6" name="Freeform 90"/>
          <p:cNvSpPr>
            <a:spLocks/>
          </p:cNvSpPr>
          <p:nvPr/>
        </p:nvSpPr>
        <p:spPr bwMode="auto">
          <a:xfrm>
            <a:off x="6867525" y="3073400"/>
            <a:ext cx="30163" cy="79375"/>
          </a:xfrm>
          <a:custGeom>
            <a:avLst/>
            <a:gdLst>
              <a:gd name="T0" fmla="*/ 28575 w 19"/>
              <a:gd name="T1" fmla="*/ 0 h 50"/>
              <a:gd name="T2" fmla="*/ 12700 w 19"/>
              <a:gd name="T3" fmla="*/ 77788 h 50"/>
              <a:gd name="T4" fmla="*/ 0 w 19"/>
              <a:gd name="T5" fmla="*/ 0 h 50"/>
              <a:gd name="T6" fmla="*/ 0 60000 65536"/>
              <a:gd name="T7" fmla="*/ 0 60000 65536"/>
              <a:gd name="T8" fmla="*/ 0 60000 65536"/>
              <a:gd name="T9" fmla="*/ 0 w 19"/>
              <a:gd name="T10" fmla="*/ 0 h 50"/>
              <a:gd name="T11" fmla="*/ 19 w 19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50">
                <a:moveTo>
                  <a:pt x="18" y="0"/>
                </a:moveTo>
                <a:lnTo>
                  <a:pt x="8" y="4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7" name="Freeform 91"/>
          <p:cNvSpPr>
            <a:spLocks/>
          </p:cNvSpPr>
          <p:nvPr/>
        </p:nvSpPr>
        <p:spPr bwMode="auto">
          <a:xfrm>
            <a:off x="7767638" y="3151187"/>
            <a:ext cx="403225" cy="347663"/>
          </a:xfrm>
          <a:custGeom>
            <a:avLst/>
            <a:gdLst>
              <a:gd name="T0" fmla="*/ 0 w 254"/>
              <a:gd name="T1" fmla="*/ 0 h 219"/>
              <a:gd name="T2" fmla="*/ 401638 w 254"/>
              <a:gd name="T3" fmla="*/ 0 h 219"/>
              <a:gd name="T4" fmla="*/ 401638 w 254"/>
              <a:gd name="T5" fmla="*/ 346075 h 219"/>
              <a:gd name="T6" fmla="*/ 0 w 254"/>
              <a:gd name="T7" fmla="*/ 346075 h 219"/>
              <a:gd name="T8" fmla="*/ 0 w 254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"/>
              <a:gd name="T16" fmla="*/ 0 h 219"/>
              <a:gd name="T17" fmla="*/ 254 w 254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" h="219">
                <a:moveTo>
                  <a:pt x="0" y="0"/>
                </a:moveTo>
                <a:lnTo>
                  <a:pt x="253" y="0"/>
                </a:lnTo>
                <a:lnTo>
                  <a:pt x="253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8" name="Freeform 92"/>
          <p:cNvSpPr>
            <a:spLocks/>
          </p:cNvSpPr>
          <p:nvPr/>
        </p:nvSpPr>
        <p:spPr bwMode="auto">
          <a:xfrm>
            <a:off x="7567613" y="3278187"/>
            <a:ext cx="65087" cy="42863"/>
          </a:xfrm>
          <a:custGeom>
            <a:avLst/>
            <a:gdLst>
              <a:gd name="T0" fmla="*/ 63500 w 41"/>
              <a:gd name="T1" fmla="*/ 41275 h 27"/>
              <a:gd name="T2" fmla="*/ 0 w 41"/>
              <a:gd name="T3" fmla="*/ 20638 h 27"/>
              <a:gd name="T4" fmla="*/ 63500 w 41"/>
              <a:gd name="T5" fmla="*/ 0 h 27"/>
              <a:gd name="T6" fmla="*/ 0 60000 65536"/>
              <a:gd name="T7" fmla="*/ 0 60000 65536"/>
              <a:gd name="T8" fmla="*/ 0 60000 65536"/>
              <a:gd name="T9" fmla="*/ 0 w 41"/>
              <a:gd name="T10" fmla="*/ 0 h 27"/>
              <a:gd name="T11" fmla="*/ 41 w 41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27">
                <a:moveTo>
                  <a:pt x="40" y="26"/>
                </a:moveTo>
                <a:lnTo>
                  <a:pt x="0" y="13"/>
                </a:lnTo>
                <a:lnTo>
                  <a:pt x="4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9" name="Freeform 93"/>
          <p:cNvSpPr>
            <a:spLocks/>
          </p:cNvSpPr>
          <p:nvPr/>
        </p:nvSpPr>
        <p:spPr bwMode="auto">
          <a:xfrm>
            <a:off x="7567613" y="3302000"/>
            <a:ext cx="201612" cy="1587"/>
          </a:xfrm>
          <a:custGeom>
            <a:avLst/>
            <a:gdLst>
              <a:gd name="T0" fmla="*/ 0 w 127"/>
              <a:gd name="T1" fmla="*/ 0 h 1"/>
              <a:gd name="T2" fmla="*/ 200025 w 127"/>
              <a:gd name="T3" fmla="*/ 0 h 1"/>
              <a:gd name="T4" fmla="*/ 0 w 127"/>
              <a:gd name="T5" fmla="*/ 0 h 1"/>
              <a:gd name="T6" fmla="*/ 0 60000 65536"/>
              <a:gd name="T7" fmla="*/ 0 60000 65536"/>
              <a:gd name="T8" fmla="*/ 0 60000 65536"/>
              <a:gd name="T9" fmla="*/ 0 w 127"/>
              <a:gd name="T10" fmla="*/ 0 h 1"/>
              <a:gd name="T11" fmla="*/ 127 w 12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1">
                <a:moveTo>
                  <a:pt x="0" y="0"/>
                </a:moveTo>
                <a:lnTo>
                  <a:pt x="12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0" name="Freeform 94"/>
          <p:cNvSpPr>
            <a:spLocks/>
          </p:cNvSpPr>
          <p:nvPr/>
        </p:nvSpPr>
        <p:spPr bwMode="auto">
          <a:xfrm>
            <a:off x="7702550" y="3278187"/>
            <a:ext cx="66675" cy="42863"/>
          </a:xfrm>
          <a:custGeom>
            <a:avLst/>
            <a:gdLst>
              <a:gd name="T0" fmla="*/ 0 w 42"/>
              <a:gd name="T1" fmla="*/ 0 h 27"/>
              <a:gd name="T2" fmla="*/ 65088 w 42"/>
              <a:gd name="T3" fmla="*/ 20638 h 27"/>
              <a:gd name="T4" fmla="*/ 0 w 42"/>
              <a:gd name="T5" fmla="*/ 41275 h 27"/>
              <a:gd name="T6" fmla="*/ 0 60000 65536"/>
              <a:gd name="T7" fmla="*/ 0 60000 65536"/>
              <a:gd name="T8" fmla="*/ 0 60000 65536"/>
              <a:gd name="T9" fmla="*/ 0 w 42"/>
              <a:gd name="T10" fmla="*/ 0 h 27"/>
              <a:gd name="T11" fmla="*/ 42 w 42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27">
                <a:moveTo>
                  <a:pt x="0" y="0"/>
                </a:moveTo>
                <a:lnTo>
                  <a:pt x="41" y="13"/>
                </a:lnTo>
                <a:lnTo>
                  <a:pt x="0" y="26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1" name="Freeform 95"/>
          <p:cNvSpPr>
            <a:spLocks/>
          </p:cNvSpPr>
          <p:nvPr/>
        </p:nvSpPr>
        <p:spPr bwMode="auto">
          <a:xfrm>
            <a:off x="7810500" y="2854325"/>
            <a:ext cx="158750" cy="298450"/>
          </a:xfrm>
          <a:custGeom>
            <a:avLst/>
            <a:gdLst>
              <a:gd name="T0" fmla="*/ 0 w 100"/>
              <a:gd name="T1" fmla="*/ 0 h 188"/>
              <a:gd name="T2" fmla="*/ 157163 w 100"/>
              <a:gd name="T3" fmla="*/ 296863 h 188"/>
              <a:gd name="T4" fmla="*/ 0 w 100"/>
              <a:gd name="T5" fmla="*/ 0 h 188"/>
              <a:gd name="T6" fmla="*/ 0 60000 65536"/>
              <a:gd name="T7" fmla="*/ 0 60000 65536"/>
              <a:gd name="T8" fmla="*/ 0 60000 65536"/>
              <a:gd name="T9" fmla="*/ 0 w 100"/>
              <a:gd name="T10" fmla="*/ 0 h 188"/>
              <a:gd name="T11" fmla="*/ 100 w 100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" h="188">
                <a:moveTo>
                  <a:pt x="0" y="0"/>
                </a:moveTo>
                <a:lnTo>
                  <a:pt x="99" y="18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2" name="Freeform 96"/>
          <p:cNvSpPr>
            <a:spLocks/>
          </p:cNvSpPr>
          <p:nvPr/>
        </p:nvSpPr>
        <p:spPr bwMode="auto">
          <a:xfrm>
            <a:off x="7920038" y="3074987"/>
            <a:ext cx="49212" cy="77788"/>
          </a:xfrm>
          <a:custGeom>
            <a:avLst/>
            <a:gdLst>
              <a:gd name="T0" fmla="*/ 26987 w 31"/>
              <a:gd name="T1" fmla="*/ 0 h 49"/>
              <a:gd name="T2" fmla="*/ 47625 w 31"/>
              <a:gd name="T3" fmla="*/ 76200 h 49"/>
              <a:gd name="T4" fmla="*/ 0 w 31"/>
              <a:gd name="T5" fmla="*/ 23813 h 49"/>
              <a:gd name="T6" fmla="*/ 0 60000 65536"/>
              <a:gd name="T7" fmla="*/ 0 60000 65536"/>
              <a:gd name="T8" fmla="*/ 0 60000 65536"/>
              <a:gd name="T9" fmla="*/ 0 w 31"/>
              <a:gd name="T10" fmla="*/ 0 h 49"/>
              <a:gd name="T11" fmla="*/ 31 w 31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" h="49">
                <a:moveTo>
                  <a:pt x="17" y="0"/>
                </a:moveTo>
                <a:lnTo>
                  <a:pt x="30" y="48"/>
                </a:lnTo>
                <a:lnTo>
                  <a:pt x="0" y="15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3" name="Freeform 97"/>
          <p:cNvSpPr>
            <a:spLocks/>
          </p:cNvSpPr>
          <p:nvPr/>
        </p:nvSpPr>
        <p:spPr bwMode="auto">
          <a:xfrm>
            <a:off x="6078538" y="3497262"/>
            <a:ext cx="201612" cy="498475"/>
          </a:xfrm>
          <a:custGeom>
            <a:avLst/>
            <a:gdLst>
              <a:gd name="T0" fmla="*/ 0 w 127"/>
              <a:gd name="T1" fmla="*/ 0 h 314"/>
              <a:gd name="T2" fmla="*/ 200025 w 127"/>
              <a:gd name="T3" fmla="*/ 496888 h 314"/>
              <a:gd name="T4" fmla="*/ 0 w 127"/>
              <a:gd name="T5" fmla="*/ 0 h 314"/>
              <a:gd name="T6" fmla="*/ 0 60000 65536"/>
              <a:gd name="T7" fmla="*/ 0 60000 65536"/>
              <a:gd name="T8" fmla="*/ 0 60000 65536"/>
              <a:gd name="T9" fmla="*/ 0 w 127"/>
              <a:gd name="T10" fmla="*/ 0 h 314"/>
              <a:gd name="T11" fmla="*/ 127 w 127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314">
                <a:moveTo>
                  <a:pt x="0" y="0"/>
                </a:moveTo>
                <a:lnTo>
                  <a:pt x="126" y="313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4" name="Freeform 98"/>
          <p:cNvSpPr>
            <a:spLocks/>
          </p:cNvSpPr>
          <p:nvPr/>
        </p:nvSpPr>
        <p:spPr bwMode="auto">
          <a:xfrm>
            <a:off x="6235700" y="3916362"/>
            <a:ext cx="44450" cy="79375"/>
          </a:xfrm>
          <a:custGeom>
            <a:avLst/>
            <a:gdLst>
              <a:gd name="T0" fmla="*/ 28575 w 28"/>
              <a:gd name="T1" fmla="*/ 0 h 50"/>
              <a:gd name="T2" fmla="*/ 42863 w 28"/>
              <a:gd name="T3" fmla="*/ 77788 h 50"/>
              <a:gd name="T4" fmla="*/ 0 w 28"/>
              <a:gd name="T5" fmla="*/ 17463 h 50"/>
              <a:gd name="T6" fmla="*/ 0 60000 65536"/>
              <a:gd name="T7" fmla="*/ 0 60000 65536"/>
              <a:gd name="T8" fmla="*/ 0 60000 65536"/>
              <a:gd name="T9" fmla="*/ 0 w 28"/>
              <a:gd name="T10" fmla="*/ 0 h 50"/>
              <a:gd name="T11" fmla="*/ 28 w 28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50">
                <a:moveTo>
                  <a:pt x="18" y="0"/>
                </a:moveTo>
                <a:lnTo>
                  <a:pt x="27" y="49"/>
                </a:lnTo>
                <a:lnTo>
                  <a:pt x="0" y="11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5" name="Freeform 99"/>
          <p:cNvSpPr>
            <a:spLocks/>
          </p:cNvSpPr>
          <p:nvPr/>
        </p:nvSpPr>
        <p:spPr bwMode="auto">
          <a:xfrm>
            <a:off x="5794375" y="3497262"/>
            <a:ext cx="366713" cy="549275"/>
          </a:xfrm>
          <a:custGeom>
            <a:avLst/>
            <a:gdLst>
              <a:gd name="T0" fmla="*/ 365125 w 231"/>
              <a:gd name="T1" fmla="*/ 0 h 346"/>
              <a:gd name="T2" fmla="*/ 0 w 231"/>
              <a:gd name="T3" fmla="*/ 547688 h 346"/>
              <a:gd name="T4" fmla="*/ 365125 w 231"/>
              <a:gd name="T5" fmla="*/ 0 h 346"/>
              <a:gd name="T6" fmla="*/ 0 60000 65536"/>
              <a:gd name="T7" fmla="*/ 0 60000 65536"/>
              <a:gd name="T8" fmla="*/ 0 60000 65536"/>
              <a:gd name="T9" fmla="*/ 0 w 231"/>
              <a:gd name="T10" fmla="*/ 0 h 346"/>
              <a:gd name="T11" fmla="*/ 231 w 231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" h="346">
                <a:moveTo>
                  <a:pt x="230" y="0"/>
                </a:moveTo>
                <a:lnTo>
                  <a:pt x="0" y="345"/>
                </a:lnTo>
                <a:lnTo>
                  <a:pt x="23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6" name="Freeform 100"/>
          <p:cNvSpPr>
            <a:spLocks/>
          </p:cNvSpPr>
          <p:nvPr/>
        </p:nvSpPr>
        <p:spPr bwMode="auto">
          <a:xfrm>
            <a:off x="5794375" y="3971925"/>
            <a:ext cx="57150" cy="74612"/>
          </a:xfrm>
          <a:custGeom>
            <a:avLst/>
            <a:gdLst>
              <a:gd name="T0" fmla="*/ 55563 w 36"/>
              <a:gd name="T1" fmla="*/ 25400 h 47"/>
              <a:gd name="T2" fmla="*/ 0 w 36"/>
              <a:gd name="T3" fmla="*/ 73025 h 47"/>
              <a:gd name="T4" fmla="*/ 30163 w 36"/>
              <a:gd name="T5" fmla="*/ 0 h 47"/>
              <a:gd name="T6" fmla="*/ 0 60000 65536"/>
              <a:gd name="T7" fmla="*/ 0 60000 65536"/>
              <a:gd name="T8" fmla="*/ 0 60000 65536"/>
              <a:gd name="T9" fmla="*/ 0 w 36"/>
              <a:gd name="T10" fmla="*/ 0 h 47"/>
              <a:gd name="T11" fmla="*/ 36 w 36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47">
                <a:moveTo>
                  <a:pt x="35" y="16"/>
                </a:moveTo>
                <a:lnTo>
                  <a:pt x="0" y="46"/>
                </a:lnTo>
                <a:lnTo>
                  <a:pt x="19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7" name="Freeform 101"/>
          <p:cNvSpPr>
            <a:spLocks/>
          </p:cNvSpPr>
          <p:nvPr/>
        </p:nvSpPr>
        <p:spPr bwMode="auto">
          <a:xfrm>
            <a:off x="6197600" y="3497262"/>
            <a:ext cx="566738" cy="549275"/>
          </a:xfrm>
          <a:custGeom>
            <a:avLst/>
            <a:gdLst>
              <a:gd name="T0" fmla="*/ 0 w 357"/>
              <a:gd name="T1" fmla="*/ 0 h 346"/>
              <a:gd name="T2" fmla="*/ 565150 w 357"/>
              <a:gd name="T3" fmla="*/ 547688 h 346"/>
              <a:gd name="T4" fmla="*/ 0 w 357"/>
              <a:gd name="T5" fmla="*/ 0 h 346"/>
              <a:gd name="T6" fmla="*/ 0 60000 65536"/>
              <a:gd name="T7" fmla="*/ 0 60000 65536"/>
              <a:gd name="T8" fmla="*/ 0 60000 65536"/>
              <a:gd name="T9" fmla="*/ 0 w 357"/>
              <a:gd name="T10" fmla="*/ 0 h 346"/>
              <a:gd name="T11" fmla="*/ 357 w 357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7" h="346">
                <a:moveTo>
                  <a:pt x="0" y="0"/>
                </a:moveTo>
                <a:lnTo>
                  <a:pt x="356" y="345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8" name="Freeform 102"/>
          <p:cNvSpPr>
            <a:spLocks/>
          </p:cNvSpPr>
          <p:nvPr/>
        </p:nvSpPr>
        <p:spPr bwMode="auto">
          <a:xfrm>
            <a:off x="6699250" y="3981450"/>
            <a:ext cx="65088" cy="65087"/>
          </a:xfrm>
          <a:custGeom>
            <a:avLst/>
            <a:gdLst>
              <a:gd name="T0" fmla="*/ 20638 w 41"/>
              <a:gd name="T1" fmla="*/ 0 h 41"/>
              <a:gd name="T2" fmla="*/ 63500 w 41"/>
              <a:gd name="T3" fmla="*/ 63500 h 41"/>
              <a:gd name="T4" fmla="*/ 0 w 41"/>
              <a:gd name="T5" fmla="*/ 30162 h 41"/>
              <a:gd name="T6" fmla="*/ 0 60000 65536"/>
              <a:gd name="T7" fmla="*/ 0 60000 65536"/>
              <a:gd name="T8" fmla="*/ 0 60000 65536"/>
              <a:gd name="T9" fmla="*/ 0 w 41"/>
              <a:gd name="T10" fmla="*/ 0 h 41"/>
              <a:gd name="T11" fmla="*/ 41 w 41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41">
                <a:moveTo>
                  <a:pt x="13" y="0"/>
                </a:moveTo>
                <a:lnTo>
                  <a:pt x="40" y="40"/>
                </a:lnTo>
                <a:lnTo>
                  <a:pt x="0" y="19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9" name="Freeform 103"/>
          <p:cNvSpPr>
            <a:spLocks/>
          </p:cNvSpPr>
          <p:nvPr/>
        </p:nvSpPr>
        <p:spPr bwMode="auto">
          <a:xfrm>
            <a:off x="5997575" y="3497262"/>
            <a:ext cx="282575" cy="498475"/>
          </a:xfrm>
          <a:custGeom>
            <a:avLst/>
            <a:gdLst>
              <a:gd name="T0" fmla="*/ 280988 w 178"/>
              <a:gd name="T1" fmla="*/ 0 h 314"/>
              <a:gd name="T2" fmla="*/ 0 w 178"/>
              <a:gd name="T3" fmla="*/ 496888 h 314"/>
              <a:gd name="T4" fmla="*/ 280988 w 178"/>
              <a:gd name="T5" fmla="*/ 0 h 314"/>
              <a:gd name="T6" fmla="*/ 0 60000 65536"/>
              <a:gd name="T7" fmla="*/ 0 60000 65536"/>
              <a:gd name="T8" fmla="*/ 0 60000 65536"/>
              <a:gd name="T9" fmla="*/ 0 w 178"/>
              <a:gd name="T10" fmla="*/ 0 h 314"/>
              <a:gd name="T11" fmla="*/ 178 w 178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" h="314">
                <a:moveTo>
                  <a:pt x="177" y="0"/>
                </a:moveTo>
                <a:lnTo>
                  <a:pt x="0" y="313"/>
                </a:lnTo>
                <a:lnTo>
                  <a:pt x="177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0" name="Freeform 104"/>
          <p:cNvSpPr>
            <a:spLocks/>
          </p:cNvSpPr>
          <p:nvPr/>
        </p:nvSpPr>
        <p:spPr bwMode="auto">
          <a:xfrm>
            <a:off x="5997575" y="3921125"/>
            <a:ext cx="52388" cy="74612"/>
          </a:xfrm>
          <a:custGeom>
            <a:avLst/>
            <a:gdLst>
              <a:gd name="T0" fmla="*/ 50800 w 33"/>
              <a:gd name="T1" fmla="*/ 20637 h 47"/>
              <a:gd name="T2" fmla="*/ 0 w 33"/>
              <a:gd name="T3" fmla="*/ 73025 h 47"/>
              <a:gd name="T4" fmla="*/ 22225 w 33"/>
              <a:gd name="T5" fmla="*/ 0 h 47"/>
              <a:gd name="T6" fmla="*/ 0 60000 65536"/>
              <a:gd name="T7" fmla="*/ 0 60000 65536"/>
              <a:gd name="T8" fmla="*/ 0 60000 65536"/>
              <a:gd name="T9" fmla="*/ 0 w 33"/>
              <a:gd name="T10" fmla="*/ 0 h 47"/>
              <a:gd name="T11" fmla="*/ 33 w 33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47">
                <a:moveTo>
                  <a:pt x="32" y="13"/>
                </a:moveTo>
                <a:lnTo>
                  <a:pt x="0" y="46"/>
                </a:lnTo>
                <a:lnTo>
                  <a:pt x="14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1" name="Freeform 105"/>
          <p:cNvSpPr>
            <a:spLocks/>
          </p:cNvSpPr>
          <p:nvPr/>
        </p:nvSpPr>
        <p:spPr bwMode="auto">
          <a:xfrm>
            <a:off x="6321425" y="3497262"/>
            <a:ext cx="1408113" cy="498475"/>
          </a:xfrm>
          <a:custGeom>
            <a:avLst/>
            <a:gdLst>
              <a:gd name="T0" fmla="*/ 0 w 887"/>
              <a:gd name="T1" fmla="*/ 0 h 314"/>
              <a:gd name="T2" fmla="*/ 1406525 w 887"/>
              <a:gd name="T3" fmla="*/ 496888 h 314"/>
              <a:gd name="T4" fmla="*/ 0 w 887"/>
              <a:gd name="T5" fmla="*/ 0 h 314"/>
              <a:gd name="T6" fmla="*/ 0 60000 65536"/>
              <a:gd name="T7" fmla="*/ 0 60000 65536"/>
              <a:gd name="T8" fmla="*/ 0 60000 65536"/>
              <a:gd name="T9" fmla="*/ 0 w 887"/>
              <a:gd name="T10" fmla="*/ 0 h 314"/>
              <a:gd name="T11" fmla="*/ 887 w 887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7" h="314">
                <a:moveTo>
                  <a:pt x="0" y="0"/>
                </a:moveTo>
                <a:lnTo>
                  <a:pt x="886" y="313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2" name="Freeform 106"/>
          <p:cNvSpPr>
            <a:spLocks/>
          </p:cNvSpPr>
          <p:nvPr/>
        </p:nvSpPr>
        <p:spPr bwMode="auto">
          <a:xfrm>
            <a:off x="7661275" y="3952875"/>
            <a:ext cx="68263" cy="42862"/>
          </a:xfrm>
          <a:custGeom>
            <a:avLst/>
            <a:gdLst>
              <a:gd name="T0" fmla="*/ 9525 w 43"/>
              <a:gd name="T1" fmla="*/ 0 h 27"/>
              <a:gd name="T2" fmla="*/ 66675 w 43"/>
              <a:gd name="T3" fmla="*/ 41275 h 27"/>
              <a:gd name="T4" fmla="*/ 0 w 43"/>
              <a:gd name="T5" fmla="*/ 39687 h 27"/>
              <a:gd name="T6" fmla="*/ 0 60000 65536"/>
              <a:gd name="T7" fmla="*/ 0 60000 65536"/>
              <a:gd name="T8" fmla="*/ 0 60000 65536"/>
              <a:gd name="T9" fmla="*/ 0 w 43"/>
              <a:gd name="T10" fmla="*/ 0 h 27"/>
              <a:gd name="T11" fmla="*/ 43 w 43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27">
                <a:moveTo>
                  <a:pt x="6" y="0"/>
                </a:moveTo>
                <a:lnTo>
                  <a:pt x="42" y="26"/>
                </a:lnTo>
                <a:lnTo>
                  <a:pt x="0" y="25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3" name="Freeform 107"/>
          <p:cNvSpPr>
            <a:spLocks/>
          </p:cNvSpPr>
          <p:nvPr/>
        </p:nvSpPr>
        <p:spPr bwMode="auto">
          <a:xfrm>
            <a:off x="6078538" y="3497262"/>
            <a:ext cx="685800" cy="498475"/>
          </a:xfrm>
          <a:custGeom>
            <a:avLst/>
            <a:gdLst>
              <a:gd name="T0" fmla="*/ 684213 w 432"/>
              <a:gd name="T1" fmla="*/ 0 h 314"/>
              <a:gd name="T2" fmla="*/ 0 w 432"/>
              <a:gd name="T3" fmla="*/ 496888 h 314"/>
              <a:gd name="T4" fmla="*/ 684213 w 432"/>
              <a:gd name="T5" fmla="*/ 0 h 314"/>
              <a:gd name="T6" fmla="*/ 0 60000 65536"/>
              <a:gd name="T7" fmla="*/ 0 60000 65536"/>
              <a:gd name="T8" fmla="*/ 0 60000 65536"/>
              <a:gd name="T9" fmla="*/ 0 w 432"/>
              <a:gd name="T10" fmla="*/ 0 h 314"/>
              <a:gd name="T11" fmla="*/ 432 w 432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14">
                <a:moveTo>
                  <a:pt x="431" y="0"/>
                </a:moveTo>
                <a:lnTo>
                  <a:pt x="0" y="313"/>
                </a:lnTo>
                <a:lnTo>
                  <a:pt x="431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4" name="Freeform 108"/>
          <p:cNvSpPr>
            <a:spLocks/>
          </p:cNvSpPr>
          <p:nvPr/>
        </p:nvSpPr>
        <p:spPr bwMode="auto">
          <a:xfrm>
            <a:off x="6078538" y="3937000"/>
            <a:ext cx="65087" cy="58737"/>
          </a:xfrm>
          <a:custGeom>
            <a:avLst/>
            <a:gdLst>
              <a:gd name="T0" fmla="*/ 63500 w 41"/>
              <a:gd name="T1" fmla="*/ 34925 h 37"/>
              <a:gd name="T2" fmla="*/ 0 w 41"/>
              <a:gd name="T3" fmla="*/ 57150 h 37"/>
              <a:gd name="T4" fmla="*/ 49212 w 41"/>
              <a:gd name="T5" fmla="*/ 0 h 37"/>
              <a:gd name="T6" fmla="*/ 0 60000 65536"/>
              <a:gd name="T7" fmla="*/ 0 60000 65536"/>
              <a:gd name="T8" fmla="*/ 0 60000 65536"/>
              <a:gd name="T9" fmla="*/ 0 w 41"/>
              <a:gd name="T10" fmla="*/ 0 h 37"/>
              <a:gd name="T11" fmla="*/ 41 w 41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7">
                <a:moveTo>
                  <a:pt x="40" y="22"/>
                </a:moveTo>
                <a:lnTo>
                  <a:pt x="0" y="36"/>
                </a:lnTo>
                <a:lnTo>
                  <a:pt x="31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5" name="Freeform 109"/>
          <p:cNvSpPr>
            <a:spLocks/>
          </p:cNvSpPr>
          <p:nvPr/>
        </p:nvSpPr>
        <p:spPr bwMode="auto">
          <a:xfrm>
            <a:off x="6799263" y="3497262"/>
            <a:ext cx="1778000" cy="498475"/>
          </a:xfrm>
          <a:custGeom>
            <a:avLst/>
            <a:gdLst>
              <a:gd name="T0" fmla="*/ 0 w 1120"/>
              <a:gd name="T1" fmla="*/ 0 h 314"/>
              <a:gd name="T2" fmla="*/ 1776413 w 1120"/>
              <a:gd name="T3" fmla="*/ 496888 h 314"/>
              <a:gd name="T4" fmla="*/ 0 w 1120"/>
              <a:gd name="T5" fmla="*/ 0 h 314"/>
              <a:gd name="T6" fmla="*/ 0 60000 65536"/>
              <a:gd name="T7" fmla="*/ 0 60000 65536"/>
              <a:gd name="T8" fmla="*/ 0 60000 65536"/>
              <a:gd name="T9" fmla="*/ 0 w 1120"/>
              <a:gd name="T10" fmla="*/ 0 h 314"/>
              <a:gd name="T11" fmla="*/ 1120 w 1120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0" h="314">
                <a:moveTo>
                  <a:pt x="0" y="0"/>
                </a:moveTo>
                <a:lnTo>
                  <a:pt x="1119" y="313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6" name="Freeform 110"/>
          <p:cNvSpPr>
            <a:spLocks/>
          </p:cNvSpPr>
          <p:nvPr/>
        </p:nvSpPr>
        <p:spPr bwMode="auto">
          <a:xfrm>
            <a:off x="8507413" y="3956050"/>
            <a:ext cx="69850" cy="41275"/>
          </a:xfrm>
          <a:custGeom>
            <a:avLst/>
            <a:gdLst>
              <a:gd name="T0" fmla="*/ 7938 w 44"/>
              <a:gd name="T1" fmla="*/ 0 h 26"/>
              <a:gd name="T2" fmla="*/ 68263 w 44"/>
              <a:gd name="T3" fmla="*/ 38100 h 26"/>
              <a:gd name="T4" fmla="*/ 0 w 44"/>
              <a:gd name="T5" fmla="*/ 39688 h 26"/>
              <a:gd name="T6" fmla="*/ 0 60000 65536"/>
              <a:gd name="T7" fmla="*/ 0 60000 65536"/>
              <a:gd name="T8" fmla="*/ 0 60000 65536"/>
              <a:gd name="T9" fmla="*/ 0 w 44"/>
              <a:gd name="T10" fmla="*/ 0 h 26"/>
              <a:gd name="T11" fmla="*/ 44 w 44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26">
                <a:moveTo>
                  <a:pt x="5" y="0"/>
                </a:moveTo>
                <a:lnTo>
                  <a:pt x="43" y="24"/>
                </a:lnTo>
                <a:lnTo>
                  <a:pt x="0" y="25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7" name="Freeform 111"/>
          <p:cNvSpPr>
            <a:spLocks/>
          </p:cNvSpPr>
          <p:nvPr/>
        </p:nvSpPr>
        <p:spPr bwMode="auto">
          <a:xfrm>
            <a:off x="6799263" y="3497262"/>
            <a:ext cx="165100" cy="549275"/>
          </a:xfrm>
          <a:custGeom>
            <a:avLst/>
            <a:gdLst>
              <a:gd name="T0" fmla="*/ 163513 w 104"/>
              <a:gd name="T1" fmla="*/ 0 h 346"/>
              <a:gd name="T2" fmla="*/ 0 w 104"/>
              <a:gd name="T3" fmla="*/ 547688 h 346"/>
              <a:gd name="T4" fmla="*/ 163513 w 104"/>
              <a:gd name="T5" fmla="*/ 0 h 346"/>
              <a:gd name="T6" fmla="*/ 0 60000 65536"/>
              <a:gd name="T7" fmla="*/ 0 60000 65536"/>
              <a:gd name="T8" fmla="*/ 0 60000 65536"/>
              <a:gd name="T9" fmla="*/ 0 w 104"/>
              <a:gd name="T10" fmla="*/ 0 h 346"/>
              <a:gd name="T11" fmla="*/ 104 w 104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346">
                <a:moveTo>
                  <a:pt x="103" y="0"/>
                </a:moveTo>
                <a:lnTo>
                  <a:pt x="0" y="345"/>
                </a:lnTo>
                <a:lnTo>
                  <a:pt x="103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8" name="Freeform 112"/>
          <p:cNvSpPr>
            <a:spLocks/>
          </p:cNvSpPr>
          <p:nvPr/>
        </p:nvSpPr>
        <p:spPr bwMode="auto">
          <a:xfrm>
            <a:off x="6799263" y="3963987"/>
            <a:ext cx="42862" cy="82550"/>
          </a:xfrm>
          <a:custGeom>
            <a:avLst/>
            <a:gdLst>
              <a:gd name="T0" fmla="*/ 41275 w 27"/>
              <a:gd name="T1" fmla="*/ 12700 h 52"/>
              <a:gd name="T2" fmla="*/ 0 w 27"/>
              <a:gd name="T3" fmla="*/ 80963 h 52"/>
              <a:gd name="T4" fmla="*/ 7937 w 27"/>
              <a:gd name="T5" fmla="*/ 0 h 52"/>
              <a:gd name="T6" fmla="*/ 0 60000 65536"/>
              <a:gd name="T7" fmla="*/ 0 60000 65536"/>
              <a:gd name="T8" fmla="*/ 0 60000 65536"/>
              <a:gd name="T9" fmla="*/ 0 w 27"/>
              <a:gd name="T10" fmla="*/ 0 h 52"/>
              <a:gd name="T11" fmla="*/ 27 w 27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52">
                <a:moveTo>
                  <a:pt x="26" y="8"/>
                </a:moveTo>
                <a:lnTo>
                  <a:pt x="0" y="51"/>
                </a:lnTo>
                <a:lnTo>
                  <a:pt x="5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9" name="Freeform 113"/>
          <p:cNvSpPr>
            <a:spLocks/>
          </p:cNvSpPr>
          <p:nvPr/>
        </p:nvSpPr>
        <p:spPr bwMode="auto">
          <a:xfrm>
            <a:off x="6924675" y="3497262"/>
            <a:ext cx="322263" cy="498475"/>
          </a:xfrm>
          <a:custGeom>
            <a:avLst/>
            <a:gdLst>
              <a:gd name="T0" fmla="*/ 0 w 203"/>
              <a:gd name="T1" fmla="*/ 0 h 314"/>
              <a:gd name="T2" fmla="*/ 320675 w 203"/>
              <a:gd name="T3" fmla="*/ 496888 h 314"/>
              <a:gd name="T4" fmla="*/ 0 w 203"/>
              <a:gd name="T5" fmla="*/ 0 h 314"/>
              <a:gd name="T6" fmla="*/ 0 60000 65536"/>
              <a:gd name="T7" fmla="*/ 0 60000 65536"/>
              <a:gd name="T8" fmla="*/ 0 60000 65536"/>
              <a:gd name="T9" fmla="*/ 0 w 203"/>
              <a:gd name="T10" fmla="*/ 0 h 314"/>
              <a:gd name="T11" fmla="*/ 203 w 203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" h="314">
                <a:moveTo>
                  <a:pt x="0" y="0"/>
                </a:moveTo>
                <a:lnTo>
                  <a:pt x="202" y="313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0" name="Freeform 114"/>
          <p:cNvSpPr>
            <a:spLocks/>
          </p:cNvSpPr>
          <p:nvPr/>
        </p:nvSpPr>
        <p:spPr bwMode="auto">
          <a:xfrm>
            <a:off x="7189788" y="3922712"/>
            <a:ext cx="57150" cy="73025"/>
          </a:xfrm>
          <a:custGeom>
            <a:avLst/>
            <a:gdLst>
              <a:gd name="T0" fmla="*/ 26988 w 36"/>
              <a:gd name="T1" fmla="*/ 0 h 46"/>
              <a:gd name="T2" fmla="*/ 55563 w 36"/>
              <a:gd name="T3" fmla="*/ 71438 h 46"/>
              <a:gd name="T4" fmla="*/ 0 w 36"/>
              <a:gd name="T5" fmla="*/ 23813 h 46"/>
              <a:gd name="T6" fmla="*/ 0 60000 65536"/>
              <a:gd name="T7" fmla="*/ 0 60000 65536"/>
              <a:gd name="T8" fmla="*/ 0 60000 65536"/>
              <a:gd name="T9" fmla="*/ 0 w 36"/>
              <a:gd name="T10" fmla="*/ 0 h 46"/>
              <a:gd name="T11" fmla="*/ 36 w 36"/>
              <a:gd name="T12" fmla="*/ 46 h 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46">
                <a:moveTo>
                  <a:pt x="17" y="0"/>
                </a:moveTo>
                <a:lnTo>
                  <a:pt x="35" y="45"/>
                </a:lnTo>
                <a:lnTo>
                  <a:pt x="0" y="15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1" name="Freeform 115"/>
          <p:cNvSpPr>
            <a:spLocks/>
          </p:cNvSpPr>
          <p:nvPr/>
        </p:nvSpPr>
        <p:spPr bwMode="auto">
          <a:xfrm>
            <a:off x="7326313" y="3497262"/>
            <a:ext cx="565150" cy="549275"/>
          </a:xfrm>
          <a:custGeom>
            <a:avLst/>
            <a:gdLst>
              <a:gd name="T0" fmla="*/ 563563 w 356"/>
              <a:gd name="T1" fmla="*/ 0 h 346"/>
              <a:gd name="T2" fmla="*/ 0 w 356"/>
              <a:gd name="T3" fmla="*/ 547688 h 346"/>
              <a:gd name="T4" fmla="*/ 563563 w 356"/>
              <a:gd name="T5" fmla="*/ 0 h 346"/>
              <a:gd name="T6" fmla="*/ 0 60000 65536"/>
              <a:gd name="T7" fmla="*/ 0 60000 65536"/>
              <a:gd name="T8" fmla="*/ 0 60000 65536"/>
              <a:gd name="T9" fmla="*/ 0 w 356"/>
              <a:gd name="T10" fmla="*/ 0 h 346"/>
              <a:gd name="T11" fmla="*/ 356 w 356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6" h="346">
                <a:moveTo>
                  <a:pt x="355" y="0"/>
                </a:moveTo>
                <a:lnTo>
                  <a:pt x="0" y="345"/>
                </a:lnTo>
                <a:lnTo>
                  <a:pt x="355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2" name="Freeform 116"/>
          <p:cNvSpPr>
            <a:spLocks/>
          </p:cNvSpPr>
          <p:nvPr/>
        </p:nvSpPr>
        <p:spPr bwMode="auto">
          <a:xfrm>
            <a:off x="7326313" y="3981450"/>
            <a:ext cx="58737" cy="65087"/>
          </a:xfrm>
          <a:custGeom>
            <a:avLst/>
            <a:gdLst>
              <a:gd name="T0" fmla="*/ 57150 w 37"/>
              <a:gd name="T1" fmla="*/ 30162 h 41"/>
              <a:gd name="T2" fmla="*/ 0 w 37"/>
              <a:gd name="T3" fmla="*/ 63500 h 41"/>
              <a:gd name="T4" fmla="*/ 38100 w 37"/>
              <a:gd name="T5" fmla="*/ 0 h 41"/>
              <a:gd name="T6" fmla="*/ 0 60000 65536"/>
              <a:gd name="T7" fmla="*/ 0 60000 65536"/>
              <a:gd name="T8" fmla="*/ 0 60000 65536"/>
              <a:gd name="T9" fmla="*/ 0 w 37"/>
              <a:gd name="T10" fmla="*/ 0 h 41"/>
              <a:gd name="T11" fmla="*/ 37 w 37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41">
                <a:moveTo>
                  <a:pt x="36" y="19"/>
                </a:moveTo>
                <a:lnTo>
                  <a:pt x="0" y="40"/>
                </a:lnTo>
                <a:lnTo>
                  <a:pt x="24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3" name="Freeform 117"/>
          <p:cNvSpPr>
            <a:spLocks/>
          </p:cNvSpPr>
          <p:nvPr/>
        </p:nvSpPr>
        <p:spPr bwMode="auto">
          <a:xfrm>
            <a:off x="7929563" y="3497262"/>
            <a:ext cx="322262" cy="549275"/>
          </a:xfrm>
          <a:custGeom>
            <a:avLst/>
            <a:gdLst>
              <a:gd name="T0" fmla="*/ 0 w 203"/>
              <a:gd name="T1" fmla="*/ 0 h 346"/>
              <a:gd name="T2" fmla="*/ 320675 w 203"/>
              <a:gd name="T3" fmla="*/ 547688 h 346"/>
              <a:gd name="T4" fmla="*/ 0 w 203"/>
              <a:gd name="T5" fmla="*/ 0 h 346"/>
              <a:gd name="T6" fmla="*/ 0 60000 65536"/>
              <a:gd name="T7" fmla="*/ 0 60000 65536"/>
              <a:gd name="T8" fmla="*/ 0 60000 65536"/>
              <a:gd name="T9" fmla="*/ 0 w 203"/>
              <a:gd name="T10" fmla="*/ 0 h 346"/>
              <a:gd name="T11" fmla="*/ 203 w 203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" h="346">
                <a:moveTo>
                  <a:pt x="0" y="0"/>
                </a:moveTo>
                <a:lnTo>
                  <a:pt x="202" y="345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4" name="Freeform 118"/>
          <p:cNvSpPr>
            <a:spLocks/>
          </p:cNvSpPr>
          <p:nvPr/>
        </p:nvSpPr>
        <p:spPr bwMode="auto">
          <a:xfrm>
            <a:off x="8201025" y="3970337"/>
            <a:ext cx="50800" cy="76200"/>
          </a:xfrm>
          <a:custGeom>
            <a:avLst/>
            <a:gdLst>
              <a:gd name="T0" fmla="*/ 25400 w 32"/>
              <a:gd name="T1" fmla="*/ 0 h 48"/>
              <a:gd name="T2" fmla="*/ 49213 w 32"/>
              <a:gd name="T3" fmla="*/ 74613 h 48"/>
              <a:gd name="T4" fmla="*/ 0 w 32"/>
              <a:gd name="T5" fmla="*/ 23813 h 48"/>
              <a:gd name="T6" fmla="*/ 0 60000 65536"/>
              <a:gd name="T7" fmla="*/ 0 60000 65536"/>
              <a:gd name="T8" fmla="*/ 0 60000 65536"/>
              <a:gd name="T9" fmla="*/ 0 w 32"/>
              <a:gd name="T10" fmla="*/ 0 h 48"/>
              <a:gd name="T11" fmla="*/ 32 w 3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48">
                <a:moveTo>
                  <a:pt x="16" y="0"/>
                </a:moveTo>
                <a:lnTo>
                  <a:pt x="31" y="47"/>
                </a:lnTo>
                <a:lnTo>
                  <a:pt x="0" y="15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5" name="Freeform 119"/>
          <p:cNvSpPr>
            <a:spLocks/>
          </p:cNvSpPr>
          <p:nvPr/>
        </p:nvSpPr>
        <p:spPr bwMode="auto">
          <a:xfrm>
            <a:off x="7810500" y="3497262"/>
            <a:ext cx="241300" cy="498475"/>
          </a:xfrm>
          <a:custGeom>
            <a:avLst/>
            <a:gdLst>
              <a:gd name="T0" fmla="*/ 239713 w 152"/>
              <a:gd name="T1" fmla="*/ 0 h 314"/>
              <a:gd name="T2" fmla="*/ 0 w 152"/>
              <a:gd name="T3" fmla="*/ 496888 h 314"/>
              <a:gd name="T4" fmla="*/ 239713 w 152"/>
              <a:gd name="T5" fmla="*/ 0 h 314"/>
              <a:gd name="T6" fmla="*/ 0 60000 65536"/>
              <a:gd name="T7" fmla="*/ 0 60000 65536"/>
              <a:gd name="T8" fmla="*/ 0 60000 65536"/>
              <a:gd name="T9" fmla="*/ 0 w 152"/>
              <a:gd name="T10" fmla="*/ 0 h 314"/>
              <a:gd name="T11" fmla="*/ 152 w 152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314">
                <a:moveTo>
                  <a:pt x="151" y="0"/>
                </a:moveTo>
                <a:lnTo>
                  <a:pt x="0" y="313"/>
                </a:lnTo>
                <a:lnTo>
                  <a:pt x="151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6" name="Freeform 120"/>
          <p:cNvSpPr>
            <a:spLocks/>
          </p:cNvSpPr>
          <p:nvPr/>
        </p:nvSpPr>
        <p:spPr bwMode="auto">
          <a:xfrm>
            <a:off x="7810500" y="3919537"/>
            <a:ext cx="47625" cy="76200"/>
          </a:xfrm>
          <a:custGeom>
            <a:avLst/>
            <a:gdLst>
              <a:gd name="T0" fmla="*/ 46038 w 30"/>
              <a:gd name="T1" fmla="*/ 19050 h 48"/>
              <a:gd name="T2" fmla="*/ 0 w 30"/>
              <a:gd name="T3" fmla="*/ 74613 h 48"/>
              <a:gd name="T4" fmla="*/ 17463 w 30"/>
              <a:gd name="T5" fmla="*/ 0 h 48"/>
              <a:gd name="T6" fmla="*/ 0 60000 65536"/>
              <a:gd name="T7" fmla="*/ 0 60000 65536"/>
              <a:gd name="T8" fmla="*/ 0 60000 65536"/>
              <a:gd name="T9" fmla="*/ 0 w 30"/>
              <a:gd name="T10" fmla="*/ 0 h 48"/>
              <a:gd name="T11" fmla="*/ 30 w 3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" h="48">
                <a:moveTo>
                  <a:pt x="29" y="12"/>
                </a:moveTo>
                <a:lnTo>
                  <a:pt x="0" y="47"/>
                </a:lnTo>
                <a:lnTo>
                  <a:pt x="11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7" name="Freeform 121"/>
          <p:cNvSpPr>
            <a:spLocks/>
          </p:cNvSpPr>
          <p:nvPr/>
        </p:nvSpPr>
        <p:spPr bwMode="auto">
          <a:xfrm>
            <a:off x="8089900" y="3497262"/>
            <a:ext cx="1588" cy="549275"/>
          </a:xfrm>
          <a:custGeom>
            <a:avLst/>
            <a:gdLst>
              <a:gd name="T0" fmla="*/ 0 w 1"/>
              <a:gd name="T1" fmla="*/ 0 h 346"/>
              <a:gd name="T2" fmla="*/ 0 w 1"/>
              <a:gd name="T3" fmla="*/ 547688 h 346"/>
              <a:gd name="T4" fmla="*/ 0 w 1"/>
              <a:gd name="T5" fmla="*/ 0 h 346"/>
              <a:gd name="T6" fmla="*/ 0 60000 65536"/>
              <a:gd name="T7" fmla="*/ 0 60000 65536"/>
              <a:gd name="T8" fmla="*/ 0 60000 65536"/>
              <a:gd name="T9" fmla="*/ 0 w 1"/>
              <a:gd name="T10" fmla="*/ 0 h 346"/>
              <a:gd name="T11" fmla="*/ 1 w 1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46">
                <a:moveTo>
                  <a:pt x="0" y="0"/>
                </a:moveTo>
                <a:lnTo>
                  <a:pt x="0" y="345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8" name="Freeform 122"/>
          <p:cNvSpPr>
            <a:spLocks/>
          </p:cNvSpPr>
          <p:nvPr/>
        </p:nvSpPr>
        <p:spPr bwMode="auto">
          <a:xfrm>
            <a:off x="8072438" y="3967162"/>
            <a:ext cx="36512" cy="79375"/>
          </a:xfrm>
          <a:custGeom>
            <a:avLst/>
            <a:gdLst>
              <a:gd name="T0" fmla="*/ 34925 w 23"/>
              <a:gd name="T1" fmla="*/ 0 h 50"/>
              <a:gd name="T2" fmla="*/ 15875 w 23"/>
              <a:gd name="T3" fmla="*/ 77788 h 50"/>
              <a:gd name="T4" fmla="*/ 0 w 23"/>
              <a:gd name="T5" fmla="*/ 0 h 50"/>
              <a:gd name="T6" fmla="*/ 0 60000 65536"/>
              <a:gd name="T7" fmla="*/ 0 60000 65536"/>
              <a:gd name="T8" fmla="*/ 0 60000 65536"/>
              <a:gd name="T9" fmla="*/ 0 w 23"/>
              <a:gd name="T10" fmla="*/ 0 h 50"/>
              <a:gd name="T11" fmla="*/ 23 w 23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" h="50">
                <a:moveTo>
                  <a:pt x="22" y="0"/>
                </a:moveTo>
                <a:lnTo>
                  <a:pt x="10" y="49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9" name="Line 123"/>
          <p:cNvSpPr>
            <a:spLocks noChangeShapeType="1"/>
          </p:cNvSpPr>
          <p:nvPr/>
        </p:nvSpPr>
        <p:spPr bwMode="auto">
          <a:xfrm>
            <a:off x="57150" y="3713162"/>
            <a:ext cx="8839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00" name="Rectangle 124"/>
          <p:cNvSpPr>
            <a:spLocks noChangeArrowheads="1"/>
          </p:cNvSpPr>
          <p:nvPr/>
        </p:nvSpPr>
        <p:spPr bwMode="auto">
          <a:xfrm>
            <a:off x="4783138" y="2819400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2"/>
                </a:solidFill>
                <a:latin typeface="Arial" charset="0"/>
              </a:rPr>
              <a:t>Data entries</a:t>
            </a:r>
            <a:endParaRPr lang="en-US" sz="12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4701" name="Rectangle 125"/>
          <p:cNvSpPr>
            <a:spLocks noChangeArrowheads="1"/>
          </p:cNvSpPr>
          <p:nvPr/>
        </p:nvSpPr>
        <p:spPr bwMode="auto">
          <a:xfrm>
            <a:off x="5621338" y="4495800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1"/>
                </a:solidFill>
                <a:latin typeface="Arial" charset="0"/>
              </a:rPr>
              <a:t>Data Records</a:t>
            </a:r>
            <a:endParaRPr lang="en-US" sz="1200" b="1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4702" name="Rectangle 126"/>
          <p:cNvSpPr>
            <a:spLocks noChangeArrowheads="1"/>
          </p:cNvSpPr>
          <p:nvPr/>
        </p:nvSpPr>
        <p:spPr bwMode="auto">
          <a:xfrm>
            <a:off x="668338" y="4800600"/>
            <a:ext cx="206687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rgbClr val="CF0E30"/>
                </a:solidFill>
                <a:latin typeface="Arial"/>
                <a:cs typeface="Arial"/>
              </a:rPr>
              <a:t>CLUSTERED</a:t>
            </a:r>
          </a:p>
        </p:txBody>
      </p:sp>
      <p:sp>
        <p:nvSpPr>
          <p:cNvPr id="24703" name="Rectangle 127"/>
          <p:cNvSpPr>
            <a:spLocks noChangeArrowheads="1"/>
          </p:cNvSpPr>
          <p:nvPr/>
        </p:nvSpPr>
        <p:spPr bwMode="auto">
          <a:xfrm>
            <a:off x="6002338" y="4800600"/>
            <a:ext cx="251140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rgbClr val="CF0E30"/>
                </a:solidFill>
                <a:latin typeface="Arial"/>
                <a:cs typeface="Arial"/>
              </a:rPr>
              <a:t>UNCLUSTERED</a:t>
            </a:r>
            <a:endParaRPr lang="en-US" sz="1400" b="1" dirty="0">
              <a:solidFill>
                <a:srgbClr val="CF0E30"/>
              </a:solidFill>
              <a:latin typeface="Arial"/>
              <a:cs typeface="Arial"/>
            </a:endParaRPr>
          </a:p>
        </p:txBody>
      </p:sp>
      <p:sp>
        <p:nvSpPr>
          <p:cNvPr id="24704" name="Rectangle 129"/>
          <p:cNvSpPr>
            <a:spLocks noChangeArrowheads="1"/>
          </p:cNvSpPr>
          <p:nvPr/>
        </p:nvSpPr>
        <p:spPr bwMode="auto">
          <a:xfrm>
            <a:off x="1219200" y="2405062"/>
            <a:ext cx="119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B+ Tree</a:t>
            </a:r>
          </a:p>
        </p:txBody>
      </p:sp>
      <p:sp>
        <p:nvSpPr>
          <p:cNvPr id="24705" name="Rectangle 130"/>
          <p:cNvSpPr>
            <a:spLocks noChangeArrowheads="1"/>
          </p:cNvSpPr>
          <p:nvPr/>
        </p:nvSpPr>
        <p:spPr bwMode="auto">
          <a:xfrm>
            <a:off x="6705600" y="2328862"/>
            <a:ext cx="119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B+ Tree</a:t>
            </a:r>
          </a:p>
        </p:txBody>
      </p:sp>
      <p:sp>
        <p:nvSpPr>
          <p:cNvPr id="130" name="Slide Number Placeholder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6DE92-0E6F-BD4D-A48E-BF10490F5D8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31" name="Footer Placeholder 1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33" name="Rounded Rectangle 5"/>
          <p:cNvSpPr>
            <a:spLocks noChangeArrowheads="1"/>
          </p:cNvSpPr>
          <p:nvPr/>
        </p:nvSpPr>
        <p:spPr bwMode="auto">
          <a:xfrm>
            <a:off x="152400" y="5410200"/>
            <a:ext cx="8947582" cy="57888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Can have one clustered and many </a:t>
            </a:r>
            <a:r>
              <a:rPr lang="en-US" sz="2800" dirty="0" err="1" smtClean="0">
                <a:latin typeface="Arial"/>
                <a:cs typeface="Arial"/>
              </a:rPr>
              <a:t>unclustered</a:t>
            </a:r>
            <a:r>
              <a:rPr lang="en-US" sz="2800" dirty="0" smtClean="0">
                <a:latin typeface="Arial"/>
                <a:cs typeface="Arial"/>
              </a:rPr>
              <a:t> indexes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3CA533-4435-4C49-8D04-A3E7E2511FF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Index Classification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</a:rPr>
              <a:t>Clustered/</a:t>
            </a:r>
            <a:r>
              <a:rPr lang="en-US" sz="2400" b="1" dirty="0" err="1">
                <a:solidFill>
                  <a:srgbClr val="FF0000"/>
                </a:solidFill>
              </a:rPr>
              <a:t>unclustered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Clustered = records close in index are close in data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Option 1: Data inside data file is sorted on disk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Option 2: Store data directly inside the index (no separate files)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Unclustered</a:t>
            </a:r>
            <a:r>
              <a:rPr lang="en-US" sz="2000" dirty="0" smtClean="0"/>
              <a:t> = records close in index may be far in data</a:t>
            </a: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2400" b="1" dirty="0" smtClean="0">
                <a:solidFill>
                  <a:srgbClr val="0000FF"/>
                </a:solidFill>
              </a:rPr>
              <a:t>Primary/secondary</a:t>
            </a:r>
          </a:p>
          <a:p>
            <a:pPr lvl="1" eaLnBrk="1" hangingPunct="1"/>
            <a:r>
              <a:rPr lang="en-US" sz="2000" dirty="0" smtClean="0"/>
              <a:t>Meaning 1:</a:t>
            </a:r>
          </a:p>
          <a:p>
            <a:pPr lvl="2" eaLnBrk="1" hangingPunct="1"/>
            <a:r>
              <a:rPr lang="en-US" sz="1800" dirty="0" smtClean="0"/>
              <a:t>Primary </a:t>
            </a:r>
            <a:r>
              <a:rPr lang="en-US" sz="1800" dirty="0"/>
              <a:t>= is over attributes</a:t>
            </a:r>
            <a:r>
              <a:rPr lang="en-US" sz="1800" dirty="0" smtClean="0"/>
              <a:t> that include the primary key</a:t>
            </a:r>
          </a:p>
          <a:p>
            <a:pPr lvl="2" eaLnBrk="1" hangingPunct="1"/>
            <a:r>
              <a:rPr lang="en-US" sz="1800" dirty="0" smtClean="0"/>
              <a:t>Secondary = otherwise</a:t>
            </a:r>
          </a:p>
          <a:p>
            <a:pPr lvl="1" eaLnBrk="1" hangingPunct="1"/>
            <a:r>
              <a:rPr lang="en-US" sz="2000" dirty="0"/>
              <a:t>Meaning 2: means the same as clustered/</a:t>
            </a:r>
            <a:r>
              <a:rPr lang="en-US" sz="2000" dirty="0" err="1" smtClean="0"/>
              <a:t>unclustered</a:t>
            </a:r>
            <a:endParaRPr lang="en-US" sz="2400" dirty="0" smtClean="0"/>
          </a:p>
          <a:p>
            <a:pPr eaLnBrk="1" hangingPunct="1"/>
            <a:r>
              <a:rPr lang="en-US" sz="2400" b="1" dirty="0" smtClean="0"/>
              <a:t>Organization</a:t>
            </a:r>
            <a:r>
              <a:rPr lang="en-US" sz="2400" dirty="0"/>
              <a:t>: B+ tree or Hash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Indexes in SQL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B9FBE-6CAC-C140-AAFE-BE6EC7AD26D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353369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CREATE  INDEX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V1 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ON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V(N)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" y="2133600"/>
            <a:ext cx="62946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CREATE  TABLE   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V(M 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,   N varchar(20),    P 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);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2000" y="3505200"/>
            <a:ext cx="386536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CREATE  INDEX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V2 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ON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V(P, M)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4186535"/>
            <a:ext cx="394320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CREATE  INDEX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V3 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ON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V(M, N)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2000" y="5562600"/>
            <a:ext cx="496437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CREATE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CLUSTERED 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INDEX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V5 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ON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V(N)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62000" y="4876800"/>
            <a:ext cx="456221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CREATE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UNIQUE 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INDEX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V4 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V(N)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6172200" y="4953000"/>
            <a:ext cx="2743200" cy="1219200"/>
          </a:xfrm>
          <a:prstGeom prst="wedgeEllipseCallout">
            <a:avLst>
              <a:gd name="adj1" fmla="val -68822"/>
              <a:gd name="adj2" fmla="val 24300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OK in SQL Server but not supported in </a:t>
            </a:r>
            <a:r>
              <a:rPr lang="en-US" sz="2000" dirty="0" err="1" smtClean="0">
                <a:latin typeface="Calibri"/>
                <a:cs typeface="Calibri"/>
              </a:rPr>
              <a:t>SQLite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Selection Problem</a:t>
            </a:r>
          </a:p>
        </p:txBody>
      </p:sp>
      <p:sp>
        <p:nvSpPr>
          <p:cNvPr id="501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Given a database schema (tables, attributes)</a:t>
            </a:r>
          </a:p>
          <a:p>
            <a:pPr eaLnBrk="1" hangingPunct="1"/>
            <a:r>
              <a:rPr lang="en-US" dirty="0" smtClean="0"/>
              <a:t>Given a “query workload”:</a:t>
            </a:r>
          </a:p>
          <a:p>
            <a:pPr lvl="1" eaLnBrk="1" hangingPunct="1"/>
            <a:r>
              <a:rPr lang="en-US" dirty="0" smtClean="0"/>
              <a:t>Workload = a set of (query, frequency) pairs</a:t>
            </a:r>
          </a:p>
          <a:p>
            <a:pPr lvl="1" eaLnBrk="1" hangingPunct="1"/>
            <a:r>
              <a:rPr lang="en-US" dirty="0" smtClean="0"/>
              <a:t>The queries may be both SELECT and updates</a:t>
            </a:r>
          </a:p>
          <a:p>
            <a:pPr lvl="1" eaLnBrk="1" hangingPunct="1"/>
            <a:r>
              <a:rPr lang="en-US" dirty="0" smtClean="0"/>
              <a:t>Frequency = either a count, or a percentage</a:t>
            </a:r>
          </a:p>
          <a:p>
            <a:pPr eaLnBrk="1" hangingPunct="1"/>
            <a:r>
              <a:rPr lang="en-US" dirty="0" smtClean="0"/>
              <a:t>Select a set of indexes that optimizes the workload</a:t>
            </a:r>
          </a:p>
        </p:txBody>
      </p:sp>
      <p:sp>
        <p:nvSpPr>
          <p:cNvPr id="5018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0D89E-23B5-8A4A-978F-33554D4770D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81" name="Rounded Rectangle 5"/>
          <p:cNvSpPr>
            <a:spLocks noChangeArrowheads="1"/>
          </p:cNvSpPr>
          <p:nvPr/>
        </p:nvSpPr>
        <p:spPr bwMode="auto">
          <a:xfrm>
            <a:off x="1219200" y="5410200"/>
            <a:ext cx="6936314" cy="646986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In general this is a very hard problem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Index Selection: Which Search Key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Make some attribute K a search key if the WHERE clause contains:</a:t>
            </a:r>
          </a:p>
          <a:p>
            <a:pPr lvl="1" eaLnBrk="1" hangingPunct="1"/>
            <a:r>
              <a:rPr lang="en-US" dirty="0" smtClean="0"/>
              <a:t>An exact match on K</a:t>
            </a:r>
          </a:p>
          <a:p>
            <a:pPr lvl="1" eaLnBrk="1" hangingPunct="1"/>
            <a:r>
              <a:rPr lang="en-US" dirty="0" smtClean="0"/>
              <a:t>A range predicate on K</a:t>
            </a:r>
          </a:p>
          <a:p>
            <a:pPr lvl="1" eaLnBrk="1" hangingPunct="1"/>
            <a:r>
              <a:rPr lang="en-US" dirty="0" smtClean="0"/>
              <a:t>A join on K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1E746-C74D-F342-81C1-C846FE0E0A9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dirty="0" smtClean="0"/>
              <a:t>We learned importance and benefits of </a:t>
            </a:r>
            <a:r>
              <a:rPr lang="en-US" dirty="0" err="1" smtClean="0"/>
              <a:t>DBMSs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learned how to use a DBMS</a:t>
            </a:r>
          </a:p>
          <a:p>
            <a:pPr lvl="1"/>
            <a:r>
              <a:rPr lang="en-US" dirty="0" smtClean="0"/>
              <a:t>How to specify what our data will look like: schema</a:t>
            </a:r>
          </a:p>
          <a:p>
            <a:pPr lvl="1"/>
            <a:r>
              <a:rPr lang="en-US" dirty="0" smtClean="0"/>
              <a:t>How to load data into the DBMS</a:t>
            </a:r>
          </a:p>
          <a:p>
            <a:pPr lvl="1"/>
            <a:r>
              <a:rPr lang="en-US" dirty="0" smtClean="0"/>
              <a:t>How to ask simple select-project-join-</a:t>
            </a:r>
            <a:r>
              <a:rPr lang="en-US" dirty="0" err="1" smtClean="0"/>
              <a:t>agg</a:t>
            </a:r>
            <a:r>
              <a:rPr lang="en-US" dirty="0" smtClean="0"/>
              <a:t>. queries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Today: how to get queries to run faster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1BD2E-BDAA-724E-B585-BE7A394C2B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Selection Problem 1</a:t>
            </a: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22E5B-4EC8-2B4A-A696-E920E0B1B35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1900237"/>
            <a:ext cx="170641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V(M, N, P);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3657600"/>
            <a:ext cx="198894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N=?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99063" y="3676650"/>
            <a:ext cx="1971964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P=?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914400" y="3119438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51208" name="TextBox 7"/>
          <p:cNvSpPr txBox="1">
            <a:spLocks noChangeArrowheads="1"/>
          </p:cNvSpPr>
          <p:nvPr/>
        </p:nvSpPr>
        <p:spPr bwMode="auto">
          <a:xfrm>
            <a:off x="4419600" y="3119438"/>
            <a:ext cx="1878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 queries:</a:t>
            </a:r>
          </a:p>
        </p:txBody>
      </p:sp>
      <p:sp>
        <p:nvSpPr>
          <p:cNvPr id="51209" name="TextBox 8"/>
          <p:cNvSpPr txBox="1">
            <a:spLocks noChangeArrowheads="1"/>
          </p:cNvSpPr>
          <p:nvPr/>
        </p:nvSpPr>
        <p:spPr bwMode="auto">
          <a:xfrm>
            <a:off x="457200" y="2662238"/>
            <a:ext cx="2995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Your workload is this</a:t>
            </a:r>
          </a:p>
        </p:txBody>
      </p:sp>
      <p:sp>
        <p:nvSpPr>
          <p:cNvPr id="51210" name="Rounded Rectangle 9"/>
          <p:cNvSpPr>
            <a:spLocks noChangeArrowheads="1"/>
          </p:cNvSpPr>
          <p:nvPr/>
        </p:nvSpPr>
        <p:spPr bwMode="auto">
          <a:xfrm>
            <a:off x="1371600" y="5410200"/>
            <a:ext cx="2711045" cy="57888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What indexes ?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Selection Problem 1</a:t>
            </a:r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3B9A3C-62ED-394F-82F2-ACDFC878602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1900237"/>
            <a:ext cx="170641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V(M, N, P);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3657600"/>
            <a:ext cx="198894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N=?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99063" y="3676650"/>
            <a:ext cx="1971964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P=?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231" name="TextBox 6"/>
          <p:cNvSpPr txBox="1">
            <a:spLocks noChangeArrowheads="1"/>
          </p:cNvSpPr>
          <p:nvPr/>
        </p:nvSpPr>
        <p:spPr bwMode="auto">
          <a:xfrm>
            <a:off x="914400" y="3119438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52232" name="TextBox 7"/>
          <p:cNvSpPr txBox="1">
            <a:spLocks noChangeArrowheads="1"/>
          </p:cNvSpPr>
          <p:nvPr/>
        </p:nvSpPr>
        <p:spPr bwMode="auto">
          <a:xfrm>
            <a:off x="4419600" y="3119438"/>
            <a:ext cx="1878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 queries:</a:t>
            </a:r>
          </a:p>
        </p:txBody>
      </p:sp>
      <p:sp>
        <p:nvSpPr>
          <p:cNvPr id="52233" name="TextBox 8"/>
          <p:cNvSpPr txBox="1">
            <a:spLocks noChangeArrowheads="1"/>
          </p:cNvSpPr>
          <p:nvPr/>
        </p:nvSpPr>
        <p:spPr bwMode="auto">
          <a:xfrm>
            <a:off x="457200" y="2662238"/>
            <a:ext cx="2995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Your workload is this</a:t>
            </a:r>
          </a:p>
        </p:txBody>
      </p:sp>
      <p:sp>
        <p:nvSpPr>
          <p:cNvPr id="52234" name="Rounded Rectangle 9"/>
          <p:cNvSpPr>
            <a:spLocks noChangeArrowheads="1"/>
          </p:cNvSpPr>
          <p:nvPr/>
        </p:nvSpPr>
        <p:spPr bwMode="auto">
          <a:xfrm>
            <a:off x="1069975" y="5448300"/>
            <a:ext cx="6829789" cy="57888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A:  V(N) and V(P) (hash tables or B-trees)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Selection Problem 2</a:t>
            </a:r>
          </a:p>
        </p:txBody>
      </p:sp>
      <p:sp>
        <p:nvSpPr>
          <p:cNvPr id="53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2486EE-E883-C64B-B3A2-553D007A8FC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1828800"/>
            <a:ext cx="170641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V(M, N, P);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3586163"/>
            <a:ext cx="324665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N&gt;? and N&lt;?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51263" y="3605213"/>
            <a:ext cx="1971964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P=?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457200" y="3048001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53256" name="TextBox 7"/>
          <p:cNvSpPr txBox="1">
            <a:spLocks noChangeArrowheads="1"/>
          </p:cNvSpPr>
          <p:nvPr/>
        </p:nvSpPr>
        <p:spPr bwMode="auto">
          <a:xfrm>
            <a:off x="3683961" y="3048001"/>
            <a:ext cx="1878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100 queries:</a:t>
            </a:r>
          </a:p>
        </p:txBody>
      </p:sp>
      <p:sp>
        <p:nvSpPr>
          <p:cNvPr id="53257" name="TextBox 8"/>
          <p:cNvSpPr txBox="1">
            <a:spLocks noChangeArrowheads="1"/>
          </p:cNvSpPr>
          <p:nvPr/>
        </p:nvSpPr>
        <p:spPr bwMode="auto">
          <a:xfrm>
            <a:off x="457200" y="2590801"/>
            <a:ext cx="2995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Your workload is this</a:t>
            </a:r>
          </a:p>
        </p:txBody>
      </p:sp>
      <p:sp>
        <p:nvSpPr>
          <p:cNvPr id="53258" name="Rounded Rectangle 9"/>
          <p:cNvSpPr>
            <a:spLocks noChangeArrowheads="1"/>
          </p:cNvSpPr>
          <p:nvPr/>
        </p:nvSpPr>
        <p:spPr bwMode="auto">
          <a:xfrm>
            <a:off x="1371600" y="5410200"/>
            <a:ext cx="2711045" cy="57888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What indexes ?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4613" y="3586163"/>
            <a:ext cx="252244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INTO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VALUES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?, ?, ?)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260" name="TextBox 11"/>
          <p:cNvSpPr txBox="1">
            <a:spLocks noChangeArrowheads="1"/>
          </p:cNvSpPr>
          <p:nvPr/>
        </p:nvSpPr>
        <p:spPr bwMode="auto">
          <a:xfrm>
            <a:off x="6370849" y="3052763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100000 queries: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Selection Problem 2</a:t>
            </a:r>
          </a:p>
        </p:txBody>
      </p:sp>
      <p:sp>
        <p:nvSpPr>
          <p:cNvPr id="542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502E19-5647-A544-B14F-F93F9E2D5BC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1824037"/>
            <a:ext cx="170641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V(M, N, P);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51263" y="3638550"/>
            <a:ext cx="1971964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P=?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278" name="TextBox 6"/>
          <p:cNvSpPr txBox="1">
            <a:spLocks noChangeArrowheads="1"/>
          </p:cNvSpPr>
          <p:nvPr/>
        </p:nvSpPr>
        <p:spPr bwMode="auto">
          <a:xfrm>
            <a:off x="457200" y="3081338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54279" name="TextBox 7"/>
          <p:cNvSpPr txBox="1">
            <a:spLocks noChangeArrowheads="1"/>
          </p:cNvSpPr>
          <p:nvPr/>
        </p:nvSpPr>
        <p:spPr bwMode="auto">
          <a:xfrm>
            <a:off x="3683961" y="3081338"/>
            <a:ext cx="1878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100 queries:</a:t>
            </a:r>
          </a:p>
        </p:txBody>
      </p:sp>
      <p:sp>
        <p:nvSpPr>
          <p:cNvPr id="54280" name="TextBox 8"/>
          <p:cNvSpPr txBox="1">
            <a:spLocks noChangeArrowheads="1"/>
          </p:cNvSpPr>
          <p:nvPr/>
        </p:nvSpPr>
        <p:spPr bwMode="auto">
          <a:xfrm>
            <a:off x="457200" y="2624138"/>
            <a:ext cx="2995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Your workload is this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4613" y="3619500"/>
            <a:ext cx="252244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INTO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VALUES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?, ?, ?)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282" name="TextBox 11"/>
          <p:cNvSpPr txBox="1">
            <a:spLocks noChangeArrowheads="1"/>
          </p:cNvSpPr>
          <p:nvPr/>
        </p:nvSpPr>
        <p:spPr bwMode="auto">
          <a:xfrm>
            <a:off x="6400800" y="3086100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54283" name="Rounded Rectangle 12"/>
          <p:cNvSpPr>
            <a:spLocks noChangeArrowheads="1"/>
          </p:cNvSpPr>
          <p:nvPr/>
        </p:nvSpPr>
        <p:spPr bwMode="auto">
          <a:xfrm>
            <a:off x="376645" y="5410200"/>
            <a:ext cx="8386355" cy="57888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A:  definitely V(N) (must B-tree); unsure about  V(P)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28600" y="3619500"/>
            <a:ext cx="324665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N&gt;? and N&lt;?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Selection Problem 3</a:t>
            </a:r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F85E75-77BC-C548-8466-515EA4D02D6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1828800"/>
            <a:ext cx="170641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V(M, N, P);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3662362"/>
            <a:ext cx="198894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N=?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19400" y="3681412"/>
            <a:ext cx="3229670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N=? and P&gt;?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5303" name="TextBox 6"/>
          <p:cNvSpPr txBox="1">
            <a:spLocks noChangeArrowheads="1"/>
          </p:cNvSpPr>
          <p:nvPr/>
        </p:nvSpPr>
        <p:spPr bwMode="auto">
          <a:xfrm>
            <a:off x="457200" y="3124200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55304" name="TextBox 7"/>
          <p:cNvSpPr txBox="1">
            <a:spLocks noChangeArrowheads="1"/>
          </p:cNvSpPr>
          <p:nvPr/>
        </p:nvSpPr>
        <p:spPr bwMode="auto">
          <a:xfrm>
            <a:off x="2971800" y="3124200"/>
            <a:ext cx="2563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1000000 queries:</a:t>
            </a:r>
          </a:p>
        </p:txBody>
      </p:sp>
      <p:sp>
        <p:nvSpPr>
          <p:cNvPr id="55305" name="TextBox 8"/>
          <p:cNvSpPr txBox="1">
            <a:spLocks noChangeArrowheads="1"/>
          </p:cNvSpPr>
          <p:nvPr/>
        </p:nvSpPr>
        <p:spPr bwMode="auto">
          <a:xfrm>
            <a:off x="457200" y="2667000"/>
            <a:ext cx="2995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Your workload is this</a:t>
            </a:r>
          </a:p>
        </p:txBody>
      </p:sp>
      <p:sp>
        <p:nvSpPr>
          <p:cNvPr id="55306" name="Rounded Rectangle 9"/>
          <p:cNvSpPr>
            <a:spLocks noChangeArrowheads="1"/>
          </p:cNvSpPr>
          <p:nvPr/>
        </p:nvSpPr>
        <p:spPr bwMode="auto">
          <a:xfrm>
            <a:off x="1371600" y="5410200"/>
            <a:ext cx="2711045" cy="57888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What indexes ?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4613" y="3662362"/>
            <a:ext cx="252244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INTO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VALUES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?, ?, ?)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5308" name="TextBox 11"/>
          <p:cNvSpPr txBox="1">
            <a:spLocks noChangeArrowheads="1"/>
          </p:cNvSpPr>
          <p:nvPr/>
        </p:nvSpPr>
        <p:spPr bwMode="auto">
          <a:xfrm>
            <a:off x="5867400" y="3128962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Selection Problem 3</a:t>
            </a:r>
          </a:p>
        </p:txBody>
      </p:sp>
      <p:sp>
        <p:nvSpPr>
          <p:cNvPr id="563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8A01F0-2F84-FA47-B1DA-1B897F6905A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1828800"/>
            <a:ext cx="170641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V(M, N, P);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3662362"/>
            <a:ext cx="198894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N=?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19400" y="3681412"/>
            <a:ext cx="3229670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N=? and P&gt;?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6327" name="TextBox 6"/>
          <p:cNvSpPr txBox="1">
            <a:spLocks noChangeArrowheads="1"/>
          </p:cNvSpPr>
          <p:nvPr/>
        </p:nvSpPr>
        <p:spPr bwMode="auto">
          <a:xfrm>
            <a:off x="457200" y="3124200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56328" name="TextBox 7"/>
          <p:cNvSpPr txBox="1">
            <a:spLocks noChangeArrowheads="1"/>
          </p:cNvSpPr>
          <p:nvPr/>
        </p:nvSpPr>
        <p:spPr bwMode="auto">
          <a:xfrm>
            <a:off x="2971800" y="3124200"/>
            <a:ext cx="2563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1000000 queries:</a:t>
            </a:r>
          </a:p>
        </p:txBody>
      </p:sp>
      <p:sp>
        <p:nvSpPr>
          <p:cNvPr id="56329" name="TextBox 8"/>
          <p:cNvSpPr txBox="1">
            <a:spLocks noChangeArrowheads="1"/>
          </p:cNvSpPr>
          <p:nvPr/>
        </p:nvSpPr>
        <p:spPr bwMode="auto">
          <a:xfrm>
            <a:off x="457200" y="2667000"/>
            <a:ext cx="2995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Your workload is this</a:t>
            </a:r>
          </a:p>
        </p:txBody>
      </p:sp>
      <p:sp>
        <p:nvSpPr>
          <p:cNvPr id="56330" name="Rounded Rectangle 9"/>
          <p:cNvSpPr>
            <a:spLocks noChangeArrowheads="1"/>
          </p:cNvSpPr>
          <p:nvPr/>
        </p:nvSpPr>
        <p:spPr bwMode="auto">
          <a:xfrm>
            <a:off x="1371600" y="5338762"/>
            <a:ext cx="1955568" cy="57888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A:  V(N, P)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4613" y="3662362"/>
            <a:ext cx="252244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INTO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VALUES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?, ?, ?)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6332" name="TextBox 11"/>
          <p:cNvSpPr txBox="1">
            <a:spLocks noChangeArrowheads="1"/>
          </p:cNvSpPr>
          <p:nvPr/>
        </p:nvSpPr>
        <p:spPr bwMode="auto">
          <a:xfrm>
            <a:off x="5867400" y="3128962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Selection Problem 4</a:t>
            </a:r>
          </a:p>
        </p:txBody>
      </p:sp>
      <p:sp>
        <p:nvSpPr>
          <p:cNvPr id="57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BF1518-F3B5-AB40-890E-693A9B3C8FA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1828800"/>
            <a:ext cx="170641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V(M, N, P);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80063" y="3752850"/>
            <a:ext cx="3212688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P&gt;? and P&lt;?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457200" y="3195638"/>
            <a:ext cx="2049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 queries:</a:t>
            </a:r>
          </a:p>
        </p:txBody>
      </p:sp>
      <p:sp>
        <p:nvSpPr>
          <p:cNvPr id="57351" name="TextBox 7"/>
          <p:cNvSpPr txBox="1">
            <a:spLocks noChangeArrowheads="1"/>
          </p:cNvSpPr>
          <p:nvPr/>
        </p:nvSpPr>
        <p:spPr bwMode="auto">
          <a:xfrm>
            <a:off x="4800600" y="3195638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57352" name="TextBox 8"/>
          <p:cNvSpPr txBox="1">
            <a:spLocks noChangeArrowheads="1"/>
          </p:cNvSpPr>
          <p:nvPr/>
        </p:nvSpPr>
        <p:spPr bwMode="auto">
          <a:xfrm>
            <a:off x="457200" y="2738438"/>
            <a:ext cx="2995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Your workload is this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28600" y="3733800"/>
            <a:ext cx="324665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N&gt;? and N&lt;?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7354" name="Rounded Rectangle 14"/>
          <p:cNvSpPr>
            <a:spLocks noChangeArrowheads="1"/>
          </p:cNvSpPr>
          <p:nvPr/>
        </p:nvSpPr>
        <p:spPr bwMode="auto">
          <a:xfrm>
            <a:off x="1423988" y="5486400"/>
            <a:ext cx="2711045" cy="57888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What indexes ?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Selection Problem 4</a:t>
            </a:r>
          </a:p>
        </p:txBody>
      </p:sp>
      <p:sp>
        <p:nvSpPr>
          <p:cNvPr id="583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759CBA-5FC9-CF46-A6AF-BF77644F894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1828800"/>
            <a:ext cx="170641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V(M, N, P);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80063" y="3752850"/>
            <a:ext cx="3212688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P&gt;? and P&lt;?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457200" y="3195638"/>
            <a:ext cx="2049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 queries:</a:t>
            </a:r>
          </a:p>
        </p:txBody>
      </p:sp>
      <p:sp>
        <p:nvSpPr>
          <p:cNvPr id="58375" name="TextBox 7"/>
          <p:cNvSpPr txBox="1">
            <a:spLocks noChangeArrowheads="1"/>
          </p:cNvSpPr>
          <p:nvPr/>
        </p:nvSpPr>
        <p:spPr bwMode="auto">
          <a:xfrm>
            <a:off x="4800600" y="3195638"/>
            <a:ext cx="2392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100000 queries:</a:t>
            </a:r>
          </a:p>
        </p:txBody>
      </p: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457200" y="2738438"/>
            <a:ext cx="2995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Your workload is this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28600" y="3733800"/>
            <a:ext cx="324665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*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V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N&gt;? and N&lt;?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378" name="Rounded Rectangle 14"/>
          <p:cNvSpPr>
            <a:spLocks noChangeArrowheads="1"/>
          </p:cNvSpPr>
          <p:nvPr/>
        </p:nvSpPr>
        <p:spPr bwMode="auto">
          <a:xfrm>
            <a:off x="1295400" y="5410200"/>
            <a:ext cx="6468437" cy="57888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A: V(N) secondary,   V(P) primary index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Index Selection Problem</a:t>
            </a:r>
          </a:p>
        </p:txBody>
      </p:sp>
      <p:sp>
        <p:nvSpPr>
          <p:cNvPr id="593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SQL Server</a:t>
            </a:r>
          </a:p>
          <a:p>
            <a:pPr lvl="1"/>
            <a:r>
              <a:rPr lang="en-US" dirty="0" smtClean="0"/>
              <a:t>Automatically, thanks to </a:t>
            </a:r>
            <a:r>
              <a:rPr lang="en-US" i="1" dirty="0" err="1" smtClean="0"/>
              <a:t>AutoAdmin</a:t>
            </a:r>
            <a:r>
              <a:rPr lang="en-US" i="1" dirty="0" smtClean="0"/>
              <a:t>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Much acclaimed successful research project from mid 90’s, similar ideas adopted by the other major vendors</a:t>
            </a:r>
          </a:p>
          <a:p>
            <a:pPr lvl="1"/>
            <a:r>
              <a:rPr lang="en-US" dirty="0" smtClean="0"/>
              <a:t>But can also do this manually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SQLite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You will do it manually, part of homework 2</a:t>
            </a:r>
          </a:p>
        </p:txBody>
      </p:sp>
      <p:sp>
        <p:nvSpPr>
          <p:cNvPr id="5939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2D1A0D-48E5-3B44-820F-E367B940EF9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Index Selection Guidelines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z="2400" dirty="0" smtClean="0"/>
              <a:t>Consider queries in workload in order of importance</a:t>
            </a:r>
          </a:p>
          <a:p>
            <a:endParaRPr lang="en-US" sz="2400" dirty="0" smtClean="0"/>
          </a:p>
          <a:p>
            <a:r>
              <a:rPr lang="en-US" sz="2400" dirty="0" smtClean="0"/>
              <a:t>Consider relations accessed by query</a:t>
            </a:r>
          </a:p>
          <a:p>
            <a:pPr lvl="1"/>
            <a:r>
              <a:rPr lang="en-US" sz="2000" dirty="0" smtClean="0"/>
              <a:t>No point indexing other relations</a:t>
            </a:r>
          </a:p>
          <a:p>
            <a:endParaRPr lang="en-US" sz="2400" dirty="0" smtClean="0"/>
          </a:p>
          <a:p>
            <a:r>
              <a:rPr lang="en-US" sz="2400" dirty="0" smtClean="0"/>
              <a:t>Look at WHERE clause for possible search key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Try to choose indexes that speed-up multiple queries</a:t>
            </a:r>
          </a:p>
          <a:p>
            <a:endParaRPr lang="en-US" sz="2400" dirty="0" smtClean="0"/>
          </a:p>
          <a:p>
            <a:r>
              <a:rPr lang="en-US" sz="2400" dirty="0" smtClean="0"/>
              <a:t>And then consider the following…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740C0-CF35-2749-8DC8-E4830689841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1143000"/>
          </a:xfrm>
        </p:spPr>
        <p:txBody>
          <a:bodyPr/>
          <a:lstStyle/>
          <a:p>
            <a:r>
              <a:rPr lang="en-US"/>
              <a:t>Query Evaluation Steps</a:t>
            </a:r>
          </a:p>
        </p:txBody>
      </p:sp>
      <p:sp>
        <p:nvSpPr>
          <p:cNvPr id="400387" name="AutoShape 3"/>
          <p:cNvSpPr>
            <a:spLocks noChangeArrowheads="1"/>
          </p:cNvSpPr>
          <p:nvPr/>
        </p:nvSpPr>
        <p:spPr bwMode="auto">
          <a:xfrm>
            <a:off x="2819400" y="2209800"/>
            <a:ext cx="3352800" cy="510778"/>
          </a:xfrm>
          <a:prstGeom prst="roundRect">
            <a:avLst>
              <a:gd name="adj" fmla="val 16667"/>
            </a:avLst>
          </a:prstGeom>
          <a:solidFill>
            <a:srgbClr val="0066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dirty="0">
                <a:latin typeface="Arial"/>
                <a:cs typeface="Arial"/>
              </a:rPr>
              <a:t>Parse &amp;</a:t>
            </a:r>
            <a:r>
              <a:rPr lang="en-US" sz="2400" dirty="0" smtClean="0">
                <a:latin typeface="Arial"/>
                <a:cs typeface="Arial"/>
              </a:rPr>
              <a:t> Check </a:t>
            </a:r>
            <a:r>
              <a:rPr lang="en-US" sz="2400" dirty="0">
                <a:latin typeface="Arial"/>
                <a:cs typeface="Arial"/>
              </a:rPr>
              <a:t>Query</a:t>
            </a:r>
          </a:p>
        </p:txBody>
      </p:sp>
      <p:sp>
        <p:nvSpPr>
          <p:cNvPr id="400388" name="AutoShape 4"/>
          <p:cNvSpPr>
            <a:spLocks noChangeArrowheads="1"/>
          </p:cNvSpPr>
          <p:nvPr/>
        </p:nvSpPr>
        <p:spPr bwMode="auto">
          <a:xfrm>
            <a:off x="2819400" y="3167777"/>
            <a:ext cx="3352800" cy="1328023"/>
          </a:xfrm>
          <a:prstGeom prst="roundRect">
            <a:avLst>
              <a:gd name="adj" fmla="val 16667"/>
            </a:avLst>
          </a:prstGeom>
          <a:solidFill>
            <a:srgbClr val="0066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 smtClean="0">
                <a:latin typeface="Arial"/>
                <a:cs typeface="Arial"/>
              </a:rPr>
              <a:t>Decide how best to answer query: query optimization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0390" name="AutoShape 6"/>
          <p:cNvSpPr>
            <a:spLocks noChangeArrowheads="1"/>
          </p:cNvSpPr>
          <p:nvPr/>
        </p:nvSpPr>
        <p:spPr bwMode="auto">
          <a:xfrm>
            <a:off x="2819400" y="4876800"/>
            <a:ext cx="3352800" cy="508000"/>
          </a:xfrm>
          <a:prstGeom prst="roundRect">
            <a:avLst>
              <a:gd name="adj" fmla="val 16667"/>
            </a:avLst>
          </a:prstGeom>
          <a:solidFill>
            <a:srgbClr val="0066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dirty="0">
                <a:latin typeface="Arial"/>
                <a:cs typeface="Arial"/>
              </a:rPr>
              <a:t>Query Execution</a:t>
            </a:r>
          </a:p>
        </p:txBody>
      </p:sp>
      <p:cxnSp>
        <p:nvCxnSpPr>
          <p:cNvPr id="400392" name="AutoShape 8"/>
          <p:cNvCxnSpPr>
            <a:cxnSpLocks noChangeShapeType="1"/>
            <a:stCxn id="400387" idx="2"/>
            <a:endCxn id="400388" idx="0"/>
          </p:cNvCxnSpPr>
          <p:nvPr/>
        </p:nvCxnSpPr>
        <p:spPr bwMode="auto">
          <a:xfrm rot="5400000">
            <a:off x="4272201" y="2944177"/>
            <a:ext cx="44719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0394" name="AutoShape 10"/>
          <p:cNvCxnSpPr>
            <a:cxnSpLocks noChangeShapeType="1"/>
            <a:stCxn id="400388" idx="2"/>
            <a:endCxn id="400390" idx="0"/>
          </p:cNvCxnSpPr>
          <p:nvPr/>
        </p:nvCxnSpPr>
        <p:spPr bwMode="auto">
          <a:xfrm rot="5400000">
            <a:off x="4305300" y="4686300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0395" name="AutoShape 11"/>
          <p:cNvCxnSpPr>
            <a:cxnSpLocks noChangeShapeType="1"/>
            <a:stCxn id="400390" idx="2"/>
            <a:endCxn id="25" idx="0"/>
          </p:cNvCxnSpPr>
          <p:nvPr/>
        </p:nvCxnSpPr>
        <p:spPr bwMode="auto">
          <a:xfrm rot="16200000" flipH="1">
            <a:off x="4292600" y="5587999"/>
            <a:ext cx="40640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3657601" y="144303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>
                <a:latin typeface="Arial"/>
                <a:cs typeface="Arial"/>
              </a:rPr>
              <a:t>SQL query</a:t>
            </a:r>
          </a:p>
        </p:txBody>
      </p:sp>
      <p:cxnSp>
        <p:nvCxnSpPr>
          <p:cNvPr id="400397" name="AutoShape 13"/>
          <p:cNvCxnSpPr>
            <a:cxnSpLocks noChangeShapeType="1"/>
            <a:stCxn id="400396" idx="2"/>
            <a:endCxn id="400387" idx="0"/>
          </p:cNvCxnSpPr>
          <p:nvPr/>
        </p:nvCxnSpPr>
        <p:spPr bwMode="auto">
          <a:xfrm rot="5400000">
            <a:off x="4341020" y="2055019"/>
            <a:ext cx="30956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813EA2BD-E1AE-594E-A251-763EDD7589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352801" y="5791200"/>
            <a:ext cx="228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 smtClean="0">
                <a:latin typeface="Arial"/>
                <a:cs typeface="Arial"/>
              </a:rPr>
              <a:t>Return </a:t>
            </a:r>
            <a:r>
              <a:rPr lang="en-US" dirty="0" smtClean="0">
                <a:latin typeface="Arial"/>
                <a:cs typeface="Arial"/>
              </a:rPr>
              <a:t>Results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1" name="Oval Callout 40"/>
          <p:cNvSpPr/>
          <p:nvPr/>
        </p:nvSpPr>
        <p:spPr bwMode="auto">
          <a:xfrm>
            <a:off x="152400" y="2057400"/>
            <a:ext cx="2743200" cy="1828627"/>
          </a:xfrm>
          <a:prstGeom prst="wedgeEllipseCallout">
            <a:avLst>
              <a:gd name="adj1" fmla="val 55761"/>
              <a:gd name="adj2" fmla="val -16528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Translate query string into internal representation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2" name="Oval Callout 41"/>
          <p:cNvSpPr/>
          <p:nvPr/>
        </p:nvSpPr>
        <p:spPr bwMode="auto">
          <a:xfrm>
            <a:off x="6400800" y="1981200"/>
            <a:ext cx="2743200" cy="1600027"/>
          </a:xfrm>
          <a:prstGeom prst="wedgeEllipseCallout">
            <a:avLst>
              <a:gd name="adj1" fmla="val -63807"/>
              <a:gd name="adj2" fmla="val -7324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Check syntax, access control, table names, etc.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animBg="1"/>
      <p:bldP spid="400388" grpId="0" animBg="1"/>
      <p:bldP spid="400390" grpId="0" animBg="1"/>
      <p:bldP spid="41" grpId="0" animBg="1"/>
      <p:bldP spid="4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 Selection: </a:t>
            </a:r>
            <a:br>
              <a:rPr lang="en-US" dirty="0" smtClean="0"/>
            </a:br>
            <a:r>
              <a:rPr lang="en-US" dirty="0" smtClean="0"/>
              <a:t>Multi-attribute Keys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Consider creating a multi-attribute key on K1, K2, … if</a:t>
            </a:r>
          </a:p>
          <a:p>
            <a:pPr eaLnBrk="1" hangingPunct="1"/>
            <a:r>
              <a:rPr lang="en-US" dirty="0" smtClean="0"/>
              <a:t>WHERE clause has matches on K1, K2, …</a:t>
            </a:r>
          </a:p>
          <a:p>
            <a:pPr lvl="1" eaLnBrk="1" hangingPunct="1"/>
            <a:r>
              <a:rPr lang="en-US" dirty="0" smtClean="0"/>
              <a:t>But also consider separate indexes</a:t>
            </a:r>
          </a:p>
          <a:p>
            <a:pPr eaLnBrk="1" hangingPunct="1"/>
            <a:r>
              <a:rPr lang="en-US" dirty="0" smtClean="0"/>
              <a:t>SELECT clause contains only K1, K2, ..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i="1" dirty="0" smtClean="0"/>
              <a:t>covering index </a:t>
            </a:r>
            <a:r>
              <a:rPr lang="en-US" dirty="0" smtClean="0"/>
              <a:t>is one that can be used exclusively to answer a query, e.g. index R(K1,K2) covers the query: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F1C6F-993D-4948-B7AC-91F77F4962A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5638800"/>
            <a:ext cx="6215494" cy="523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800" dirty="0">
                <a:latin typeface="Arial"/>
                <a:cs typeface="Arial"/>
              </a:rPr>
              <a:t> K2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800" dirty="0">
                <a:latin typeface="Arial"/>
                <a:cs typeface="Arial"/>
              </a:rPr>
              <a:t> R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800" dirty="0">
                <a:latin typeface="Arial"/>
                <a:cs typeface="Arial"/>
              </a:rPr>
              <a:t> K1=55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Cluster or Not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Range queries benefit mostly from clustering</a:t>
            </a:r>
          </a:p>
          <a:p>
            <a:pPr eaLnBrk="1" hangingPunct="1"/>
            <a:r>
              <a:rPr lang="en-US" smtClean="0"/>
              <a:t>Covering indexes do </a:t>
            </a:r>
            <a:r>
              <a:rPr lang="en-US" i="1" smtClean="0"/>
              <a:t>not</a:t>
            </a:r>
            <a:r>
              <a:rPr lang="en-US" smtClean="0"/>
              <a:t> need to be clustered: they work equally well unclustered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45E79-D254-9440-BC00-94ECD569421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583E96-DE3E-9045-B2AD-8A8F2633B3A1}" type="slidenum">
              <a:rPr lang="en-US" smtClean="0"/>
              <a:pPr/>
              <a:t>32</a:t>
            </a:fld>
            <a:endParaRPr lang="en-US" smtClean="0"/>
          </a:p>
        </p:txBody>
      </p:sp>
      <p:cxnSp>
        <p:nvCxnSpPr>
          <p:cNvPr id="21507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-647700" y="3009900"/>
            <a:ext cx="5181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8" name="Straight Arrow Connector 8"/>
          <p:cNvCxnSpPr>
            <a:cxnSpLocks noChangeShapeType="1"/>
          </p:cNvCxnSpPr>
          <p:nvPr/>
        </p:nvCxnSpPr>
        <p:spPr bwMode="auto">
          <a:xfrm>
            <a:off x="1143000" y="5257800"/>
            <a:ext cx="7391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09" name="TextBox 9"/>
          <p:cNvSpPr txBox="1">
            <a:spLocks noChangeArrowheads="1"/>
          </p:cNvSpPr>
          <p:nvPr/>
        </p:nvSpPr>
        <p:spPr bwMode="auto">
          <a:xfrm>
            <a:off x="2895600" y="5715000"/>
            <a:ext cx="45759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Percentage </a:t>
            </a:r>
            <a:r>
              <a:rPr lang="en-US" sz="2800" dirty="0" err="1">
                <a:latin typeface="Arial"/>
                <a:cs typeface="Arial"/>
              </a:rPr>
              <a:t>tuples</a:t>
            </a:r>
            <a:r>
              <a:rPr lang="en-US" sz="2800" dirty="0">
                <a:latin typeface="Arial"/>
                <a:cs typeface="Arial"/>
              </a:rPr>
              <a:t> retrieved</a:t>
            </a:r>
          </a:p>
        </p:txBody>
      </p:sp>
      <p:sp>
        <p:nvSpPr>
          <p:cNvPr id="21510" name="TextBox 10"/>
          <p:cNvSpPr txBox="1">
            <a:spLocks noChangeArrowheads="1"/>
          </p:cNvSpPr>
          <p:nvPr/>
        </p:nvSpPr>
        <p:spPr bwMode="auto">
          <a:xfrm>
            <a:off x="498475" y="2209800"/>
            <a:ext cx="922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Cost</a:t>
            </a:r>
          </a:p>
        </p:txBody>
      </p:sp>
      <p:sp>
        <p:nvSpPr>
          <p:cNvPr id="21511" name="TextBox 11"/>
          <p:cNvSpPr txBox="1">
            <a:spLocks noChangeArrowheads="1"/>
          </p:cNvSpPr>
          <p:nvPr/>
        </p:nvSpPr>
        <p:spPr bwMode="auto">
          <a:xfrm>
            <a:off x="1981200" y="5410200"/>
            <a:ext cx="3843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0</a:t>
            </a:r>
          </a:p>
        </p:txBody>
      </p:sp>
      <p:sp>
        <p:nvSpPr>
          <p:cNvPr id="21512" name="TextBox 12"/>
          <p:cNvSpPr txBox="1">
            <a:spLocks noChangeArrowheads="1"/>
          </p:cNvSpPr>
          <p:nvPr/>
        </p:nvSpPr>
        <p:spPr bwMode="auto">
          <a:xfrm>
            <a:off x="7162800" y="5334000"/>
            <a:ext cx="783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100</a:t>
            </a:r>
          </a:p>
        </p:txBody>
      </p:sp>
      <p:cxnSp>
        <p:nvCxnSpPr>
          <p:cNvPr id="21513" name="Straight Connector 14"/>
          <p:cNvCxnSpPr>
            <a:cxnSpLocks noChangeShapeType="1"/>
          </p:cNvCxnSpPr>
          <p:nvPr/>
        </p:nvCxnSpPr>
        <p:spPr bwMode="auto">
          <a:xfrm>
            <a:off x="1981200" y="2819400"/>
            <a:ext cx="609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4" name="Straight Connector 16"/>
          <p:cNvCxnSpPr>
            <a:cxnSpLocks noChangeShapeType="1"/>
          </p:cNvCxnSpPr>
          <p:nvPr/>
        </p:nvCxnSpPr>
        <p:spPr bwMode="auto">
          <a:xfrm flipV="1">
            <a:off x="1905000" y="2819400"/>
            <a:ext cx="6172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5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342900" y="2171700"/>
            <a:ext cx="464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6" name="TextBox 19"/>
          <p:cNvSpPr txBox="1">
            <a:spLocks noChangeArrowheads="1"/>
          </p:cNvSpPr>
          <p:nvPr/>
        </p:nvSpPr>
        <p:spPr bwMode="auto">
          <a:xfrm>
            <a:off x="4800600" y="2286000"/>
            <a:ext cx="2374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Sequential scan</a:t>
            </a:r>
          </a:p>
        </p:txBody>
      </p:sp>
      <p:sp>
        <p:nvSpPr>
          <p:cNvPr id="21517" name="TextBox 20"/>
          <p:cNvSpPr txBox="1">
            <a:spLocks noChangeArrowheads="1"/>
          </p:cNvSpPr>
          <p:nvPr/>
        </p:nvSpPr>
        <p:spPr bwMode="auto">
          <a:xfrm rot="-1263122">
            <a:off x="4102599" y="3362474"/>
            <a:ext cx="2326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Clustered index</a:t>
            </a:r>
          </a:p>
        </p:txBody>
      </p:sp>
      <p:sp>
        <p:nvSpPr>
          <p:cNvPr id="21518" name="TextBox 21"/>
          <p:cNvSpPr txBox="1">
            <a:spLocks noChangeArrowheads="1"/>
          </p:cNvSpPr>
          <p:nvPr/>
        </p:nvSpPr>
        <p:spPr bwMode="auto">
          <a:xfrm rot="-4153585">
            <a:off x="1456392" y="1064567"/>
            <a:ext cx="2648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Unclustered index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105400" y="533400"/>
            <a:ext cx="3773488" cy="138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800">
                <a:latin typeface="Arial"/>
                <a:cs typeface="Arial"/>
              </a:rPr>
              <a:t> *</a:t>
            </a:r>
            <a:br>
              <a:rPr lang="en-US" sz="2800">
                <a:latin typeface="Arial"/>
                <a:cs typeface="Arial"/>
              </a:rPr>
            </a:br>
            <a:r>
              <a:rPr lang="en-US" sz="280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800">
                <a:latin typeface="Arial"/>
                <a:cs typeface="Arial"/>
              </a:rPr>
              <a:t> R</a:t>
            </a:r>
            <a:br>
              <a:rPr lang="en-US" sz="2800">
                <a:latin typeface="Arial"/>
                <a:cs typeface="Arial"/>
              </a:rPr>
            </a:br>
            <a:r>
              <a:rPr lang="en-US" sz="280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800">
                <a:latin typeface="Arial"/>
                <a:cs typeface="Arial"/>
              </a:rPr>
              <a:t> K&gt;? and K&lt;?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 v.s. B+ tree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 1: always use a B+ tree  </a:t>
            </a:r>
            <a:r>
              <a:rPr lang="en-US" dirty="0" err="1" smtClean="0">
                <a:sym typeface="Wingdings" charset="2"/>
              </a:rPr>
              <a:t></a:t>
            </a:r>
            <a:endParaRPr lang="en-US" dirty="0" smtClean="0">
              <a:sym typeface="Wingdings" charset="2"/>
            </a:endParaRPr>
          </a:p>
          <a:p>
            <a:pPr eaLnBrk="1" hangingPunct="1"/>
            <a:endParaRPr lang="en-US" dirty="0" smtClean="0">
              <a:sym typeface="Wingdings" charset="2"/>
            </a:endParaRPr>
          </a:p>
          <a:p>
            <a:pPr eaLnBrk="1" hangingPunct="1"/>
            <a:r>
              <a:rPr lang="en-US" dirty="0" smtClean="0">
                <a:sym typeface="Wingdings" charset="2"/>
              </a:rPr>
              <a:t>Rule 2: use a Hash table on K when:</a:t>
            </a:r>
          </a:p>
          <a:p>
            <a:pPr lvl="1" eaLnBrk="1" hangingPunct="1"/>
            <a:r>
              <a:rPr lang="en-US" dirty="0" smtClean="0">
                <a:sym typeface="Wingdings" charset="2"/>
              </a:rPr>
              <a:t>There is a very important selection query on equality (WHERE K=?), and no range queries</a:t>
            </a:r>
          </a:p>
          <a:p>
            <a:pPr lvl="1" eaLnBrk="1" hangingPunct="1"/>
            <a:r>
              <a:rPr lang="en-US" dirty="0" smtClean="0"/>
              <a:t>You know that the optimizer uses a nested loop join where K is the join attribute of the inner relation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770E8B-718B-B34B-8AC6-EAEAB66EB6B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Balance Queries v.s. Updates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Indexes speed up queries</a:t>
            </a:r>
          </a:p>
          <a:p>
            <a:pPr lvl="1" eaLnBrk="1" hangingPunct="1"/>
            <a:r>
              <a:rPr lang="en-US" dirty="0" smtClean="0"/>
              <a:t>SELECT FROM WHERE</a:t>
            </a:r>
          </a:p>
          <a:p>
            <a:pPr eaLnBrk="1" hangingPunct="1"/>
            <a:r>
              <a:rPr lang="en-US" dirty="0" smtClean="0"/>
              <a:t>But they usually slow down updates:</a:t>
            </a:r>
          </a:p>
          <a:p>
            <a:pPr lvl="1" eaLnBrk="1" hangingPunct="1"/>
            <a:r>
              <a:rPr lang="en-US" dirty="0" smtClean="0"/>
              <a:t>INSERT, DELETE, UPDATE</a:t>
            </a:r>
          </a:p>
          <a:p>
            <a:pPr lvl="1" eaLnBrk="1" hangingPunct="1"/>
            <a:r>
              <a:rPr lang="en-US" dirty="0" smtClean="0"/>
              <a:t>However some updates benefit from indexes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8AC53-C1D6-0C45-BDD8-5AA2282E251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19413" y="4572000"/>
            <a:ext cx="2770114" cy="1385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UPDATE </a:t>
            </a:r>
            <a:r>
              <a:rPr lang="en-US" sz="2800" dirty="0">
                <a:latin typeface="Arial"/>
                <a:cs typeface="Arial"/>
              </a:rPr>
              <a:t>R</a:t>
            </a:r>
          </a:p>
          <a:p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   SET </a:t>
            </a:r>
            <a:r>
              <a:rPr lang="en-US" sz="2800" dirty="0">
                <a:latin typeface="Arial"/>
                <a:cs typeface="Arial"/>
              </a:rPr>
              <a:t>A = 7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>  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800" dirty="0">
                <a:latin typeface="Arial"/>
                <a:cs typeface="Arial"/>
              </a:rPr>
              <a:t> K=55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 for Index Selection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Server 2000 Index Tuning Wizard</a:t>
            </a:r>
          </a:p>
          <a:p>
            <a:pPr eaLnBrk="1" hangingPunct="1"/>
            <a:r>
              <a:rPr lang="en-US" smtClean="0"/>
              <a:t>DB2 Index Advisor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 they work:</a:t>
            </a:r>
          </a:p>
          <a:p>
            <a:pPr lvl="1" eaLnBrk="1" hangingPunct="1"/>
            <a:r>
              <a:rPr lang="en-US" smtClean="0"/>
              <a:t>They walk through a large number of configurations, compute their costs, and choose the configuration with minimum cost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F03FF-429D-4840-99C5-DEE3B542F15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Database Tuning Problem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are given a workload description</a:t>
            </a:r>
          </a:p>
          <a:p>
            <a:pPr lvl="1" eaLnBrk="1" hangingPunct="1"/>
            <a:r>
              <a:rPr lang="en-US" dirty="0" smtClean="0"/>
              <a:t>List of queries and their frequencies</a:t>
            </a:r>
          </a:p>
          <a:p>
            <a:pPr lvl="1" eaLnBrk="1" hangingPunct="1"/>
            <a:r>
              <a:rPr lang="en-US" dirty="0" smtClean="0"/>
              <a:t>List of updates and their frequencies</a:t>
            </a:r>
          </a:p>
          <a:p>
            <a:pPr lvl="1" eaLnBrk="1" hangingPunct="1"/>
            <a:r>
              <a:rPr lang="en-US" dirty="0" smtClean="0"/>
              <a:t>Performance goals for each type of query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Perform </a:t>
            </a:r>
            <a:r>
              <a:rPr lang="en-US" i="1" dirty="0" smtClean="0"/>
              <a:t>physical database design</a:t>
            </a:r>
          </a:p>
          <a:p>
            <a:pPr lvl="1" eaLnBrk="1" hangingPunct="1"/>
            <a:r>
              <a:rPr lang="en-US" dirty="0" smtClean="0"/>
              <a:t>Choose indexes</a:t>
            </a:r>
          </a:p>
          <a:p>
            <a:pPr lvl="1" eaLnBrk="1" hangingPunct="1"/>
            <a:r>
              <a:rPr lang="en-US" dirty="0" smtClean="0"/>
              <a:t>Other tunings are also possible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213B2-22AF-3B44-B98F-7152A2A307C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1BF9-D67B-9542-81C7-FF23D88596A1}" type="slidenum">
              <a:rPr lang="en-US"/>
              <a:pPr/>
              <a:t>4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1330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Arial"/>
                <a:cs typeface="Arial"/>
              </a:rPr>
              <a:t>Student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370342" y="1447800"/>
            <a:ext cx="14162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Arial"/>
                <a:cs typeface="Arial"/>
              </a:rPr>
              <a:t>Courses</a:t>
            </a:r>
            <a:endParaRPr lang="en-US" b="1" dirty="0">
              <a:latin typeface="Arial"/>
              <a:cs typeface="Arial"/>
            </a:endParaRPr>
          </a:p>
        </p:txBody>
      </p:sp>
      <p:graphicFrame>
        <p:nvGraphicFramePr>
          <p:cNvPr id="164990" name="Group 126"/>
          <p:cNvGraphicFramePr>
            <a:graphicFrameLocks noGrp="1"/>
          </p:cNvGraphicFramePr>
          <p:nvPr/>
        </p:nvGraphicFramePr>
        <p:xfrm>
          <a:off x="533400" y="1905000"/>
          <a:ext cx="3429000" cy="1789113"/>
        </p:xfrm>
        <a:graphic>
          <a:graphicData uri="http://schemas.openxmlformats.org/drawingml/2006/table">
            <a:tbl>
              <a:tblPr/>
              <a:tblGrid>
                <a:gridCol w="1295400"/>
                <a:gridCol w="990600"/>
                <a:gridCol w="114300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fName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195428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Hanks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645947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Hanks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981" name="Group 117"/>
          <p:cNvGraphicFramePr>
            <a:graphicFrameLocks noGrp="1"/>
          </p:cNvGraphicFramePr>
          <p:nvPr/>
        </p:nvGraphicFramePr>
        <p:xfrm>
          <a:off x="5486400" y="1905000"/>
          <a:ext cx="3251200" cy="1331913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studentID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courseID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195428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344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33400" y="3962400"/>
            <a:ext cx="8224127" cy="18651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30000"/>
              </a:spcBef>
              <a:buFontTx/>
              <a:buNone/>
            </a:pPr>
            <a:r>
              <a:rPr sz="3200" noProof="1">
                <a:latin typeface="Calibri"/>
                <a:cs typeface="Calibri"/>
              </a:rPr>
              <a:t>SELECT *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sz="3200" noProof="1">
                <a:latin typeface="Calibri"/>
                <a:cs typeface="Calibri"/>
              </a:rPr>
              <a:t>FROM </a:t>
            </a:r>
            <a:r>
              <a:rPr sz="3200" noProof="1" smtClean="0">
                <a:latin typeface="Calibri"/>
                <a:cs typeface="Calibri"/>
              </a:rPr>
              <a:t> </a:t>
            </a:r>
            <a:r>
              <a:rPr lang="en-US" sz="3200" noProof="1" smtClean="0">
                <a:latin typeface="Calibri"/>
                <a:cs typeface="Calibri"/>
              </a:rPr>
              <a:t>Student S, Courses C</a:t>
            </a:r>
            <a:endParaRPr sz="3200" noProof="1" smtClean="0">
              <a:latin typeface="Calibri"/>
              <a:cs typeface="Calibri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sz="3200" noProof="1">
                <a:latin typeface="Calibri"/>
                <a:cs typeface="Calibri"/>
              </a:rPr>
              <a:t>WHERE</a:t>
            </a:r>
            <a:r>
              <a:rPr sz="3200" noProof="1" smtClean="0">
                <a:latin typeface="Calibri"/>
                <a:cs typeface="Calibri"/>
              </a:rPr>
              <a:t> </a:t>
            </a:r>
            <a:r>
              <a:rPr lang="en-US" sz="3200" noProof="1" smtClean="0">
                <a:latin typeface="Calibri"/>
                <a:cs typeface="Calibri"/>
              </a:rPr>
              <a:t>S.ID=C.studentID AND C.courseID &gt;= 300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2000" y="3505200"/>
            <a:ext cx="4529756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dirty="0" smtClean="0">
                <a:latin typeface="Arial"/>
                <a:cs typeface="Arial"/>
              </a:rPr>
              <a:t>Both tables are on disk</a:t>
            </a:r>
          </a:p>
          <a:p>
            <a:pPr algn="ctr">
              <a:buFontTx/>
              <a:buNone/>
            </a:pPr>
            <a:r>
              <a:rPr lang="en-US" dirty="0" smtClean="0">
                <a:latin typeface="Arial"/>
                <a:cs typeface="Arial"/>
              </a:rPr>
              <a:t>How can we answer this query?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Query Plan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6DE92-0E6F-BD4D-A48E-BF10490F5D8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2590800"/>
            <a:ext cx="3666864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For all students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    For all courses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           If conditions=true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               Return result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5105400" y="2057400"/>
            <a:ext cx="1828800" cy="990600"/>
          </a:xfrm>
          <a:prstGeom prst="wedgeEllipseCallout">
            <a:avLst>
              <a:gd name="adj1" fmla="val -112253"/>
              <a:gd name="adj2" fmla="val 45425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Nested-loop join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4267200" y="3962400"/>
            <a:ext cx="4572000" cy="1752600"/>
          </a:xfrm>
          <a:prstGeom prst="wedgeEllipseCallout">
            <a:avLst>
              <a:gd name="adj1" fmla="val -58316"/>
              <a:gd name="adj2" fmla="val -42190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Relations may not fit in memory. So may need to read courses many times from disk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Query Plan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6DE92-0E6F-BD4D-A48E-BF10490F5D8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2057400"/>
            <a:ext cx="5506586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Sort students on ID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Sort courses on studentID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Merge join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Check additional conditions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Return results that satisfy conditions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6553200" y="1676400"/>
            <a:ext cx="2057400" cy="990600"/>
          </a:xfrm>
          <a:prstGeom prst="wedgeEllipseCallout">
            <a:avLst>
              <a:gd name="adj1" fmla="val -93682"/>
              <a:gd name="adj2" fmla="val 67788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Sort-merge join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477000" y="4495800"/>
            <a:ext cx="2362200" cy="1219200"/>
          </a:xfrm>
          <a:prstGeom prst="wedgeEllipseCallout">
            <a:avLst>
              <a:gd name="adj1" fmla="val -90811"/>
              <a:gd name="adj2" fmla="val -6936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Sorting can take a long time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Query Plan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6DE92-0E6F-BD4D-A48E-BF10490F5D8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752600"/>
            <a:ext cx="7010400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Create a hash-table of students on ID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Read courses and probe hash table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If match found, check additional conditions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Return results that satisfy the conditions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7315200" y="1143000"/>
            <a:ext cx="1828800" cy="990600"/>
          </a:xfrm>
          <a:prstGeom prst="wedgeEllipseCallout">
            <a:avLst>
              <a:gd name="adj1" fmla="val -59770"/>
              <a:gd name="adj2" fmla="val 46916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Hash-join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172200" y="3962400"/>
            <a:ext cx="2514600" cy="1295400"/>
          </a:xfrm>
          <a:prstGeom prst="wedgeEllipseCallout">
            <a:avLst>
              <a:gd name="adj1" fmla="val -38043"/>
              <a:gd name="adj2" fmla="val -99011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Hash table may not fit in memory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1371600" y="4191000"/>
            <a:ext cx="3200400" cy="1524000"/>
          </a:xfrm>
          <a:prstGeom prst="wedgeEllipseCallout">
            <a:avLst>
              <a:gd name="adj1" fmla="val -29277"/>
              <a:gd name="adj2" fmla="val -9125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Still have to read entire relations from disk!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Query Plan 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1BD2E-BDAA-724E-B585-BE7A394C2B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752600"/>
            <a:ext cx="88392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Find and only readfrom disk courses with courseID &gt;= 300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For each such course, find matching students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noProof="1" smtClean="0">
                <a:latin typeface="Calibri"/>
                <a:cs typeface="Calibri"/>
              </a:rPr>
              <a:t>Return results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1371600" y="4191000"/>
            <a:ext cx="1905000" cy="914400"/>
          </a:xfrm>
          <a:prstGeom prst="wedgeEllipseCallout">
            <a:avLst>
              <a:gd name="adj1" fmla="val 10199"/>
              <a:gd name="adj2" fmla="val -178796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Can we do this?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4419600" y="4038600"/>
            <a:ext cx="2667000" cy="1066800"/>
          </a:xfrm>
          <a:prstGeom prst="wedgeEllipseCallout">
            <a:avLst>
              <a:gd name="adj1" fmla="val -26343"/>
              <a:gd name="adj2" fmla="val -155262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Yes! But we need</a:t>
            </a:r>
            <a:r>
              <a:rPr lang="en-US" b="1" dirty="0" smtClean="0">
                <a:latin typeface="Calibri"/>
                <a:cs typeface="Calibri"/>
              </a:rPr>
              <a:t> indexes</a:t>
            </a:r>
            <a:endParaRPr lang="en-US" b="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r>
              <a:rPr lang="en-US" dirty="0" err="1" smtClean="0"/>
              <a:t>DBMSs</a:t>
            </a:r>
            <a:r>
              <a:rPr lang="en-US" dirty="0" smtClean="0"/>
              <a:t> store data in </a:t>
            </a:r>
            <a:r>
              <a:rPr lang="en-US" b="1" dirty="0" smtClean="0"/>
              <a:t>files</a:t>
            </a:r>
          </a:p>
          <a:p>
            <a:r>
              <a:rPr lang="en-US" dirty="0" smtClean="0"/>
              <a:t>Most common organization is row-wise storage</a:t>
            </a:r>
          </a:p>
          <a:p>
            <a:r>
              <a:rPr lang="en-US" dirty="0" smtClean="0"/>
              <a:t>On disk, a file is split into </a:t>
            </a:r>
          </a:p>
          <a:p>
            <a:pPr>
              <a:buNone/>
            </a:pPr>
            <a:r>
              <a:rPr lang="en-US" dirty="0" smtClean="0"/>
              <a:t>	blocks</a:t>
            </a:r>
          </a:p>
          <a:p>
            <a:r>
              <a:rPr lang="en-US" dirty="0" smtClean="0"/>
              <a:t>Each block contains </a:t>
            </a:r>
          </a:p>
          <a:p>
            <a:pPr>
              <a:buNone/>
            </a:pPr>
            <a:r>
              <a:rPr lang="en-US" dirty="0" smtClean="0"/>
              <a:t>	a set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 the example, we have 4 blocks with 2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each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1BD2E-BDAA-724E-B585-BE7A394C2B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5638800" y="3048000"/>
          <a:ext cx="2819400" cy="609599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5638800" y="3733799"/>
          <a:ext cx="2819400" cy="609599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60"/>
          <p:cNvGraphicFramePr>
            <a:graphicFrameLocks noGrp="1"/>
          </p:cNvGraphicFramePr>
          <p:nvPr/>
        </p:nvGraphicFramePr>
        <p:xfrm>
          <a:off x="5638800" y="4419599"/>
          <a:ext cx="2819400" cy="609599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71"/>
          <p:cNvGraphicFramePr>
            <a:graphicFrameLocks noGrp="1"/>
          </p:cNvGraphicFramePr>
          <p:nvPr/>
        </p:nvGraphicFramePr>
        <p:xfrm>
          <a:off x="5638800" y="5105399"/>
          <a:ext cx="2819400" cy="609599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2086</Words>
  <Application>Microsoft Macintosh PowerPoint</Application>
  <PresentationFormat>On-screen Show (4:3)</PresentationFormat>
  <Paragraphs>487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Introduction to Database Systems CSE 444</vt:lpstr>
      <vt:lpstr>Where We Are</vt:lpstr>
      <vt:lpstr>Query Evaluation Steps</vt:lpstr>
      <vt:lpstr>Example</vt:lpstr>
      <vt:lpstr>Possible Query Plan 1</vt:lpstr>
      <vt:lpstr>Possible Query Plan 2</vt:lpstr>
      <vt:lpstr>Possible Query Plan 3</vt:lpstr>
      <vt:lpstr>Possible Query Plan 4</vt:lpstr>
      <vt:lpstr>Data Storage</vt:lpstr>
      <vt:lpstr>Database File Types</vt:lpstr>
      <vt:lpstr>Index</vt:lpstr>
      <vt:lpstr>Example of Index</vt:lpstr>
      <vt:lpstr>Hash-Based Index by Example</vt:lpstr>
      <vt:lpstr>B+ Tree Index by Example</vt:lpstr>
      <vt:lpstr>Clustered vs Unclustered</vt:lpstr>
      <vt:lpstr>Index Classification</vt:lpstr>
      <vt:lpstr>Indexes in SQL</vt:lpstr>
      <vt:lpstr>The Index Selection Problem</vt:lpstr>
      <vt:lpstr>Index Selection: Which Search Key</vt:lpstr>
      <vt:lpstr>The Index Selection Problem 1</vt:lpstr>
      <vt:lpstr>The Index Selection Problem 1</vt:lpstr>
      <vt:lpstr>The Index Selection Problem 2</vt:lpstr>
      <vt:lpstr>The Index Selection Problem 2</vt:lpstr>
      <vt:lpstr>The Index Selection Problem 3</vt:lpstr>
      <vt:lpstr>The Index Selection Problem 3</vt:lpstr>
      <vt:lpstr>The Index Selection Problem 4</vt:lpstr>
      <vt:lpstr>The Index Selection Problem 4</vt:lpstr>
      <vt:lpstr>The Index Selection Problem</vt:lpstr>
      <vt:lpstr>Basic Index Selection Guidelines</vt:lpstr>
      <vt:lpstr>Index Selection:  Multi-attribute Keys</vt:lpstr>
      <vt:lpstr>To Cluster or Not</vt:lpstr>
      <vt:lpstr>PowerPoint Presentation</vt:lpstr>
      <vt:lpstr>Hash Table v.s. B+ tree</vt:lpstr>
      <vt:lpstr>Balance Queries v.s. Updates</vt:lpstr>
      <vt:lpstr>Tools for Index Selection</vt:lpstr>
      <vt:lpstr>The Database Tuning Problem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09:</dc:title>
  <dc:creator>Dan</dc:creator>
  <cp:lastModifiedBy>Dan Suciu</cp:lastModifiedBy>
  <cp:revision>404</cp:revision>
  <cp:lastPrinted>2009-05-01T07:51:37Z</cp:lastPrinted>
  <dcterms:created xsi:type="dcterms:W3CDTF">2011-10-10T05:07:29Z</dcterms:created>
  <dcterms:modified xsi:type="dcterms:W3CDTF">2012-01-05T17:10:37Z</dcterms:modified>
</cp:coreProperties>
</file>