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40" r:id="rId3"/>
    <p:sldId id="427" r:id="rId4"/>
    <p:sldId id="424" r:id="rId5"/>
    <p:sldId id="429" r:id="rId6"/>
    <p:sldId id="450" r:id="rId7"/>
    <p:sldId id="430" r:id="rId8"/>
    <p:sldId id="432" r:id="rId9"/>
    <p:sldId id="452" r:id="rId10"/>
    <p:sldId id="428" r:id="rId11"/>
    <p:sldId id="433" r:id="rId12"/>
    <p:sldId id="434" r:id="rId13"/>
    <p:sldId id="431" r:id="rId14"/>
    <p:sldId id="425" r:id="rId15"/>
    <p:sldId id="426" r:id="rId16"/>
    <p:sldId id="435" r:id="rId17"/>
    <p:sldId id="436" r:id="rId18"/>
    <p:sldId id="415" r:id="rId19"/>
    <p:sldId id="422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3" r:id="rId32"/>
  </p:sldIdLst>
  <p:sldSz cx="9144000" cy="6858000" type="screen4x3"/>
  <p:notesSz cx="69342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75" autoAdjust="0"/>
  </p:normalViewPr>
  <p:slideViewPr>
    <p:cSldViewPr>
      <p:cViewPr varScale="1">
        <p:scale>
          <a:sx n="171" d="100"/>
          <a:sy n="171" d="100"/>
        </p:scale>
        <p:origin x="-2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5E247C-756B-E049-A455-D4A6ACA4C150}" type="slidenum">
              <a:rPr lang="en-US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766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26475"/>
            <a:ext cx="30051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2EC86E05-CFF4-D640-999C-EF7C5FFBCD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6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7090C-5E85-0C42-8A11-4A1677B28B51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2ECE0-EE46-C346-A457-48AA3450199B}" type="slidenum">
              <a:rPr lang="en-US"/>
              <a:pPr/>
              <a:t>12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SQLITE DOES NOT SUPPORT ANY AND ALL!</a:t>
            </a:r>
          </a:p>
          <a:p>
            <a:endParaRPr lang="en-US" dirty="0" smtClean="0"/>
          </a:p>
          <a:p>
            <a:r>
              <a:rPr lang="en-US" dirty="0" smtClean="0"/>
              <a:t>S &gt; ANY R is true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is greater than at least one value in R</a:t>
            </a:r>
          </a:p>
          <a:p>
            <a:endParaRPr lang="en-US" dirty="0" smtClean="0"/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    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100 &gt; </a:t>
            </a:r>
            <a:r>
              <a:rPr lang="en-US" sz="1200" dirty="0" smtClean="0">
                <a:solidFill>
                  <a:srgbClr val="FF5050"/>
                </a:solidFill>
                <a:latin typeface="Arial"/>
                <a:cs typeface="Arial"/>
              </a:rPr>
              <a:t>ANY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price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7CD9E-28D5-534D-A77E-15608EE65C6C}" type="slidenum">
              <a:rPr lang="en-US"/>
              <a:pPr/>
              <a:t>13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3816A-FEEE-0F4C-A033-A24199D0D7A3}" type="slidenum">
              <a:rPr lang="en-US"/>
              <a:pPr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82B91-AACB-054B-B0B9-DFCBD80F56AA}" type="slidenum">
              <a:rPr lang="en-US"/>
              <a:pPr/>
              <a:t>15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IN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P.price</a:t>
            </a:r>
            <a:r>
              <a:rPr lang="en-US" sz="1200" dirty="0" smtClean="0">
                <a:latin typeface="Arial"/>
                <a:cs typeface="Arial"/>
              </a:rPr>
              <a:t> &gt;= 200);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2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NOT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IN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P.price</a:t>
            </a:r>
            <a:r>
              <a:rPr lang="en-US" sz="1200" dirty="0" smtClean="0">
                <a:latin typeface="Arial"/>
                <a:cs typeface="Arial"/>
              </a:rPr>
              <a:t> &gt;= 200);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2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05D59-9EEF-374F-A46D-DBFA60774E99}" type="slidenum">
              <a:rPr lang="en-US"/>
              <a:pPr/>
              <a:t>16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    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lang="en-US" sz="1200" dirty="0" smtClean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*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 and </a:t>
            </a:r>
            <a:r>
              <a:rPr lang="en-US" sz="1200" dirty="0" err="1" smtClean="0">
                <a:latin typeface="Arial"/>
                <a:cs typeface="Arial"/>
              </a:rPr>
              <a:t>P.price</a:t>
            </a:r>
            <a:r>
              <a:rPr lang="en-US" sz="1200" dirty="0" smtClean="0">
                <a:latin typeface="Arial"/>
                <a:cs typeface="Arial"/>
              </a:rPr>
              <a:t> &gt;= 200);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236A6-EBC3-B442-8D8A-45EEC621B6D1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Does not work in </a:t>
            </a:r>
            <a:r>
              <a:rPr lang="en-US" sz="1200" dirty="0" err="1" smtClean="0">
                <a:solidFill>
                  <a:schemeClr val="accent2"/>
                </a:solidFill>
                <a:latin typeface="Arial"/>
                <a:cs typeface="Arial"/>
              </a:rPr>
              <a:t>SQLite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    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200 &gt; </a:t>
            </a:r>
            <a:r>
              <a:rPr lang="en-US" sz="1200" dirty="0" smtClean="0">
                <a:solidFill>
                  <a:srgbClr val="FF5050"/>
                </a:solidFill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price 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9CE73-B728-B64F-9329-C443A07008FF}" type="slidenum">
              <a:rPr lang="en-US"/>
              <a:pPr/>
              <a:t>18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F972F-1B25-0F4C-A8DE-A876A03D2313}" type="slidenum">
              <a:rPr lang="en-US"/>
              <a:pPr/>
              <a:t>19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1F9AC-A917-1D46-B10B-886C7BC4B3C0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equivalent in</a:t>
            </a:r>
            <a:r>
              <a:rPr lang="en-US" baseline="0" dirty="0" smtClean="0"/>
              <a:t> the case of no products for a 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3F867-3D12-284D-B527-30BD91A6760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9C572-8765-714E-A1B7-8511DD327898}" type="slidenum">
              <a:rPr lang="en-US"/>
              <a:pPr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can return a single constant and this constant can be compared with another value in a WHERE clause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can return relations that can be used in various ways in WHERE</a:t>
            </a:r>
            <a:r>
              <a:rPr lang="en-US" baseline="0" dirty="0" smtClean="0"/>
              <a:t> clauses</a:t>
            </a:r>
          </a:p>
          <a:p>
            <a:r>
              <a:rPr lang="en-US" baseline="0" dirty="0" err="1" smtClean="0"/>
              <a:t>Subqueries</a:t>
            </a:r>
            <a:r>
              <a:rPr lang="en-US" baseline="0" dirty="0" smtClean="0"/>
              <a:t> can appear in FROM clauses, followed by a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variable that represents the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in the result of the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C74A3-7E0B-1A4B-B682-C91ABD09890B}" type="slidenum">
              <a:rPr lang="en-US"/>
              <a:pPr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B7A0A-01EB-BA41-A72A-A98C6495A90D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6E1D0-73FF-6748-9CA8-C4146EE7F4EC}" type="slidenum">
              <a:rPr lang="en-US"/>
              <a:pPr/>
              <a:t>27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2AFDA-34E2-C341-BAE8-8BF1C6474019}" type="slidenum">
              <a:rPr lang="en-US"/>
              <a:pPr/>
              <a:t>28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D31EC-B7BB-F047-BD53-755BD65EAF2F}" type="slidenum">
              <a:rPr lang="en-US"/>
              <a:pPr/>
              <a:t>29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D986-E8C7-074F-8B2A-E6598A026179}" type="slidenum">
              <a:rPr lang="en-US"/>
              <a:pPr/>
              <a:t>30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D986-E8C7-074F-8B2A-E6598A026179}" type="slidenum">
              <a:rPr lang="en-US"/>
              <a:pPr/>
              <a:t>31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AFD84-306C-4F43-B6FF-2053ADBF5978}" type="slidenum">
              <a:rPr lang="en-US"/>
              <a:pPr/>
              <a:t>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Putting query</a:t>
            </a:r>
            <a:r>
              <a:rPr lang="en-US" baseline="0" dirty="0" smtClean="0"/>
              <a:t> here because it is easier to paste into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: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X.pname</a:t>
            </a:r>
            <a:r>
              <a:rPr lang="en-US" dirty="0" smtClean="0"/>
              <a:t>, (SELECT </a:t>
            </a:r>
            <a:r>
              <a:rPr lang="en-US" dirty="0" err="1" smtClean="0"/>
              <a:t>Y.city</a:t>
            </a:r>
            <a:r>
              <a:rPr lang="en-US" dirty="0" smtClean="0"/>
              <a:t> FROM Company Y WHERE </a:t>
            </a:r>
            <a:r>
              <a:rPr lang="en-US" dirty="0" err="1" smtClean="0"/>
              <a:t>Y.cid</a:t>
            </a:r>
            <a:r>
              <a:rPr lang="en-US" dirty="0" smtClean="0"/>
              <a:t>=</a:t>
            </a:r>
            <a:r>
              <a:rPr lang="en-US" dirty="0" err="1" smtClean="0"/>
              <a:t>X.cid</a:t>
            </a:r>
            <a:r>
              <a:rPr lang="en-US" dirty="0" smtClean="0"/>
              <a:t>) As City FROM  Product X;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33F04-6DFD-8E4C-A8AB-5CD8EECE4743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D5F6E-875F-3846-8201-80CACCEE9976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dirty="0" smtClean="0">
                <a:latin typeface="Arial"/>
                <a:cs typeface="Arial"/>
              </a:rPr>
              <a:t>,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count(*)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=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1200" dirty="0" smtClean="0">
                <a:latin typeface="Arial"/>
                <a:cs typeface="Arial"/>
              </a:rPr>
              <a:t> 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dirty="0" smtClean="0">
                <a:latin typeface="Arial"/>
                <a:cs typeface="Arial"/>
              </a:rPr>
              <a:t>, count(*)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Company C, Product P</a:t>
            </a:r>
            <a:r>
              <a:rPr lang="en-US" sz="1200" baseline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C.cid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P.cid</a:t>
            </a:r>
            <a:r>
              <a:rPr lang="en-US" sz="1200" baseline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C.cname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/>
              <a:t>SELECT </a:t>
            </a:r>
            <a:r>
              <a:rPr lang="en-US" dirty="0" err="1" smtClean="0"/>
              <a:t>C.cname</a:t>
            </a:r>
            <a:r>
              <a:rPr lang="en-US" dirty="0" smtClean="0"/>
              <a:t>, </a:t>
            </a:r>
            <a:r>
              <a:rPr lang="en-US" dirty="0" err="1" smtClean="0"/>
              <a:t>count(pname</a:t>
            </a:r>
            <a:r>
              <a:rPr lang="en-US" dirty="0" smtClean="0"/>
              <a:t>) FROM Company C left outer join Product P on </a:t>
            </a:r>
            <a:r>
              <a:rPr lang="en-US" dirty="0" err="1" smtClean="0"/>
              <a:t>C.cid</a:t>
            </a:r>
            <a:r>
              <a:rPr lang="en-US" dirty="0" smtClean="0"/>
              <a:t>=</a:t>
            </a:r>
            <a:r>
              <a:rPr lang="en-US" dirty="0" err="1" smtClean="0"/>
              <a:t>P.cid</a:t>
            </a:r>
            <a:r>
              <a:rPr lang="en-US" dirty="0" smtClean="0"/>
              <a:t> GROUP BY </a:t>
            </a:r>
            <a:r>
              <a:rPr lang="en-US" smtClean="0"/>
              <a:t>C.cname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D5F6E-875F-3846-8201-80CACCEE9976}" type="slidenum">
              <a:rPr lang="en-US"/>
              <a:pPr/>
              <a:t>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dirty="0" smtClean="0">
                <a:latin typeface="Arial"/>
                <a:cs typeface="Arial"/>
              </a:rPr>
              <a:t>,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count(*)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=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1200" dirty="0" smtClean="0">
                <a:latin typeface="Arial"/>
                <a:cs typeface="Arial"/>
              </a:rPr>
              <a:t> 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dirty="0" smtClean="0">
                <a:latin typeface="Arial"/>
                <a:cs typeface="Arial"/>
              </a:rPr>
              <a:t>, count(*)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Company C, Product P</a:t>
            </a:r>
            <a:r>
              <a:rPr lang="en-US" sz="1200" baseline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C.cid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P.cid</a:t>
            </a:r>
            <a:r>
              <a:rPr lang="en-US" sz="1200" baseline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  <a:cs typeface="Arial"/>
              </a:rPr>
              <a:t>C.cname</a:t>
            </a:r>
            <a:endParaRPr lang="en-US" sz="12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/>
              <a:t>SELECT </a:t>
            </a:r>
            <a:r>
              <a:rPr lang="en-US" dirty="0" err="1" smtClean="0"/>
              <a:t>C.cname</a:t>
            </a:r>
            <a:r>
              <a:rPr lang="en-US" dirty="0" smtClean="0"/>
              <a:t>, </a:t>
            </a:r>
            <a:r>
              <a:rPr lang="en-US" dirty="0" err="1" smtClean="0"/>
              <a:t>count(pname</a:t>
            </a:r>
            <a:r>
              <a:rPr lang="en-US" dirty="0" smtClean="0"/>
              <a:t>) FROM Company C left outer join Product P on </a:t>
            </a:r>
            <a:r>
              <a:rPr lang="en-US" dirty="0" err="1" smtClean="0"/>
              <a:t>C.cid</a:t>
            </a:r>
            <a:r>
              <a:rPr lang="en-US" dirty="0" smtClean="0"/>
              <a:t>=</a:t>
            </a:r>
            <a:r>
              <a:rPr lang="en-US" dirty="0" err="1" smtClean="0"/>
              <a:t>P.cid</a:t>
            </a:r>
            <a:r>
              <a:rPr lang="en-US" dirty="0" smtClean="0"/>
              <a:t> GROUP BY </a:t>
            </a:r>
            <a:r>
              <a:rPr lang="en-US" dirty="0" err="1" smtClean="0"/>
              <a:t>C.cname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699CC-54DD-BC41-9F32-7BC3A398BED6}" type="slidenum">
              <a:rPr lang="en-US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B7170-4AB0-2645-A705-7B4225186C5B}" type="slidenum">
              <a:rPr lang="en-US"/>
              <a:pPr/>
              <a:t>10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Conditions involving relations.</a:t>
            </a:r>
          </a:p>
          <a:p>
            <a:r>
              <a:rPr lang="en-US" dirty="0" smtClean="0"/>
              <a:t>Remember</a:t>
            </a:r>
            <a:r>
              <a:rPr lang="en-US" baseline="0" dirty="0" smtClean="0"/>
              <a:t> to say: </a:t>
            </a:r>
            <a:r>
              <a:rPr lang="en-US" dirty="0" smtClean="0"/>
              <a:t>EXISTS R is true if and only if R is not empty</a:t>
            </a:r>
          </a:p>
          <a:p>
            <a:endParaRPr lang="en-US" dirty="0" smtClean="0"/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    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smtClean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*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and </a:t>
            </a:r>
            <a:r>
              <a:rPr lang="en-US" sz="1200" dirty="0" err="1" smtClean="0">
                <a:latin typeface="Arial"/>
                <a:cs typeface="Arial"/>
              </a:rPr>
              <a:t>P.price</a:t>
            </a:r>
            <a:r>
              <a:rPr lang="en-US" sz="1200" dirty="0" smtClean="0">
                <a:latin typeface="Arial"/>
                <a:cs typeface="Arial"/>
              </a:rPr>
              <a:t> &lt; 200)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12FC4-0AE7-D641-8701-F432A3893D1C}" type="slidenum">
              <a:rPr lang="en-US"/>
              <a:pPr/>
              <a:t>11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r>
              <a:rPr lang="en-US" sz="1200" dirty="0" err="1" smtClean="0">
                <a:latin typeface="Arial"/>
                <a:cs typeface="Arial"/>
              </a:rPr>
              <a:t>C.cname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    Company C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C.cid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5050"/>
                </a:solidFill>
                <a:latin typeface="Arial"/>
                <a:cs typeface="Arial"/>
              </a:rPr>
              <a:t>IN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P.cid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1200" dirty="0" smtClean="0">
                <a:latin typeface="Arial"/>
                <a:cs typeface="Arial"/>
              </a:rPr>
              <a:t> Product P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P.price</a:t>
            </a:r>
            <a:r>
              <a:rPr lang="en-US" sz="1200" dirty="0" smtClean="0">
                <a:latin typeface="Arial"/>
                <a:cs typeface="Arial"/>
              </a:rPr>
              <a:t> &lt; 200)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F478C-5640-4748-AB34-FE6C35FBD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FC580-BDEF-4143-8945-32C63D319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FC069-A036-4747-A59C-43F0DCB5C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1483-6798-8146-A044-18F2F8D42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DC83-3AD8-9D47-9B63-94CDDA843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719B6-4864-E147-8F0E-E6DB8973F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95D78-FA03-9941-95BC-004AC9B51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B490B-DAD8-DB48-9540-A7156D6F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A791A-A6C9-9148-9DBE-8E17D8E70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0085-C8C9-DE42-A46D-52DFDB49F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7737-902B-4242-B2D3-3725CF2ED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6081-DA42-2949-BCAC-AC70344B0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2CC33F7E-6F22-0147-9675-D72CB3713A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latin typeface="Arial"/>
                <a:cs typeface="Arial"/>
              </a:rPr>
              <a:t>Introduction to Data Management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>CSE 344</a:t>
            </a:r>
            <a:br>
              <a:rPr lang="en-US" sz="3600" dirty="0" smtClean="0">
                <a:latin typeface="Arial"/>
                <a:cs typeface="Arial"/>
              </a:rPr>
            </a:b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Arial"/>
                <a:cs typeface="Arial"/>
              </a:rPr>
              <a:t>Lecture 7: Nested Queries in SQL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B016-D0E9-1740-BC0A-8897D6D282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B7B9E5-74DB-E843-9997-E61CC060A6C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04800" y="3352800"/>
            <a:ext cx="85415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some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685800" y="4572000"/>
            <a:ext cx="6974635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*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 =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 and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&lt;</a:t>
            </a:r>
            <a:r>
              <a:rPr lang="en-US" sz="2000" dirty="0" smtClean="0">
                <a:latin typeface="Arial"/>
                <a:cs typeface="Arial"/>
              </a:rPr>
              <a:t> 200</a:t>
            </a:r>
            <a:r>
              <a:rPr lang="en-US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70663" name="AutoShape 8"/>
          <p:cNvSpPr>
            <a:spLocks noChangeArrowheads="1"/>
          </p:cNvSpPr>
          <p:nvPr/>
        </p:nvSpPr>
        <p:spPr bwMode="auto">
          <a:xfrm>
            <a:off x="5868988" y="1981200"/>
            <a:ext cx="3122826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Existential quantifiers</a:t>
            </a:r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533400" y="4114800"/>
            <a:ext cx="2237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dirty="0">
                <a:latin typeface="Arial"/>
                <a:cs typeface="Arial"/>
              </a:rPr>
              <a:t>:</a:t>
            </a:r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2FC3B-9884-E644-A037-9FF11F7CA7A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85415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some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712787" y="4572000"/>
            <a:ext cx="4990419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FF5050"/>
                </a:solidFill>
                <a:latin typeface="Arial"/>
                <a:cs typeface="Arial"/>
              </a:rPr>
              <a:t>IN</a:t>
            </a:r>
            <a:r>
              <a:rPr lang="en-US" sz="2000" dirty="0" smtClean="0">
                <a:latin typeface="Arial"/>
                <a:cs typeface="Arial"/>
              </a:rPr>
              <a:t> (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&lt;</a:t>
            </a:r>
            <a:r>
              <a:rPr lang="en-US" sz="2000" dirty="0" smtClean="0">
                <a:latin typeface="Arial"/>
                <a:cs typeface="Arial"/>
              </a:rPr>
              <a:t> 200</a:t>
            </a:r>
            <a:r>
              <a:rPr lang="en-US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72711" name="AutoShape 6"/>
          <p:cNvSpPr>
            <a:spLocks noChangeArrowheads="1"/>
          </p:cNvSpPr>
          <p:nvPr/>
        </p:nvSpPr>
        <p:spPr bwMode="auto">
          <a:xfrm>
            <a:off x="5868988" y="1981200"/>
            <a:ext cx="3122826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Existential quantifiers</a:t>
            </a:r>
          </a:p>
        </p:txBody>
      </p:sp>
      <p:sp>
        <p:nvSpPr>
          <p:cNvPr id="72712" name="Rectangle 7"/>
          <p:cNvSpPr>
            <a:spLocks noChangeArrowheads="1"/>
          </p:cNvSpPr>
          <p:nvPr/>
        </p:nvSpPr>
        <p:spPr bwMode="auto">
          <a:xfrm>
            <a:off x="533400" y="4114800"/>
            <a:ext cx="1364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IN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4C81-2D2A-374D-9B0E-83F58FDC774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85415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some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685800" y="4572000"/>
            <a:ext cx="5275077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    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200 &gt; </a:t>
            </a:r>
            <a:r>
              <a:rPr lang="en-US" sz="2000" dirty="0" smtClean="0">
                <a:solidFill>
                  <a:srgbClr val="FF5050"/>
                </a:solidFill>
                <a:latin typeface="Arial"/>
                <a:cs typeface="Arial"/>
              </a:rPr>
              <a:t>ANY</a:t>
            </a:r>
            <a:r>
              <a:rPr lang="en-US" sz="2000" dirty="0" smtClean="0">
                <a:latin typeface="Arial"/>
                <a:cs typeface="Arial"/>
              </a:rPr>
              <a:t> (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latin typeface="Arial"/>
                <a:cs typeface="Arial"/>
              </a:rPr>
              <a:t> price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 =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4759" name="AutoShape 6"/>
          <p:cNvSpPr>
            <a:spLocks noChangeArrowheads="1"/>
          </p:cNvSpPr>
          <p:nvPr/>
        </p:nvSpPr>
        <p:spPr bwMode="auto">
          <a:xfrm>
            <a:off x="5868988" y="1981200"/>
            <a:ext cx="3122826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Existential quantifiers</a:t>
            </a: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533400" y="411480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ANY</a:t>
            </a:r>
            <a:r>
              <a:rPr lang="en-US" dirty="0">
                <a:latin typeface="Arial"/>
                <a:cs typeface="Arial"/>
              </a:rPr>
              <a:t>:</a:t>
            </a:r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C292C5-FB6D-6449-B710-D221F1B79A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85415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some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457200" y="4865688"/>
            <a:ext cx="4680213" cy="9284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</a:t>
            </a:r>
            <a:r>
              <a:rPr lang="en-US" sz="2000" dirty="0" err="1">
                <a:latin typeface="Arial"/>
                <a:cs typeface="Arial"/>
              </a:rPr>
              <a:t>cname</a:t>
            </a:r>
            <a:endParaRPr lang="en-US" sz="2000" dirty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C, Product P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=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 and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&lt;</a:t>
            </a:r>
            <a:r>
              <a:rPr lang="en-US" sz="2000" dirty="0" smtClean="0">
                <a:latin typeface="Arial"/>
                <a:cs typeface="Arial"/>
              </a:rPr>
              <a:t> 200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6807" name="Text Box 6"/>
          <p:cNvSpPr txBox="1">
            <a:spLocks noChangeArrowheads="1"/>
          </p:cNvSpPr>
          <p:nvPr/>
        </p:nvSpPr>
        <p:spPr bwMode="auto">
          <a:xfrm>
            <a:off x="1600200" y="5973763"/>
            <a:ext cx="655239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/>
                <a:cs typeface="Arial"/>
              </a:rPr>
              <a:t>Existential quantifiers are easy  ! </a:t>
            </a:r>
            <a:r>
              <a:rPr lang="en-US" sz="3200" dirty="0" err="1">
                <a:solidFill>
                  <a:srgbClr val="FF5050"/>
                </a:solidFill>
                <a:latin typeface="Arial"/>
                <a:cs typeface="Arial"/>
                <a:sym typeface="Wingdings" charset="2"/>
              </a:rPr>
              <a:t></a:t>
            </a:r>
            <a:endParaRPr lang="en-US" sz="3200" dirty="0">
              <a:solidFill>
                <a:srgbClr val="FF5050"/>
              </a:solidFill>
              <a:latin typeface="Arial"/>
              <a:cs typeface="Arial"/>
            </a:endParaRP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5868988" y="1981200"/>
            <a:ext cx="3122826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Existential quantifiers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563563" y="4114800"/>
            <a:ext cx="2788858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Now let’s </a:t>
            </a:r>
            <a:r>
              <a:rPr lang="en-US" dirty="0" err="1">
                <a:latin typeface="Arial"/>
                <a:cs typeface="Arial"/>
              </a:rPr>
              <a:t>unnest</a:t>
            </a:r>
            <a:r>
              <a:rPr lang="en-US" dirty="0">
                <a:latin typeface="Arial"/>
                <a:cs typeface="Arial"/>
              </a:rPr>
              <a:t> it: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E7782F-A33C-334B-9581-BD09CFB7C2F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3. </a:t>
            </a:r>
            <a:r>
              <a:rPr lang="en-US" dirty="0" err="1"/>
              <a:t>Subqueries</a:t>
            </a:r>
            <a:r>
              <a:rPr lang="en-US" dirty="0"/>
              <a:t> in WHERE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721672" y="4495800"/>
            <a:ext cx="7755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whose products </a:t>
            </a:r>
            <a:r>
              <a:rPr lang="en-US" u="sng" dirty="0" smtClean="0">
                <a:latin typeface="Arial"/>
                <a:cs typeface="Arial"/>
              </a:rPr>
              <a:t>all</a:t>
            </a:r>
            <a:r>
              <a:rPr lang="en-US" dirty="0" smtClean="0">
                <a:latin typeface="Arial"/>
                <a:cs typeface="Arial"/>
              </a:rPr>
              <a:t> have </a:t>
            </a:r>
            <a:r>
              <a:rPr lang="en-US" dirty="0">
                <a:latin typeface="Arial"/>
                <a:cs typeface="Arial"/>
              </a:rPr>
              <a:t>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1219200" y="5638800"/>
            <a:ext cx="634701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/>
                <a:cs typeface="Arial"/>
              </a:rPr>
              <a:t>Universal quantifiers are hard !  </a:t>
            </a:r>
            <a:r>
              <a:rPr lang="en-US" sz="3200" dirty="0" err="1">
                <a:solidFill>
                  <a:srgbClr val="FF5050"/>
                </a:solidFill>
                <a:latin typeface="Arial"/>
                <a:cs typeface="Arial"/>
                <a:sym typeface="Wingdings" charset="2"/>
              </a:rPr>
              <a:t></a:t>
            </a:r>
            <a:endParaRPr lang="en-US" sz="3200" dirty="0">
              <a:solidFill>
                <a:srgbClr val="FF5050"/>
              </a:solidFill>
              <a:latin typeface="Arial"/>
              <a:cs typeface="Arial"/>
            </a:endParaRPr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685800" y="3424535"/>
            <a:ext cx="8353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only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856" name="Rectangle 7"/>
          <p:cNvSpPr>
            <a:spLocks noChangeArrowheads="1"/>
          </p:cNvSpPr>
          <p:nvPr/>
        </p:nvSpPr>
        <p:spPr bwMode="auto">
          <a:xfrm>
            <a:off x="3505200" y="4038600"/>
            <a:ext cx="14333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same as:</a:t>
            </a:r>
          </a:p>
        </p:txBody>
      </p:sp>
      <p:sp>
        <p:nvSpPr>
          <p:cNvPr id="78857" name="AutoShape 8"/>
          <p:cNvSpPr>
            <a:spLocks noChangeArrowheads="1"/>
          </p:cNvSpPr>
          <p:nvPr/>
        </p:nvSpPr>
        <p:spPr bwMode="auto">
          <a:xfrm>
            <a:off x="5954713" y="1981200"/>
            <a:ext cx="3001742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Universal quantifiers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228600" y="4343400"/>
            <a:ext cx="8302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2. Find all companies </a:t>
            </a:r>
            <a:r>
              <a:rPr lang="en-US" dirty="0" err="1">
                <a:latin typeface="Arial"/>
                <a:cs typeface="Arial"/>
              </a:rPr>
              <a:t>s.t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u="sng" dirty="0">
                <a:latin typeface="Arial"/>
                <a:cs typeface="Arial"/>
              </a:rPr>
              <a:t>all</a:t>
            </a:r>
            <a:r>
              <a:rPr lang="en-US" dirty="0">
                <a:latin typeface="Arial"/>
                <a:cs typeface="Arial"/>
              </a:rPr>
              <a:t> their products have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7881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1. Find </a:t>
            </a:r>
            <a:r>
              <a:rPr lang="en-US" i="1" dirty="0">
                <a:latin typeface="Arial"/>
                <a:cs typeface="Arial"/>
              </a:rPr>
              <a:t>the other </a:t>
            </a:r>
            <a:r>
              <a:rPr lang="en-US" dirty="0">
                <a:latin typeface="Arial"/>
                <a:cs typeface="Arial"/>
              </a:rPr>
              <a:t>companies: i.e. </a:t>
            </a:r>
            <a:r>
              <a:rPr lang="en-US" dirty="0" err="1">
                <a:latin typeface="Arial"/>
                <a:cs typeface="Arial"/>
              </a:rPr>
              <a:t>s.t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u="sng" dirty="0">
                <a:latin typeface="Arial"/>
                <a:cs typeface="Arial"/>
              </a:rPr>
              <a:t>some</a:t>
            </a:r>
            <a:r>
              <a:rPr lang="en-US" dirty="0">
                <a:latin typeface="Arial"/>
                <a:cs typeface="Arial"/>
              </a:rPr>
              <a:t> product </a:t>
            </a:r>
            <a:r>
              <a:rPr lang="en-US" dirty="0" err="1">
                <a:latin typeface="Arial"/>
                <a:cs typeface="Arial"/>
                <a:sym typeface="Symbol" charset="2"/>
              </a:rPr>
              <a:t>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85800" y="2438400"/>
            <a:ext cx="5282716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IN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&gt;=</a:t>
            </a:r>
            <a:r>
              <a:rPr lang="en-US" sz="2000" dirty="0" smtClean="0">
                <a:latin typeface="Arial"/>
                <a:cs typeface="Arial"/>
              </a:rPr>
              <a:t> 200)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762000" y="4953000"/>
            <a:ext cx="5924042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NOT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IN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  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  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&gt;=</a:t>
            </a:r>
            <a:r>
              <a:rPr lang="en-US" sz="2000" dirty="0" smtClean="0">
                <a:latin typeface="Arial"/>
                <a:cs typeface="Arial"/>
              </a:rPr>
              <a:t> 200)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4CAC3-459F-3642-BB0F-776B437E00F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685800" y="4572000"/>
            <a:ext cx="7765743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*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 =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 and </a:t>
            </a:r>
            <a:r>
              <a:rPr lang="en-US" sz="2000" dirty="0" err="1" smtClean="0">
                <a:latin typeface="Arial"/>
                <a:cs typeface="Arial"/>
              </a:rPr>
              <a:t>P.</a:t>
            </a:r>
            <a:r>
              <a:rPr lang="en-US" sz="2000" dirty="0" err="1">
                <a:latin typeface="Arial"/>
                <a:cs typeface="Arial"/>
              </a:rPr>
              <a:t>price</a:t>
            </a:r>
            <a:r>
              <a:rPr lang="en-US" sz="2000" dirty="0">
                <a:latin typeface="Arial"/>
                <a:cs typeface="Arial"/>
              </a:rPr>
              <a:t> &gt;=</a:t>
            </a:r>
            <a:r>
              <a:rPr lang="en-US" sz="2000" dirty="0" smtClean="0">
                <a:latin typeface="Arial"/>
                <a:cs typeface="Arial"/>
              </a:rPr>
              <a:t> 200</a:t>
            </a:r>
            <a:r>
              <a:rPr lang="en-US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82951" name="AutoShape 6"/>
          <p:cNvSpPr>
            <a:spLocks noChangeArrowheads="1"/>
          </p:cNvSpPr>
          <p:nvPr/>
        </p:nvSpPr>
        <p:spPr bwMode="auto">
          <a:xfrm>
            <a:off x="5942013" y="1981200"/>
            <a:ext cx="3001742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Universal quantifiers</a:t>
            </a:r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533400" y="4114800"/>
            <a:ext cx="2237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lang="en-US" dirty="0">
                <a:latin typeface="Arial"/>
                <a:cs typeface="Arial"/>
              </a:rPr>
              <a:t>:</a:t>
            </a:r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3200400"/>
            <a:ext cx="8353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only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89403-56E4-DF46-86F2-06BF588E73B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3. Subqueries in WHERE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85800" y="4572000"/>
            <a:ext cx="5275077" cy="1482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endParaRPr lang="en-US" sz="2000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200 </a:t>
            </a:r>
            <a:r>
              <a:rPr lang="en-US" sz="2000" dirty="0">
                <a:latin typeface="Arial"/>
                <a:cs typeface="Arial"/>
              </a:rPr>
              <a:t>&gt; </a:t>
            </a:r>
            <a:r>
              <a:rPr lang="en-US" sz="2000" dirty="0">
                <a:solidFill>
                  <a:srgbClr val="FF5050"/>
                </a:solidFill>
                <a:latin typeface="Arial"/>
                <a:cs typeface="Arial"/>
              </a:rPr>
              <a:t>ALL </a:t>
            </a:r>
            <a:r>
              <a:rPr lang="en-US" sz="2000" dirty="0">
                <a:latin typeface="Arial"/>
                <a:cs typeface="Arial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price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Product P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 = 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533400" y="4114800"/>
            <a:ext cx="166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ALL</a:t>
            </a:r>
            <a:r>
              <a:rPr lang="en-US" dirty="0">
                <a:latin typeface="Arial"/>
                <a:cs typeface="Arial"/>
              </a:rPr>
              <a:t>:</a:t>
            </a:r>
          </a:p>
        </p:txBody>
      </p:sp>
      <p:sp>
        <p:nvSpPr>
          <p:cNvPr id="85001" name="Line 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942013" y="1981200"/>
            <a:ext cx="3001742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Universal quantifiers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5800" y="3200400"/>
            <a:ext cx="8353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</a:t>
            </a:r>
            <a:r>
              <a:rPr lang="en-US" dirty="0" smtClean="0">
                <a:latin typeface="Arial"/>
                <a:cs typeface="Arial"/>
              </a:rPr>
              <a:t> companies that </a:t>
            </a:r>
            <a:r>
              <a:rPr lang="en-US" dirty="0">
                <a:latin typeface="Arial"/>
                <a:cs typeface="Arial"/>
              </a:rPr>
              <a:t>make </a:t>
            </a:r>
            <a:r>
              <a:rPr lang="en-US" u="sng" dirty="0">
                <a:latin typeface="Arial"/>
                <a:cs typeface="Arial"/>
              </a:rPr>
              <a:t>only</a:t>
            </a:r>
            <a:r>
              <a:rPr lang="en-US" dirty="0">
                <a:latin typeface="Arial"/>
                <a:cs typeface="Arial"/>
              </a:rPr>
              <a:t> products with price &lt;</a:t>
            </a:r>
            <a:r>
              <a:rPr lang="en-US" dirty="0" smtClean="0">
                <a:latin typeface="Arial"/>
                <a:cs typeface="Arial"/>
              </a:rPr>
              <a:t> 200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B7291-E57C-104D-9ED8-8230E410919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for Database Fans</a:t>
            </a:r>
            <a:br>
              <a:rPr lang="en-US"/>
            </a:br>
            <a:r>
              <a:rPr lang="en-US"/>
              <a:t>and their Friends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0010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Can we </a:t>
            </a:r>
            <a:r>
              <a:rPr lang="en-US" sz="2800" dirty="0" err="1"/>
              <a:t>unnest</a:t>
            </a:r>
            <a:r>
              <a:rPr lang="en-US" sz="2800" dirty="0"/>
              <a:t> the </a:t>
            </a:r>
            <a:r>
              <a:rPr lang="en-US" sz="2800" i="1" dirty="0"/>
              <a:t>universal quantifier</a:t>
            </a:r>
            <a:r>
              <a:rPr lang="en-US" sz="2800" dirty="0"/>
              <a:t> query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Monotone Queries</a:t>
            </a:r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400" dirty="0" smtClean="0"/>
              <a:t>A query Q is </a:t>
            </a:r>
            <a:r>
              <a:rPr lang="en-US" sz="2400" dirty="0" smtClean="0">
                <a:solidFill>
                  <a:srgbClr val="FF0000"/>
                </a:solidFill>
              </a:rPr>
              <a:t>monotone </a:t>
            </a:r>
            <a:r>
              <a:rPr lang="en-US" sz="2400" dirty="0" smtClean="0"/>
              <a:t>if:</a:t>
            </a:r>
          </a:p>
          <a:p>
            <a:pPr lvl="1"/>
            <a:r>
              <a:rPr lang="en-US" sz="2000" dirty="0" smtClean="0"/>
              <a:t>Whenever we add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to one or more of the tables…</a:t>
            </a:r>
          </a:p>
          <a:p>
            <a:pPr lvl="1"/>
            <a:r>
              <a:rPr lang="en-US" sz="2000" dirty="0" smtClean="0"/>
              <a:t>… the answer to the query cannot contain fewer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r>
              <a:rPr lang="en-US" sz="2400" u="sng" dirty="0" smtClean="0"/>
              <a:t>Fact</a:t>
            </a:r>
            <a:r>
              <a:rPr lang="en-US" sz="2400" dirty="0" smtClean="0"/>
              <a:t>:  all </a:t>
            </a:r>
            <a:r>
              <a:rPr lang="en-US" sz="2400" dirty="0" err="1" smtClean="0"/>
              <a:t>unnested</a:t>
            </a:r>
            <a:r>
              <a:rPr lang="en-US" sz="2400" dirty="0" smtClean="0"/>
              <a:t> queries are monotone </a:t>
            </a:r>
          </a:p>
          <a:p>
            <a:pPr lvl="1"/>
            <a:r>
              <a:rPr lang="en-US" sz="2000" dirty="0" smtClean="0"/>
              <a:t>Proof: using the “nested for loops” semantics</a:t>
            </a:r>
          </a:p>
          <a:p>
            <a:pPr lvl="1"/>
            <a:endParaRPr lang="en-US" sz="2400" dirty="0" smtClean="0"/>
          </a:p>
          <a:p>
            <a:r>
              <a:rPr lang="en-US" sz="2400" u="sng" dirty="0" smtClean="0"/>
              <a:t>Fact</a:t>
            </a:r>
            <a:r>
              <a:rPr lang="en-US" sz="2400" dirty="0" smtClean="0"/>
              <a:t>: Query with universal quantifier is not monotone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Consequence</a:t>
            </a:r>
            <a:r>
              <a:rPr lang="en-US" sz="2400" dirty="0" smtClean="0"/>
              <a:t>: we cannot </a:t>
            </a:r>
            <a:r>
              <a:rPr lang="en-US" sz="2400" dirty="0" err="1" smtClean="0"/>
              <a:t>unnest</a:t>
            </a:r>
            <a:r>
              <a:rPr lang="en-US" sz="2400" dirty="0" smtClean="0"/>
              <a:t> a query with a universal quantifier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3F4E-AFB0-6D43-867A-1FAD2506805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will learn how to write more powerful SQL queries</a:t>
            </a:r>
          </a:p>
          <a:p>
            <a:endParaRPr lang="en-US" dirty="0"/>
          </a:p>
          <a:p>
            <a:r>
              <a:rPr lang="en-US" dirty="0" smtClean="0"/>
              <a:t>They are needed in Homework 3</a:t>
            </a:r>
          </a:p>
          <a:p>
            <a:endParaRPr lang="en-US" dirty="0" smtClean="0"/>
          </a:p>
          <a:p>
            <a:r>
              <a:rPr lang="en-US" dirty="0" smtClean="0"/>
              <a:t>Reminder: Book chapters associated with lectures are listed on the calendar page of the course website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7DC83-3AD8-9D47-9B63-94CDDA843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0B9394-EFB0-054E-B78F-51E62C266A8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Queries that must be nested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Queries with universal quantifiers or with negation</a:t>
            </a:r>
          </a:p>
          <a:p>
            <a:pPr eaLnBrk="1" hangingPunct="1"/>
            <a:r>
              <a:rPr lang="en-US" dirty="0"/>
              <a:t>The drinkers-bars-beers example next</a:t>
            </a:r>
          </a:p>
          <a:p>
            <a:pPr eaLnBrk="1" hangingPunct="1"/>
            <a:r>
              <a:rPr lang="en-US" dirty="0"/>
              <a:t>This is a famous example from textbook on databases by </a:t>
            </a:r>
            <a:r>
              <a:rPr lang="en-US" dirty="0" err="1"/>
              <a:t>Ullman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B328A-0372-B44A-A46D-77E2B19A9DA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drinkers-bars-beers example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9284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Likes(drinker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Frequents(drinker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Serves(bar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beer)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74081" y="2514600"/>
            <a:ext cx="87937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Find drinkers that frequent </a:t>
            </a:r>
            <a:r>
              <a:rPr lang="en-US" sz="2200" u="sng" dirty="0">
                <a:latin typeface="Arial"/>
                <a:cs typeface="Arial"/>
              </a:rPr>
              <a:t>some</a:t>
            </a:r>
            <a:r>
              <a:rPr lang="en-US" sz="2200" dirty="0">
                <a:latin typeface="Arial"/>
                <a:cs typeface="Arial"/>
              </a:rPr>
              <a:t> bar that serves </a:t>
            </a:r>
            <a:r>
              <a:rPr lang="en-US" sz="2200" u="sng" dirty="0">
                <a:latin typeface="Arial"/>
                <a:cs typeface="Arial"/>
              </a:rPr>
              <a:t>some</a:t>
            </a:r>
            <a:r>
              <a:rPr lang="en-US" sz="2200" dirty="0">
                <a:latin typeface="Arial"/>
                <a:cs typeface="Arial"/>
              </a:rPr>
              <a:t> beer they like.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74081" y="3570288"/>
            <a:ext cx="876244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/>
                <a:cs typeface="Arial"/>
              </a:rPr>
              <a:t>Find drinkers that frequent </a:t>
            </a:r>
            <a:r>
              <a:rPr lang="en-US" sz="2200" u="sng">
                <a:latin typeface="Arial"/>
                <a:cs typeface="Arial"/>
              </a:rPr>
              <a:t>only</a:t>
            </a:r>
            <a:r>
              <a:rPr lang="en-US" sz="2200">
                <a:latin typeface="Arial"/>
                <a:cs typeface="Arial"/>
              </a:rPr>
              <a:t> bars that serves </a:t>
            </a:r>
            <a:r>
              <a:rPr lang="en-US" sz="2200" u="sng">
                <a:latin typeface="Arial"/>
                <a:cs typeface="Arial"/>
              </a:rPr>
              <a:t>some</a:t>
            </a:r>
            <a:r>
              <a:rPr lang="en-US" sz="2200">
                <a:latin typeface="Arial"/>
                <a:cs typeface="Arial"/>
              </a:rPr>
              <a:t> beer they like.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74081" y="5683250"/>
            <a:ext cx="8590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/>
                <a:cs typeface="Arial"/>
              </a:rPr>
              <a:t>Find drinkers that frequent </a:t>
            </a:r>
            <a:r>
              <a:rPr lang="en-US" sz="2200" u="sng">
                <a:latin typeface="Arial"/>
                <a:cs typeface="Arial"/>
              </a:rPr>
              <a:t>only</a:t>
            </a:r>
            <a:r>
              <a:rPr lang="en-US" sz="2200">
                <a:latin typeface="Arial"/>
                <a:cs typeface="Arial"/>
              </a:rPr>
              <a:t> bars that serves </a:t>
            </a:r>
            <a:r>
              <a:rPr lang="en-US" sz="2200" u="sng">
                <a:latin typeface="Arial"/>
                <a:cs typeface="Arial"/>
              </a:rPr>
              <a:t>only</a:t>
            </a:r>
            <a:r>
              <a:rPr lang="en-US" sz="2200">
                <a:latin typeface="Arial"/>
                <a:cs typeface="Arial"/>
              </a:rPr>
              <a:t> beer they like.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5966297" cy="3744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:    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y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z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Frequents(x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y)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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Serves(y,z)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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Likes(x,z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636713" y="4138613"/>
            <a:ext cx="6277630" cy="3744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:   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y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Frequents(x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y)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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 (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z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Serves(y,z)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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Likes(x,z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))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636713" y="6253163"/>
            <a:ext cx="6489402" cy="3744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:   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y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Frequents(x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y)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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z.(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Serves(y,z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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Likes(x,z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))</a:t>
            </a:r>
          </a:p>
        </p:txBody>
      </p:sp>
      <p:sp>
        <p:nvSpPr>
          <p:cNvPr id="92171" name="AutoShape 12"/>
          <p:cNvSpPr>
            <a:spLocks noChangeArrowheads="1"/>
          </p:cNvSpPr>
          <p:nvPr/>
        </p:nvSpPr>
        <p:spPr bwMode="auto">
          <a:xfrm>
            <a:off x="4572000" y="1676400"/>
            <a:ext cx="4286026" cy="510778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Challenge: write these in SQL</a:t>
            </a: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274081" y="4627563"/>
            <a:ext cx="876244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/>
                <a:cs typeface="Arial"/>
              </a:rPr>
              <a:t>Find drinkers that frequent </a:t>
            </a:r>
            <a:r>
              <a:rPr lang="en-US" sz="2200" u="sng">
                <a:latin typeface="Arial"/>
                <a:cs typeface="Arial"/>
              </a:rPr>
              <a:t>some</a:t>
            </a:r>
            <a:r>
              <a:rPr lang="en-US" sz="2200">
                <a:latin typeface="Arial"/>
                <a:cs typeface="Arial"/>
              </a:rPr>
              <a:t> bar that serves </a:t>
            </a:r>
            <a:r>
              <a:rPr lang="en-US" sz="2200" u="sng">
                <a:latin typeface="Arial"/>
                <a:cs typeface="Arial"/>
              </a:rPr>
              <a:t>only</a:t>
            </a:r>
            <a:r>
              <a:rPr lang="en-US" sz="2200">
                <a:latin typeface="Arial"/>
                <a:cs typeface="Arial"/>
              </a:rPr>
              <a:t> beers they like.</a:t>
            </a: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636713" y="5195888"/>
            <a:ext cx="6348888" cy="3744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:    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y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.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Frequents(x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y)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z.(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Serves(y,z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  <a:sym typeface="Symbol" charset="2"/>
              </a:rPr>
              <a:t>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/>
                <a:cs typeface="Arial"/>
              </a:rPr>
              <a:t>Likes(x,z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609600" y="1524000"/>
            <a:ext cx="706741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>
                <a:latin typeface="Arial"/>
                <a:cs typeface="Arial"/>
              </a:rPr>
              <a:t>      product, </a:t>
            </a:r>
            <a:r>
              <a:rPr lang="en-US" dirty="0" err="1">
                <a:latin typeface="Arial"/>
                <a:cs typeface="Arial"/>
              </a:rPr>
              <a:t>Sum(quantity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TotalSales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 Purchase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price &gt; 1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 product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152400" y="3505200"/>
            <a:ext cx="889318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x.product</a:t>
            </a:r>
            <a:r>
              <a:rPr lang="en-US" dirty="0">
                <a:latin typeface="Arial"/>
                <a:cs typeface="Arial"/>
              </a:rPr>
              <a:t>, 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Sum(y.quantity</a:t>
            </a:r>
            <a:r>
              <a:rPr lang="en-US" dirty="0">
                <a:latin typeface="Arial"/>
                <a:cs typeface="Arial"/>
              </a:rPr>
              <a:t>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Purchase </a:t>
            </a:r>
            <a:r>
              <a:rPr lang="en-US" dirty="0" err="1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x.product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y.product</a:t>
            </a:r>
            <a:r>
              <a:rPr lang="en-US" dirty="0">
                <a:latin typeface="Arial"/>
                <a:cs typeface="Arial"/>
              </a:rPr>
              <a:t>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                        AND price &gt; 1)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TotalSales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         Purchase </a:t>
            </a:r>
            <a:r>
              <a:rPr lang="en-US" dirty="0" err="1">
                <a:latin typeface="Arial"/>
                <a:cs typeface="Arial"/>
              </a:rPr>
              <a:t>x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price &gt; 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410200" y="6019800"/>
            <a:ext cx="2592484" cy="6491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Why twice ?</a:t>
            </a:r>
          </a:p>
        </p:txBody>
      </p:sp>
      <p:cxnSp>
        <p:nvCxnSpPr>
          <p:cNvPr id="36871" name="Straight Connector 8"/>
          <p:cNvCxnSpPr>
            <a:cxnSpLocks noChangeShapeType="1"/>
            <a:stCxn id="36870" idx="2"/>
          </p:cNvCxnSpPr>
          <p:nvPr/>
        </p:nvCxnSpPr>
        <p:spPr bwMode="auto">
          <a:xfrm rot="10800000">
            <a:off x="3276600" y="5943600"/>
            <a:ext cx="2133600" cy="400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Straight Connector 10"/>
          <p:cNvCxnSpPr>
            <a:cxnSpLocks noChangeShapeType="1"/>
            <a:stCxn id="36870" idx="0"/>
          </p:cNvCxnSpPr>
          <p:nvPr/>
        </p:nvCxnSpPr>
        <p:spPr bwMode="auto">
          <a:xfrm rot="16200000" flipV="1">
            <a:off x="6134522" y="5447879"/>
            <a:ext cx="990600" cy="153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Unnesting Aggregates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8500" y="1828800"/>
            <a:ext cx="40505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( 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city)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5967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the number of companies in each city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04800" y="3367087"/>
            <a:ext cx="7091154" cy="14280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city</a:t>
            </a:r>
            <a:r>
              <a:rPr lang="en-US" dirty="0">
                <a:latin typeface="Arial"/>
                <a:cs typeface="Arial"/>
              </a:rPr>
              <a:t>, 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count(*)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</a:t>
            </a:r>
            <a:r>
              <a:rPr lang="en-US" dirty="0" smtClean="0">
                <a:latin typeface="Arial"/>
                <a:cs typeface="Arial"/>
              </a:rPr>
              <a:t>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Company Y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Y.city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eaLnBrk="0" hangingPunct="0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dirty="0">
                <a:latin typeface="Arial"/>
                <a:cs typeface="Arial"/>
              </a:rPr>
              <a:t> Company X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7350" y="4913412"/>
            <a:ext cx="8756650" cy="1496060"/>
            <a:chOff x="609600" y="5142012"/>
            <a:chExt cx="8756650" cy="1496060"/>
          </a:xfrm>
        </p:grpSpPr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609600" y="5410200"/>
              <a:ext cx="3234930" cy="10956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SELECT</a:t>
              </a:r>
              <a:r>
                <a:rPr lang="en-US" dirty="0" smtClean="0">
                  <a:latin typeface="Arial"/>
                  <a:cs typeface="Arial"/>
                </a:rPr>
                <a:t> city</a:t>
              </a:r>
              <a:r>
                <a:rPr lang="en-US" dirty="0">
                  <a:latin typeface="Arial"/>
                  <a:cs typeface="Arial"/>
                </a:rPr>
                <a:t>,</a:t>
              </a:r>
              <a:r>
                <a:rPr lang="en-US" dirty="0" smtClean="0">
                  <a:latin typeface="Arial"/>
                  <a:cs typeface="Arial"/>
                </a:rPr>
                <a:t>  count</a:t>
              </a:r>
              <a:r>
                <a:rPr lang="en-US" dirty="0">
                  <a:latin typeface="Arial"/>
                  <a:cs typeface="Arial"/>
                </a:rPr>
                <a:t>(*)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FROM  </a:t>
              </a:r>
              <a:r>
                <a:rPr lang="en-US" dirty="0">
                  <a:latin typeface="Arial"/>
                  <a:cs typeface="Arial"/>
                </a:rPr>
                <a:t> Company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GROUP BY</a:t>
              </a:r>
              <a:r>
                <a:rPr lang="en-US" dirty="0" smtClean="0">
                  <a:latin typeface="Arial"/>
                  <a:cs typeface="Arial"/>
                </a:rPr>
                <a:t> city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209" name="Oval 8"/>
            <p:cNvSpPr>
              <a:spLocks noChangeArrowheads="1"/>
            </p:cNvSpPr>
            <p:nvPr/>
          </p:nvSpPr>
          <p:spPr bwMode="auto">
            <a:xfrm>
              <a:off x="5181600" y="5142012"/>
              <a:ext cx="3820490" cy="64918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Equivalent </a:t>
              </a:r>
              <a:r>
                <a:rPr lang="en-US" dirty="0" smtClean="0">
                  <a:latin typeface="Arial"/>
                  <a:cs typeface="Arial"/>
                </a:rPr>
                <a:t>queries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788581" y="5807075"/>
              <a:ext cx="557766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Note: no need for DISTINCT</a:t>
              </a:r>
            </a:p>
            <a:p>
              <a:r>
                <a:rPr lang="en-US" dirty="0">
                  <a:latin typeface="Arial"/>
                  <a:cs typeface="Arial"/>
                </a:rPr>
                <a:t>(DISTINCT </a:t>
              </a:r>
              <a:r>
                <a:rPr lang="en-US" i="1" u="sng" dirty="0">
                  <a:latin typeface="Arial"/>
                  <a:cs typeface="Arial"/>
                </a:rPr>
                <a:t>is the same</a:t>
              </a:r>
              <a:r>
                <a:rPr lang="en-US" dirty="0">
                  <a:latin typeface="Arial"/>
                  <a:cs typeface="Arial"/>
                </a:rPr>
                <a:t> as GROUP BY)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19400" y="64770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Unnesting Aggregates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6514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the number of products made in each city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28600" y="3192518"/>
            <a:ext cx="8397251" cy="1760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</a:t>
            </a:r>
            <a:r>
              <a:rPr lang="en-US" dirty="0" err="1">
                <a:latin typeface="Arial"/>
                <a:cs typeface="Arial"/>
              </a:rPr>
              <a:t>.city</a:t>
            </a:r>
            <a:r>
              <a:rPr lang="en-US" dirty="0">
                <a:latin typeface="Arial"/>
                <a:cs typeface="Arial"/>
              </a:rPr>
              <a:t>, 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count(*)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</a:t>
            </a:r>
            <a:r>
              <a:rPr lang="en-US" dirty="0" smtClean="0">
                <a:latin typeface="Arial"/>
                <a:cs typeface="Arial"/>
              </a:rPr>
              <a:t>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Product </a:t>
            </a:r>
            <a:r>
              <a:rPr lang="en-US" dirty="0" smtClean="0">
                <a:latin typeface="Arial"/>
                <a:cs typeface="Arial"/>
              </a:rPr>
              <a:t>Y, Company Z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         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Z.cid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dirty="0" err="1" smtClean="0">
                <a:latin typeface="Arial"/>
                <a:cs typeface="Arial"/>
              </a:rPr>
              <a:t>Y.cid</a:t>
            </a:r>
            <a:endParaRPr lang="en-US" dirty="0" smtClean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				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AND </a:t>
            </a:r>
            <a:r>
              <a:rPr lang="en-US" dirty="0" err="1" smtClean="0">
                <a:latin typeface="Arial"/>
                <a:cs typeface="Arial"/>
              </a:rPr>
              <a:t>Z.city</a:t>
            </a:r>
            <a:r>
              <a:rPr lang="en-US" dirty="0" smtClean="0">
                <a:latin typeface="Arial"/>
                <a:cs typeface="Arial"/>
              </a:rPr>
              <a:t> = </a:t>
            </a:r>
            <a:r>
              <a:rPr lang="en-US" dirty="0" err="1" smtClean="0">
                <a:latin typeface="Arial"/>
                <a:cs typeface="Arial"/>
              </a:rPr>
              <a:t>X.city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eaLnBrk="0" hangingPunct="0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dirty="0" smtClean="0">
                <a:latin typeface="Arial"/>
                <a:cs typeface="Arial"/>
              </a:rPr>
              <a:t> Company X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6509" y="5054600"/>
            <a:ext cx="7449691" cy="1687889"/>
            <a:chOff x="1676400" y="5308600"/>
            <a:chExt cx="7449691" cy="1687889"/>
          </a:xfrm>
        </p:grpSpPr>
        <p:sp>
          <p:nvSpPr>
            <p:cNvPr id="264198" name="Rectangle 6"/>
            <p:cNvSpPr>
              <a:spLocks noChangeArrowheads="1"/>
            </p:cNvSpPr>
            <p:nvPr/>
          </p:nvSpPr>
          <p:spPr bwMode="auto">
            <a:xfrm>
              <a:off x="1676400" y="5410200"/>
              <a:ext cx="4310044" cy="14280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SELECT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  <a:r>
                <a:rPr lang="en-US" dirty="0" err="1" smtClean="0">
                  <a:latin typeface="Arial"/>
                  <a:cs typeface="Arial"/>
                </a:rPr>
                <a:t>X</a:t>
              </a:r>
              <a:r>
                <a:rPr lang="en-US" dirty="0" err="1">
                  <a:latin typeface="Arial"/>
                  <a:cs typeface="Arial"/>
                </a:rPr>
                <a:t>.city</a:t>
              </a:r>
              <a:r>
                <a:rPr lang="en-US" dirty="0">
                  <a:latin typeface="Arial"/>
                  <a:cs typeface="Arial"/>
                </a:rPr>
                <a:t>, count(*)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FROM </a:t>
              </a:r>
              <a:r>
                <a:rPr lang="en-US" dirty="0">
                  <a:latin typeface="Arial"/>
                  <a:cs typeface="Arial"/>
                </a:rPr>
                <a:t>Company X, Product 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WHERE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 smtClean="0">
                  <a:latin typeface="Arial"/>
                  <a:cs typeface="Arial"/>
                </a:rPr>
                <a:t>X.cid</a:t>
              </a:r>
              <a:r>
                <a:rPr lang="en-US" dirty="0" smtClean="0">
                  <a:latin typeface="Arial"/>
                  <a:cs typeface="Arial"/>
                </a:rPr>
                <a:t>=</a:t>
              </a:r>
              <a:r>
                <a:rPr lang="en-US" dirty="0" err="1" smtClean="0">
                  <a:latin typeface="Arial"/>
                  <a:cs typeface="Arial"/>
                </a:rPr>
                <a:t>Y.cid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  <a:r>
                <a:rPr lang="en-US" dirty="0">
                  <a:latin typeface="Arial"/>
                  <a:cs typeface="Arial"/>
                </a:rPr>
                <a:t/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solidFill>
                    <a:schemeClr val="accent2"/>
                  </a:solidFill>
                  <a:latin typeface="Arial"/>
                  <a:cs typeface="Arial"/>
                </a:rPr>
                <a:t>GROUP BY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  <a:r>
                <a:rPr lang="en-US" dirty="0" err="1" smtClean="0">
                  <a:latin typeface="Arial"/>
                  <a:cs typeface="Arial"/>
                </a:rPr>
                <a:t>X</a:t>
              </a:r>
              <a:r>
                <a:rPr lang="en-US" dirty="0" err="1">
                  <a:latin typeface="Arial"/>
                  <a:cs typeface="Arial"/>
                </a:rPr>
                <a:t>.city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6132513" y="5308600"/>
              <a:ext cx="2993578" cy="1687889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They are NOT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equivalent !</a:t>
              </a:r>
              <a:br>
                <a:rPr lang="en-US" dirty="0">
                  <a:latin typeface="Arial"/>
                  <a:cs typeface="Arial"/>
                </a:rPr>
              </a:br>
              <a:r>
                <a:rPr lang="en-US" dirty="0">
                  <a:latin typeface="Arial"/>
                  <a:cs typeface="Arial"/>
                </a:rPr>
                <a:t>(WHY?)</a:t>
              </a: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1828800"/>
            <a:ext cx="40505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( 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Company(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471919" y="1642555"/>
            <a:ext cx="2515192" cy="129837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What if there</a:t>
            </a:r>
          </a:p>
          <a:p>
            <a:pPr algn="ctr"/>
            <a:r>
              <a:rPr lang="en-US" sz="1800" dirty="0" smtClean="0">
                <a:latin typeface="Arial"/>
                <a:cs typeface="Arial"/>
              </a:rPr>
              <a:t>are no products</a:t>
            </a:r>
          </a:p>
          <a:p>
            <a:pPr algn="ctr"/>
            <a:r>
              <a:rPr lang="en-US" sz="1800" dirty="0" smtClean="0">
                <a:latin typeface="Arial"/>
                <a:cs typeface="Arial"/>
              </a:rPr>
              <a:t>for a city?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Unnesting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1066800"/>
          </a:xfrm>
        </p:spPr>
        <p:txBody>
          <a:bodyPr/>
          <a:lstStyle/>
          <a:p>
            <a:pPr eaLnBrk="1" hangingPunct="1"/>
            <a:r>
              <a:rPr lang="en-US" sz="2400" dirty="0"/>
              <a:t>Find authors who wrote </a:t>
            </a:r>
            <a:r>
              <a:rPr lang="en-US" sz="2400" dirty="0">
                <a:latin typeface="Symbol" charset="2"/>
              </a:rPr>
              <a:t>³</a:t>
            </a:r>
            <a:r>
              <a:rPr lang="en-US" sz="2400" dirty="0"/>
              <a:t> 10 documents:</a:t>
            </a:r>
          </a:p>
          <a:p>
            <a:pPr eaLnBrk="1" hangingPunct="1"/>
            <a:r>
              <a:rPr lang="en-US" sz="2400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990600" y="3657600"/>
            <a:ext cx="673889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DISTINCT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Author.name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   </a:t>
            </a:r>
            <a:r>
              <a:rPr lang="en-US" dirty="0">
                <a:latin typeface="Arial"/>
                <a:cs typeface="Arial"/>
              </a:rPr>
              <a:t>       Author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     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 err="1">
                <a:latin typeface="Arial"/>
                <a:cs typeface="Arial"/>
              </a:rPr>
              <a:t>count</a:t>
            </a:r>
            <a:r>
              <a:rPr lang="en-US" dirty="0" err="1" smtClean="0">
                <a:latin typeface="Arial"/>
                <a:cs typeface="Arial"/>
              </a:rPr>
              <a:t>(Wrote</a:t>
            </a:r>
            <a:r>
              <a:rPr lang="en-US" dirty="0" err="1">
                <a:latin typeface="Arial"/>
                <a:cs typeface="Arial"/>
              </a:rPr>
              <a:t>.</a:t>
            </a:r>
            <a:r>
              <a:rPr lang="en-US" dirty="0" err="1" smtClean="0">
                <a:latin typeface="Arial"/>
                <a:cs typeface="Arial"/>
              </a:rPr>
              <a:t>url</a:t>
            </a:r>
            <a:r>
              <a:rPr lang="en-US" dirty="0" smtClean="0">
                <a:latin typeface="Arial"/>
                <a:cs typeface="Arial"/>
              </a:rPr>
              <a:t>)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Wrote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Author.login</a:t>
            </a:r>
            <a:r>
              <a:rPr lang="en-US" dirty="0">
                <a:latin typeface="Arial"/>
                <a:cs typeface="Arial"/>
              </a:rPr>
              <a:t>=</a:t>
            </a:r>
            <a:r>
              <a:rPr lang="en-US" dirty="0" err="1">
                <a:latin typeface="Arial"/>
                <a:cs typeface="Arial"/>
              </a:rPr>
              <a:t>Wrote.login</a:t>
            </a:r>
            <a:r>
              <a:rPr lang="en-US" dirty="0">
                <a:latin typeface="Arial"/>
                <a:cs typeface="Arial"/>
              </a:rPr>
              <a:t>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          &gt; 10</a:t>
            </a:r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7196138" y="2209800"/>
            <a:ext cx="1871657" cy="1687889"/>
          </a:xfrm>
          <a:prstGeom prst="wedgeEllipseCallout">
            <a:avLst>
              <a:gd name="adj1" fmla="val -101056"/>
              <a:gd name="adj2" fmla="val 35384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This is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SQL by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a novice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626065" y="1685937"/>
            <a:ext cx="28149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Author(</a:t>
            </a:r>
            <a:r>
              <a:rPr lang="en-US" u="sng" dirty="0" err="1">
                <a:solidFill>
                  <a:schemeClr val="accent2"/>
                </a:solidFill>
                <a:latin typeface="Arial"/>
                <a:cs typeface="Arial"/>
              </a:rPr>
              <a:t>login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,name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Wrote(login,url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7DC83-3AD8-9D47-9B63-94CDDA84342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Unnesting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Find all authors who wrote at least 10 documents:</a:t>
            </a:r>
          </a:p>
          <a:p>
            <a:pPr eaLnBrk="1" hangingPunct="1"/>
            <a:r>
              <a:rPr lang="en-US" sz="2400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28737" y="3505200"/>
            <a:ext cx="5268239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Author.name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   </a:t>
            </a:r>
            <a:r>
              <a:rPr lang="en-US" dirty="0">
                <a:latin typeface="Arial"/>
                <a:cs typeface="Arial"/>
              </a:rPr>
              <a:t>       Author, Wrote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      </a:t>
            </a:r>
            <a:r>
              <a:rPr lang="en-US" dirty="0" err="1">
                <a:latin typeface="Arial"/>
                <a:cs typeface="Arial"/>
              </a:rPr>
              <a:t>Author.login</a:t>
            </a:r>
            <a:r>
              <a:rPr lang="en-US" dirty="0">
                <a:latin typeface="Arial"/>
                <a:cs typeface="Arial"/>
              </a:rPr>
              <a:t>=</a:t>
            </a:r>
            <a:r>
              <a:rPr lang="en-US" dirty="0" err="1">
                <a:latin typeface="Arial"/>
                <a:cs typeface="Arial"/>
              </a:rPr>
              <a:t>Wrote.login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Author.name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HAVING     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count(wrote.url</a:t>
            </a:r>
            <a:r>
              <a:rPr lang="en-US" dirty="0">
                <a:latin typeface="Arial"/>
                <a:cs typeface="Arial"/>
              </a:rPr>
              <a:t>) &gt; 10</a:t>
            </a:r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6748462" y="3606800"/>
            <a:ext cx="2064174" cy="1687889"/>
          </a:xfrm>
          <a:prstGeom prst="wedgeEllipseCallout">
            <a:avLst>
              <a:gd name="adj1" fmla="val -97157"/>
              <a:gd name="adj2" fmla="val -33847"/>
            </a:avLst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This is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SQL  by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an expert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7DC83-3AD8-9D47-9B63-94CDDA84342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Witnesses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33400" y="1828800"/>
            <a:ext cx="469481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Product (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Company(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52400" y="2895600"/>
            <a:ext cx="8766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For each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city,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ind the most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expensive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product made in that city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Witnesses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447800" y="3962400"/>
            <a:ext cx="420394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, max(</a:t>
            </a:r>
            <a:r>
              <a:rPr lang="en-US" dirty="0" err="1">
                <a:latin typeface="Arial"/>
                <a:cs typeface="Arial"/>
              </a:rPr>
              <a:t>y.price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dirty="0">
                <a:latin typeface="Arial"/>
                <a:cs typeface="Arial"/>
              </a:rPr>
              <a:t>Company x, Product y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dirty="0" err="1">
                <a:latin typeface="Arial"/>
                <a:cs typeface="Arial"/>
              </a:rPr>
              <a:t>x.cid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y.cid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;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5230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Finding the maximum price is easy…</a:t>
            </a:r>
          </a:p>
        </p:txBody>
      </p:sp>
      <p:sp>
        <p:nvSpPr>
          <p:cNvPr id="59398" name="TextBox 5"/>
          <p:cNvSpPr txBox="1">
            <a:spLocks noChangeArrowheads="1"/>
          </p:cNvSpPr>
          <p:nvPr/>
        </p:nvSpPr>
        <p:spPr bwMode="auto">
          <a:xfrm>
            <a:off x="304800" y="5715000"/>
            <a:ext cx="8259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But we need the </a:t>
            </a:r>
            <a:r>
              <a:rPr lang="en-US" i="1" dirty="0">
                <a:latin typeface="Arial"/>
                <a:cs typeface="Arial"/>
              </a:rPr>
              <a:t>witnesses</a:t>
            </a:r>
            <a:r>
              <a:rPr lang="en-US" dirty="0">
                <a:latin typeface="Arial"/>
                <a:cs typeface="Arial"/>
              </a:rPr>
              <a:t>, i.e. the products with max price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3400" y="1828800"/>
            <a:ext cx="469481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Product (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)</a:t>
            </a:r>
          </a:p>
          <a:p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Company(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cid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2895600"/>
            <a:ext cx="8766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For each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city,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ind the most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expensive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product made in that city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Witnesses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609600" y="1600200"/>
            <a:ext cx="70783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To find the witnesses, compute the maximum price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in a </a:t>
            </a:r>
            <a:r>
              <a:rPr lang="en-US" dirty="0" err="1">
                <a:latin typeface="Arial"/>
                <a:cs typeface="Arial"/>
              </a:rPr>
              <a:t>subquery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2514600"/>
            <a:ext cx="6255889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DISTINCT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v.price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Company u, Product v,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   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, max(</a:t>
            </a:r>
            <a:r>
              <a:rPr lang="en-US" dirty="0" err="1">
                <a:latin typeface="Arial"/>
                <a:cs typeface="Arial"/>
              </a:rPr>
              <a:t>y.price</a:t>
            </a:r>
            <a:r>
              <a:rPr lang="en-US" dirty="0">
                <a:latin typeface="Arial"/>
                <a:cs typeface="Arial"/>
              </a:rPr>
              <a:t>) as </a:t>
            </a:r>
            <a:r>
              <a:rPr lang="en-US" dirty="0" err="1">
                <a:latin typeface="Arial"/>
                <a:cs typeface="Arial"/>
              </a:rPr>
              <a:t>maxprice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Company x, Product y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y.cid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BY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) w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v.cid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w.city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v.price</a:t>
            </a:r>
            <a:r>
              <a:rPr lang="en-US" dirty="0">
                <a:latin typeface="Arial"/>
                <a:cs typeface="Arial"/>
              </a:rPr>
              <a:t>=</a:t>
            </a:r>
            <a:r>
              <a:rPr lang="en-US" dirty="0" err="1">
                <a:latin typeface="Arial"/>
                <a:cs typeface="Arial"/>
              </a:rPr>
              <a:t>w.maxprice</a:t>
            </a:r>
            <a:r>
              <a:rPr lang="en-US" dirty="0">
                <a:latin typeface="Arial"/>
                <a:cs typeface="Arial"/>
              </a:rPr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Subqueries</a:t>
            </a:r>
            <a:endParaRPr lang="en-US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is a SQL query nested inside a larger query</a:t>
            </a:r>
          </a:p>
          <a:p>
            <a:r>
              <a:rPr lang="en-US" sz="2400" dirty="0" smtClean="0"/>
              <a:t>Such inner-outer queries are called nested queries</a:t>
            </a:r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may occur in:</a:t>
            </a:r>
          </a:p>
          <a:p>
            <a:pPr lvl="1"/>
            <a:r>
              <a:rPr lang="en-US" sz="2000" dirty="0" smtClean="0"/>
              <a:t>A SELECT clause</a:t>
            </a:r>
          </a:p>
          <a:p>
            <a:pPr lvl="1"/>
            <a:r>
              <a:rPr lang="en-US" sz="2000" dirty="0" smtClean="0"/>
              <a:t>A FROM clause</a:t>
            </a:r>
          </a:p>
          <a:p>
            <a:pPr lvl="1"/>
            <a:r>
              <a:rPr lang="en-US" sz="2000" dirty="0" smtClean="0"/>
              <a:t>A WHERE clause</a:t>
            </a:r>
          </a:p>
          <a:p>
            <a:r>
              <a:rPr lang="en-US" sz="2400" dirty="0" smtClean="0"/>
              <a:t>Rule of thumb: avoid writing nested queries when possible; keep in mind that sometimes it’s impossible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913B-7F41-494F-8134-8C6298AC7D5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Witnesses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5402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There is a more concise solution here: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2971800"/>
            <a:ext cx="77594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v.price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Company u, Product v, Company x, Product y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v.cid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y.cid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BY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v.price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HAVING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v.price</a:t>
            </a:r>
            <a:r>
              <a:rPr lang="en-US" dirty="0">
                <a:latin typeface="Arial"/>
                <a:cs typeface="Arial"/>
              </a:rPr>
              <a:t> = max(</a:t>
            </a:r>
            <a:r>
              <a:rPr lang="en-US" dirty="0" err="1">
                <a:latin typeface="Arial"/>
                <a:cs typeface="Arial"/>
              </a:rPr>
              <a:t>y.price</a:t>
            </a:r>
            <a:r>
              <a:rPr lang="en-US" dirty="0">
                <a:latin typeface="Arial"/>
                <a:cs typeface="Arial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Witnesses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2559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And another one: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2819400"/>
            <a:ext cx="7111292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v.price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Company u, Product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v.cid</a:t>
            </a:r>
            <a:endParaRPr lang="en-US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v.price</a:t>
            </a:r>
            <a:r>
              <a:rPr lang="en-US" dirty="0">
                <a:latin typeface="Arial"/>
                <a:cs typeface="Arial"/>
              </a:rPr>
              <a:t> &gt;=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ALL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y.price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Company x, Product y 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u.city</a:t>
            </a:r>
            <a:r>
              <a:rPr lang="en-US" dirty="0">
                <a:latin typeface="Arial"/>
                <a:cs typeface="Arial"/>
              </a:rPr>
              <a:t>=</a:t>
            </a:r>
            <a:r>
              <a:rPr lang="en-US" dirty="0" err="1">
                <a:latin typeface="Arial"/>
                <a:cs typeface="Arial"/>
              </a:rPr>
              <a:t>x.city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x.cid</a:t>
            </a:r>
            <a:r>
              <a:rPr lang="en-US" dirty="0">
                <a:latin typeface="Arial"/>
                <a:cs typeface="Arial"/>
              </a:rPr>
              <a:t>=</a:t>
            </a:r>
            <a:r>
              <a:rPr lang="en-US" dirty="0" err="1">
                <a:latin typeface="Arial"/>
                <a:cs typeface="Arial"/>
              </a:rPr>
              <a:t>y.cid</a:t>
            </a:r>
            <a:r>
              <a:rPr lang="en-US" dirty="0">
                <a:latin typeface="Arial"/>
                <a:cs typeface="Arial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4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767AD-638A-BE40-9DAE-916AC981BEF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Subqueries in SELECT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78998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For each product return the city where it is manufactured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609600" y="3505200"/>
            <a:ext cx="5827236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000" dirty="0" err="1" smtClean="0">
                <a:latin typeface="Arial"/>
                <a:cs typeface="Arial"/>
              </a:rPr>
              <a:t>X.pname</a:t>
            </a:r>
            <a:r>
              <a:rPr lang="en-US" sz="2000" dirty="0" smtClean="0">
                <a:latin typeface="Arial"/>
                <a:cs typeface="Arial"/>
              </a:rPr>
              <a:t>, (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Y.city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Company Y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Y.</a:t>
            </a:r>
            <a:r>
              <a:rPr lang="en-US" sz="2000" dirty="0" err="1" smtClean="0">
                <a:latin typeface="Arial"/>
                <a:cs typeface="Arial"/>
              </a:rPr>
              <a:t>cid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dirty="0" err="1">
                <a:latin typeface="Arial"/>
                <a:cs typeface="Arial"/>
              </a:rPr>
              <a:t>X.</a:t>
            </a:r>
            <a:r>
              <a:rPr lang="en-US" sz="2000" dirty="0" err="1" smtClean="0">
                <a:latin typeface="Arial"/>
                <a:cs typeface="Arial"/>
              </a:rPr>
              <a:t>cid</a:t>
            </a:r>
            <a:r>
              <a:rPr lang="en-US" sz="2000" dirty="0" smtClean="0">
                <a:latin typeface="Arial"/>
                <a:cs typeface="Arial"/>
              </a:rPr>
              <a:t>) as City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 Product X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762000" y="4876800"/>
            <a:ext cx="819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</a:t>
            </a:r>
            <a:r>
              <a:rPr lang="en-US" dirty="0" smtClean="0">
                <a:latin typeface="Arial"/>
                <a:cs typeface="Arial"/>
              </a:rPr>
              <a:t>happens </a:t>
            </a:r>
            <a:r>
              <a:rPr lang="en-US" dirty="0">
                <a:latin typeface="Arial"/>
                <a:cs typeface="Arial"/>
              </a:rPr>
              <a:t>if the </a:t>
            </a:r>
            <a:r>
              <a:rPr lang="en-US" dirty="0" err="1">
                <a:latin typeface="Arial"/>
                <a:cs typeface="Arial"/>
              </a:rPr>
              <a:t>subquery</a:t>
            </a:r>
            <a:r>
              <a:rPr lang="en-US" dirty="0">
                <a:latin typeface="Arial"/>
                <a:cs typeface="Arial"/>
              </a:rPr>
              <a:t> returns more than one city 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62000" y="5334000"/>
            <a:ext cx="56413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We get a runtime error </a:t>
            </a:r>
          </a:p>
          <a:p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err="1" smtClean="0">
                <a:latin typeface="Arial"/>
                <a:cs typeface="Arial"/>
              </a:rPr>
              <a:t>SQLite</a:t>
            </a:r>
            <a:r>
              <a:rPr lang="en-US" dirty="0" smtClean="0">
                <a:latin typeface="Arial"/>
                <a:cs typeface="Arial"/>
              </a:rPr>
              <a:t> simply ignores the extra values)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6839410" y="3352800"/>
            <a:ext cx="2304590" cy="898548"/>
          </a:xfrm>
          <a:prstGeom prst="wedgeEllipseCallout">
            <a:avLst>
              <a:gd name="adj1" fmla="val -118099"/>
              <a:gd name="adj2" fmla="val 32025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Arial"/>
              </a:rPr>
              <a:t>“correlated </a:t>
            </a:r>
            <a:r>
              <a:rPr lang="en-US" dirty="0" err="1" smtClean="0">
                <a:latin typeface="Arial"/>
              </a:rPr>
              <a:t>subquery</a:t>
            </a:r>
            <a:r>
              <a:rPr lang="en-US" dirty="0" smtClean="0">
                <a:latin typeface="Arial"/>
              </a:rPr>
              <a:t>”</a:t>
            </a:r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Subqueries in SELECT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6669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Whenever possible, don’t use a nested queries: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295400" y="5562600"/>
            <a:ext cx="3762568" cy="9284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X.pname</a:t>
            </a:r>
            <a:r>
              <a:rPr lang="en-US" sz="2000" dirty="0">
                <a:latin typeface="Arial"/>
                <a:cs typeface="Arial"/>
              </a:rPr>
              <a:t>,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Y.city</a:t>
            </a:r>
            <a:endParaRPr lang="en-US" sz="2000" dirty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smtClean="0">
                <a:latin typeface="Arial"/>
                <a:cs typeface="Arial"/>
              </a:rPr>
              <a:t>Product X, Company Y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X.cid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dirty="0" err="1" smtClean="0">
                <a:latin typeface="Arial"/>
                <a:cs typeface="Arial"/>
              </a:rPr>
              <a:t>Y.cid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3276600" y="4525963"/>
            <a:ext cx="7238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latin typeface="Arial"/>
              </a:rPr>
              <a:t>=</a:t>
            </a:r>
          </a:p>
        </p:txBody>
      </p:sp>
      <p:sp>
        <p:nvSpPr>
          <p:cNvPr id="254985" name="Oval 9"/>
          <p:cNvSpPr>
            <a:spLocks noChangeArrowheads="1"/>
          </p:cNvSpPr>
          <p:nvPr/>
        </p:nvSpPr>
        <p:spPr bwMode="auto">
          <a:xfrm>
            <a:off x="6019800" y="4865311"/>
            <a:ext cx="2328752" cy="1687889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We have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“</a:t>
            </a:r>
            <a:r>
              <a:rPr lang="en-US" dirty="0" err="1">
                <a:latin typeface="Arial"/>
                <a:cs typeface="Arial"/>
              </a:rPr>
              <a:t>unnested</a:t>
            </a:r>
            <a:r>
              <a:rPr lang="en-US" dirty="0">
                <a:latin typeface="Arial"/>
                <a:cs typeface="Arial"/>
              </a:rPr>
              <a:t>”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the query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66800" y="3671342"/>
            <a:ext cx="5827236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000" dirty="0" err="1" smtClean="0">
                <a:latin typeface="Arial"/>
                <a:cs typeface="Arial"/>
              </a:rPr>
              <a:t>X.pname</a:t>
            </a:r>
            <a:r>
              <a:rPr lang="en-US" sz="2000" dirty="0" smtClean="0">
                <a:latin typeface="Arial"/>
                <a:cs typeface="Arial"/>
              </a:rPr>
              <a:t>, (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Y.city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                  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Company Y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Y.</a:t>
            </a:r>
            <a:r>
              <a:rPr lang="en-US" sz="2000" dirty="0" err="1" smtClean="0">
                <a:latin typeface="Arial"/>
                <a:cs typeface="Arial"/>
              </a:rPr>
              <a:t>cid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dirty="0" err="1">
                <a:latin typeface="Arial"/>
                <a:cs typeface="Arial"/>
              </a:rPr>
              <a:t>X.</a:t>
            </a:r>
            <a:r>
              <a:rPr lang="en-US" sz="2000" dirty="0" err="1" smtClean="0">
                <a:latin typeface="Arial"/>
                <a:cs typeface="Arial"/>
              </a:rPr>
              <a:t>cid</a:t>
            </a:r>
            <a:r>
              <a:rPr lang="en-US" sz="2000" dirty="0" smtClean="0">
                <a:latin typeface="Arial"/>
                <a:cs typeface="Arial"/>
              </a:rPr>
              <a:t>) as City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 Product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 autoUpdateAnimBg="0"/>
      <p:bldP spid="254984" grpId="0"/>
      <p:bldP spid="2549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F6B71F-9D0C-4C4C-B8AC-23C5178CB7C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Subqueries in SELECT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8037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Compute the number of products </a:t>
            </a:r>
            <a:r>
              <a:rPr lang="en-US" dirty="0" smtClean="0">
                <a:latin typeface="Arial"/>
                <a:cs typeface="Arial"/>
              </a:rPr>
              <a:t>made by each company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762000" y="3581400"/>
            <a:ext cx="6272696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count(*)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</a:t>
            </a:r>
            <a:r>
              <a:rPr lang="en-US" sz="2000" dirty="0" smtClean="0">
                <a:latin typeface="Arial"/>
                <a:cs typeface="Arial"/>
              </a:rPr>
              <a:t>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 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</a:t>
            </a:r>
            <a:r>
              <a:rPr lang="en-US" sz="2000" dirty="0" smtClean="0">
                <a:latin typeface="Arial"/>
                <a:cs typeface="Arial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762000" y="4953000"/>
            <a:ext cx="23622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Better: we can </a:t>
            </a:r>
            <a:r>
              <a:rPr lang="en-US" dirty="0" err="1" smtClean="0">
                <a:latin typeface="Arial"/>
                <a:cs typeface="Arial"/>
              </a:rPr>
              <a:t>unnest</a:t>
            </a:r>
            <a:r>
              <a:rPr lang="en-US" dirty="0" smtClean="0">
                <a:latin typeface="Arial"/>
                <a:cs typeface="Arial"/>
              </a:rPr>
              <a:t> by using a GROUP BY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4876800"/>
            <a:ext cx="3757484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r>
              <a:rPr lang="en-US" sz="2000" dirty="0" smtClean="0">
                <a:latin typeface="Arial"/>
                <a:cs typeface="Arial"/>
              </a:rPr>
              <a:t>, count(*)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Company C, Product P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C.cid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P.cid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C.cname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F6B71F-9D0C-4C4C-B8AC-23C5178CB7C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Subqueries in SELECT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995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Are these really equivalent?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2209800"/>
            <a:ext cx="6272696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 DISTINCT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count(*)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</a:t>
            </a:r>
            <a:r>
              <a:rPr lang="en-US" sz="2000" dirty="0" smtClean="0">
                <a:latin typeface="Arial"/>
                <a:cs typeface="Arial"/>
              </a:rPr>
              <a:t>             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 smtClean="0">
                <a:latin typeface="Arial"/>
                <a:cs typeface="Arial"/>
              </a:rPr>
              <a:t> Product P 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                                       </a:t>
            </a:r>
            <a:r>
              <a:rPr lang="en-US" sz="2000" dirty="0" smtClean="0">
                <a:latin typeface="Arial"/>
                <a:cs typeface="Arial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P.cid</a:t>
            </a:r>
            <a:r>
              <a:rPr lang="en-US" sz="2000" dirty="0" smtClean="0">
                <a:latin typeface="Arial"/>
                <a:cs typeface="Arial"/>
              </a:rPr>
              <a:t>=</a:t>
            </a:r>
            <a:r>
              <a:rPr lang="en-US" sz="2000" dirty="0" err="1" smtClean="0">
                <a:latin typeface="Arial"/>
                <a:cs typeface="Arial"/>
              </a:rPr>
              <a:t>C.cid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Company C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4724400" y="3810000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No! Different results if a company has no products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3595142"/>
            <a:ext cx="3757484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r>
              <a:rPr lang="en-US" sz="2000" dirty="0" smtClean="0">
                <a:latin typeface="Arial"/>
                <a:cs typeface="Arial"/>
              </a:rPr>
              <a:t>, count(*)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Company C, Product P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WHERE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C.cid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P.cid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C.cname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4953000"/>
            <a:ext cx="5947336" cy="12054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SELECT </a:t>
            </a:r>
            <a:r>
              <a:rPr lang="en-US" sz="2000" dirty="0" err="1" smtClean="0">
                <a:latin typeface="Arial"/>
                <a:cs typeface="Arial"/>
              </a:rPr>
              <a:t>C.cname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count(</a:t>
            </a:r>
            <a:r>
              <a:rPr lang="en-US" sz="2000" dirty="0" err="1" smtClean="0">
                <a:solidFill>
                  <a:srgbClr val="FF0000"/>
                </a:solidFill>
                <a:latin typeface="Arial"/>
                <a:cs typeface="Arial"/>
              </a:rPr>
              <a:t>pname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Company C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LEFT OUTER JOIN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Product P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ON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C.cid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P.cid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GROUP BY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C.cname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791C1E-368F-E843-B8CF-55D8F044C3C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</a:t>
            </a:r>
            <a:r>
              <a:rPr lang="en-US" dirty="0" err="1"/>
              <a:t>Subqueries</a:t>
            </a:r>
            <a:r>
              <a:rPr lang="en-US" dirty="0"/>
              <a:t> in FROM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6788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Find all products whose prices is &gt; 20 and &lt;</a:t>
            </a:r>
            <a:r>
              <a:rPr lang="en-US" dirty="0" smtClean="0">
                <a:latin typeface="Arial"/>
                <a:cs typeface="Arial"/>
              </a:rPr>
              <a:t> 500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143000" y="3886200"/>
            <a:ext cx="7570251" cy="9284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X.pname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000" dirty="0">
                <a:latin typeface="Arial"/>
                <a:cs typeface="Arial"/>
              </a:rPr>
              <a:t> *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Product AS Y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>
                <a:latin typeface="Arial"/>
                <a:cs typeface="Arial"/>
              </a:rPr>
              <a:t> price &gt; 20</a:t>
            </a:r>
            <a:r>
              <a:rPr lang="en-US" sz="2000" dirty="0" smtClean="0">
                <a:latin typeface="Arial"/>
                <a:cs typeface="Arial"/>
              </a:rPr>
              <a:t>) as X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00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X.price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&lt;</a:t>
            </a:r>
            <a:r>
              <a:rPr lang="en-US" sz="2000" dirty="0" smtClean="0">
                <a:latin typeface="Arial"/>
                <a:cs typeface="Arial"/>
              </a:rPr>
              <a:t> 500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2819400" y="5334000"/>
            <a:ext cx="27507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Unnest</a:t>
            </a:r>
            <a:r>
              <a:rPr lang="en-US" dirty="0">
                <a:latin typeface="Arial"/>
                <a:cs typeface="Arial"/>
              </a:rPr>
              <a:t> this query 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4400" y="2057400"/>
            <a:ext cx="3964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Product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 price,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cid)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Company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(cid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/>
                <a:cs typeface="Arial"/>
              </a:rPr>
              <a:t>cname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, city)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Subqueries</a:t>
            </a:r>
            <a:r>
              <a:rPr lang="en-US" dirty="0" smtClean="0"/>
              <a:t> in FROM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lecture we will see that sometimes we really need a </a:t>
            </a:r>
            <a:r>
              <a:rPr lang="en-US" dirty="0" err="1" smtClean="0"/>
              <a:t>subquery</a:t>
            </a:r>
            <a:r>
              <a:rPr lang="en-US" dirty="0" smtClean="0"/>
              <a:t> and one option will be to put it in the FROM clause (see “finding witnesses”).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A791A-A6C9-9148-9DBE-8E17D8E708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2367</Words>
  <Application>Microsoft Macintosh PowerPoint</Application>
  <PresentationFormat>On-screen Show (4:3)</PresentationFormat>
  <Paragraphs>369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Introduction to Data Management CSE 344 </vt:lpstr>
      <vt:lpstr>Lecture Goals</vt:lpstr>
      <vt:lpstr>Subqueries</vt:lpstr>
      <vt:lpstr>1. Subqueries in SELECT</vt:lpstr>
      <vt:lpstr>1. Subqueries in SELECT</vt:lpstr>
      <vt:lpstr>1. Subqueries in SELECT</vt:lpstr>
      <vt:lpstr>1. Subqueries in SELECT</vt:lpstr>
      <vt:lpstr>2. Subqueries in FROM</vt:lpstr>
      <vt:lpstr>2. Subqueries in FROM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Question for Database Fans and their Friends</vt:lpstr>
      <vt:lpstr>Monotone Queries</vt:lpstr>
      <vt:lpstr>Queries that must be nested</vt:lpstr>
      <vt:lpstr>The drinkers-bars-beers example</vt:lpstr>
      <vt:lpstr>GROUP BY v.s. Nested Queries</vt:lpstr>
      <vt:lpstr>Unnesting Aggregates</vt:lpstr>
      <vt:lpstr>Unnesting Aggregates</vt:lpstr>
      <vt:lpstr>More Unnesting</vt:lpstr>
      <vt:lpstr>More Unnesting</vt:lpstr>
      <vt:lpstr>Finding Witnesses</vt:lpstr>
      <vt:lpstr>Finding Witnesses</vt:lpstr>
      <vt:lpstr>Finding Witnesses</vt:lpstr>
      <vt:lpstr>Finding Witnesses</vt:lpstr>
      <vt:lpstr>Finding Witnesses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427</cp:revision>
  <cp:lastPrinted>2009-04-01T18:39:04Z</cp:lastPrinted>
  <dcterms:created xsi:type="dcterms:W3CDTF">2011-10-12T05:43:09Z</dcterms:created>
  <dcterms:modified xsi:type="dcterms:W3CDTF">2012-01-25T19:43:15Z</dcterms:modified>
</cp:coreProperties>
</file>