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0" r:id="rId2"/>
    <p:sldId id="323" r:id="rId3"/>
    <p:sldId id="325" r:id="rId4"/>
    <p:sldId id="324" r:id="rId5"/>
    <p:sldId id="326" r:id="rId6"/>
    <p:sldId id="327" r:id="rId7"/>
    <p:sldId id="328" r:id="rId8"/>
    <p:sldId id="329" r:id="rId9"/>
    <p:sldId id="291" r:id="rId10"/>
    <p:sldId id="292" r:id="rId11"/>
    <p:sldId id="293" r:id="rId12"/>
    <p:sldId id="294" r:id="rId13"/>
    <p:sldId id="295" r:id="rId14"/>
    <p:sldId id="322" r:id="rId15"/>
    <p:sldId id="296" r:id="rId16"/>
    <p:sldId id="306" r:id="rId17"/>
    <p:sldId id="307" r:id="rId18"/>
    <p:sldId id="297" r:id="rId19"/>
    <p:sldId id="257" r:id="rId20"/>
    <p:sldId id="298" r:id="rId21"/>
    <p:sldId id="258" r:id="rId22"/>
    <p:sldId id="259" r:id="rId23"/>
    <p:sldId id="308" r:id="rId24"/>
    <p:sldId id="260" r:id="rId25"/>
    <p:sldId id="261" r:id="rId26"/>
    <p:sldId id="262" r:id="rId27"/>
    <p:sldId id="263" r:id="rId28"/>
    <p:sldId id="299" r:id="rId29"/>
    <p:sldId id="309" r:id="rId30"/>
    <p:sldId id="310" r:id="rId31"/>
    <p:sldId id="264" r:id="rId32"/>
    <p:sldId id="330" r:id="rId33"/>
    <p:sldId id="311" r:id="rId34"/>
    <p:sldId id="267" r:id="rId35"/>
    <p:sldId id="268" r:id="rId36"/>
    <p:sldId id="312" r:id="rId37"/>
    <p:sldId id="313" r:id="rId38"/>
    <p:sldId id="314" r:id="rId39"/>
    <p:sldId id="315" r:id="rId40"/>
    <p:sldId id="316" r:id="rId41"/>
    <p:sldId id="305" r:id="rId42"/>
    <p:sldId id="317" r:id="rId43"/>
    <p:sldId id="318" r:id="rId44"/>
    <p:sldId id="277" r:id="rId45"/>
    <p:sldId id="319" r:id="rId46"/>
    <p:sldId id="320" r:id="rId47"/>
    <p:sldId id="331" r:id="rId48"/>
    <p:sldId id="300" r:id="rId49"/>
    <p:sldId id="279" r:id="rId50"/>
    <p:sldId id="32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-11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610F-9266-2846-8493-8600B895BAE2}" type="datetimeFigureOut">
              <a:rPr lang="en-US" smtClean="0"/>
              <a:pPr/>
              <a:t>1/24/12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3AB50-C8E3-D74E-BBA9-F338418BA8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9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7409E2-2083-B648-A129-32B2A07A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099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AA29A-9FD8-3D46-B7AF-81F1B33D847F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E016A-9A2E-CF43-B37B-B9854EC5EB79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94B47-3DA1-A54F-B1D9-9C6FB8B430F5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01B68-A022-C34D-8F25-113B2A53BA1D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69326-ECCF-F644-99F9-187DC5423526}" type="slidenum">
              <a:rPr lang="en-US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05500-59FA-6341-8C42-2F0DE3D23862}" type="slidenum">
              <a:rPr lang="en-US"/>
              <a:pPr/>
              <a:t>24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3FC79-74F1-EA4A-B8C9-BC6C10088C68}" type="slidenum">
              <a:rPr lang="en-US"/>
              <a:pPr/>
              <a:t>25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DB2C7-2C2A-6E4F-9C6B-85B09D45D0FB}" type="slidenum">
              <a:rPr lang="en-US"/>
              <a:pPr/>
              <a:t>26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AFB4E-7AB5-EB46-8B58-12F3072D59DB}" type="slidenum">
              <a:rPr lang="en-US"/>
              <a:pPr/>
              <a:t>27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BAD8C-BB99-7E4C-83BD-CDEB2744FB71}" type="slidenum">
              <a:rPr lang="en-US"/>
              <a:pPr/>
              <a:t>28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8D08A-CCA4-764F-971B-7C3782E75E1D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5539AC-29BA-9F44-BFD1-294F18804895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69326-ECCF-F644-99F9-187DC5423526}" type="slidenum">
              <a:rPr lang="en-US"/>
              <a:pPr/>
              <a:t>30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48B45-B4EC-804B-8D61-C71392284D5A}" type="slidenum">
              <a:rPr lang="en-US"/>
              <a:pPr/>
              <a:t>31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F868-5D0A-174C-B4FE-4EA7F34FDA46}" type="slidenum">
              <a:rPr lang="en-US"/>
              <a:pPr/>
              <a:t>32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E016A-9A2E-CF43-B37B-B9854EC5EB79}" type="slidenum">
              <a:rPr lang="en-US"/>
              <a:pPr/>
              <a:t>33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3DB3-630F-B749-9529-75B715189333}" type="slidenum">
              <a:rPr lang="en-US"/>
              <a:pPr/>
              <a:t>34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D2D99C-A81E-DA40-BEBE-4293DE460395}" type="slidenum">
              <a:rPr lang="en-US"/>
              <a:pPr/>
              <a:t>35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E016A-9A2E-CF43-B37B-B9854EC5EB79}" type="slidenum">
              <a:rPr lang="en-US"/>
              <a:pPr/>
              <a:t>36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E970F-1603-0E40-BA5E-0C057E82C01A}" type="slidenum">
              <a:rPr lang="en-US"/>
              <a:pPr/>
              <a:t>37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38829-F696-4949-AC94-EC8C212411FC}" type="slidenum">
              <a:rPr lang="en-US"/>
              <a:pPr/>
              <a:t>38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16F2B-495E-1244-A5CE-8F3FD478B0C7}" type="slidenum">
              <a:rPr lang="en-US"/>
              <a:pPr/>
              <a:t>39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8B34E-4D02-0B48-927C-573388C3BCF2}" type="slidenum">
              <a:rPr lang="en-US"/>
              <a:pPr/>
              <a:t>5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B3624-B03D-AA4A-A127-C6AF5665DD0D}" type="slidenum">
              <a:rPr lang="en-US"/>
              <a:pPr/>
              <a:t>40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1DE5A-D1B2-AF40-9E5D-DD918F130561}" type="slidenum">
              <a:rPr lang="en-US"/>
              <a:pPr/>
              <a:t>42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74AA6-ACB3-FD4E-9E24-DC0D6FAF0DDB}" type="slidenum">
              <a:rPr lang="en-US"/>
              <a:pPr/>
              <a:t>43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6DE07-CEF5-5546-87E6-4AAFF44B58C8}" type="slidenum">
              <a:rPr lang="en-US"/>
              <a:pPr/>
              <a:t>44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263F1-A53F-9844-94FB-F27C7FFA0965}" type="slidenum">
              <a:rPr lang="en-US"/>
              <a:pPr/>
              <a:t>45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EEBC2-D771-6B49-8343-4A254B361F7D}" type="slidenum">
              <a:rPr lang="en-US"/>
              <a:pPr/>
              <a:t>46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99794-A1C6-FE46-9507-7FDA344DFBC2}" type="slidenum">
              <a:rPr lang="en-US"/>
              <a:pPr/>
              <a:t>47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1054C-5BDF-1C4A-A5F8-A0A2D1D64060}" type="slidenum">
              <a:rPr lang="en-US"/>
              <a:pPr/>
              <a:t>49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BD530-43E8-4B4E-B97D-CE6AEB198AB0}" type="slidenum">
              <a:rPr lang="en-US"/>
              <a:pPr/>
              <a:t>7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77E6E-C6E6-104F-8FB8-B265488EB60C}" type="slidenum">
              <a:rPr lang="en-US"/>
              <a:pPr/>
              <a:t>11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93B12-84A2-F142-A951-AFD6CA9CF592}" type="slidenum">
              <a:rPr lang="en-US"/>
              <a:pPr/>
              <a:t>12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7409E2-2083-B648-A129-32B2A07A606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9C902-6860-4346-BD73-B134B23BACAA}" type="slidenum">
              <a:rPr lang="en-US"/>
              <a:pPr/>
              <a:t>17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69326-ECCF-F644-99F9-187DC5423526}" type="slidenum">
              <a:rPr lang="en-US"/>
              <a:pPr/>
              <a:t>18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BE187-62C2-2349-BC84-5A6C3AAA8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8D7B7-641D-7841-B9F2-E5C89A7E3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950C5-787F-7A4F-9B94-5E7983B98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66A4E-9079-274B-8CBC-BED33EC11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25110-6D87-7A4B-A383-EA8A0072F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73307-EC9F-6D47-BED0-FB3024D7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B104B-EDCE-B54D-9B1D-FC62BA685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4C505-0347-8A4D-ABAD-7E39CA80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FE9D-D518-AA47-AA81-7E42D51C71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4C20E-A661-A543-922D-62CC6B8F8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90293-82B0-AD49-B52A-2BC731C86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8FC2D47B-177D-FA48-ADD4-5ABA37AEE9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A74A2-54C0-E645-B4EC-2A4D9F4BC33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610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Data Management</a:t>
            </a:r>
            <a:br>
              <a:rPr lang="en-US" dirty="0" smtClean="0"/>
            </a:br>
            <a:r>
              <a:rPr lang="en-US" dirty="0" smtClean="0"/>
              <a:t>CSE 344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8: Relational Algebra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WHAT and the HOW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SQL, we write </a:t>
            </a:r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dirty="0" smtClean="0"/>
              <a:t>we want to get from the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database system needs to figure out </a:t>
            </a:r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/>
              <a:t>to get the data we want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passage from </a:t>
            </a:r>
            <a:r>
              <a:rPr lang="en-US" dirty="0" smtClean="0">
                <a:solidFill>
                  <a:srgbClr val="0000FF"/>
                </a:solidFill>
              </a:rPr>
              <a:t>WHAT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HOW </a:t>
            </a:r>
            <a:r>
              <a:rPr lang="en-US" dirty="0" smtClean="0"/>
              <a:t>goes through the </a:t>
            </a:r>
            <a:r>
              <a:rPr lang="en-US" b="1" dirty="0" smtClean="0"/>
              <a:t>Relational Algebra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1970CD-E01E-4442-94C5-8CB111276F2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1B3895-93E9-5D47-8D95-977E2E0F197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SQL  = WHAT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219200" y="3200400"/>
            <a:ext cx="6144761" cy="15703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SELECT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DISTINCT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x.name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z.name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FROM</a:t>
            </a:r>
            <a:r>
              <a:rPr lang="en-US" dirty="0">
                <a:latin typeface="Arial"/>
                <a:cs typeface="Arial"/>
              </a:rPr>
              <a:t> Product </a:t>
            </a:r>
            <a:r>
              <a:rPr lang="en-US" dirty="0" err="1">
                <a:latin typeface="Arial"/>
                <a:cs typeface="Arial"/>
              </a:rPr>
              <a:t>x</a:t>
            </a:r>
            <a:r>
              <a:rPr lang="en-US" dirty="0">
                <a:latin typeface="Arial"/>
                <a:cs typeface="Arial"/>
              </a:rPr>
              <a:t>, Purchase </a:t>
            </a:r>
            <a:r>
              <a:rPr lang="en-US" dirty="0" err="1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, Customer </a:t>
            </a:r>
            <a:r>
              <a:rPr lang="en-US" dirty="0" err="1">
                <a:latin typeface="Arial"/>
                <a:cs typeface="Arial"/>
              </a:rPr>
              <a:t>z</a:t>
            </a:r>
            <a:endParaRPr lang="en-US" dirty="0">
              <a:latin typeface="Arial"/>
              <a:cs typeface="Arial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Arial"/>
                <a:cs typeface="Arial"/>
              </a:rPr>
              <a:t>WHERE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x.pid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y.pid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dirty="0" err="1">
                <a:latin typeface="Arial"/>
                <a:cs typeface="Arial"/>
              </a:rPr>
              <a:t>y.cid</a:t>
            </a:r>
            <a:r>
              <a:rPr lang="en-US" dirty="0">
                <a:latin typeface="Arial"/>
                <a:cs typeface="Arial"/>
              </a:rPr>
              <a:t> =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</a:t>
            </a:r>
            <a:r>
              <a:rPr lang="en-US" dirty="0" err="1" smtClean="0">
                <a:latin typeface="Arial"/>
                <a:cs typeface="Arial"/>
              </a:rPr>
              <a:t>.</a:t>
            </a:r>
            <a:r>
              <a:rPr lang="en-US" dirty="0" err="1">
                <a:latin typeface="Arial"/>
                <a:cs typeface="Arial"/>
              </a:rPr>
              <a:t>cid</a:t>
            </a:r>
            <a:r>
              <a:rPr lang="en-US" dirty="0">
                <a:latin typeface="Arial"/>
                <a:cs typeface="Arial"/>
              </a:rPr>
              <a:t> and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                </a:t>
            </a:r>
            <a:r>
              <a:rPr lang="en-US" dirty="0" err="1">
                <a:latin typeface="Arial"/>
                <a:cs typeface="Arial"/>
              </a:rPr>
              <a:t>x.price</a:t>
            </a:r>
            <a:r>
              <a:rPr lang="en-US" dirty="0">
                <a:latin typeface="Arial"/>
                <a:cs typeface="Arial"/>
              </a:rPr>
              <a:t> &gt; 100 and </a:t>
            </a:r>
            <a:r>
              <a:rPr lang="en-US" dirty="0" err="1">
                <a:latin typeface="Arial"/>
                <a:cs typeface="Arial"/>
              </a:rPr>
              <a:t>z.city</a:t>
            </a:r>
            <a:r>
              <a:rPr lang="en-US" dirty="0">
                <a:latin typeface="Arial"/>
                <a:cs typeface="Arial"/>
              </a:rPr>
              <a:t> = ‘Seattle’</a:t>
            </a:r>
          </a:p>
        </p:txBody>
      </p:sp>
      <p:sp>
        <p:nvSpPr>
          <p:cNvPr id="18437" name="Text Box 27"/>
          <p:cNvSpPr txBox="1">
            <a:spLocks noChangeArrowheads="1"/>
          </p:cNvSpPr>
          <p:nvPr/>
        </p:nvSpPr>
        <p:spPr bwMode="auto">
          <a:xfrm>
            <a:off x="425450" y="1447800"/>
            <a:ext cx="3690734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err="1">
                <a:latin typeface="Arial"/>
                <a:cs typeface="Arial"/>
              </a:rPr>
              <a:t>Product(</a:t>
            </a:r>
            <a:r>
              <a:rPr lang="en-US" u="sng" dirty="0" err="1">
                <a:latin typeface="Arial"/>
                <a:cs typeface="Arial"/>
              </a:rPr>
              <a:t>pid</a:t>
            </a:r>
            <a:r>
              <a:rPr lang="en-US" dirty="0">
                <a:latin typeface="Arial"/>
                <a:cs typeface="Arial"/>
              </a:rPr>
              <a:t>, name, price)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Purchase(</a:t>
            </a:r>
            <a:r>
              <a:rPr lang="en-US" u="sng" dirty="0" err="1">
                <a:latin typeface="Arial"/>
                <a:cs typeface="Arial"/>
              </a:rPr>
              <a:t>pid</a:t>
            </a:r>
            <a:r>
              <a:rPr lang="en-US" u="sng" dirty="0">
                <a:latin typeface="Arial"/>
                <a:cs typeface="Arial"/>
              </a:rPr>
              <a:t>, cid</a:t>
            </a:r>
            <a:r>
              <a:rPr lang="en-US" dirty="0">
                <a:latin typeface="Arial"/>
                <a:cs typeface="Arial"/>
              </a:rPr>
              <a:t>, store)</a:t>
            </a:r>
          </a:p>
          <a:p>
            <a:pPr eaLnBrk="1" hangingPunct="1"/>
            <a:r>
              <a:rPr lang="en-US" dirty="0" err="1">
                <a:latin typeface="Arial"/>
                <a:cs typeface="Arial"/>
              </a:rPr>
              <a:t>Customer(</a:t>
            </a:r>
            <a:r>
              <a:rPr lang="en-US" u="sng" dirty="0" err="1">
                <a:latin typeface="Arial"/>
                <a:cs typeface="Arial"/>
              </a:rPr>
              <a:t>cid</a:t>
            </a:r>
            <a:r>
              <a:rPr lang="en-US" dirty="0">
                <a:latin typeface="Arial"/>
                <a:cs typeface="Arial"/>
              </a:rPr>
              <a:t>, name, city)</a:t>
            </a:r>
          </a:p>
        </p:txBody>
      </p:sp>
      <p:sp>
        <p:nvSpPr>
          <p:cNvPr id="18438" name="Rounded Rectangle 30"/>
          <p:cNvSpPr>
            <a:spLocks noChangeArrowheads="1"/>
          </p:cNvSpPr>
          <p:nvPr/>
        </p:nvSpPr>
        <p:spPr bwMode="auto">
          <a:xfrm>
            <a:off x="914400" y="5410200"/>
            <a:ext cx="6622326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It’s clear WHAT we want, unclear HOW to get it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B9E9CC-C693-E24F-873E-2BF313FD221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Relational Algebra = HOW</a:t>
            </a: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3384550" y="5338763"/>
            <a:ext cx="349250" cy="123825"/>
            <a:chOff x="3112" y="2223"/>
            <a:chExt cx="220" cy="78"/>
          </a:xfrm>
        </p:grpSpPr>
        <p:sp>
          <p:nvSpPr>
            <p:cNvPr id="20514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5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6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7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485" name="Rectangle 18"/>
          <p:cNvSpPr>
            <a:spLocks noChangeArrowheads="1"/>
          </p:cNvSpPr>
          <p:nvPr/>
        </p:nvSpPr>
        <p:spPr bwMode="auto">
          <a:xfrm>
            <a:off x="2149475" y="6289675"/>
            <a:ext cx="1203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000000"/>
                </a:solidFill>
                <a:latin typeface="Arial" charset="0"/>
              </a:rPr>
              <a:t>Product</a:t>
            </a:r>
          </a:p>
        </p:txBody>
      </p:sp>
      <p:sp>
        <p:nvSpPr>
          <p:cNvPr id="20486" name="Rectangle 19"/>
          <p:cNvSpPr>
            <a:spLocks noChangeArrowheads="1"/>
          </p:cNvSpPr>
          <p:nvPr/>
        </p:nvSpPr>
        <p:spPr bwMode="auto">
          <a:xfrm>
            <a:off x="3935413" y="6273800"/>
            <a:ext cx="1398587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000000"/>
                </a:solidFill>
                <a:latin typeface="Arial" charset="0"/>
              </a:rPr>
              <a:t>Purchase</a:t>
            </a:r>
          </a:p>
        </p:txBody>
      </p:sp>
      <p:sp>
        <p:nvSpPr>
          <p:cNvPr id="20487" name="Rectangle 20"/>
          <p:cNvSpPr>
            <a:spLocks noChangeArrowheads="1"/>
          </p:cNvSpPr>
          <p:nvPr/>
        </p:nvSpPr>
        <p:spPr bwMode="auto">
          <a:xfrm>
            <a:off x="3124200" y="5497512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pid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pid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488" name="Rectangle 21"/>
          <p:cNvSpPr>
            <a:spLocks noChangeArrowheads="1"/>
          </p:cNvSpPr>
          <p:nvPr/>
        </p:nvSpPr>
        <p:spPr bwMode="auto">
          <a:xfrm>
            <a:off x="4786313" y="3581400"/>
            <a:ext cx="3214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price&gt;100 and city=‘Seattle’</a:t>
            </a:r>
          </a:p>
        </p:txBody>
      </p:sp>
      <p:sp>
        <p:nvSpPr>
          <p:cNvPr id="20489" name="Rectangle 23"/>
          <p:cNvSpPr>
            <a:spLocks noChangeArrowheads="1"/>
          </p:cNvSpPr>
          <p:nvPr/>
        </p:nvSpPr>
        <p:spPr bwMode="auto">
          <a:xfrm>
            <a:off x="4811713" y="2674938"/>
            <a:ext cx="182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 charset="0"/>
              </a:rPr>
              <a:t>x.name,z.name</a:t>
            </a:r>
          </a:p>
        </p:txBody>
      </p:sp>
      <p:sp>
        <p:nvSpPr>
          <p:cNvPr id="20490" name="TextBox 28"/>
          <p:cNvSpPr txBox="1">
            <a:spLocks noChangeArrowheads="1"/>
          </p:cNvSpPr>
          <p:nvPr/>
        </p:nvSpPr>
        <p:spPr bwMode="auto">
          <a:xfrm>
            <a:off x="4495800" y="15192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δ</a:t>
            </a:r>
          </a:p>
        </p:txBody>
      </p:sp>
      <p:sp>
        <p:nvSpPr>
          <p:cNvPr id="20491" name="Text Box 27"/>
          <p:cNvSpPr txBox="1">
            <a:spLocks noChangeArrowheads="1"/>
          </p:cNvSpPr>
          <p:nvPr/>
        </p:nvSpPr>
        <p:spPr bwMode="auto">
          <a:xfrm>
            <a:off x="424066" y="1466672"/>
            <a:ext cx="3690734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 err="1">
                <a:latin typeface="Arial"/>
                <a:cs typeface="Arial"/>
              </a:rPr>
              <a:t>Product(</a:t>
            </a:r>
            <a:r>
              <a:rPr lang="en-US" u="sng" dirty="0" err="1">
                <a:latin typeface="Arial"/>
                <a:cs typeface="Arial"/>
              </a:rPr>
              <a:t>pid</a:t>
            </a:r>
            <a:r>
              <a:rPr lang="en-US" dirty="0">
                <a:latin typeface="Arial"/>
                <a:cs typeface="Arial"/>
              </a:rPr>
              <a:t>, name, price)</a:t>
            </a: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Purchase(</a:t>
            </a:r>
            <a:r>
              <a:rPr lang="en-US" u="sng" dirty="0" err="1">
                <a:latin typeface="Arial"/>
                <a:cs typeface="Arial"/>
              </a:rPr>
              <a:t>pid</a:t>
            </a:r>
            <a:r>
              <a:rPr lang="en-US" u="sng" dirty="0">
                <a:latin typeface="Arial"/>
                <a:cs typeface="Arial"/>
              </a:rPr>
              <a:t>, cid</a:t>
            </a:r>
            <a:r>
              <a:rPr lang="en-US" dirty="0">
                <a:latin typeface="Arial"/>
                <a:cs typeface="Arial"/>
              </a:rPr>
              <a:t>, store)</a:t>
            </a:r>
          </a:p>
          <a:p>
            <a:pPr eaLnBrk="1" hangingPunct="1"/>
            <a:r>
              <a:rPr lang="en-US" dirty="0" err="1">
                <a:latin typeface="Arial"/>
                <a:cs typeface="Arial"/>
              </a:rPr>
              <a:t>Customer(</a:t>
            </a:r>
            <a:r>
              <a:rPr lang="en-US" u="sng" dirty="0" err="1">
                <a:latin typeface="Arial"/>
                <a:cs typeface="Arial"/>
              </a:rPr>
              <a:t>cid</a:t>
            </a:r>
            <a:r>
              <a:rPr lang="en-US" dirty="0">
                <a:latin typeface="Arial"/>
                <a:cs typeface="Arial"/>
              </a:rPr>
              <a:t>, name, city)</a:t>
            </a:r>
          </a:p>
        </p:txBody>
      </p:sp>
      <p:grpSp>
        <p:nvGrpSpPr>
          <p:cNvPr id="20492" name="Group 7"/>
          <p:cNvGrpSpPr>
            <a:grpSpLocks/>
          </p:cNvGrpSpPr>
          <p:nvPr/>
        </p:nvGrpSpPr>
        <p:grpSpPr bwMode="auto">
          <a:xfrm>
            <a:off x="4587875" y="4416425"/>
            <a:ext cx="349250" cy="123825"/>
            <a:chOff x="3112" y="2223"/>
            <a:chExt cx="220" cy="78"/>
          </a:xfrm>
        </p:grpSpPr>
        <p:sp>
          <p:nvSpPr>
            <p:cNvPr id="20510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1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2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13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493" name="Straight Connector 36"/>
          <p:cNvCxnSpPr>
            <a:cxnSpLocks noChangeShapeType="1"/>
          </p:cNvCxnSpPr>
          <p:nvPr/>
        </p:nvCxnSpPr>
        <p:spPr bwMode="auto">
          <a:xfrm flipV="1">
            <a:off x="3521075" y="4568825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4" name="Straight Connector 39"/>
          <p:cNvCxnSpPr>
            <a:cxnSpLocks noChangeShapeType="1"/>
            <a:stCxn id="20485" idx="0"/>
          </p:cNvCxnSpPr>
          <p:nvPr/>
        </p:nvCxnSpPr>
        <p:spPr bwMode="auto">
          <a:xfrm rot="5400000" flipH="1" flipV="1">
            <a:off x="2648744" y="5585619"/>
            <a:ext cx="806450" cy="60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5" name="Straight Connector 41"/>
          <p:cNvCxnSpPr>
            <a:cxnSpLocks noChangeShapeType="1"/>
            <a:stCxn id="20486" idx="0"/>
          </p:cNvCxnSpPr>
          <p:nvPr/>
        </p:nvCxnSpPr>
        <p:spPr bwMode="auto">
          <a:xfrm rot="16200000" flipV="1">
            <a:off x="3866754" y="5505846"/>
            <a:ext cx="787400" cy="748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6" name="Rectangle 20"/>
          <p:cNvSpPr>
            <a:spLocks noChangeArrowheads="1"/>
          </p:cNvSpPr>
          <p:nvPr/>
        </p:nvSpPr>
        <p:spPr bwMode="auto">
          <a:xfrm>
            <a:off x="4343400" y="4648200"/>
            <a:ext cx="987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cid=cid</a:t>
            </a:r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6019800" y="5635625"/>
            <a:ext cx="1443038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solidFill>
                  <a:srgbClr val="000000"/>
                </a:solidFill>
                <a:latin typeface="Arial" charset="0"/>
              </a:rPr>
              <a:t>Customer</a:t>
            </a:r>
          </a:p>
        </p:txBody>
      </p:sp>
      <p:cxnSp>
        <p:nvCxnSpPr>
          <p:cNvPr id="20498" name="Straight Connector 45"/>
          <p:cNvCxnSpPr>
            <a:cxnSpLocks noChangeShapeType="1"/>
            <a:stCxn id="20497" idx="0"/>
          </p:cNvCxnSpPr>
          <p:nvPr/>
        </p:nvCxnSpPr>
        <p:spPr bwMode="auto">
          <a:xfrm rot="16200000" flipV="1">
            <a:off x="5315348" y="4209653"/>
            <a:ext cx="1139825" cy="1712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9" name="TextBox 48"/>
          <p:cNvSpPr txBox="1">
            <a:spLocks noChangeArrowheads="1"/>
          </p:cNvSpPr>
          <p:nvPr/>
        </p:nvSpPr>
        <p:spPr bwMode="auto">
          <a:xfrm>
            <a:off x="4495800" y="2438400"/>
            <a:ext cx="44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Π</a:t>
            </a:r>
          </a:p>
        </p:txBody>
      </p:sp>
      <p:sp>
        <p:nvSpPr>
          <p:cNvPr id="20500" name="TextBox 49"/>
          <p:cNvSpPr txBox="1">
            <a:spLocks noChangeArrowheads="1"/>
          </p:cNvSpPr>
          <p:nvPr/>
        </p:nvSpPr>
        <p:spPr bwMode="auto">
          <a:xfrm>
            <a:off x="4572000" y="3429000"/>
            <a:ext cx="363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σ</a:t>
            </a:r>
          </a:p>
        </p:txBody>
      </p:sp>
      <p:cxnSp>
        <p:nvCxnSpPr>
          <p:cNvPr id="20501" name="Straight Connector 51"/>
          <p:cNvCxnSpPr>
            <a:cxnSpLocks noChangeShapeType="1"/>
            <a:endCxn id="20500" idx="2"/>
          </p:cNvCxnSpPr>
          <p:nvPr/>
        </p:nvCxnSpPr>
        <p:spPr bwMode="auto">
          <a:xfrm rot="16200000" flipV="1">
            <a:off x="4551363" y="4094163"/>
            <a:ext cx="452437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2" name="Straight Connector 53"/>
          <p:cNvCxnSpPr>
            <a:cxnSpLocks noChangeShapeType="1"/>
            <a:stCxn id="20500" idx="0"/>
            <a:endCxn id="20499" idx="2"/>
          </p:cNvCxnSpPr>
          <p:nvPr/>
        </p:nvCxnSpPr>
        <p:spPr bwMode="auto">
          <a:xfrm rot="16200000" flipV="1">
            <a:off x="4471194" y="3145632"/>
            <a:ext cx="528637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3" name="Straight Connector 56"/>
          <p:cNvCxnSpPr>
            <a:cxnSpLocks noChangeShapeType="1"/>
            <a:stCxn id="20499" idx="0"/>
            <a:endCxn id="20490" idx="2"/>
          </p:cNvCxnSpPr>
          <p:nvPr/>
        </p:nvCxnSpPr>
        <p:spPr bwMode="auto">
          <a:xfrm rot="16200000" flipV="1">
            <a:off x="4466432" y="2188368"/>
            <a:ext cx="457200" cy="42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4" name="Line Callout 1 58"/>
          <p:cNvSpPr>
            <a:spLocks/>
          </p:cNvSpPr>
          <p:nvPr/>
        </p:nvSpPr>
        <p:spPr bwMode="auto">
          <a:xfrm>
            <a:off x="381000" y="4343400"/>
            <a:ext cx="3430521" cy="369332"/>
          </a:xfrm>
          <a:prstGeom prst="borderCallout1">
            <a:avLst>
              <a:gd name="adj1" fmla="val 60250"/>
              <a:gd name="adj2" fmla="val 101481"/>
              <a:gd name="adj3" fmla="val 127617"/>
              <a:gd name="adj4" fmla="val 1123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T1(pid,name,price,pid,cid,store)</a:t>
            </a:r>
          </a:p>
        </p:txBody>
      </p:sp>
      <p:sp>
        <p:nvSpPr>
          <p:cNvPr id="20505" name="Line Callout 1 59"/>
          <p:cNvSpPr>
            <a:spLocks/>
          </p:cNvSpPr>
          <p:nvPr/>
        </p:nvSpPr>
        <p:spPr bwMode="auto">
          <a:xfrm>
            <a:off x="2057400" y="3429000"/>
            <a:ext cx="1120845" cy="369332"/>
          </a:xfrm>
          <a:prstGeom prst="borderCallout1">
            <a:avLst>
              <a:gd name="adj1" fmla="val 60250"/>
              <a:gd name="adj2" fmla="val 101481"/>
              <a:gd name="adj3" fmla="val 166389"/>
              <a:gd name="adj4" fmla="val 2364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T2( . . . .)</a:t>
            </a:r>
          </a:p>
        </p:txBody>
      </p:sp>
      <p:sp>
        <p:nvSpPr>
          <p:cNvPr id="20506" name="Line Callout 1 60"/>
          <p:cNvSpPr>
            <a:spLocks/>
          </p:cNvSpPr>
          <p:nvPr/>
        </p:nvSpPr>
        <p:spPr bwMode="auto">
          <a:xfrm>
            <a:off x="5867400" y="1752600"/>
            <a:ext cx="1826755" cy="369332"/>
          </a:xfrm>
          <a:prstGeom prst="borderCallout1">
            <a:avLst>
              <a:gd name="adj1" fmla="val 52523"/>
              <a:gd name="adj2" fmla="val -2528"/>
              <a:gd name="adj3" fmla="val 127617"/>
              <a:gd name="adj4" fmla="val -6311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T4(name,name)</a:t>
            </a:r>
          </a:p>
        </p:txBody>
      </p:sp>
      <p:sp>
        <p:nvSpPr>
          <p:cNvPr id="20507" name="Line Callout 1 61"/>
          <p:cNvSpPr>
            <a:spLocks/>
          </p:cNvSpPr>
          <p:nvPr/>
        </p:nvSpPr>
        <p:spPr bwMode="auto">
          <a:xfrm>
            <a:off x="5867400" y="1143000"/>
            <a:ext cx="1493242" cy="369332"/>
          </a:xfrm>
          <a:prstGeom prst="borderCallout1">
            <a:avLst>
              <a:gd name="adj1" fmla="val 52523"/>
              <a:gd name="adj2" fmla="val -2528"/>
              <a:gd name="adj3" fmla="val 96847"/>
              <a:gd name="adj4" fmla="val -71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Final answer</a:t>
            </a:r>
          </a:p>
        </p:txBody>
      </p:sp>
      <p:sp>
        <p:nvSpPr>
          <p:cNvPr id="20508" name="Line Callout 1 62"/>
          <p:cNvSpPr>
            <a:spLocks/>
          </p:cNvSpPr>
          <p:nvPr/>
        </p:nvSpPr>
        <p:spPr bwMode="auto">
          <a:xfrm>
            <a:off x="7010400" y="3059113"/>
            <a:ext cx="992579" cy="369332"/>
          </a:xfrm>
          <a:prstGeom prst="borderCallout1">
            <a:avLst>
              <a:gd name="adj1" fmla="val 52523"/>
              <a:gd name="adj2" fmla="val -2528"/>
              <a:gd name="adj3" fmla="val 27034"/>
              <a:gd name="adj4" fmla="val -2255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T3(. . . )</a:t>
            </a:r>
          </a:p>
        </p:txBody>
      </p:sp>
      <p:sp>
        <p:nvSpPr>
          <p:cNvPr id="20509" name="Rounded Rectangle 63"/>
          <p:cNvSpPr>
            <a:spLocks noChangeArrowheads="1"/>
          </p:cNvSpPr>
          <p:nvPr/>
        </p:nvSpPr>
        <p:spPr bwMode="auto">
          <a:xfrm>
            <a:off x="152400" y="5105400"/>
            <a:ext cx="2619136" cy="919401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Temporary tables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T1, T2, . . 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Algebra = HOW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The order is now clearly specified:</a:t>
            </a:r>
          </a:p>
          <a:p>
            <a:pPr eaLnBrk="1" hangingPunct="1"/>
            <a:r>
              <a:rPr lang="en-US" sz="2400" dirty="0" smtClean="0"/>
              <a:t>Iterate over PRODUCT…</a:t>
            </a:r>
          </a:p>
          <a:p>
            <a:pPr eaLnBrk="1" hangingPunct="1"/>
            <a:r>
              <a:rPr lang="en-US" sz="2400" dirty="0" smtClean="0"/>
              <a:t>…join with PURCHASE…</a:t>
            </a:r>
          </a:p>
          <a:p>
            <a:pPr eaLnBrk="1" hangingPunct="1"/>
            <a:r>
              <a:rPr lang="en-US" sz="2400" dirty="0" smtClean="0"/>
              <a:t>…join with CUSTOMER…</a:t>
            </a:r>
          </a:p>
          <a:p>
            <a:pPr eaLnBrk="1" hangingPunct="1"/>
            <a:r>
              <a:rPr lang="en-US" sz="2400" dirty="0" smtClean="0"/>
              <a:t>…select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with Price&gt;100 and City=‘Seattle’…</a:t>
            </a:r>
          </a:p>
          <a:p>
            <a:pPr eaLnBrk="1" hangingPunct="1"/>
            <a:r>
              <a:rPr lang="en-US" sz="2400" dirty="0" smtClean="0"/>
              <a:t>…eliminate duplicates…</a:t>
            </a:r>
          </a:p>
          <a:p>
            <a:pPr eaLnBrk="1" hangingPunct="1"/>
            <a:r>
              <a:rPr lang="en-US" sz="2400" dirty="0" smtClean="0"/>
              <a:t>…and that’s the final answer !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8A1EF2-791B-E847-9D07-0532B6F3A04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relation is a set of </a:t>
            </a:r>
            <a:r>
              <a:rPr lang="en-US" dirty="0" err="1" smtClean="0">
                <a:solidFill>
                  <a:srgbClr val="FF0000"/>
                </a:solidFill>
              </a:rPr>
              <a:t>tuples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Sets: {</a:t>
            </a:r>
            <a:r>
              <a:rPr lang="en-US" dirty="0" err="1" smtClean="0"/>
              <a:t>a,b,c</a:t>
            </a:r>
            <a:r>
              <a:rPr lang="en-US" dirty="0" smtClean="0"/>
              <a:t>}, {</a:t>
            </a:r>
            <a:r>
              <a:rPr lang="en-US" dirty="0" err="1" smtClean="0"/>
              <a:t>a,d,e,f</a:t>
            </a:r>
            <a:r>
              <a:rPr lang="en-US" dirty="0" smtClean="0"/>
              <a:t>}, { }, . . .</a:t>
            </a:r>
          </a:p>
          <a:p>
            <a:endParaRPr lang="en-US" dirty="0" smtClean="0"/>
          </a:p>
          <a:p>
            <a:r>
              <a:rPr lang="en-US" dirty="0" smtClean="0"/>
              <a:t>But, commercial </a:t>
            </a:r>
            <a:r>
              <a:rPr lang="en-US" dirty="0" err="1" smtClean="0"/>
              <a:t>DBMS’s</a:t>
            </a:r>
            <a:r>
              <a:rPr lang="en-US" dirty="0" smtClean="0"/>
              <a:t> implement </a:t>
            </a:r>
            <a:r>
              <a:rPr lang="en-US" dirty="0" smtClean="0">
                <a:solidFill>
                  <a:srgbClr val="0000FF"/>
                </a:solidFill>
              </a:rPr>
              <a:t>relations that are bags</a:t>
            </a:r>
            <a:r>
              <a:rPr lang="en-US" dirty="0" smtClean="0"/>
              <a:t> rather than sets </a:t>
            </a:r>
          </a:p>
          <a:p>
            <a:pPr lvl="1"/>
            <a:r>
              <a:rPr lang="en-US" dirty="0" smtClean="0"/>
              <a:t>Bags: {a, a,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dirty="0" smtClean="0"/>
              <a:t>}, {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b</a:t>
            </a:r>
            <a:r>
              <a:rPr lang="en-US" dirty="0" smtClean="0"/>
              <a:t>}, . .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Sets v.s. Bags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Relational Algebra has two flavors:</a:t>
            </a:r>
          </a:p>
          <a:p>
            <a:pPr eaLnBrk="1" hangingPunct="1"/>
            <a:r>
              <a:rPr lang="en-US" sz="2400" dirty="0" smtClean="0">
                <a:solidFill>
                  <a:srgbClr val="FF0000"/>
                </a:solidFill>
              </a:rPr>
              <a:t>Over sets</a:t>
            </a:r>
            <a:r>
              <a:rPr lang="en-US" sz="2400" dirty="0" smtClean="0"/>
              <a:t>: theoretically elegant but limited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Over bags</a:t>
            </a:r>
            <a:r>
              <a:rPr lang="en-US" sz="2400" dirty="0" smtClean="0"/>
              <a:t>: needed for SQL queries + more efficient</a:t>
            </a:r>
          </a:p>
          <a:p>
            <a:pPr lvl="1" eaLnBrk="1" hangingPunct="1"/>
            <a:r>
              <a:rPr lang="en-US" sz="2000" dirty="0" smtClean="0"/>
              <a:t>Example: Compute average price of all products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We discuss set semantics</a:t>
            </a:r>
          </a:p>
          <a:p>
            <a:pPr eaLnBrk="1" hangingPunct="1"/>
            <a:r>
              <a:rPr lang="en-US" sz="2400" dirty="0" smtClean="0"/>
              <a:t>We mention bag semantics only where needed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CE3C8-4E5A-D54C-B7AA-80059C6C051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Motivation and sets </a:t>
            </a:r>
            <a:r>
              <a:rPr lang="en-US" dirty="0" err="1" smtClean="0"/>
              <a:t>v.s</a:t>
            </a:r>
            <a:r>
              <a:rPr lang="en-US" dirty="0" smtClean="0"/>
              <a:t>. bags</a:t>
            </a:r>
          </a:p>
          <a:p>
            <a:pPr eaLnBrk="1" hangingPunct="1"/>
            <a:r>
              <a:rPr lang="en-US" dirty="0" smtClean="0">
                <a:solidFill>
                  <a:srgbClr val="660066"/>
                </a:solidFill>
              </a:rPr>
              <a:t>Relational Algebra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AB88F-9130-8144-861B-D08E583A757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419600"/>
          </a:xfrm>
        </p:spPr>
        <p:txBody>
          <a:bodyPr/>
          <a:lstStyle/>
          <a:p>
            <a:r>
              <a:rPr lang="en-US" b="1" dirty="0"/>
              <a:t>Query language</a:t>
            </a:r>
            <a:r>
              <a:rPr lang="en-US" dirty="0"/>
              <a:t> associated with relational model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Queries specified in an operational manner</a:t>
            </a:r>
            <a:endParaRPr lang="en-US" dirty="0"/>
          </a:p>
          <a:p>
            <a:pPr lvl="1"/>
            <a:r>
              <a:rPr lang="en-US" dirty="0"/>
              <a:t>A query gives a step-by-step procedure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Relational operators</a:t>
            </a:r>
            <a:endParaRPr lang="en-US" dirty="0"/>
          </a:p>
          <a:p>
            <a:pPr lvl="1"/>
            <a:r>
              <a:rPr lang="en-US" dirty="0"/>
              <a:t>Take one or two relation instances as argument</a:t>
            </a:r>
          </a:p>
          <a:p>
            <a:pPr lvl="1"/>
            <a:r>
              <a:rPr lang="en-US" dirty="0"/>
              <a:t>Return one relation instance as result</a:t>
            </a:r>
          </a:p>
          <a:p>
            <a:pPr lvl="1"/>
            <a:r>
              <a:rPr lang="en-US" dirty="0"/>
              <a:t>Easy to </a:t>
            </a:r>
            <a:r>
              <a:rPr lang="en-US" b="1" dirty="0"/>
              <a:t>compose</a:t>
            </a:r>
            <a:r>
              <a:rPr lang="en-US" dirty="0"/>
              <a:t> into </a:t>
            </a:r>
            <a:r>
              <a:rPr lang="en-US" b="1" dirty="0">
                <a:solidFill>
                  <a:srgbClr val="0000FF"/>
                </a:solidFill>
              </a:rPr>
              <a:t>relational algebra expressions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(1/3)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basic operators: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Union </a:t>
            </a:r>
            <a:r>
              <a:rPr lang="en-US" dirty="0" smtClean="0"/>
              <a:t>(</a:t>
            </a:r>
            <a:r>
              <a:rPr lang="en-US" dirty="0" err="1" smtClean="0">
                <a:sym typeface="Symbol" charset="2"/>
              </a:rPr>
              <a:t></a:t>
            </a:r>
            <a:r>
              <a:rPr lang="en-US" dirty="0" smtClean="0">
                <a:sym typeface="Symbol" charset="2"/>
              </a:rPr>
              <a:t>) and </a:t>
            </a:r>
            <a:r>
              <a:rPr lang="en-US" dirty="0" smtClean="0">
                <a:solidFill>
                  <a:srgbClr val="0000FF"/>
                </a:solidFill>
                <a:sym typeface="Symbol" charset="2"/>
              </a:rPr>
              <a:t>Set d</a:t>
            </a:r>
            <a:r>
              <a:rPr lang="en-US" dirty="0" smtClean="0">
                <a:solidFill>
                  <a:srgbClr val="0000FF"/>
                </a:solidFill>
              </a:rPr>
              <a:t>ifference </a:t>
            </a:r>
            <a:r>
              <a:rPr lang="en-US" dirty="0" smtClean="0"/>
              <a:t>(–)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Selection</a:t>
            </a:r>
            <a:r>
              <a:rPr lang="en-US" dirty="0" smtClean="0"/>
              <a:t>: 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err="1" smtClean="0"/>
              <a:t>condition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 is Boolean combination (</a:t>
            </a:r>
            <a:r>
              <a:rPr lang="en-US" dirty="0" err="1" smtClean="0">
                <a:sym typeface="Symbol" pitchFamily="-65" charset="2"/>
              </a:rPr>
              <a:t>,</a:t>
            </a:r>
            <a:r>
              <a:rPr lang="en-US" dirty="0" smtClean="0">
                <a:sym typeface="Symbol" pitchFamily="-65" charset="2"/>
              </a:rPr>
              <a:t>) </a:t>
            </a:r>
            <a:r>
              <a:rPr lang="en-US" dirty="0" smtClean="0"/>
              <a:t>of terms</a:t>
            </a:r>
          </a:p>
          <a:p>
            <a:pPr lvl="1"/>
            <a:r>
              <a:rPr lang="en-US" dirty="0" smtClean="0"/>
              <a:t>Term is: attribute op constant, </a:t>
            </a:r>
            <a:r>
              <a:rPr lang="en-US" dirty="0" err="1" smtClean="0"/>
              <a:t>attr</a:t>
            </a:r>
            <a:r>
              <a:rPr lang="en-US" dirty="0" smtClean="0"/>
              <a:t>. op </a:t>
            </a:r>
            <a:r>
              <a:rPr lang="en-US" dirty="0" err="1" smtClean="0"/>
              <a:t>attr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 is: &lt;, &lt;=, =, ≠, &gt;=, or &gt;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Projection</a:t>
            </a:r>
            <a:r>
              <a:rPr lang="en-US" dirty="0" smtClean="0"/>
              <a:t>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</a:t>
            </a:r>
            <a:r>
              <a:rPr lang="en-US" baseline="-25000" dirty="0" err="1" smtClean="0"/>
              <a:t>list-of-attributes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Cross-product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00FF"/>
                </a:solidFill>
              </a:rPr>
              <a:t>cartesian</a:t>
            </a:r>
            <a:r>
              <a:rPr lang="en-US" dirty="0" smtClean="0">
                <a:solidFill>
                  <a:srgbClr val="0000FF"/>
                </a:solidFill>
              </a:rPr>
              <a:t> product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F1D-9056-A846-80CB-805C64FD2DFA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(2/3)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Derived or auxiliary operators: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Intersection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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6600"/>
                </a:solidFill>
              </a:rPr>
              <a:t>Division</a:t>
            </a:r>
            <a:r>
              <a:rPr lang="en-US" dirty="0" smtClean="0"/>
              <a:t> (R/S)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Join</a:t>
            </a:r>
            <a:r>
              <a:rPr lang="en-US" dirty="0" smtClean="0"/>
              <a:t>: R    </a:t>
            </a:r>
            <a:r>
              <a:rPr lang="en-US" baseline="-25000" dirty="0" err="1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baseline="-25000" dirty="0" smtClean="0"/>
              <a:t> </a:t>
            </a:r>
            <a:r>
              <a:rPr lang="en-US" dirty="0" smtClean="0"/>
              <a:t>S =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dirty="0" smtClean="0"/>
              <a:t>(R 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 S)</a:t>
            </a:r>
          </a:p>
          <a:p>
            <a:r>
              <a:rPr lang="en-US" dirty="0" smtClean="0"/>
              <a:t>Variations of joins</a:t>
            </a:r>
          </a:p>
          <a:p>
            <a:pPr lvl="1"/>
            <a:r>
              <a:rPr lang="en-US" dirty="0" smtClean="0"/>
              <a:t>Natural, equijoin, theta-join </a:t>
            </a:r>
          </a:p>
          <a:p>
            <a:pPr lvl="1"/>
            <a:r>
              <a:rPr lang="en-US" dirty="0" smtClean="0"/>
              <a:t>Outer join and semi-join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Rename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Bn</a:t>
            </a:r>
            <a:r>
              <a:rPr lang="en-US" dirty="0" smtClean="0"/>
              <a:t> (S)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D949-4D30-7848-8284-1F67E8D7B941}" type="slidenum">
              <a:rPr lang="en-US" smtClean="0"/>
              <a:pPr/>
              <a:t>19</a:t>
            </a:fld>
            <a:endParaRPr lang="en-US" smtClean="0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286000" y="3276600"/>
            <a:ext cx="228600" cy="152400"/>
            <a:chOff x="480" y="4080"/>
            <a:chExt cx="96" cy="48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z="2400" dirty="0" smtClean="0"/>
              <a:t>Motivation for using a DBMS for managing data</a:t>
            </a:r>
          </a:p>
          <a:p>
            <a:r>
              <a:rPr lang="en-US" sz="2400" dirty="0" smtClean="0"/>
              <a:t>SQL, SQL, SQL</a:t>
            </a:r>
          </a:p>
          <a:p>
            <a:pPr lvl="1"/>
            <a:r>
              <a:rPr lang="en-US" sz="2000" dirty="0" smtClean="0"/>
              <a:t>Declaring the schema for our data (CREATE TABLE)</a:t>
            </a:r>
          </a:p>
          <a:p>
            <a:pPr lvl="1"/>
            <a:r>
              <a:rPr lang="en-US" sz="2000" dirty="0" smtClean="0"/>
              <a:t>Inserting data one row at a time or in bulk (INSERT/.import)</a:t>
            </a:r>
          </a:p>
          <a:p>
            <a:pPr lvl="1"/>
            <a:r>
              <a:rPr lang="en-US" sz="2000" dirty="0" smtClean="0"/>
              <a:t>Modifying the schema and updating the data (ALTER/UPDATE)</a:t>
            </a:r>
          </a:p>
          <a:p>
            <a:pPr lvl="1"/>
            <a:r>
              <a:rPr lang="en-US" sz="2000" dirty="0" smtClean="0"/>
              <a:t>Querying the data (SELECT)</a:t>
            </a:r>
          </a:p>
          <a:p>
            <a:pPr lvl="1"/>
            <a:r>
              <a:rPr lang="en-US" sz="2000" dirty="0" smtClean="0"/>
              <a:t>Tuning queries (CREATE INDEX)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Next step: More knowledge of how </a:t>
            </a:r>
            <a:r>
              <a:rPr lang="en-US" sz="2400" dirty="0" err="1" smtClean="0"/>
              <a:t>DBMSs</a:t>
            </a:r>
            <a:r>
              <a:rPr lang="en-US" sz="2400" dirty="0" smtClean="0"/>
              <a:t> work</a:t>
            </a:r>
          </a:p>
          <a:p>
            <a:pPr lvl="1"/>
            <a:r>
              <a:rPr lang="en-US" sz="2000" dirty="0" smtClean="0"/>
              <a:t>Client-server architecture</a:t>
            </a:r>
          </a:p>
          <a:p>
            <a:pPr lvl="1"/>
            <a:r>
              <a:rPr lang="en-US" sz="2000" dirty="0" smtClean="0"/>
              <a:t>Relational algebra and query execution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(3/3)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Extensions for bags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Duplicate elimination</a:t>
            </a:r>
            <a:r>
              <a:rPr lang="en-US" dirty="0" smtClean="0"/>
              <a:t>: </a:t>
            </a:r>
            <a:r>
              <a:rPr lang="en-US" dirty="0" err="1" smtClean="0"/>
              <a:t>δ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Group by</a:t>
            </a:r>
            <a:r>
              <a:rPr lang="en-US" dirty="0" smtClean="0"/>
              <a:t>:  </a:t>
            </a:r>
            <a:r>
              <a:rPr lang="en-US" dirty="0" err="1" smtClean="0"/>
              <a:t>γ</a:t>
            </a:r>
            <a:r>
              <a:rPr lang="en-US" dirty="0" smtClean="0"/>
              <a:t> [Same symbol as aggregation]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-65" charset="2"/>
              </a:rPr>
              <a:t>Partitions </a:t>
            </a:r>
            <a:r>
              <a:rPr lang="en-US" dirty="0" err="1" smtClean="0">
                <a:sym typeface="Symbol" pitchFamily="-65" charset="2"/>
              </a:rPr>
              <a:t>tuples</a:t>
            </a:r>
            <a:r>
              <a:rPr lang="en-US" dirty="0" smtClean="0">
                <a:sym typeface="Symbol" pitchFamily="-65" charset="2"/>
              </a:rPr>
              <a:t> of a relation into “groups”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Sorting</a:t>
            </a:r>
            <a:r>
              <a:rPr lang="en-US" dirty="0" smtClean="0"/>
              <a:t>: </a:t>
            </a:r>
            <a:r>
              <a:rPr lang="en-US" dirty="0" err="1" smtClean="0"/>
              <a:t>τ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Other extensions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Aggregation</a:t>
            </a:r>
            <a:r>
              <a:rPr lang="en-US" dirty="0" smtClean="0"/>
              <a:t>:  </a:t>
            </a:r>
            <a:r>
              <a:rPr lang="en-US" dirty="0" err="1" smtClean="0"/>
              <a:t>γ</a:t>
            </a:r>
            <a:r>
              <a:rPr lang="en-US" dirty="0" smtClean="0"/>
              <a:t> (</a:t>
            </a:r>
            <a:r>
              <a:rPr lang="en-US" sz="2400" dirty="0" smtClean="0"/>
              <a:t>min, max, sum, average, count)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8FC83-0BF8-D24A-93B5-C3CFB5F44AE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Union and Difference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R1 </a:t>
            </a:r>
            <a:r>
              <a:rPr lang="en-US" smtClean="0">
                <a:sym typeface="Symbol" charset="2"/>
              </a:rPr>
              <a:t> R2</a:t>
            </a:r>
            <a:endParaRPr lang="en-US" smtClean="0"/>
          </a:p>
          <a:p>
            <a:r>
              <a:rPr lang="en-US" smtClean="0"/>
              <a:t>Example:  </a:t>
            </a:r>
          </a:p>
          <a:p>
            <a:pPr lvl="1"/>
            <a:r>
              <a:rPr lang="en-US" smtClean="0"/>
              <a:t>ActiveEmployees </a:t>
            </a:r>
            <a:r>
              <a:rPr lang="en-US" smtClean="0">
                <a:sym typeface="Symbol" charset="2"/>
              </a:rPr>
              <a:t></a:t>
            </a:r>
            <a:r>
              <a:rPr lang="en-US" smtClean="0"/>
              <a:t> RetiredEmployees</a:t>
            </a:r>
          </a:p>
          <a:p>
            <a:pPr lvl="1"/>
            <a:endParaRPr lang="en-US" smtClean="0"/>
          </a:p>
          <a:p>
            <a:r>
              <a:rPr lang="en-US" smtClean="0"/>
              <a:t>R1 – R2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AllEmployees – RetiredEmployees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B7A1-0BDE-4E4D-92FC-9A0BC59B214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9701" name="Rounded Rectangle 6"/>
          <p:cNvSpPr>
            <a:spLocks noChangeArrowheads="1"/>
          </p:cNvSpPr>
          <p:nvPr/>
        </p:nvSpPr>
        <p:spPr bwMode="auto">
          <a:xfrm>
            <a:off x="1752600" y="5562600"/>
            <a:ext cx="5628172" cy="5788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Be careful when applying to bags!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about Intersection ?</a:t>
            </a:r>
            <a:endParaRPr lang="en-US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 is a derived operator</a:t>
            </a:r>
          </a:p>
          <a:p>
            <a:r>
              <a:rPr lang="en-US" smtClean="0"/>
              <a:t>R1 </a:t>
            </a:r>
            <a:r>
              <a:rPr lang="en-US" smtClean="0">
                <a:sym typeface="Symbol" charset="2"/>
              </a:rPr>
              <a:t></a:t>
            </a:r>
            <a:r>
              <a:rPr lang="en-US" smtClean="0"/>
              <a:t> R2 = R1 – (R1 – R2)</a:t>
            </a:r>
          </a:p>
          <a:p>
            <a:r>
              <a:rPr lang="en-US" smtClean="0"/>
              <a:t>Also expressed as a join (will see later)</a:t>
            </a:r>
          </a:p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UnionizedEmployees </a:t>
            </a:r>
            <a:r>
              <a:rPr lang="en-US" smtClean="0">
                <a:sym typeface="Symbol" charset="2"/>
              </a:rPr>
              <a:t></a:t>
            </a:r>
            <a:r>
              <a:rPr lang="en-US" smtClean="0"/>
              <a:t> RetiredEmployees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D23E-B17D-C74C-B591-9FE3D877C6AF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(1/3)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basic operators: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Union </a:t>
            </a:r>
            <a:r>
              <a:rPr lang="en-US" dirty="0" smtClean="0"/>
              <a:t>(</a:t>
            </a:r>
            <a:r>
              <a:rPr lang="en-US" dirty="0" err="1" smtClean="0">
                <a:sym typeface="Symbol" charset="2"/>
              </a:rPr>
              <a:t></a:t>
            </a:r>
            <a:r>
              <a:rPr lang="en-US" dirty="0" smtClean="0">
                <a:sym typeface="Symbol" charset="2"/>
              </a:rPr>
              <a:t>) and </a:t>
            </a:r>
            <a:r>
              <a:rPr lang="en-US" dirty="0" smtClean="0">
                <a:solidFill>
                  <a:srgbClr val="0000FF"/>
                </a:solidFill>
                <a:sym typeface="Symbol" charset="2"/>
              </a:rPr>
              <a:t>Set d</a:t>
            </a:r>
            <a:r>
              <a:rPr lang="en-US" dirty="0" smtClean="0">
                <a:solidFill>
                  <a:srgbClr val="0000FF"/>
                </a:solidFill>
              </a:rPr>
              <a:t>ifference </a:t>
            </a:r>
            <a:r>
              <a:rPr lang="en-US" dirty="0" smtClean="0"/>
              <a:t>(–)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Selection</a:t>
            </a:r>
            <a:r>
              <a:rPr lang="en-US" dirty="0" smtClean="0"/>
              <a:t>: 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err="1" smtClean="0"/>
              <a:t>condition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 is Boolean combination (</a:t>
            </a:r>
            <a:r>
              <a:rPr lang="en-US" dirty="0" err="1" smtClean="0">
                <a:sym typeface="Symbol" pitchFamily="-65" charset="2"/>
              </a:rPr>
              <a:t>,</a:t>
            </a:r>
            <a:r>
              <a:rPr lang="en-US" dirty="0" smtClean="0">
                <a:sym typeface="Symbol" pitchFamily="-65" charset="2"/>
              </a:rPr>
              <a:t>) </a:t>
            </a:r>
            <a:r>
              <a:rPr lang="en-US" dirty="0" smtClean="0"/>
              <a:t>of terms</a:t>
            </a:r>
          </a:p>
          <a:p>
            <a:pPr lvl="1"/>
            <a:r>
              <a:rPr lang="en-US" dirty="0" smtClean="0"/>
              <a:t>Term is: attribute op constant, </a:t>
            </a:r>
            <a:r>
              <a:rPr lang="en-US" dirty="0" err="1" smtClean="0"/>
              <a:t>attr</a:t>
            </a:r>
            <a:r>
              <a:rPr lang="en-US" dirty="0" smtClean="0"/>
              <a:t>. op </a:t>
            </a:r>
            <a:r>
              <a:rPr lang="en-US" dirty="0" err="1" smtClean="0"/>
              <a:t>attr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 is: &lt;, &lt;=, =, ≠, &gt;=, or &gt;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Projection</a:t>
            </a:r>
            <a:r>
              <a:rPr lang="en-US" dirty="0" smtClean="0"/>
              <a:t>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</a:t>
            </a:r>
            <a:r>
              <a:rPr lang="en-US" baseline="-25000" dirty="0" err="1" smtClean="0"/>
              <a:t>list-of-attributes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Cross-product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00FF"/>
                </a:solidFill>
              </a:rPr>
              <a:t>cartesian</a:t>
            </a:r>
            <a:r>
              <a:rPr lang="en-US" dirty="0" smtClean="0">
                <a:solidFill>
                  <a:srgbClr val="0000FF"/>
                </a:solidFill>
              </a:rPr>
              <a:t> product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F1D-9056-A846-80CB-805C64FD2DFA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31503-C734-D544-ABB1-38D1DEB4724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dirty="0"/>
              <a:t>Returns all </a:t>
            </a:r>
            <a:r>
              <a:rPr lang="en-US" dirty="0" err="1"/>
              <a:t>tuples</a:t>
            </a:r>
            <a:r>
              <a:rPr lang="en-US" dirty="0" smtClean="0"/>
              <a:t> that satisfy </a:t>
            </a:r>
            <a:r>
              <a:rPr lang="en-US" dirty="0"/>
              <a:t>a condition</a:t>
            </a:r>
          </a:p>
          <a:p>
            <a:pPr eaLnBrk="1" hangingPunct="1"/>
            <a:r>
              <a:rPr lang="en-US" dirty="0"/>
              <a:t>Notation: </a:t>
            </a:r>
            <a:r>
              <a:rPr lang="en-US" dirty="0">
                <a:latin typeface="Symbol" charset="2"/>
              </a:rPr>
              <a:t> </a:t>
            </a:r>
            <a:r>
              <a:rPr lang="en-US" dirty="0" err="1">
                <a:latin typeface="Symbol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 err="1"/>
              <a:t>(R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 err="1">
                <a:latin typeface="Symbol" charset="2"/>
              </a:rPr>
              <a:t>s</a:t>
            </a:r>
            <a:r>
              <a:rPr lang="en-US" sz="1800" baseline="-25000" dirty="0" err="1"/>
              <a:t>Salary</a:t>
            </a:r>
            <a:r>
              <a:rPr lang="en-US" sz="1800" baseline="-25000" dirty="0"/>
              <a:t> &gt; 40000</a:t>
            </a:r>
            <a:r>
              <a:rPr lang="en-US" sz="1800" dirty="0"/>
              <a:t> </a:t>
            </a:r>
            <a:r>
              <a:rPr lang="en-US" dirty="0"/>
              <a:t>(Employee)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 err="1">
                <a:latin typeface="Symbol" charset="2"/>
              </a:rPr>
              <a:t>s</a:t>
            </a:r>
            <a:r>
              <a:rPr lang="en-US" sz="1800" baseline="-25000" dirty="0" err="1"/>
              <a:t>name</a:t>
            </a:r>
            <a:r>
              <a:rPr lang="en-US" sz="1800" baseline="-25000" dirty="0"/>
              <a:t> = “Smith”</a:t>
            </a:r>
            <a:r>
              <a:rPr lang="en-US" sz="1800" dirty="0"/>
              <a:t> </a:t>
            </a:r>
            <a:r>
              <a:rPr lang="en-US" dirty="0"/>
              <a:t>(Employee)</a:t>
            </a:r>
          </a:p>
          <a:p>
            <a:pPr eaLnBrk="1" hangingPunct="1"/>
            <a:r>
              <a:rPr lang="en-US" dirty="0"/>
              <a:t>The condition </a:t>
            </a:r>
            <a:r>
              <a:rPr lang="en-US" dirty="0" err="1"/>
              <a:t>c</a:t>
            </a:r>
            <a:r>
              <a:rPr lang="en-US" dirty="0"/>
              <a:t> can</a:t>
            </a:r>
            <a:r>
              <a:rPr lang="en-US" dirty="0" smtClean="0"/>
              <a:t> be</a:t>
            </a:r>
          </a:p>
          <a:p>
            <a:pPr lvl="1"/>
            <a:r>
              <a:rPr lang="en-US" dirty="0" smtClean="0"/>
              <a:t>Boolean combination (</a:t>
            </a:r>
            <a:r>
              <a:rPr lang="en-US" dirty="0" err="1" smtClean="0">
                <a:sym typeface="Symbol" pitchFamily="-65" charset="2"/>
              </a:rPr>
              <a:t>,</a:t>
            </a:r>
            <a:r>
              <a:rPr lang="en-US" dirty="0" smtClean="0">
                <a:sym typeface="Symbol" pitchFamily="-65" charset="2"/>
              </a:rPr>
              <a:t>) </a:t>
            </a:r>
            <a:r>
              <a:rPr lang="en-US" dirty="0" smtClean="0"/>
              <a:t>of terms</a:t>
            </a:r>
          </a:p>
          <a:p>
            <a:pPr lvl="1"/>
            <a:r>
              <a:rPr lang="en-US" dirty="0" smtClean="0"/>
              <a:t>Term is: attribute op constant, </a:t>
            </a:r>
            <a:r>
              <a:rPr lang="en-US" dirty="0" err="1" smtClean="0"/>
              <a:t>attr</a:t>
            </a:r>
            <a:r>
              <a:rPr lang="en-US" dirty="0" smtClean="0"/>
              <a:t>. op </a:t>
            </a:r>
            <a:r>
              <a:rPr lang="en-US" dirty="0" err="1" smtClean="0"/>
              <a:t>attr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 is: &lt;, &lt;=, =, ≠, &gt;=, or &gt; </a:t>
            </a:r>
          </a:p>
          <a:p>
            <a:pPr eaLnBrk="1" hangingPunct="1"/>
            <a:endParaRPr lang="en-US" dirty="0">
              <a:ea typeface="Times New Roman" charset="0"/>
              <a:cs typeface="Times New Roman" charset="0"/>
              <a:sym typeface="Symbol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F370E-ADA5-A147-98AB-B172DD5B590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33400" y="3467100"/>
            <a:ext cx="33551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 err="1">
                <a:latin typeface="Symbol" charset="2"/>
                <a:cs typeface="Symbol" charset="2"/>
              </a:rPr>
              <a:t>s</a:t>
            </a:r>
            <a:r>
              <a:rPr lang="en-US" baseline="-25000" dirty="0" err="1">
                <a:latin typeface="Arial"/>
                <a:cs typeface="Arial"/>
              </a:rPr>
              <a:t>Salary</a:t>
            </a:r>
            <a:r>
              <a:rPr lang="en-US" baseline="-25000" dirty="0">
                <a:latin typeface="Arial"/>
                <a:cs typeface="Arial"/>
              </a:rPr>
              <a:t> &gt; 40000</a:t>
            </a:r>
            <a:r>
              <a:rPr lang="en-US" sz="160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/>
        </p:nvGraphicFramePr>
        <p:xfrm>
          <a:off x="2667000" y="9017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2667000" y="42291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Eliminates columns</a:t>
            </a:r>
          </a:p>
          <a:p>
            <a:r>
              <a:rPr lang="en-US" dirty="0" smtClean="0"/>
              <a:t>Notation:   </a:t>
            </a:r>
            <a:r>
              <a:rPr lang="en-US" dirty="0" smtClean="0">
                <a:latin typeface="Symbol" charset="2"/>
                <a:cs typeface="Symbol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 smtClean="0"/>
              <a:t>A1,…,An </a:t>
            </a:r>
            <a:r>
              <a:rPr lang="en-US" dirty="0" smtClean="0"/>
              <a:t>(R)</a:t>
            </a:r>
          </a:p>
          <a:p>
            <a:r>
              <a:rPr lang="en-US" dirty="0" smtClean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charset="2"/>
                <a:cs typeface="Symbol" charset="2"/>
              </a:rPr>
              <a:t>P</a:t>
            </a:r>
            <a:r>
              <a:rPr lang="en-US" baseline="-25000" dirty="0" smtClean="0"/>
              <a:t> SSN, Name</a:t>
            </a:r>
            <a:r>
              <a:rPr lang="en-US" dirty="0" smtClean="0"/>
              <a:t> (Employee)</a:t>
            </a:r>
          </a:p>
          <a:p>
            <a:pPr lvl="1"/>
            <a:r>
              <a:rPr lang="en-US" dirty="0" smtClean="0"/>
              <a:t>Output schema:   </a:t>
            </a:r>
            <a:r>
              <a:rPr lang="en-US" dirty="0" err="1" smtClean="0"/>
              <a:t>Answer(SSN</a:t>
            </a:r>
            <a:r>
              <a:rPr lang="en-US" dirty="0" smtClean="0"/>
              <a:t>, Name)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19797-A7D0-D546-ACFD-3E3F969B499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7893" name="Rounded Rectangle 6"/>
          <p:cNvSpPr>
            <a:spLocks noChangeArrowheads="1"/>
          </p:cNvSpPr>
          <p:nvPr/>
        </p:nvSpPr>
        <p:spPr bwMode="auto">
          <a:xfrm>
            <a:off x="1295400" y="5334000"/>
            <a:ext cx="6404793" cy="5788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Semantics differs over set or over bags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38767B-79C1-8B41-8D80-B939F16CEE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33400" y="3276600"/>
            <a:ext cx="3351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latin typeface="Symbol" charset="2"/>
                <a:cs typeface="Symbol" charset="2"/>
              </a:rPr>
              <a:t>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aseline="-25000" dirty="0" err="1">
                <a:latin typeface="Arial"/>
                <a:cs typeface="Arial"/>
              </a:rPr>
              <a:t>Name,Salary</a:t>
            </a:r>
            <a:r>
              <a:rPr lang="en-US" dirty="0">
                <a:latin typeface="Arial"/>
                <a:cs typeface="Arial"/>
              </a:rPr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/>
        </p:nvGraphicFramePr>
        <p:xfrm>
          <a:off x="3505200" y="4038600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76" name="Rounded Rectangle 41"/>
          <p:cNvSpPr>
            <a:spLocks noChangeArrowheads="1"/>
          </p:cNvSpPr>
          <p:nvPr/>
        </p:nvSpPr>
        <p:spPr bwMode="auto">
          <a:xfrm>
            <a:off x="152400" y="6049963"/>
            <a:ext cx="7549338" cy="5788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Set semantics: duplicate elimination automatic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F7AC97-1C2F-3747-941F-EBB281F5D5E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33400" y="3276600"/>
            <a:ext cx="33430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latin typeface="Symbol" charset="2"/>
              </a:rPr>
              <a:t>P</a:t>
            </a:r>
            <a:r>
              <a:rPr lang="en-US" dirty="0"/>
              <a:t> </a:t>
            </a:r>
            <a:r>
              <a:rPr lang="en-US" baseline="-25000" dirty="0" err="1">
                <a:latin typeface="Arial"/>
                <a:cs typeface="Arial"/>
              </a:rPr>
              <a:t>Name,Salary</a:t>
            </a:r>
            <a:r>
              <a:rPr lang="en-US" dirty="0">
                <a:latin typeface="Arial"/>
                <a:cs typeface="Arial"/>
              </a:rPr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/>
        </p:nvGraphicFramePr>
        <p:xfrm>
          <a:off x="2514600" y="533400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/>
        </p:nvGraphicFramePr>
        <p:xfrm>
          <a:off x="3987800" y="3505200"/>
          <a:ext cx="40132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7" name="Rounded Rectangle 41"/>
          <p:cNvSpPr>
            <a:spLocks noChangeArrowheads="1"/>
          </p:cNvSpPr>
          <p:nvPr/>
        </p:nvSpPr>
        <p:spPr bwMode="auto">
          <a:xfrm>
            <a:off x="261938" y="6049963"/>
            <a:ext cx="7758078" cy="5788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Bag semantics: no duplicate elimination; need explicit </a:t>
            </a:r>
            <a:r>
              <a:rPr lang="en-US" sz="2800" dirty="0" err="1"/>
              <a:t>δ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Selection &amp; Projection Examples</a:t>
            </a:r>
          </a:p>
        </p:txBody>
      </p:sp>
      <p:graphicFrame>
        <p:nvGraphicFramePr>
          <p:cNvPr id="146610" name="Group 178"/>
          <p:cNvGraphicFramePr>
            <a:graphicFrameLocks noGrp="1"/>
          </p:cNvGraphicFramePr>
          <p:nvPr/>
        </p:nvGraphicFramePr>
        <p:xfrm>
          <a:off x="457200" y="1930398"/>
          <a:ext cx="4572000" cy="1879602"/>
        </p:xfrm>
        <a:graphic>
          <a:graphicData uri="http://schemas.openxmlformats.org/drawingml/2006/table">
            <a:tbl>
              <a:tblPr/>
              <a:tblGrid>
                <a:gridCol w="709613"/>
                <a:gridCol w="966787"/>
                <a:gridCol w="1143000"/>
                <a:gridCol w="1752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381000" y="1443335"/>
            <a:ext cx="1146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Patient</a:t>
            </a:r>
          </a:p>
        </p:txBody>
      </p:sp>
      <p:sp>
        <p:nvSpPr>
          <p:cNvPr id="146481" name="Rectangle 49"/>
          <p:cNvSpPr>
            <a:spLocks noChangeArrowheads="1"/>
          </p:cNvSpPr>
          <p:nvPr/>
        </p:nvSpPr>
        <p:spPr bwMode="auto">
          <a:xfrm>
            <a:off x="438150" y="4343400"/>
            <a:ext cx="289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Symbol" pitchFamily="-65" charset="2"/>
                <a:ea typeface="Osaka" pitchFamily="-65" charset="-128"/>
                <a:cs typeface="Osaka" pitchFamily="-65" charset="-128"/>
                <a:sym typeface="Symbol" pitchFamily="-65" charset="2"/>
              </a:rPr>
              <a:t></a:t>
            </a:r>
            <a:r>
              <a:rPr lang="en-US" sz="2400" baseline="-25000" dirty="0" err="1">
                <a:latin typeface="Arial"/>
                <a:ea typeface="Osaka" pitchFamily="-65" charset="-128"/>
                <a:cs typeface="Arial"/>
              </a:rPr>
              <a:t>disease</a:t>
            </a:r>
            <a:r>
              <a:rPr lang="en-US" sz="2400" baseline="-25000" dirty="0">
                <a:latin typeface="Arial"/>
                <a:ea typeface="Osaka" pitchFamily="-65" charset="-128"/>
                <a:cs typeface="Arial"/>
              </a:rPr>
              <a:t>=‘</a:t>
            </a:r>
            <a:r>
              <a:rPr lang="en-US" sz="2400" baseline="-25000" dirty="0" err="1">
                <a:latin typeface="Arial"/>
                <a:ea typeface="Osaka" pitchFamily="-65" charset="-128"/>
                <a:cs typeface="Arial"/>
              </a:rPr>
              <a:t>heart’</a:t>
            </a:r>
            <a:r>
              <a:rPr lang="en-US" sz="2400" dirty="0" err="1">
                <a:latin typeface="Arial"/>
                <a:ea typeface="Osaka" pitchFamily="-65" charset="-128"/>
                <a:cs typeface="Arial"/>
              </a:rPr>
              <a:t>(Patient</a:t>
            </a:r>
            <a:r>
              <a:rPr lang="en-US" sz="2400" dirty="0">
                <a:latin typeface="Arial"/>
                <a:ea typeface="Osaka" pitchFamily="-65" charset="-128"/>
                <a:cs typeface="Arial"/>
              </a:rPr>
              <a:t>)</a:t>
            </a:r>
          </a:p>
        </p:txBody>
      </p:sp>
      <p:graphicFrame>
        <p:nvGraphicFramePr>
          <p:cNvPr id="146609" name="Group 177"/>
          <p:cNvGraphicFramePr>
            <a:graphicFrameLocks noGrp="1"/>
          </p:cNvGraphicFramePr>
          <p:nvPr/>
        </p:nvGraphicFramePr>
        <p:xfrm>
          <a:off x="533400" y="4881563"/>
          <a:ext cx="4038600" cy="1127126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1143000"/>
                <a:gridCol w="12954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6608" name="Group 176"/>
          <p:cNvGraphicFramePr>
            <a:graphicFrameLocks noGrp="1"/>
          </p:cNvGraphicFramePr>
          <p:nvPr/>
        </p:nvGraphicFramePr>
        <p:xfrm>
          <a:off x="5562600" y="1905000"/>
          <a:ext cx="2819400" cy="1879602"/>
        </p:xfrm>
        <a:graphic>
          <a:graphicData uri="http://schemas.openxmlformats.org/drawingml/2006/table">
            <a:tbl>
              <a:tblPr/>
              <a:tblGrid>
                <a:gridCol w="14478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6548" name="Rectangle 116"/>
          <p:cNvSpPr>
            <a:spLocks noChangeArrowheads="1"/>
          </p:cNvSpPr>
          <p:nvPr/>
        </p:nvSpPr>
        <p:spPr bwMode="auto">
          <a:xfrm>
            <a:off x="5410200" y="1371600"/>
            <a:ext cx="251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Symbol" pitchFamily="-65" charset="2"/>
                <a:ea typeface="Osaka" pitchFamily="-65" charset="-128"/>
                <a:cs typeface="Osaka" pitchFamily="-65" charset="-128"/>
                <a:sym typeface="Symbol" pitchFamily="-65" charset="2"/>
              </a:rPr>
              <a:t></a:t>
            </a:r>
            <a:r>
              <a:rPr lang="en-US" sz="2400" baseline="-25000" dirty="0" err="1">
                <a:latin typeface="Arial"/>
                <a:ea typeface="Osaka" pitchFamily="-65" charset="-128"/>
                <a:cs typeface="Arial"/>
              </a:rPr>
              <a:t>zip,disease</a:t>
            </a:r>
            <a:r>
              <a:rPr lang="en-US" sz="2400" dirty="0" err="1">
                <a:latin typeface="Arial"/>
                <a:ea typeface="Osaka" pitchFamily="-65" charset="-128"/>
                <a:cs typeface="Arial"/>
              </a:rPr>
              <a:t>(Patient</a:t>
            </a:r>
            <a:r>
              <a:rPr lang="en-US" sz="2400" dirty="0">
                <a:latin typeface="Arial"/>
                <a:ea typeface="Osaka" pitchFamily="-65" charset="-128"/>
                <a:cs typeface="Arial"/>
              </a:rPr>
              <a:t>)</a:t>
            </a:r>
          </a:p>
        </p:txBody>
      </p:sp>
      <p:sp>
        <p:nvSpPr>
          <p:cNvPr id="146549" name="Rectangle 117"/>
          <p:cNvSpPr>
            <a:spLocks noChangeArrowheads="1"/>
          </p:cNvSpPr>
          <p:nvPr/>
        </p:nvSpPr>
        <p:spPr bwMode="auto">
          <a:xfrm>
            <a:off x="5221288" y="4343400"/>
            <a:ext cx="3641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Symbol" pitchFamily="-65" charset="2"/>
                <a:ea typeface="Osaka" pitchFamily="-65" charset="-128"/>
                <a:cs typeface="Osaka" pitchFamily="-65" charset="-128"/>
                <a:sym typeface="Symbol" pitchFamily="-65" charset="2"/>
              </a:rPr>
              <a:t></a:t>
            </a:r>
            <a:r>
              <a:rPr lang="en-US" sz="2400" baseline="-25000" dirty="0" err="1">
                <a:latin typeface="Arial"/>
                <a:ea typeface="Osaka" pitchFamily="-65" charset="-128"/>
                <a:cs typeface="Arial"/>
              </a:rPr>
              <a:t>zip</a:t>
            </a:r>
            <a:r>
              <a:rPr lang="en-US" sz="2400" dirty="0">
                <a:latin typeface="Arial"/>
                <a:ea typeface="Osaka" pitchFamily="-65" charset="-128"/>
                <a:cs typeface="Arial"/>
                <a:sym typeface="Symbol" pitchFamily="-65" charset="2"/>
              </a:rPr>
              <a:t> </a:t>
            </a:r>
            <a:r>
              <a:rPr lang="en-US" sz="2400" dirty="0" err="1">
                <a:latin typeface="Arial"/>
                <a:ea typeface="Osaka" pitchFamily="-65" charset="-128"/>
                <a:cs typeface="Arial"/>
                <a:sym typeface="Symbol" pitchFamily="-65" charset="2"/>
              </a:rPr>
              <a:t></a:t>
            </a:r>
            <a:r>
              <a:rPr lang="en-US" sz="2400" baseline="-25000" dirty="0" err="1">
                <a:latin typeface="Arial"/>
                <a:ea typeface="Osaka" pitchFamily="-65" charset="-128"/>
                <a:cs typeface="Arial"/>
              </a:rPr>
              <a:t>disease</a:t>
            </a:r>
            <a:r>
              <a:rPr lang="en-US" sz="2400" baseline="-25000" dirty="0">
                <a:latin typeface="Arial"/>
                <a:ea typeface="Osaka" pitchFamily="-65" charset="-128"/>
                <a:cs typeface="Arial"/>
              </a:rPr>
              <a:t>=‘</a:t>
            </a:r>
            <a:r>
              <a:rPr lang="en-US" sz="2400" baseline="-25000" dirty="0" err="1">
                <a:latin typeface="Arial"/>
                <a:ea typeface="Osaka" pitchFamily="-65" charset="-128"/>
                <a:cs typeface="Arial"/>
              </a:rPr>
              <a:t>heart’</a:t>
            </a:r>
            <a:r>
              <a:rPr lang="en-US" sz="2400" dirty="0" err="1">
                <a:latin typeface="Arial"/>
                <a:ea typeface="Osaka" pitchFamily="-65" charset="-128"/>
                <a:cs typeface="Arial"/>
              </a:rPr>
              <a:t>(Patient</a:t>
            </a:r>
            <a:r>
              <a:rPr lang="en-US" sz="2400" dirty="0">
                <a:latin typeface="Arial"/>
                <a:ea typeface="Osaka" pitchFamily="-65" charset="-128"/>
                <a:cs typeface="Arial"/>
              </a:rPr>
              <a:t>))</a:t>
            </a:r>
          </a:p>
        </p:txBody>
      </p:sp>
      <p:graphicFrame>
        <p:nvGraphicFramePr>
          <p:cNvPr id="146607" name="Group 175"/>
          <p:cNvGraphicFramePr>
            <a:graphicFrameLocks noGrp="1"/>
          </p:cNvGraphicFramePr>
          <p:nvPr/>
        </p:nvGraphicFramePr>
        <p:xfrm>
          <a:off x="6665913" y="4876800"/>
          <a:ext cx="1258887" cy="1127126"/>
        </p:xfrm>
        <a:graphic>
          <a:graphicData uri="http://schemas.openxmlformats.org/drawingml/2006/table">
            <a:tbl>
              <a:tblPr/>
              <a:tblGrid>
                <a:gridCol w="1258887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81" grpId="0" autoUpdateAnimBg="0"/>
      <p:bldP spid="146548" grpId="0" autoUpdateAnimBg="0"/>
      <p:bldP spid="1465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3124200"/>
            <a:ext cx="2895600" cy="2590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an 13"/>
          <p:cNvSpPr/>
          <p:nvPr/>
        </p:nvSpPr>
        <p:spPr bwMode="auto">
          <a:xfrm>
            <a:off x="762000" y="4495800"/>
            <a:ext cx="2514600" cy="9906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with </a:t>
            </a:r>
            <a:r>
              <a:rPr lang="en-US" dirty="0" err="1" smtClean="0"/>
              <a:t>SQLite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676400" y="4836914"/>
            <a:ext cx="838200" cy="573286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File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3352800"/>
            <a:ext cx="2514600" cy="10507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DBMS Application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err="1" smtClean="0">
                <a:latin typeface="Calibri"/>
                <a:cs typeface="Calibri"/>
              </a:rPr>
              <a:t>SQLite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990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1066800" y="2286000"/>
            <a:ext cx="822960" cy="6114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581400" y="5181600"/>
            <a:ext cx="1717813" cy="649188"/>
          </a:xfrm>
          <a:prstGeom prst="wedgeEllipseCallout">
            <a:avLst>
              <a:gd name="adj1" fmla="val -109874"/>
              <a:gd name="adj2" fmla="val -4632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latin typeface="Calibri"/>
                <a:cs typeface="Calibri"/>
              </a:rPr>
              <a:t>Data </a:t>
            </a:r>
            <a:r>
              <a:rPr lang="en-US" dirty="0" smtClean="0">
                <a:latin typeface="Calibri"/>
                <a:cs typeface="Calibri"/>
              </a:rPr>
              <a:t>file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352800" y="1981200"/>
            <a:ext cx="1072851" cy="649188"/>
          </a:xfrm>
          <a:prstGeom prst="wedgeEllipseCallout">
            <a:avLst>
              <a:gd name="adj1" fmla="val -103414"/>
              <a:gd name="adj2" fmla="val 2204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latin typeface="Calibri"/>
                <a:cs typeface="Calibri"/>
              </a:rPr>
              <a:t>User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52400" y="1600200"/>
            <a:ext cx="1701541" cy="649188"/>
          </a:xfrm>
          <a:prstGeom prst="wedgeEllipseCallout">
            <a:avLst>
              <a:gd name="adj1" fmla="val 22725"/>
              <a:gd name="adj2" fmla="val 18246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latin typeface="Calibri"/>
                <a:cs typeface="Calibri"/>
              </a:rPr>
              <a:t>Desktop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3657600" y="4343400"/>
            <a:ext cx="999029" cy="649188"/>
          </a:xfrm>
          <a:prstGeom prst="wedgeEllipseCallout">
            <a:avLst>
              <a:gd name="adj1" fmla="val -100001"/>
              <a:gd name="adj2" fmla="val 3724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latin typeface="Calibri"/>
                <a:cs typeface="Calibri"/>
              </a:rPr>
              <a:t>Disk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800600" y="1981200"/>
            <a:ext cx="4191000" cy="2514600"/>
          </a:xfrm>
        </p:spPr>
        <p:txBody>
          <a:bodyPr/>
          <a:lstStyle/>
          <a:p>
            <a:r>
              <a:rPr lang="en-US" sz="2000" dirty="0" smtClean="0"/>
              <a:t>So far, we have been managing data with </a:t>
            </a:r>
            <a:r>
              <a:rPr lang="en-US" sz="2000" dirty="0" err="1" smtClean="0"/>
              <a:t>SQLite</a:t>
            </a:r>
            <a:r>
              <a:rPr lang="en-US" sz="2000" dirty="0" smtClean="0"/>
              <a:t> as follows:</a:t>
            </a:r>
          </a:p>
          <a:p>
            <a:pPr lvl="1"/>
            <a:r>
              <a:rPr lang="en-US" sz="1600" dirty="0" smtClean="0"/>
              <a:t>One data file</a:t>
            </a:r>
          </a:p>
          <a:p>
            <a:pPr lvl="1"/>
            <a:r>
              <a:rPr lang="en-US" sz="1600" dirty="0" smtClean="0"/>
              <a:t>One user</a:t>
            </a:r>
          </a:p>
          <a:p>
            <a:pPr lvl="1"/>
            <a:r>
              <a:rPr lang="en-US" sz="1600" dirty="0" smtClean="0"/>
              <a:t>One DBMS application</a:t>
            </a:r>
            <a:endParaRPr lang="en-US" sz="2000" dirty="0" smtClean="0"/>
          </a:p>
          <a:p>
            <a:r>
              <a:rPr lang="en-US" sz="2000" dirty="0" smtClean="0"/>
              <a:t>But only a limited number of scenarios work with such model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(1/3)</a:t>
            </a:r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Five basic operators: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Union </a:t>
            </a:r>
            <a:r>
              <a:rPr lang="en-US" dirty="0" smtClean="0"/>
              <a:t>(</a:t>
            </a:r>
            <a:r>
              <a:rPr lang="en-US" dirty="0" err="1" smtClean="0">
                <a:sym typeface="Symbol" charset="2"/>
              </a:rPr>
              <a:t></a:t>
            </a:r>
            <a:r>
              <a:rPr lang="en-US" dirty="0" smtClean="0">
                <a:sym typeface="Symbol" charset="2"/>
              </a:rPr>
              <a:t>) and </a:t>
            </a:r>
            <a:r>
              <a:rPr lang="en-US" dirty="0" smtClean="0">
                <a:solidFill>
                  <a:srgbClr val="0000FF"/>
                </a:solidFill>
                <a:sym typeface="Symbol" charset="2"/>
              </a:rPr>
              <a:t>Set d</a:t>
            </a:r>
            <a:r>
              <a:rPr lang="en-US" dirty="0" smtClean="0">
                <a:solidFill>
                  <a:srgbClr val="0000FF"/>
                </a:solidFill>
              </a:rPr>
              <a:t>ifference </a:t>
            </a:r>
            <a:r>
              <a:rPr lang="en-US" dirty="0" smtClean="0"/>
              <a:t>(–)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Selection</a:t>
            </a:r>
            <a:r>
              <a:rPr lang="en-US" dirty="0" smtClean="0"/>
              <a:t>: 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err="1" smtClean="0"/>
              <a:t>condition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 is Boolean combination (</a:t>
            </a:r>
            <a:r>
              <a:rPr lang="en-US" dirty="0" err="1" smtClean="0">
                <a:sym typeface="Symbol" pitchFamily="-65" charset="2"/>
              </a:rPr>
              <a:t>,</a:t>
            </a:r>
            <a:r>
              <a:rPr lang="en-US" dirty="0" smtClean="0">
                <a:sym typeface="Symbol" pitchFamily="-65" charset="2"/>
              </a:rPr>
              <a:t>) </a:t>
            </a:r>
            <a:r>
              <a:rPr lang="en-US" dirty="0" smtClean="0"/>
              <a:t>of terms</a:t>
            </a:r>
          </a:p>
          <a:p>
            <a:pPr lvl="1"/>
            <a:r>
              <a:rPr lang="en-US" dirty="0" smtClean="0"/>
              <a:t>Term is: attribute op constant, </a:t>
            </a:r>
            <a:r>
              <a:rPr lang="en-US" dirty="0" err="1" smtClean="0"/>
              <a:t>attr</a:t>
            </a:r>
            <a:r>
              <a:rPr lang="en-US" dirty="0" smtClean="0"/>
              <a:t>. op </a:t>
            </a:r>
            <a:r>
              <a:rPr lang="en-US" dirty="0" err="1" smtClean="0"/>
              <a:t>attr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 is: &lt;, &lt;=, =, ≠, &gt;=, or &gt;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Projection</a:t>
            </a:r>
            <a:r>
              <a:rPr lang="en-US" dirty="0" smtClean="0"/>
              <a:t>: </a:t>
            </a:r>
            <a:r>
              <a:rPr lang="en-US" dirty="0" err="1" smtClean="0">
                <a:latin typeface="Symbol" pitchFamily="-65" charset="2"/>
                <a:sym typeface="Symbol" pitchFamily="-65" charset="2"/>
              </a:rPr>
              <a:t></a:t>
            </a:r>
            <a:r>
              <a:rPr lang="en-US" baseline="-25000" dirty="0" err="1" smtClean="0"/>
              <a:t>list-of-attributes</a:t>
            </a:r>
            <a:r>
              <a:rPr lang="en-US" dirty="0" err="1" smtClean="0"/>
              <a:t>(S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Cross-product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00FF"/>
                </a:solidFill>
              </a:rPr>
              <a:t>cartesian</a:t>
            </a:r>
            <a:r>
              <a:rPr lang="en-US" dirty="0" smtClean="0">
                <a:solidFill>
                  <a:srgbClr val="0000FF"/>
                </a:solidFill>
              </a:rPr>
              <a:t> product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2F1D-9056-A846-80CB-805C64FD2DFA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0A1B2B-676C-2547-9494-986F4F9C260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Cartesian Product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in R1 with each </a:t>
            </a:r>
            <a:r>
              <a:rPr lang="en-US" dirty="0" err="1"/>
              <a:t>tuple</a:t>
            </a:r>
            <a:r>
              <a:rPr lang="en-US" dirty="0"/>
              <a:t> in R2</a:t>
            </a:r>
          </a:p>
          <a:p>
            <a:pPr eaLnBrk="1" hangingPunct="1"/>
            <a:r>
              <a:rPr lang="en-US" dirty="0"/>
              <a:t>Notation: R1 </a:t>
            </a:r>
            <a:r>
              <a:rPr lang="en-US" dirty="0" err="1">
                <a:sym typeface="Symbol" charset="2"/>
              </a:rPr>
              <a:t></a:t>
            </a:r>
            <a:r>
              <a:rPr lang="en-US" dirty="0"/>
              <a:t> R2</a:t>
            </a:r>
          </a:p>
          <a:p>
            <a:pPr eaLnBrk="1" hangingPunct="1"/>
            <a:r>
              <a:rPr lang="en-US" dirty="0"/>
              <a:t>Example:  </a:t>
            </a:r>
          </a:p>
          <a:p>
            <a:pPr lvl="1" eaLnBrk="1" hangingPunct="1"/>
            <a:r>
              <a:rPr lang="en-US" dirty="0"/>
              <a:t>Employee </a:t>
            </a:r>
            <a:r>
              <a:rPr lang="en-US" dirty="0" err="1">
                <a:sym typeface="Symbol" charset="2"/>
              </a:rPr>
              <a:t></a:t>
            </a:r>
            <a:r>
              <a:rPr lang="en-US" dirty="0"/>
              <a:t> Dependents</a:t>
            </a:r>
            <a:endParaRPr lang="en-US" dirty="0" smtClean="0"/>
          </a:p>
          <a:p>
            <a:pPr eaLnBrk="1" hangingPunct="1"/>
            <a:r>
              <a:rPr lang="en-US" dirty="0" smtClean="0"/>
              <a:t>Rare </a:t>
            </a:r>
            <a:r>
              <a:rPr lang="en-US" dirty="0"/>
              <a:t>in practice; mainly used to express joins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440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Cross-Product Example</a:t>
            </a:r>
          </a:p>
        </p:txBody>
      </p:sp>
      <p:graphicFrame>
        <p:nvGraphicFramePr>
          <p:cNvPr id="154911" name="Group 287"/>
          <p:cNvGraphicFramePr>
            <a:graphicFrameLocks noGrp="1"/>
          </p:cNvGraphicFramePr>
          <p:nvPr/>
        </p:nvGraphicFramePr>
        <p:xfrm>
          <a:off x="304800" y="1828800"/>
          <a:ext cx="3276600" cy="112712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60" name="Text Box 36"/>
          <p:cNvSpPr txBox="1">
            <a:spLocks noChangeArrowheads="1"/>
          </p:cNvSpPr>
          <p:nvPr/>
        </p:nvSpPr>
        <p:spPr bwMode="auto">
          <a:xfrm>
            <a:off x="228600" y="1371600"/>
            <a:ext cx="19633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alibri"/>
                <a:cs typeface="Calibri"/>
              </a:rPr>
              <a:t>AnonPatient</a:t>
            </a:r>
            <a:r>
              <a:rPr lang="en-US" sz="2400" dirty="0">
                <a:latin typeface="Calibri"/>
                <a:cs typeface="Calibri"/>
              </a:rPr>
              <a:t> P</a:t>
            </a:r>
          </a:p>
        </p:txBody>
      </p:sp>
      <p:sp>
        <p:nvSpPr>
          <p:cNvPr id="154693" name="Text Box 69"/>
          <p:cNvSpPr txBox="1">
            <a:spLocks noChangeArrowheads="1"/>
          </p:cNvSpPr>
          <p:nvPr/>
        </p:nvSpPr>
        <p:spPr bwMode="auto">
          <a:xfrm>
            <a:off x="4648200" y="1371600"/>
            <a:ext cx="12362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Voters V</a:t>
            </a:r>
          </a:p>
        </p:txBody>
      </p:sp>
      <p:graphicFrame>
        <p:nvGraphicFramePr>
          <p:cNvPr id="154910" name="Group 286"/>
          <p:cNvGraphicFramePr>
            <a:graphicFrameLocks noGrp="1"/>
          </p:cNvGraphicFramePr>
          <p:nvPr/>
        </p:nvGraphicFramePr>
        <p:xfrm>
          <a:off x="990600" y="3817938"/>
          <a:ext cx="3352800" cy="1876426"/>
        </p:xfrm>
        <a:graphic>
          <a:graphicData uri="http://schemas.openxmlformats.org/drawingml/2006/table">
            <a:tbl>
              <a:tblPr/>
              <a:tblGrid>
                <a:gridCol w="981075"/>
                <a:gridCol w="1063625"/>
                <a:gridCol w="13081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P.age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P.zip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909" name="Group 285"/>
          <p:cNvGraphicFramePr>
            <a:graphicFrameLocks noGrp="1"/>
          </p:cNvGraphicFramePr>
          <p:nvPr/>
        </p:nvGraphicFramePr>
        <p:xfrm>
          <a:off x="4343400" y="3817938"/>
          <a:ext cx="3124200" cy="1876426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1143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V.age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V.zip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26" name="Text Box 202"/>
          <p:cNvSpPr txBox="1">
            <a:spLocks noChangeArrowheads="1"/>
          </p:cNvSpPr>
          <p:nvPr/>
        </p:nvSpPr>
        <p:spPr bwMode="auto">
          <a:xfrm>
            <a:off x="990600" y="3352800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P </a:t>
            </a:r>
            <a:r>
              <a:rPr lang="en-US" sz="2400" dirty="0" err="1">
                <a:latin typeface="Calibri"/>
                <a:cs typeface="Calibri"/>
              </a:rPr>
              <a:t>x</a:t>
            </a:r>
            <a:r>
              <a:rPr lang="en-US" sz="2400" dirty="0">
                <a:latin typeface="Calibri"/>
                <a:cs typeface="Calibri"/>
              </a:rPr>
              <a:t> V</a:t>
            </a:r>
          </a:p>
        </p:txBody>
      </p:sp>
      <p:graphicFrame>
        <p:nvGraphicFramePr>
          <p:cNvPr id="154908" name="Group 284"/>
          <p:cNvGraphicFramePr>
            <a:graphicFrameLocks noGrp="1"/>
          </p:cNvGraphicFramePr>
          <p:nvPr/>
        </p:nvGraphicFramePr>
        <p:xfrm>
          <a:off x="4800600" y="1833563"/>
          <a:ext cx="3276600" cy="1127126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(2/3)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Derived or auxiliary operators: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Intersection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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6600"/>
                </a:solidFill>
              </a:rPr>
              <a:t>Division</a:t>
            </a:r>
            <a:r>
              <a:rPr lang="en-US" dirty="0" smtClean="0"/>
              <a:t> (R/S)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Join</a:t>
            </a:r>
            <a:r>
              <a:rPr lang="en-US" dirty="0" smtClean="0"/>
              <a:t>: R    </a:t>
            </a:r>
            <a:r>
              <a:rPr lang="en-US" baseline="-25000" dirty="0" err="1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baseline="-25000" dirty="0" smtClean="0"/>
              <a:t> </a:t>
            </a:r>
            <a:r>
              <a:rPr lang="en-US" dirty="0" smtClean="0"/>
              <a:t>S =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dirty="0" smtClean="0"/>
              <a:t>(R 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 S)</a:t>
            </a:r>
          </a:p>
          <a:p>
            <a:r>
              <a:rPr lang="en-US" dirty="0" smtClean="0"/>
              <a:t>Variations of joins</a:t>
            </a:r>
          </a:p>
          <a:p>
            <a:pPr lvl="1"/>
            <a:r>
              <a:rPr lang="en-US" dirty="0" smtClean="0"/>
              <a:t>Natural, equijoin, theta-join </a:t>
            </a:r>
          </a:p>
          <a:p>
            <a:pPr lvl="1"/>
            <a:r>
              <a:rPr lang="en-US" dirty="0" smtClean="0"/>
              <a:t>Outer join and semi-join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Rename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Bn</a:t>
            </a:r>
            <a:r>
              <a:rPr lang="en-US" dirty="0" smtClean="0"/>
              <a:t> (S)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D949-4D30-7848-8284-1F67E8D7B941}" type="slidenum">
              <a:rPr lang="en-US" smtClean="0"/>
              <a:pPr/>
              <a:t>33</a:t>
            </a:fld>
            <a:endParaRPr lang="en-US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0" y="3276600"/>
            <a:ext cx="228600" cy="152400"/>
            <a:chOff x="480" y="4080"/>
            <a:chExt cx="96" cy="48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427320-3F10-F94A-90DA-04120F7FD76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Renaming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Changes the schema, not the instance</a:t>
            </a:r>
          </a:p>
          <a:p>
            <a:pPr eaLnBrk="1" hangingPunct="1"/>
            <a:r>
              <a:rPr lang="en-US" dirty="0"/>
              <a:t>Notation: </a:t>
            </a:r>
            <a:r>
              <a:rPr lang="en-US" dirty="0" err="1">
                <a:latin typeface="Symbol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 err="1">
                <a:latin typeface="Symbol" charset="2"/>
              </a:rPr>
              <a:t>r</a:t>
            </a:r>
            <a:r>
              <a:rPr lang="en-US" baseline="-25000" dirty="0" err="1"/>
              <a:t>LastName</a:t>
            </a:r>
            <a:r>
              <a:rPr lang="en-US" baseline="-25000" dirty="0"/>
              <a:t>, </a:t>
            </a:r>
            <a:r>
              <a:rPr lang="en-US" baseline="-25000" dirty="0" err="1"/>
              <a:t>SocSocNo</a:t>
            </a:r>
            <a:r>
              <a:rPr lang="en-US" dirty="0"/>
              <a:t> (Employee)</a:t>
            </a:r>
          </a:p>
          <a:p>
            <a:pPr lvl="1" eaLnBrk="1" hangingPunct="1"/>
            <a:r>
              <a:rPr lang="en-US" dirty="0"/>
              <a:t>Output schema: </a:t>
            </a:r>
            <a:br>
              <a:rPr lang="en-US" dirty="0"/>
            </a:br>
            <a:r>
              <a:rPr lang="en-US" dirty="0" err="1"/>
              <a:t>Answer(LastName</a:t>
            </a:r>
            <a:r>
              <a:rPr lang="en-US" dirty="0"/>
              <a:t>, </a:t>
            </a:r>
            <a:r>
              <a:rPr lang="en-US" dirty="0" err="1"/>
              <a:t>SocSocNo</a:t>
            </a:r>
            <a:r>
              <a:rPr lang="en-US" dirty="0"/>
              <a:t>)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Example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762B-B022-F84B-812E-20F80C4BDF8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690563" y="1946275"/>
            <a:ext cx="12874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Times New Roman" charset="0"/>
              </a:rPr>
              <a:t>Employee</a:t>
            </a:r>
            <a:endParaRPr lang="en-US">
              <a:latin typeface="Times New Roman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690563" y="2317750"/>
            <a:ext cx="7270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charset="0"/>
              </a:rPr>
              <a:t>Name</a:t>
            </a:r>
            <a:endParaRPr lang="en-US" dirty="0">
              <a:latin typeface="Times New Roman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4005263" y="2317750"/>
            <a:ext cx="558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SSN</a:t>
            </a:r>
            <a:endParaRPr lang="en-US">
              <a:latin typeface="Times New Roman" charset="0"/>
            </a:endParaRP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609600" y="2287588"/>
            <a:ext cx="3314700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3924300" y="2287588"/>
            <a:ext cx="2222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3946525" y="2287588"/>
            <a:ext cx="329247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6" name="Rectangle 9"/>
          <p:cNvSpPr>
            <a:spLocks noChangeArrowheads="1"/>
          </p:cNvSpPr>
          <p:nvPr/>
        </p:nvSpPr>
        <p:spPr bwMode="auto">
          <a:xfrm>
            <a:off x="690563" y="2671763"/>
            <a:ext cx="576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John</a:t>
            </a:r>
            <a:endParaRPr lang="en-US">
              <a:latin typeface="Times New Roman" charset="0"/>
            </a:endParaRPr>
          </a:p>
        </p:txBody>
      </p:sp>
      <p:sp>
        <p:nvSpPr>
          <p:cNvPr id="50187" name="Rectangle 10"/>
          <p:cNvSpPr>
            <a:spLocks noChangeArrowheads="1"/>
          </p:cNvSpPr>
          <p:nvPr/>
        </p:nvSpPr>
        <p:spPr bwMode="auto">
          <a:xfrm>
            <a:off x="4005263" y="2671763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999999999</a:t>
            </a:r>
            <a:endParaRPr lang="en-US">
              <a:latin typeface="Times New Roman" charset="0"/>
            </a:endParaRPr>
          </a:p>
        </p:txBody>
      </p:sp>
      <p:sp>
        <p:nvSpPr>
          <p:cNvPr id="50188" name="Rectangle 11"/>
          <p:cNvSpPr>
            <a:spLocks noChangeArrowheads="1"/>
          </p:cNvSpPr>
          <p:nvPr/>
        </p:nvSpPr>
        <p:spPr bwMode="auto">
          <a:xfrm>
            <a:off x="609600" y="2652713"/>
            <a:ext cx="3314700" cy="11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9" name="Rectangle 12"/>
          <p:cNvSpPr>
            <a:spLocks noChangeArrowheads="1"/>
          </p:cNvSpPr>
          <p:nvPr/>
        </p:nvSpPr>
        <p:spPr bwMode="auto">
          <a:xfrm>
            <a:off x="3924300" y="2652713"/>
            <a:ext cx="11113" cy="11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0" name="Rectangle 13"/>
          <p:cNvSpPr>
            <a:spLocks noChangeArrowheads="1"/>
          </p:cNvSpPr>
          <p:nvPr/>
        </p:nvSpPr>
        <p:spPr bwMode="auto">
          <a:xfrm>
            <a:off x="3935413" y="2652713"/>
            <a:ext cx="3303587" cy="11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1" name="Rectangle 14"/>
          <p:cNvSpPr>
            <a:spLocks noChangeArrowheads="1"/>
          </p:cNvSpPr>
          <p:nvPr/>
        </p:nvSpPr>
        <p:spPr bwMode="auto">
          <a:xfrm>
            <a:off x="690563" y="3016250"/>
            <a:ext cx="642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Tony</a:t>
            </a:r>
            <a:endParaRPr lang="en-US">
              <a:latin typeface="Times New Roman" charset="0"/>
            </a:endParaRPr>
          </a:p>
        </p:txBody>
      </p:sp>
      <p:sp>
        <p:nvSpPr>
          <p:cNvPr id="50192" name="Rectangle 15"/>
          <p:cNvSpPr>
            <a:spLocks noChangeArrowheads="1"/>
          </p:cNvSpPr>
          <p:nvPr/>
        </p:nvSpPr>
        <p:spPr bwMode="auto">
          <a:xfrm>
            <a:off x="4005263" y="301625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777777777</a:t>
            </a:r>
            <a:endParaRPr lang="en-US">
              <a:latin typeface="Times New Roman" charset="0"/>
            </a:endParaRPr>
          </a:p>
        </p:txBody>
      </p:sp>
      <p:sp>
        <p:nvSpPr>
          <p:cNvPr id="50193" name="Rectangle 16"/>
          <p:cNvSpPr>
            <a:spLocks noChangeArrowheads="1"/>
          </p:cNvSpPr>
          <p:nvPr/>
        </p:nvSpPr>
        <p:spPr bwMode="auto">
          <a:xfrm>
            <a:off x="609600" y="3352800"/>
            <a:ext cx="3314700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4" name="Rectangle 17"/>
          <p:cNvSpPr>
            <a:spLocks noChangeArrowheads="1"/>
          </p:cNvSpPr>
          <p:nvPr/>
        </p:nvSpPr>
        <p:spPr bwMode="auto">
          <a:xfrm>
            <a:off x="3924300" y="3352800"/>
            <a:ext cx="2222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5" name="Rectangle 18"/>
          <p:cNvSpPr>
            <a:spLocks noChangeArrowheads="1"/>
          </p:cNvSpPr>
          <p:nvPr/>
        </p:nvSpPr>
        <p:spPr bwMode="auto">
          <a:xfrm>
            <a:off x="3946525" y="3352800"/>
            <a:ext cx="329247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6" name="Rectangle 19"/>
          <p:cNvSpPr>
            <a:spLocks noChangeArrowheads="1"/>
          </p:cNvSpPr>
          <p:nvPr/>
        </p:nvSpPr>
        <p:spPr bwMode="auto">
          <a:xfrm>
            <a:off x="842963" y="5060950"/>
            <a:ext cx="12525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LastName</a:t>
            </a:r>
            <a:endParaRPr lang="en-US">
              <a:latin typeface="Times New Roman" charset="0"/>
            </a:endParaRPr>
          </a:p>
        </p:txBody>
      </p:sp>
      <p:sp>
        <p:nvSpPr>
          <p:cNvPr id="50197" name="Rectangle 20"/>
          <p:cNvSpPr>
            <a:spLocks noChangeArrowheads="1"/>
          </p:cNvSpPr>
          <p:nvPr/>
        </p:nvSpPr>
        <p:spPr bwMode="auto">
          <a:xfrm>
            <a:off x="4157663" y="5060950"/>
            <a:ext cx="12874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SocSocNo</a:t>
            </a:r>
            <a:endParaRPr lang="en-US">
              <a:latin typeface="Times New Roman" charset="0"/>
            </a:endParaRPr>
          </a:p>
        </p:txBody>
      </p:sp>
      <p:sp>
        <p:nvSpPr>
          <p:cNvPr id="50198" name="Rectangle 21"/>
          <p:cNvSpPr>
            <a:spLocks noChangeArrowheads="1"/>
          </p:cNvSpPr>
          <p:nvPr/>
        </p:nvSpPr>
        <p:spPr bwMode="auto">
          <a:xfrm>
            <a:off x="762000" y="5030788"/>
            <a:ext cx="3314700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99" name="Rectangle 22"/>
          <p:cNvSpPr>
            <a:spLocks noChangeArrowheads="1"/>
          </p:cNvSpPr>
          <p:nvPr/>
        </p:nvSpPr>
        <p:spPr bwMode="auto">
          <a:xfrm>
            <a:off x="4076700" y="5030788"/>
            <a:ext cx="2222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0" name="Rectangle 23"/>
          <p:cNvSpPr>
            <a:spLocks noChangeArrowheads="1"/>
          </p:cNvSpPr>
          <p:nvPr/>
        </p:nvSpPr>
        <p:spPr bwMode="auto">
          <a:xfrm>
            <a:off x="4098925" y="5030788"/>
            <a:ext cx="3292475" cy="20637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1" name="Rectangle 24"/>
          <p:cNvSpPr>
            <a:spLocks noChangeArrowheads="1"/>
          </p:cNvSpPr>
          <p:nvPr/>
        </p:nvSpPr>
        <p:spPr bwMode="auto">
          <a:xfrm>
            <a:off x="842963" y="5414963"/>
            <a:ext cx="5762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John</a:t>
            </a:r>
            <a:endParaRPr lang="en-US">
              <a:latin typeface="Times New Roman" charset="0"/>
            </a:endParaRPr>
          </a:p>
        </p:txBody>
      </p:sp>
      <p:sp>
        <p:nvSpPr>
          <p:cNvPr id="50202" name="Rectangle 25"/>
          <p:cNvSpPr>
            <a:spLocks noChangeArrowheads="1"/>
          </p:cNvSpPr>
          <p:nvPr/>
        </p:nvSpPr>
        <p:spPr bwMode="auto">
          <a:xfrm>
            <a:off x="4157663" y="5414963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999999999</a:t>
            </a:r>
            <a:endParaRPr lang="en-US">
              <a:latin typeface="Times New Roman" charset="0"/>
            </a:endParaRPr>
          </a:p>
        </p:txBody>
      </p:sp>
      <p:sp>
        <p:nvSpPr>
          <p:cNvPr id="50203" name="Rectangle 26"/>
          <p:cNvSpPr>
            <a:spLocks noChangeArrowheads="1"/>
          </p:cNvSpPr>
          <p:nvPr/>
        </p:nvSpPr>
        <p:spPr bwMode="auto">
          <a:xfrm>
            <a:off x="762000" y="5395913"/>
            <a:ext cx="3314700" cy="11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4" name="Rectangle 27"/>
          <p:cNvSpPr>
            <a:spLocks noChangeArrowheads="1"/>
          </p:cNvSpPr>
          <p:nvPr/>
        </p:nvSpPr>
        <p:spPr bwMode="auto">
          <a:xfrm>
            <a:off x="4076700" y="5395913"/>
            <a:ext cx="11113" cy="11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5" name="Rectangle 28"/>
          <p:cNvSpPr>
            <a:spLocks noChangeArrowheads="1"/>
          </p:cNvSpPr>
          <p:nvPr/>
        </p:nvSpPr>
        <p:spPr bwMode="auto">
          <a:xfrm>
            <a:off x="4087813" y="5395913"/>
            <a:ext cx="3303587" cy="11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6" name="Rectangle 29"/>
          <p:cNvSpPr>
            <a:spLocks noChangeArrowheads="1"/>
          </p:cNvSpPr>
          <p:nvPr/>
        </p:nvSpPr>
        <p:spPr bwMode="auto">
          <a:xfrm>
            <a:off x="842963" y="5759450"/>
            <a:ext cx="6429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Tony</a:t>
            </a:r>
            <a:endParaRPr lang="en-US">
              <a:latin typeface="Times New Roman" charset="0"/>
            </a:endParaRPr>
          </a:p>
        </p:txBody>
      </p:sp>
      <p:sp>
        <p:nvSpPr>
          <p:cNvPr id="50207" name="Rectangle 30"/>
          <p:cNvSpPr>
            <a:spLocks noChangeArrowheads="1"/>
          </p:cNvSpPr>
          <p:nvPr/>
        </p:nvSpPr>
        <p:spPr bwMode="auto">
          <a:xfrm>
            <a:off x="4157663" y="5759450"/>
            <a:ext cx="1371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Times New Roman" charset="0"/>
              </a:rPr>
              <a:t>777777777</a:t>
            </a:r>
            <a:endParaRPr lang="en-US">
              <a:latin typeface="Times New Roman" charset="0"/>
            </a:endParaRPr>
          </a:p>
        </p:txBody>
      </p:sp>
      <p:sp>
        <p:nvSpPr>
          <p:cNvPr id="50208" name="Rectangle 31"/>
          <p:cNvSpPr>
            <a:spLocks noChangeArrowheads="1"/>
          </p:cNvSpPr>
          <p:nvPr/>
        </p:nvSpPr>
        <p:spPr bwMode="auto">
          <a:xfrm>
            <a:off x="762000" y="6096000"/>
            <a:ext cx="3314700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09" name="Rectangle 32"/>
          <p:cNvSpPr>
            <a:spLocks noChangeArrowheads="1"/>
          </p:cNvSpPr>
          <p:nvPr/>
        </p:nvSpPr>
        <p:spPr bwMode="auto">
          <a:xfrm>
            <a:off x="4076700" y="6096000"/>
            <a:ext cx="2222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10" name="Rectangle 33"/>
          <p:cNvSpPr>
            <a:spLocks noChangeArrowheads="1"/>
          </p:cNvSpPr>
          <p:nvPr/>
        </p:nvSpPr>
        <p:spPr bwMode="auto">
          <a:xfrm>
            <a:off x="4098925" y="6096000"/>
            <a:ext cx="3292475" cy="2063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211" name="Rectangle 34"/>
          <p:cNvSpPr>
            <a:spLocks noChangeArrowheads="1"/>
          </p:cNvSpPr>
          <p:nvPr/>
        </p:nvSpPr>
        <p:spPr bwMode="auto">
          <a:xfrm>
            <a:off x="228600" y="3505200"/>
            <a:ext cx="7467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3200">
              <a:latin typeface="Times New Roman" charset="0"/>
            </a:endParaRPr>
          </a:p>
          <a:p>
            <a:pPr lvl="2" eaLnBrk="1" hangingPunct="1">
              <a:spcBef>
                <a:spcPct val="50000"/>
              </a:spcBef>
              <a:buFont typeface="Symbol" charset="2"/>
              <a:buChar char="r"/>
            </a:pPr>
            <a:r>
              <a:rPr lang="en-US" sz="3200" i="1" baseline="-25000">
                <a:latin typeface="Times New Roman" charset="0"/>
              </a:rPr>
              <a:t>LastName, SocSocNo</a:t>
            </a:r>
            <a:r>
              <a:rPr lang="en-US" sz="3200" i="1">
                <a:latin typeface="Times New Roman" charset="0"/>
              </a:rPr>
              <a:t> (</a:t>
            </a:r>
            <a:r>
              <a:rPr lang="en-US" sz="3200" b="1">
                <a:latin typeface="Times New Roman" charset="0"/>
              </a:rPr>
              <a:t>Employee</a:t>
            </a:r>
            <a:r>
              <a:rPr lang="en-US" sz="3200" i="1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Relational Algebra (2/3)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Derived or auxiliary operators: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Intersection</a:t>
            </a:r>
            <a:r>
              <a:rPr lang="en-US" dirty="0" smtClean="0"/>
              <a:t> (</a:t>
            </a:r>
            <a:r>
              <a:rPr lang="en-US" dirty="0" err="1" smtClean="0">
                <a:sym typeface="Symbol" pitchFamily="-65" charset="2"/>
              </a:rPr>
              <a:t>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6600"/>
                </a:solidFill>
              </a:rPr>
              <a:t>Division</a:t>
            </a:r>
            <a:r>
              <a:rPr lang="en-US" dirty="0" smtClean="0"/>
              <a:t> (R/S)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Join</a:t>
            </a:r>
            <a:r>
              <a:rPr lang="en-US" dirty="0" smtClean="0"/>
              <a:t>: R    </a:t>
            </a:r>
            <a:r>
              <a:rPr lang="en-US" baseline="-25000" dirty="0" err="1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baseline="-25000" dirty="0" smtClean="0"/>
              <a:t> </a:t>
            </a:r>
            <a:r>
              <a:rPr lang="en-US" dirty="0" smtClean="0"/>
              <a:t>S = </a:t>
            </a:r>
            <a:r>
              <a:rPr lang="en-US" dirty="0" smtClean="0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smtClean="0">
                <a:latin typeface="Symbol" pitchFamily="-65" charset="2"/>
                <a:sym typeface="Symbol" pitchFamily="-65" charset="2"/>
              </a:rPr>
              <a:t></a:t>
            </a:r>
            <a:r>
              <a:rPr lang="en-US" dirty="0" smtClean="0"/>
              <a:t>(R </a:t>
            </a:r>
            <a:r>
              <a:rPr lang="en-US" dirty="0" err="1" smtClean="0">
                <a:sym typeface="Symbol" pitchFamily="-65" charset="2"/>
              </a:rPr>
              <a:t></a:t>
            </a:r>
            <a:r>
              <a:rPr lang="en-US" dirty="0" smtClean="0"/>
              <a:t> S)</a:t>
            </a:r>
          </a:p>
          <a:p>
            <a:r>
              <a:rPr lang="en-US" dirty="0" smtClean="0"/>
              <a:t>Variations of joins</a:t>
            </a:r>
          </a:p>
          <a:p>
            <a:pPr lvl="1"/>
            <a:r>
              <a:rPr lang="en-US" dirty="0" smtClean="0"/>
              <a:t>Natural, equijoin, theta-join </a:t>
            </a:r>
          </a:p>
          <a:p>
            <a:pPr lvl="1"/>
            <a:r>
              <a:rPr lang="en-US" dirty="0" smtClean="0"/>
              <a:t>Outer join and semi-join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Rename</a:t>
            </a:r>
            <a:r>
              <a:rPr lang="en-US" dirty="0" smtClean="0"/>
              <a:t> </a:t>
            </a:r>
            <a:r>
              <a:rPr lang="en-US" dirty="0" err="1" smtClean="0">
                <a:latin typeface="Symbol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Bn</a:t>
            </a:r>
            <a:r>
              <a:rPr lang="en-US" dirty="0" smtClean="0"/>
              <a:t> (S)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2D949-4D30-7848-8284-1F67E8D7B941}" type="slidenum">
              <a:rPr lang="en-US" smtClean="0"/>
              <a:pPr/>
              <a:t>36</a:t>
            </a:fld>
            <a:endParaRPr lang="en-US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86000" y="3276600"/>
            <a:ext cx="228600" cy="152400"/>
            <a:chOff x="480" y="4080"/>
            <a:chExt cx="96" cy="48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Types of Join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4196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Theta-join</a:t>
            </a:r>
            <a:r>
              <a:rPr lang="en-US" sz="2400" dirty="0"/>
              <a:t>: R    </a:t>
            </a:r>
            <a:r>
              <a:rPr lang="en-US" sz="2400" baseline="-25000" dirty="0" err="1">
                <a:latin typeface="Symbol" pitchFamily="-65" charset="2"/>
                <a:sym typeface="Symbol" pitchFamily="-65" charset="2"/>
              </a:rPr>
              <a:t></a:t>
            </a:r>
            <a:r>
              <a:rPr lang="en-US" sz="2400" baseline="-25000" dirty="0"/>
              <a:t> </a:t>
            </a:r>
            <a:r>
              <a:rPr lang="en-US" sz="2400" dirty="0"/>
              <a:t>S = </a:t>
            </a:r>
            <a:r>
              <a:rPr lang="en-US" sz="2400" dirty="0">
                <a:latin typeface="Symbol" pitchFamily="-65" charset="2"/>
                <a:sym typeface="Symbol" pitchFamily="-65" charset="2"/>
              </a:rPr>
              <a:t></a:t>
            </a:r>
            <a:r>
              <a:rPr lang="en-US" sz="2400" baseline="-25000" dirty="0">
                <a:latin typeface="Symbol" pitchFamily="-65" charset="2"/>
                <a:sym typeface="Symbol" pitchFamily="-65" charset="2"/>
              </a:rPr>
              <a:t></a:t>
            </a:r>
            <a:r>
              <a:rPr lang="en-US" sz="2400" dirty="0"/>
              <a:t>(R </a:t>
            </a:r>
            <a:r>
              <a:rPr lang="en-US" sz="2400" dirty="0" err="1"/>
              <a:t>x</a:t>
            </a:r>
            <a:r>
              <a:rPr lang="en-US" sz="2400" dirty="0"/>
              <a:t> S)</a:t>
            </a:r>
          </a:p>
          <a:p>
            <a:pPr lvl="1"/>
            <a:r>
              <a:rPr lang="en-US" sz="2000" dirty="0"/>
              <a:t>Join of R and S with a join condition 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</a:t>
            </a:r>
            <a:endParaRPr lang="en-US" sz="2000" dirty="0"/>
          </a:p>
          <a:p>
            <a:pPr lvl="1"/>
            <a:r>
              <a:rPr lang="en-US" sz="2000" dirty="0"/>
              <a:t>Cross-product followed by selection 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</a:t>
            </a:r>
            <a:endParaRPr lang="en-US" sz="2000" dirty="0"/>
          </a:p>
          <a:p>
            <a:pPr lvl="1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Equijoin</a:t>
            </a:r>
            <a:r>
              <a:rPr lang="en-US" sz="2400" dirty="0"/>
              <a:t>: R    </a:t>
            </a:r>
            <a:r>
              <a:rPr lang="en-US" sz="2400" baseline="-25000" dirty="0" err="1">
                <a:latin typeface="Symbol" pitchFamily="-65" charset="2"/>
                <a:sym typeface="Symbol" pitchFamily="-65" charset="2"/>
              </a:rPr>
              <a:t></a:t>
            </a:r>
            <a:r>
              <a:rPr lang="en-US" sz="2400" baseline="-25000" dirty="0"/>
              <a:t> </a:t>
            </a:r>
            <a:r>
              <a:rPr lang="en-US" sz="2400" dirty="0"/>
              <a:t>S = </a:t>
            </a:r>
            <a:r>
              <a:rPr lang="en-US" sz="2400" dirty="0">
                <a:latin typeface="Symbol" pitchFamily="-65" charset="2"/>
                <a:sym typeface="Symbol" pitchFamily="-65" charset="2"/>
              </a:rPr>
              <a:t></a:t>
            </a:r>
            <a:r>
              <a:rPr lang="en-US" sz="2400" baseline="-25000" dirty="0"/>
              <a:t>A</a:t>
            </a:r>
            <a:r>
              <a:rPr lang="en-US" sz="2400" dirty="0"/>
              <a:t> (</a:t>
            </a:r>
            <a:r>
              <a:rPr lang="en-US" sz="2400" dirty="0">
                <a:latin typeface="Symbol" pitchFamily="-65" charset="2"/>
                <a:sym typeface="Symbol" pitchFamily="-65" charset="2"/>
              </a:rPr>
              <a:t></a:t>
            </a:r>
            <a:r>
              <a:rPr lang="en-US" sz="2400" baseline="-25000" dirty="0">
                <a:latin typeface="Symbol" pitchFamily="-65" charset="2"/>
                <a:sym typeface="Symbol" pitchFamily="-65" charset="2"/>
              </a:rPr>
              <a:t></a:t>
            </a:r>
            <a:r>
              <a:rPr lang="en-US" sz="2400" dirty="0"/>
              <a:t>(R </a:t>
            </a:r>
            <a:r>
              <a:rPr lang="en-US" sz="2400" dirty="0" err="1"/>
              <a:t>x</a:t>
            </a:r>
            <a:r>
              <a:rPr lang="en-US" sz="2400" dirty="0"/>
              <a:t> S))</a:t>
            </a:r>
          </a:p>
          <a:p>
            <a:pPr lvl="1"/>
            <a:r>
              <a:rPr lang="en-US" sz="2000" dirty="0"/>
              <a:t>Join condition </a:t>
            </a:r>
            <a:r>
              <a:rPr lang="en-US" sz="2000" dirty="0" err="1">
                <a:sym typeface="Symbol" pitchFamily="-65" charset="2"/>
              </a:rPr>
              <a:t></a:t>
            </a:r>
            <a:r>
              <a:rPr lang="en-US" sz="2000" dirty="0">
                <a:sym typeface="Symbol" pitchFamily="-65" charset="2"/>
              </a:rPr>
              <a:t> </a:t>
            </a:r>
            <a:r>
              <a:rPr lang="en-US" sz="2000" dirty="0"/>
              <a:t>consists only of equalities</a:t>
            </a:r>
          </a:p>
          <a:p>
            <a:pPr lvl="1"/>
            <a:r>
              <a:rPr lang="en-US" sz="2000" dirty="0"/>
              <a:t>Projection </a:t>
            </a:r>
            <a:r>
              <a:rPr lang="en-US" sz="2000" dirty="0">
                <a:latin typeface="Symbol" pitchFamily="-65" charset="2"/>
                <a:sym typeface="Symbol" pitchFamily="-65" charset="2"/>
              </a:rPr>
              <a:t></a:t>
            </a:r>
            <a:r>
              <a:rPr lang="en-US" sz="2000" baseline="-25000" dirty="0"/>
              <a:t>A</a:t>
            </a:r>
            <a:r>
              <a:rPr lang="en-US" sz="2000" dirty="0"/>
              <a:t> drops all redundant attributes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Natural join</a:t>
            </a:r>
            <a:r>
              <a:rPr lang="en-US" sz="2400" dirty="0"/>
              <a:t>: R    S = </a:t>
            </a:r>
            <a:r>
              <a:rPr lang="en-US" sz="2400" dirty="0">
                <a:latin typeface="Symbol" pitchFamily="-65" charset="2"/>
                <a:sym typeface="Symbol" pitchFamily="-65" charset="2"/>
              </a:rPr>
              <a:t></a:t>
            </a:r>
            <a:r>
              <a:rPr lang="en-US" sz="2400" baseline="-25000" dirty="0"/>
              <a:t>A</a:t>
            </a:r>
            <a:r>
              <a:rPr lang="en-US" sz="2400" dirty="0"/>
              <a:t> (</a:t>
            </a:r>
            <a:r>
              <a:rPr lang="en-US" sz="2400" dirty="0">
                <a:latin typeface="Symbol" pitchFamily="-65" charset="2"/>
                <a:sym typeface="Symbol" pitchFamily="-65" charset="2"/>
              </a:rPr>
              <a:t></a:t>
            </a:r>
            <a:r>
              <a:rPr lang="en-US" sz="2400" baseline="-25000" dirty="0">
                <a:latin typeface="Symbol" pitchFamily="-65" charset="2"/>
                <a:sym typeface="Symbol" pitchFamily="-65" charset="2"/>
              </a:rPr>
              <a:t></a:t>
            </a:r>
            <a:r>
              <a:rPr lang="en-US" sz="2400" dirty="0"/>
              <a:t>(R </a:t>
            </a:r>
            <a:r>
              <a:rPr lang="en-US" sz="2400" dirty="0" err="1"/>
              <a:t>x</a:t>
            </a:r>
            <a:r>
              <a:rPr lang="en-US" sz="2400" dirty="0"/>
              <a:t> S))</a:t>
            </a:r>
          </a:p>
          <a:p>
            <a:pPr lvl="1"/>
            <a:r>
              <a:rPr lang="en-US" sz="2000" dirty="0"/>
              <a:t>Equijoin</a:t>
            </a:r>
          </a:p>
          <a:p>
            <a:pPr lvl="1"/>
            <a:r>
              <a:rPr lang="en-US" sz="2000" dirty="0"/>
              <a:t>Equality on </a:t>
            </a:r>
            <a:r>
              <a:rPr lang="en-US" sz="2000" b="1" dirty="0"/>
              <a:t>all</a:t>
            </a:r>
            <a:r>
              <a:rPr lang="en-US" sz="2000" dirty="0"/>
              <a:t> fields with same name in R and in 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5105400"/>
            <a:ext cx="228600" cy="152400"/>
            <a:chOff x="480" y="4080"/>
            <a:chExt cx="96" cy="48"/>
          </a:xfrm>
        </p:grpSpPr>
        <p:sp>
          <p:nvSpPr>
            <p:cNvPr id="91141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2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19400" y="1905000"/>
            <a:ext cx="228600" cy="152400"/>
            <a:chOff x="480" y="4080"/>
            <a:chExt cx="96" cy="48"/>
          </a:xfrm>
        </p:grpSpPr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8" name="Line 12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9" name="Line 13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3429000"/>
            <a:ext cx="228600" cy="152400"/>
            <a:chOff x="480" y="4080"/>
            <a:chExt cx="96" cy="48"/>
          </a:xfrm>
        </p:grpSpPr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Theta-Join Example</a:t>
            </a:r>
          </a:p>
        </p:txBody>
      </p:sp>
      <p:graphicFrame>
        <p:nvGraphicFramePr>
          <p:cNvPr id="157808" name="Group 112"/>
          <p:cNvGraphicFramePr>
            <a:graphicFrameLocks noGrp="1"/>
          </p:cNvGraphicFramePr>
          <p:nvPr/>
        </p:nvGraphicFramePr>
        <p:xfrm>
          <a:off x="304800" y="2293937"/>
          <a:ext cx="3276600" cy="112712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228600" y="1748135"/>
            <a:ext cx="2159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AnonPatient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</a:t>
            </a:r>
          </a:p>
        </p:txBody>
      </p:sp>
      <p:sp>
        <p:nvSpPr>
          <p:cNvPr id="157718" name="Text Box 22"/>
          <p:cNvSpPr txBox="1">
            <a:spLocks noChangeArrowheads="1"/>
          </p:cNvSpPr>
          <p:nvPr/>
        </p:nvSpPr>
        <p:spPr bwMode="auto">
          <a:xfrm>
            <a:off x="4648200" y="1752600"/>
            <a:ext cx="1823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AnnonJob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57807" name="Group 111"/>
          <p:cNvGraphicFramePr>
            <a:graphicFrameLocks noGrp="1"/>
          </p:cNvGraphicFramePr>
          <p:nvPr/>
        </p:nvGraphicFramePr>
        <p:xfrm>
          <a:off x="914400" y="4354512"/>
          <a:ext cx="3429000" cy="750888"/>
        </p:xfrm>
        <a:graphic>
          <a:graphicData uri="http://schemas.openxmlformats.org/drawingml/2006/table">
            <a:tbl>
              <a:tblPr/>
              <a:tblGrid>
                <a:gridCol w="1003300"/>
                <a:gridCol w="1089025"/>
                <a:gridCol w="1336675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P.age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P.zip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7806" name="Group 110"/>
          <p:cNvGraphicFramePr>
            <a:graphicFrameLocks noGrp="1"/>
          </p:cNvGraphicFramePr>
          <p:nvPr/>
        </p:nvGraphicFramePr>
        <p:xfrm>
          <a:off x="4343400" y="4354512"/>
          <a:ext cx="3124200" cy="750888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1143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.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.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71" name="Text Box 75"/>
          <p:cNvSpPr txBox="1">
            <a:spLocks noChangeArrowheads="1"/>
          </p:cNvSpPr>
          <p:nvPr/>
        </p:nvSpPr>
        <p:spPr bwMode="auto">
          <a:xfrm>
            <a:off x="990600" y="3817937"/>
            <a:ext cx="4760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    </a:t>
            </a:r>
            <a:r>
              <a:rPr lang="en-US" sz="2400" baseline="-25000" dirty="0" err="1">
                <a:latin typeface="Arial"/>
                <a:cs typeface="Arial"/>
              </a:rPr>
              <a:t>P.age</a:t>
            </a:r>
            <a:r>
              <a:rPr lang="en-US" sz="2400" baseline="-25000" dirty="0" smtClean="0">
                <a:latin typeface="Arial"/>
                <a:cs typeface="Arial"/>
              </a:rPr>
              <a:t>=</a:t>
            </a:r>
            <a:r>
              <a:rPr lang="en-US" sz="2400" baseline="-25000" dirty="0" err="1" smtClean="0">
                <a:latin typeface="Arial"/>
                <a:cs typeface="Arial"/>
              </a:rPr>
              <a:t>J.</a:t>
            </a:r>
            <a:r>
              <a:rPr lang="en-US" sz="2400" baseline="-25000" dirty="0" err="1">
                <a:latin typeface="Arial"/>
                <a:cs typeface="Arial"/>
              </a:rPr>
              <a:t>age</a:t>
            </a:r>
            <a:r>
              <a:rPr lang="en-US" sz="2400" baseline="-25000" dirty="0">
                <a:latin typeface="Arial"/>
                <a:cs typeface="Arial"/>
              </a:rPr>
              <a:t> </a:t>
            </a:r>
            <a:r>
              <a:rPr lang="en-US" sz="2400" baseline="-25000" dirty="0" err="1">
                <a:latin typeface="Arial"/>
                <a:cs typeface="Arial"/>
                <a:sym typeface="Symbol" pitchFamily="-65" charset="2"/>
              </a:rPr>
              <a:t></a:t>
            </a:r>
            <a:r>
              <a:rPr lang="en-US" sz="2400" baseline="-25000" dirty="0">
                <a:latin typeface="Arial"/>
                <a:cs typeface="Arial"/>
              </a:rPr>
              <a:t> </a:t>
            </a:r>
            <a:r>
              <a:rPr lang="en-US" sz="2400" baseline="-25000" dirty="0" err="1">
                <a:latin typeface="Arial"/>
                <a:cs typeface="Arial"/>
              </a:rPr>
              <a:t>P.zip</a:t>
            </a:r>
            <a:r>
              <a:rPr lang="en-US" sz="2400" baseline="-25000" dirty="0" smtClean="0">
                <a:latin typeface="Arial"/>
                <a:cs typeface="Arial"/>
              </a:rPr>
              <a:t>=</a:t>
            </a:r>
            <a:r>
              <a:rPr lang="en-US" sz="2400" baseline="-25000" dirty="0" err="1" smtClean="0">
                <a:latin typeface="Arial"/>
                <a:cs typeface="Arial"/>
              </a:rPr>
              <a:t>J.</a:t>
            </a:r>
            <a:r>
              <a:rPr lang="en-US" sz="2400" baseline="-25000" dirty="0" err="1">
                <a:latin typeface="Arial"/>
                <a:cs typeface="Arial"/>
              </a:rPr>
              <a:t>zip</a:t>
            </a:r>
            <a:r>
              <a:rPr lang="en-US" sz="2400" baseline="-25000" dirty="0">
                <a:latin typeface="Arial"/>
                <a:cs typeface="Arial"/>
              </a:rPr>
              <a:t> </a:t>
            </a:r>
            <a:r>
              <a:rPr lang="en-US" sz="2400" baseline="-25000" dirty="0" err="1">
                <a:latin typeface="Arial"/>
                <a:cs typeface="Arial"/>
                <a:sym typeface="Symbol" pitchFamily="-65" charset="2"/>
              </a:rPr>
              <a:t></a:t>
            </a:r>
            <a:r>
              <a:rPr lang="en-US" sz="2400" baseline="-25000" dirty="0">
                <a:latin typeface="Arial"/>
                <a:cs typeface="Arial"/>
              </a:rPr>
              <a:t> </a:t>
            </a:r>
            <a:r>
              <a:rPr lang="en-US" sz="2400" baseline="-25000" dirty="0" err="1">
                <a:latin typeface="Arial"/>
                <a:cs typeface="Arial"/>
              </a:rPr>
              <a:t>P.age</a:t>
            </a:r>
            <a:r>
              <a:rPr lang="en-US" sz="2400" baseline="-25000" dirty="0">
                <a:latin typeface="Arial"/>
                <a:cs typeface="Arial"/>
              </a:rPr>
              <a:t> &lt; 50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57805" name="Group 109"/>
          <p:cNvGraphicFramePr>
            <a:graphicFrameLocks noGrp="1"/>
          </p:cNvGraphicFramePr>
          <p:nvPr/>
        </p:nvGraphicFramePr>
        <p:xfrm>
          <a:off x="4800600" y="2298700"/>
          <a:ext cx="3276600" cy="1127126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371600" y="3970337"/>
            <a:ext cx="228600" cy="152400"/>
            <a:chOff x="480" y="4080"/>
            <a:chExt cx="96" cy="48"/>
          </a:xfrm>
        </p:grpSpPr>
        <p:sp>
          <p:nvSpPr>
            <p:cNvPr id="157791" name="Line 9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92" name="Line 9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93" name="Line 9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94" name="Line 9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Equijoin Example</a:t>
            </a:r>
          </a:p>
        </p:txBody>
      </p:sp>
      <p:graphicFrame>
        <p:nvGraphicFramePr>
          <p:cNvPr id="163992" name="Group 152"/>
          <p:cNvGraphicFramePr>
            <a:graphicFrameLocks noGrp="1"/>
          </p:cNvGraphicFramePr>
          <p:nvPr/>
        </p:nvGraphicFramePr>
        <p:xfrm>
          <a:off x="304800" y="2301874"/>
          <a:ext cx="3276600" cy="112712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228600" y="1752600"/>
            <a:ext cx="2159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AnonPatient</a:t>
            </a:r>
            <a:r>
              <a:rPr lang="en-US" sz="2400" dirty="0">
                <a:latin typeface="Arial"/>
                <a:cs typeface="Arial"/>
              </a:rPr>
              <a:t> P</a:t>
            </a:r>
          </a:p>
        </p:txBody>
      </p:sp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990600" y="3606799"/>
            <a:ext cx="21828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    </a:t>
            </a:r>
            <a:r>
              <a:rPr lang="en-US" sz="2400" baseline="-25000" dirty="0" err="1">
                <a:latin typeface="Arial"/>
                <a:cs typeface="Arial"/>
              </a:rPr>
              <a:t>P.age</a:t>
            </a:r>
            <a:r>
              <a:rPr lang="en-US" sz="2400" baseline="-25000" dirty="0" smtClean="0">
                <a:latin typeface="Arial"/>
                <a:cs typeface="Arial"/>
              </a:rPr>
              <a:t>=</a:t>
            </a:r>
            <a:r>
              <a:rPr lang="en-US" baseline="-25000" dirty="0" err="1">
                <a:latin typeface="Arial"/>
                <a:cs typeface="Arial"/>
              </a:rPr>
              <a:t>J</a:t>
            </a:r>
            <a:r>
              <a:rPr lang="en-US" sz="2400" baseline="-25000" dirty="0" err="1" smtClean="0">
                <a:latin typeface="Arial"/>
                <a:cs typeface="Arial"/>
              </a:rPr>
              <a:t>.</a:t>
            </a:r>
            <a:r>
              <a:rPr lang="en-US" sz="2400" baseline="-25000" dirty="0" err="1">
                <a:latin typeface="Arial"/>
                <a:cs typeface="Arial"/>
              </a:rPr>
              <a:t>age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371600" y="3759199"/>
            <a:ext cx="228600" cy="152400"/>
            <a:chOff x="480" y="4080"/>
            <a:chExt cx="96" cy="48"/>
          </a:xfrm>
        </p:grpSpPr>
        <p:sp>
          <p:nvSpPr>
            <p:cNvPr id="163911" name="Line 71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12" name="Line 72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13" name="Line 73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14" name="Line 74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3990" name="Group 150"/>
          <p:cNvGraphicFramePr>
            <a:graphicFrameLocks noGrp="1"/>
          </p:cNvGraphicFramePr>
          <p:nvPr/>
        </p:nvGraphicFramePr>
        <p:xfrm>
          <a:off x="990600" y="4216399"/>
          <a:ext cx="5257800" cy="1803401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249363"/>
                <a:gridCol w="1050925"/>
                <a:gridCol w="1052512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P.zip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.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648200" y="1752600"/>
            <a:ext cx="1823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AnnonJob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7" name="Group 109"/>
          <p:cNvGraphicFramePr>
            <a:graphicFrameLocks noGrp="1"/>
          </p:cNvGraphicFramePr>
          <p:nvPr/>
        </p:nvGraphicFramePr>
        <p:xfrm>
          <a:off x="4800600" y="2298700"/>
          <a:ext cx="3276600" cy="1127126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143000" y="2438400"/>
            <a:ext cx="34290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Can 22"/>
          <p:cNvSpPr/>
          <p:nvPr/>
        </p:nvSpPr>
        <p:spPr bwMode="auto">
          <a:xfrm>
            <a:off x="1221484" y="3829692"/>
            <a:ext cx="3121916" cy="1580508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3352800" y="4495800"/>
            <a:ext cx="838200" cy="573286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7351" name="AutoShape 7"/>
          <p:cNvSpPr>
            <a:spLocks noChangeArrowheads="1"/>
          </p:cNvSpPr>
          <p:nvPr/>
        </p:nvSpPr>
        <p:spPr bwMode="auto">
          <a:xfrm>
            <a:off x="2362200" y="4495800"/>
            <a:ext cx="838200" cy="573286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File2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7352" name="AutoShape 8"/>
          <p:cNvSpPr>
            <a:spLocks noChangeArrowheads="1"/>
          </p:cNvSpPr>
          <p:nvPr/>
        </p:nvSpPr>
        <p:spPr bwMode="auto">
          <a:xfrm>
            <a:off x="1371600" y="4495800"/>
            <a:ext cx="838200" cy="573286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File1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7354" name="AutoShape 10"/>
          <p:cNvSpPr>
            <a:spLocks noChangeArrowheads="1"/>
          </p:cNvSpPr>
          <p:nvPr/>
        </p:nvSpPr>
        <p:spPr bwMode="auto">
          <a:xfrm>
            <a:off x="228600" y="1600200"/>
            <a:ext cx="4724400" cy="432792"/>
          </a:xfrm>
          <a:prstGeom prst="wedgeEllipseCallout">
            <a:avLst>
              <a:gd name="adj1" fmla="val 14141"/>
              <a:gd name="adj2" fmla="val 14193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 smtClean="0">
                <a:latin typeface="Calibri"/>
                <a:cs typeface="Calibri"/>
              </a:rPr>
              <a:t>Server Machine: IISQLSRV</a:t>
            </a:r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733800" y="2209800"/>
            <a:ext cx="4267201" cy="3429000"/>
            <a:chOff x="2352" y="1392"/>
            <a:chExt cx="2688" cy="2160"/>
          </a:xfrm>
        </p:grpSpPr>
        <p:pic>
          <p:nvPicPr>
            <p:cNvPr id="57357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35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735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V="1">
              <a:off x="2352" y="1728"/>
              <a:ext cx="16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2736" y="2064"/>
              <a:ext cx="12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2688" y="2304"/>
              <a:ext cx="158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2925" y="1920"/>
              <a:ext cx="21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dirty="0" smtClean="0">
                  <a:latin typeface="Calibri"/>
                  <a:cs typeface="Calibri"/>
                </a:rPr>
                <a:t>Connection (JDBC, ODBC)</a:t>
              </a:r>
              <a:endParaRPr lang="en-US" dirty="0">
                <a:latin typeface="Calibri"/>
                <a:cs typeface="Calibri"/>
              </a:endParaRP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A8CC-219E-7C4A-931F-F992E5F7CA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7355" name="AutoShape 11"/>
          <p:cNvSpPr>
            <a:spLocks noChangeArrowheads="1"/>
          </p:cNvSpPr>
          <p:nvPr/>
        </p:nvSpPr>
        <p:spPr bwMode="auto">
          <a:xfrm>
            <a:off x="6248400" y="1524000"/>
            <a:ext cx="2895600" cy="432792"/>
          </a:xfrm>
          <a:prstGeom prst="wedgeEllipseCallout">
            <a:avLst>
              <a:gd name="adj1" fmla="val -17907"/>
              <a:gd name="adj2" fmla="val 97582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 smtClean="0">
                <a:latin typeface="Calibri"/>
                <a:cs typeface="Calibri"/>
              </a:rPr>
              <a:t>Client Applications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44780" y="2683096"/>
            <a:ext cx="2998620" cy="10507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DBMS Server Process</a:t>
            </a:r>
          </a:p>
          <a:p>
            <a:pPr algn="ctr"/>
            <a:r>
              <a:rPr lang="en-US" dirty="0" smtClean="0">
                <a:latin typeface="Calibri"/>
                <a:cs typeface="Calibri"/>
              </a:rPr>
              <a:t>(SQL Server)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572000" y="4724400"/>
            <a:ext cx="1058693" cy="649188"/>
          </a:xfrm>
          <a:prstGeom prst="wedgeEllipseCallout">
            <a:avLst>
              <a:gd name="adj1" fmla="val -96224"/>
              <a:gd name="adj2" fmla="val 23948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 smtClean="0">
                <a:latin typeface="Calibri"/>
                <a:cs typeface="Calibri"/>
              </a:rPr>
              <a:t>DISK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229600" cy="1066800"/>
          </a:xfrm>
        </p:spPr>
        <p:txBody>
          <a:bodyPr/>
          <a:lstStyle/>
          <a:p>
            <a:r>
              <a:rPr lang="en-US" sz="2000" dirty="0" smtClean="0"/>
              <a:t>DBMS could be in some data center: SQL Azure</a:t>
            </a:r>
          </a:p>
          <a:p>
            <a:r>
              <a:rPr lang="en-US" sz="2000" dirty="0" smtClean="0"/>
              <a:t>DBMS could be cluster of servers: Amazon Elastic </a:t>
            </a:r>
            <a:r>
              <a:rPr lang="en-US" sz="2000" dirty="0" err="1" smtClean="0"/>
              <a:t>MapReduce</a:t>
            </a:r>
            <a:endParaRPr lang="en-US" sz="1800" dirty="0"/>
          </a:p>
        </p:txBody>
      </p:sp>
      <p:sp>
        <p:nvSpPr>
          <p:cNvPr id="57353" name="AutoShape 9"/>
          <p:cNvSpPr>
            <a:spLocks noChangeArrowheads="1"/>
          </p:cNvSpPr>
          <p:nvPr/>
        </p:nvSpPr>
        <p:spPr bwMode="auto">
          <a:xfrm>
            <a:off x="0" y="3657600"/>
            <a:ext cx="1887084" cy="649188"/>
          </a:xfrm>
          <a:prstGeom prst="wedgeEllipseCallout">
            <a:avLst>
              <a:gd name="adj1" fmla="val 25954"/>
              <a:gd name="adj2" fmla="val 885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dirty="0">
                <a:latin typeface="Calibri"/>
                <a:cs typeface="Calibri"/>
              </a:rPr>
              <a:t>Data files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nimBg="1" autoUpdateAnimBg="0"/>
      <p:bldP spid="57355" grpId="0" animBg="1" autoUpdateAnimBg="0"/>
      <p:bldP spid="25" grpId="0" animBg="1" autoUpdateAnimBg="0"/>
      <p:bldP spid="27" grpId="0" build="p"/>
      <p:bldP spid="5735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990600" y="3606799"/>
            <a:ext cx="965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    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371600" y="3759199"/>
            <a:ext cx="228600" cy="152400"/>
            <a:chOff x="480" y="4080"/>
            <a:chExt cx="96" cy="48"/>
          </a:xfrm>
        </p:grpSpPr>
        <p:sp>
          <p:nvSpPr>
            <p:cNvPr id="165931" name="Line 43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32" name="Line 44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33" name="Line 45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34" name="Line 46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5961" name="Group 73"/>
          <p:cNvGraphicFramePr>
            <a:graphicFrameLocks noGrp="1"/>
          </p:cNvGraphicFramePr>
          <p:nvPr/>
        </p:nvGraphicFramePr>
        <p:xfrm>
          <a:off x="990600" y="4140199"/>
          <a:ext cx="4205288" cy="1803401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249363"/>
                <a:gridCol w="1050925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16" name="Group 152"/>
          <p:cNvGraphicFramePr>
            <a:graphicFrameLocks noGrp="1"/>
          </p:cNvGraphicFramePr>
          <p:nvPr/>
        </p:nvGraphicFramePr>
        <p:xfrm>
          <a:off x="304800" y="2301874"/>
          <a:ext cx="3276600" cy="112712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28600" y="1752600"/>
            <a:ext cx="2159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AnonPatient</a:t>
            </a:r>
            <a:r>
              <a:rPr lang="en-US" sz="2400" dirty="0">
                <a:latin typeface="Arial"/>
                <a:cs typeface="Arial"/>
              </a:rPr>
              <a:t> P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4648200" y="1752600"/>
            <a:ext cx="1823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AnnonJob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9" name="Group 109"/>
          <p:cNvGraphicFramePr>
            <a:graphicFrameLocks noGrp="1"/>
          </p:cNvGraphicFramePr>
          <p:nvPr/>
        </p:nvGraphicFramePr>
        <p:xfrm>
          <a:off x="4800600" y="2298700"/>
          <a:ext cx="3276600" cy="1127126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 Which Join Is It ?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we write R     S we usually mean an equijoin, but we often omit the equality predicate when it is clear from the context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8A497D-57FB-8C4A-81DC-25430115BFE1}" type="slidenum">
              <a:rPr lang="en-US" smtClean="0"/>
              <a:pPr/>
              <a:t>41</a:t>
            </a:fld>
            <a:endParaRPr lang="en-US" smtClean="0"/>
          </a:p>
        </p:txBody>
      </p:sp>
      <p:grpSp>
        <p:nvGrpSpPr>
          <p:cNvPr id="64517" name="Group 7"/>
          <p:cNvGrpSpPr>
            <a:grpSpLocks/>
          </p:cNvGrpSpPr>
          <p:nvPr/>
        </p:nvGrpSpPr>
        <p:grpSpPr bwMode="auto">
          <a:xfrm>
            <a:off x="3886200" y="2314575"/>
            <a:ext cx="349250" cy="123825"/>
            <a:chOff x="3112" y="2223"/>
            <a:chExt cx="220" cy="78"/>
          </a:xfrm>
        </p:grpSpPr>
        <p:sp>
          <p:nvSpPr>
            <p:cNvPr id="64518" name="Freeform 8"/>
            <p:cNvSpPr>
              <a:spLocks/>
            </p:cNvSpPr>
            <p:nvPr/>
          </p:nvSpPr>
          <p:spPr bwMode="auto">
            <a:xfrm>
              <a:off x="3112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19" name="Freeform 9"/>
            <p:cNvSpPr>
              <a:spLocks/>
            </p:cNvSpPr>
            <p:nvPr/>
          </p:nvSpPr>
          <p:spPr bwMode="auto">
            <a:xfrm>
              <a:off x="3331" y="22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7 h 78"/>
                <a:gd name="T4" fmla="*/ 0 w 1"/>
                <a:gd name="T5" fmla="*/ 0 h 78"/>
                <a:gd name="T6" fmla="*/ 0 60000 65536"/>
                <a:gd name="T7" fmla="*/ 0 60000 65536"/>
                <a:gd name="T8" fmla="*/ 0 60000 65536"/>
                <a:gd name="T9" fmla="*/ 0 w 1"/>
                <a:gd name="T10" fmla="*/ 0 h 78"/>
                <a:gd name="T11" fmla="*/ 1 w 1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78">
                  <a:moveTo>
                    <a:pt x="0" y="0"/>
                  </a:move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0" name="Freeform 10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0 h 78"/>
                <a:gd name="T2" fmla="*/ 219 w 220"/>
                <a:gd name="T3" fmla="*/ 77 h 78"/>
                <a:gd name="T4" fmla="*/ 0 w 220"/>
                <a:gd name="T5" fmla="*/ 0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0"/>
                  </a:moveTo>
                  <a:lnTo>
                    <a:pt x="219" y="77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1" name="Freeform 11"/>
            <p:cNvSpPr>
              <a:spLocks/>
            </p:cNvSpPr>
            <p:nvPr/>
          </p:nvSpPr>
          <p:spPr bwMode="auto">
            <a:xfrm>
              <a:off x="3112" y="2223"/>
              <a:ext cx="220" cy="78"/>
            </a:xfrm>
            <a:custGeom>
              <a:avLst/>
              <a:gdLst>
                <a:gd name="T0" fmla="*/ 0 w 220"/>
                <a:gd name="T1" fmla="*/ 77 h 78"/>
                <a:gd name="T2" fmla="*/ 219 w 220"/>
                <a:gd name="T3" fmla="*/ 0 h 78"/>
                <a:gd name="T4" fmla="*/ 0 w 220"/>
                <a:gd name="T5" fmla="*/ 77 h 78"/>
                <a:gd name="T6" fmla="*/ 0 60000 65536"/>
                <a:gd name="T7" fmla="*/ 0 60000 65536"/>
                <a:gd name="T8" fmla="*/ 0 60000 65536"/>
                <a:gd name="T9" fmla="*/ 0 w 220"/>
                <a:gd name="T10" fmla="*/ 0 h 78"/>
                <a:gd name="T11" fmla="*/ 220 w 220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" h="78">
                  <a:moveTo>
                    <a:pt x="0" y="77"/>
                  </a:moveTo>
                  <a:lnTo>
                    <a:pt x="219" y="0"/>
                  </a:lnTo>
                  <a:lnTo>
                    <a:pt x="0" y="77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Joins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Outer join</a:t>
            </a:r>
            <a:endParaRPr lang="en-US"/>
          </a:p>
          <a:p>
            <a:pPr lvl="1"/>
            <a:r>
              <a:rPr lang="en-US"/>
              <a:t>Include tuples with no matches in the output</a:t>
            </a:r>
          </a:p>
          <a:p>
            <a:pPr lvl="1"/>
            <a:r>
              <a:rPr lang="en-US"/>
              <a:t>Use NULL values for missing attributes</a:t>
            </a:r>
          </a:p>
          <a:p>
            <a:pPr lvl="1"/>
            <a:endParaRPr lang="en-US"/>
          </a:p>
          <a:p>
            <a:r>
              <a:rPr lang="en-US"/>
              <a:t>Variants</a:t>
            </a:r>
          </a:p>
          <a:p>
            <a:pPr lvl="1"/>
            <a:r>
              <a:rPr lang="en-US"/>
              <a:t>Left outer join</a:t>
            </a:r>
          </a:p>
          <a:p>
            <a:pPr lvl="1"/>
            <a:r>
              <a:rPr lang="en-US"/>
              <a:t>Right outer join</a:t>
            </a:r>
          </a:p>
          <a:p>
            <a:pPr lvl="1"/>
            <a:r>
              <a:rPr lang="en-US"/>
              <a:t>Full outer join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Example</a:t>
            </a:r>
          </a:p>
        </p:txBody>
      </p:sp>
      <p:graphicFrame>
        <p:nvGraphicFramePr>
          <p:cNvPr id="168049" name="Group 113"/>
          <p:cNvGraphicFramePr>
            <a:graphicFrameLocks noGrp="1"/>
          </p:cNvGraphicFramePr>
          <p:nvPr/>
        </p:nvGraphicFramePr>
        <p:xfrm>
          <a:off x="304800" y="2308224"/>
          <a:ext cx="3276600" cy="1501776"/>
        </p:xfrm>
        <a:graphic>
          <a:graphicData uri="http://schemas.openxmlformats.org/drawingml/2006/table">
            <a:tbl>
              <a:tblPr/>
              <a:tblGrid>
                <a:gridCol w="762000"/>
                <a:gridCol w="11430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228600" y="1752600"/>
            <a:ext cx="2159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AnonPatient</a:t>
            </a:r>
            <a:r>
              <a:rPr lang="en-US" sz="2400" dirty="0">
                <a:latin typeface="Arial"/>
                <a:cs typeface="Arial"/>
              </a:rPr>
              <a:t> P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2995613" y="4267200"/>
            <a:ext cx="1042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P  </a:t>
            </a:r>
            <a:r>
              <a:rPr lang="en-US" sz="2400" baseline="30000" dirty="0" err="1">
                <a:latin typeface="Arial"/>
                <a:cs typeface="Arial"/>
              </a:rPr>
              <a:t>o</a:t>
            </a:r>
            <a:r>
              <a:rPr lang="en-US" sz="2400" dirty="0">
                <a:latin typeface="Arial"/>
                <a:cs typeface="Arial"/>
              </a:rPr>
              <a:t>  V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3376613" y="4495800"/>
            <a:ext cx="228600" cy="152400"/>
            <a:chOff x="480" y="4080"/>
            <a:chExt cx="96" cy="48"/>
          </a:xfrm>
        </p:grpSpPr>
        <p:sp>
          <p:nvSpPr>
            <p:cNvPr id="167979" name="Line 43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0" name="Line 44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1" name="Line 45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82" name="Line 46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68047" name="Group 111"/>
          <p:cNvGraphicFramePr>
            <a:graphicFrameLocks noGrp="1"/>
          </p:cNvGraphicFramePr>
          <p:nvPr/>
        </p:nvGraphicFramePr>
        <p:xfrm>
          <a:off x="4343400" y="3657600"/>
          <a:ext cx="4205288" cy="2405064"/>
        </p:xfrm>
        <a:graphic>
          <a:graphicData uri="http://schemas.openxmlformats.org/drawingml/2006/table">
            <a:tbl>
              <a:tblPr/>
              <a:tblGrid>
                <a:gridCol w="838200"/>
                <a:gridCol w="1066800"/>
                <a:gridCol w="1249363"/>
                <a:gridCol w="1050925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heart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lung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null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648200" y="1752600"/>
            <a:ext cx="1823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AnnonJob</a:t>
            </a:r>
            <a:r>
              <a:rPr lang="en-US" sz="2400" dirty="0" smtClean="0">
                <a:latin typeface="Arial"/>
                <a:cs typeface="Arial"/>
              </a:rPr>
              <a:t> J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17" name="Group 109"/>
          <p:cNvGraphicFramePr>
            <a:graphicFrameLocks noGrp="1"/>
          </p:cNvGraphicFramePr>
          <p:nvPr/>
        </p:nvGraphicFramePr>
        <p:xfrm>
          <a:off x="4800600" y="2298700"/>
          <a:ext cx="3276600" cy="1127126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  <a:gridCol w="1371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job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zip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lawyer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cashier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-65" charset="0"/>
                        <a:ea typeface="Osaka" pitchFamily="-65" charset="-128"/>
                        <a:cs typeface="Osaka" pitchFamily="-65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65" charset="0"/>
                          <a:ea typeface="Osaka" pitchFamily="-65" charset="-128"/>
                          <a:cs typeface="Osaka" pitchFamily="-65" charset="-128"/>
                        </a:rPr>
                        <a:t>98120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CE2C61-75B8-0542-93E1-D539C50AE3E1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Complex RA Expressions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1066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dirty="0"/>
          </a:p>
          <a:p>
            <a:pPr eaLnBrk="1" hangingPunct="1">
              <a:buFontTx/>
              <a:buNone/>
            </a:pPr>
            <a:r>
              <a:rPr lang="en-US" sz="2400" dirty="0"/>
              <a:t>     Person         Purchase           </a:t>
            </a:r>
            <a:r>
              <a:rPr lang="en-US" sz="2400" dirty="0" smtClean="0"/>
              <a:t> Person          </a:t>
            </a:r>
            <a:r>
              <a:rPr lang="en-US" sz="2400" dirty="0"/>
              <a:t>Product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4876800" y="4800600"/>
            <a:ext cx="16875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charset="2"/>
              </a:rPr>
              <a:t> s</a:t>
            </a:r>
            <a:r>
              <a:rPr lang="en-US" sz="3200" baseline="-25000">
                <a:latin typeface="Times New Roman" charset="0"/>
              </a:rPr>
              <a:t>name=fred</a:t>
            </a: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6781800" y="4800600"/>
            <a:ext cx="1925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charset="2"/>
              </a:rPr>
              <a:t> s</a:t>
            </a:r>
            <a:r>
              <a:rPr lang="en-US" sz="3200" baseline="-25000">
                <a:latin typeface="Times New Roman" charset="0"/>
              </a:rPr>
              <a:t>name=gizmo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086600" y="4038600"/>
            <a:ext cx="93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charset="2"/>
              </a:rPr>
              <a:t>P</a:t>
            </a:r>
            <a:r>
              <a:rPr lang="en-US" sz="3200">
                <a:latin typeface="Times New Roman" charset="0"/>
              </a:rPr>
              <a:t> </a:t>
            </a:r>
            <a:r>
              <a:rPr lang="en-US" sz="3200" baseline="-25000">
                <a:latin typeface="Times New Roman" charset="0"/>
              </a:rPr>
              <a:t>pid</a:t>
            </a:r>
          </a:p>
        </p:txBody>
      </p:sp>
      <p:sp>
        <p:nvSpPr>
          <p:cNvPr id="69640" name="Rectangle 7"/>
          <p:cNvSpPr>
            <a:spLocks noChangeArrowheads="1"/>
          </p:cNvSpPr>
          <p:nvPr/>
        </p:nvSpPr>
        <p:spPr bwMode="auto">
          <a:xfrm>
            <a:off x="5105400" y="4038600"/>
            <a:ext cx="939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charset="2"/>
              </a:rPr>
              <a:t>P</a:t>
            </a:r>
            <a:r>
              <a:rPr lang="en-US" sz="3200">
                <a:latin typeface="Times New Roman" charset="0"/>
              </a:rPr>
              <a:t> </a:t>
            </a:r>
            <a:r>
              <a:rPr lang="en-US" sz="3200" baseline="-25000">
                <a:latin typeface="Times New Roman" charset="0"/>
              </a:rPr>
              <a:t>ssn</a:t>
            </a:r>
          </a:p>
        </p:txBody>
      </p:sp>
      <p:grpSp>
        <p:nvGrpSpPr>
          <p:cNvPr id="69641" name="Group 8"/>
          <p:cNvGrpSpPr>
            <a:grpSpLocks/>
          </p:cNvGrpSpPr>
          <p:nvPr/>
        </p:nvGrpSpPr>
        <p:grpSpPr bwMode="auto">
          <a:xfrm>
            <a:off x="3810000" y="3352800"/>
            <a:ext cx="1708150" cy="460375"/>
            <a:chOff x="2736" y="2016"/>
            <a:chExt cx="1076" cy="290"/>
          </a:xfrm>
        </p:grpSpPr>
        <p:sp>
          <p:nvSpPr>
            <p:cNvPr id="69660" name="AutoShape 9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61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charset="0"/>
                </a:rPr>
                <a:t>seller-ssn=ssn</a:t>
              </a:r>
            </a:p>
          </p:txBody>
        </p:sp>
      </p:grpSp>
      <p:grpSp>
        <p:nvGrpSpPr>
          <p:cNvPr id="69642" name="Group 11"/>
          <p:cNvGrpSpPr>
            <a:grpSpLocks/>
          </p:cNvGrpSpPr>
          <p:nvPr/>
        </p:nvGrpSpPr>
        <p:grpSpPr bwMode="auto">
          <a:xfrm>
            <a:off x="6019800" y="2514600"/>
            <a:ext cx="1200150" cy="460375"/>
            <a:chOff x="2736" y="2016"/>
            <a:chExt cx="756" cy="290"/>
          </a:xfrm>
        </p:grpSpPr>
        <p:sp>
          <p:nvSpPr>
            <p:cNvPr id="69658" name="AutoShape 12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59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charset="0"/>
                </a:rPr>
                <a:t>pid=pid</a:t>
              </a:r>
            </a:p>
          </p:txBody>
        </p:sp>
      </p:grpSp>
      <p:grpSp>
        <p:nvGrpSpPr>
          <p:cNvPr id="69643" name="Group 14"/>
          <p:cNvGrpSpPr>
            <a:grpSpLocks/>
          </p:cNvGrpSpPr>
          <p:nvPr/>
        </p:nvGrpSpPr>
        <p:grpSpPr bwMode="auto">
          <a:xfrm>
            <a:off x="3352800" y="1828800"/>
            <a:ext cx="1730375" cy="460375"/>
            <a:chOff x="2736" y="2016"/>
            <a:chExt cx="1090" cy="290"/>
          </a:xfrm>
        </p:grpSpPr>
        <p:sp>
          <p:nvSpPr>
            <p:cNvPr id="69656" name="AutoShape 15"/>
            <p:cNvSpPr>
              <a:spLocks noChangeAspect="1" noChangeArrowheads="1"/>
            </p:cNvSpPr>
            <p:nvPr/>
          </p:nvSpPr>
          <p:spPr bwMode="auto">
            <a:xfrm rot="-54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57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charset="0"/>
                </a:rPr>
                <a:t>buyer-ssn=ssn</a:t>
              </a:r>
            </a:p>
          </p:txBody>
        </p:sp>
      </p:grpSp>
      <p:sp>
        <p:nvSpPr>
          <p:cNvPr id="69644" name="Rectangle 17"/>
          <p:cNvSpPr>
            <a:spLocks noChangeArrowheads="1"/>
          </p:cNvSpPr>
          <p:nvPr/>
        </p:nvSpPr>
        <p:spPr bwMode="auto">
          <a:xfrm>
            <a:off x="3276600" y="838200"/>
            <a:ext cx="1176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charset="2"/>
              </a:rPr>
              <a:t>P</a:t>
            </a:r>
            <a:r>
              <a:rPr lang="en-US" sz="3200">
                <a:latin typeface="Times New Roman" charset="0"/>
              </a:rPr>
              <a:t> </a:t>
            </a:r>
            <a:r>
              <a:rPr lang="en-US" sz="3200" baseline="-25000">
                <a:latin typeface="Times New Roman" charset="0"/>
              </a:rPr>
              <a:t>name</a:t>
            </a:r>
          </a:p>
        </p:txBody>
      </p:sp>
      <p:sp>
        <p:nvSpPr>
          <p:cNvPr id="69645" name="Line 18"/>
          <p:cNvSpPr>
            <a:spLocks noChangeShapeType="1"/>
          </p:cNvSpPr>
          <p:nvPr/>
        </p:nvSpPr>
        <p:spPr bwMode="auto">
          <a:xfrm flipV="1">
            <a:off x="55626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6" name="Line 19"/>
          <p:cNvSpPr>
            <a:spLocks noChangeShapeType="1"/>
          </p:cNvSpPr>
          <p:nvPr/>
        </p:nvSpPr>
        <p:spPr bwMode="auto">
          <a:xfrm flipV="1">
            <a:off x="76200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7" name="Line 20"/>
          <p:cNvSpPr>
            <a:spLocks noChangeShapeType="1"/>
          </p:cNvSpPr>
          <p:nvPr/>
        </p:nvSpPr>
        <p:spPr bwMode="auto">
          <a:xfrm flipV="1">
            <a:off x="55626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8" name="Line 21"/>
          <p:cNvSpPr>
            <a:spLocks noChangeShapeType="1"/>
          </p:cNvSpPr>
          <p:nvPr/>
        </p:nvSpPr>
        <p:spPr bwMode="auto">
          <a:xfrm flipV="1">
            <a:off x="7620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9" name="Line 22"/>
          <p:cNvSpPr>
            <a:spLocks noChangeShapeType="1"/>
          </p:cNvSpPr>
          <p:nvPr/>
        </p:nvSpPr>
        <p:spPr bwMode="auto">
          <a:xfrm flipV="1">
            <a:off x="3505200" y="38100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 flipH="1" flipV="1">
            <a:off x="4038600" y="3810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1" name="Line 24"/>
          <p:cNvSpPr>
            <a:spLocks noChangeShapeType="1"/>
          </p:cNvSpPr>
          <p:nvPr/>
        </p:nvSpPr>
        <p:spPr bwMode="auto">
          <a:xfrm flipV="1">
            <a:off x="4038600" y="28194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 flipV="1">
            <a:off x="6324600" y="28194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 flipH="1" flipV="1">
            <a:off x="3733800" y="22860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4" name="Line 27"/>
          <p:cNvSpPr>
            <a:spLocks noChangeShapeType="1"/>
          </p:cNvSpPr>
          <p:nvPr/>
        </p:nvSpPr>
        <p:spPr bwMode="auto">
          <a:xfrm flipV="1">
            <a:off x="1600200" y="22860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5" name="Line 28"/>
          <p:cNvSpPr>
            <a:spLocks noChangeShapeType="1"/>
          </p:cNvSpPr>
          <p:nvPr/>
        </p:nvSpPr>
        <p:spPr bwMode="auto">
          <a:xfrm flipV="1">
            <a:off x="35052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Algebra Queries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Q1:</a:t>
            </a:r>
            <a:r>
              <a:rPr lang="en-US" dirty="0" smtClean="0"/>
              <a:t> Jobs of </a:t>
            </a:r>
            <a:r>
              <a:rPr lang="en-US" dirty="0"/>
              <a:t>patients who have heart disease</a:t>
            </a:r>
          </a:p>
          <a:p>
            <a:pPr>
              <a:buFontTx/>
              <a:buNone/>
            </a:pPr>
            <a:r>
              <a:rPr lang="en-US" dirty="0" err="1" smtClean="0">
                <a:latin typeface="Symbol" pitchFamily="-65" charset="2"/>
                <a:sym typeface="Symbol" pitchFamily="-65" charset="2"/>
              </a:rPr>
              <a:t></a:t>
            </a:r>
            <a:r>
              <a:rPr lang="en-US" baseline="-25000" dirty="0" err="1" smtClean="0"/>
              <a:t>job</a:t>
            </a:r>
            <a:r>
              <a:rPr lang="en-US" dirty="0" err="1" smtClean="0"/>
              <a:t>(AnnonJob</a:t>
            </a:r>
            <a:r>
              <a:rPr lang="en-US" dirty="0" smtClean="0"/>
              <a:t>     (</a:t>
            </a:r>
            <a:r>
              <a:rPr lang="en-US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baseline="-25000" dirty="0" err="1"/>
              <a:t>disease</a:t>
            </a:r>
            <a:r>
              <a:rPr lang="en-US" baseline="-25000" dirty="0"/>
              <a:t>=‘heart’</a:t>
            </a:r>
            <a:r>
              <a:rPr lang="en-US" dirty="0"/>
              <a:t> (</a:t>
            </a:r>
            <a:r>
              <a:rPr lang="en-US" dirty="0" err="1"/>
              <a:t>AnonPatient</a:t>
            </a:r>
            <a:r>
              <a:rPr lang="en-US" dirty="0"/>
              <a:t>))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0" y="2819400"/>
            <a:ext cx="228600" cy="152400"/>
            <a:chOff x="480" y="4080"/>
            <a:chExt cx="96" cy="48"/>
          </a:xfrm>
        </p:grpSpPr>
        <p:sp>
          <p:nvSpPr>
            <p:cNvPr id="89093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94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95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96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 dirty="0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>
                <a:latin typeface="Courier" pitchFamily="-65" charset="0"/>
              </a:rPr>
              <a:t>Supplier(sno,sname,scity,sstate</a:t>
            </a:r>
            <a:r>
              <a:rPr lang="en-US" sz="1800" dirty="0">
                <a:latin typeface="Courier" pitchFamily="-65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" pitchFamily="-65" charset="0"/>
              </a:rPr>
              <a:t>	</a:t>
            </a:r>
            <a:r>
              <a:rPr lang="en-US" sz="1800" dirty="0" err="1">
                <a:latin typeface="Courier" pitchFamily="-65" charset="0"/>
              </a:rPr>
              <a:t>Part(pno,pname,psize,pcolor</a:t>
            </a:r>
            <a:r>
              <a:rPr lang="en-US" sz="1800" dirty="0">
                <a:latin typeface="Courier" pitchFamily="-65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" pitchFamily="-65" charset="0"/>
              </a:rPr>
              <a:t>	</a:t>
            </a:r>
            <a:r>
              <a:rPr lang="en-US" sz="1800" dirty="0" err="1">
                <a:latin typeface="Courier" pitchFamily="-65" charset="0"/>
              </a:rPr>
              <a:t>Supply(sno,pno,qty,price</a:t>
            </a:r>
            <a:r>
              <a:rPr lang="en-US" sz="1800" dirty="0">
                <a:latin typeface="Courier" pitchFamily="-65" charset="0"/>
              </a:rPr>
              <a:t>)</a:t>
            </a:r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2000" dirty="0"/>
              <a:t>Q2:</a:t>
            </a:r>
            <a:r>
              <a:rPr lang="en-US" sz="1800" dirty="0"/>
              <a:t> Name of supplier of parts with size greater than 10</a:t>
            </a:r>
          </a:p>
          <a:p>
            <a:pPr>
              <a:buFontTx/>
              <a:buNone/>
            </a:pPr>
            <a:r>
              <a:rPr lang="en-US" sz="2000" dirty="0" err="1">
                <a:latin typeface="Symbol" pitchFamily="-65" charset="2"/>
                <a:sym typeface="Symbol" pitchFamily="-65" charset="2"/>
              </a:rPr>
              <a:t></a:t>
            </a:r>
            <a:r>
              <a:rPr lang="en-US" sz="2000" baseline="-25000" dirty="0" err="1"/>
              <a:t>sname</a:t>
            </a:r>
            <a:r>
              <a:rPr lang="en-US" sz="2000" dirty="0" err="1"/>
              <a:t>(Supplier</a:t>
            </a:r>
            <a:r>
              <a:rPr lang="en-US" sz="2000" dirty="0"/>
              <a:t>     Supply     (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sz="2000" baseline="-25000" dirty="0" err="1"/>
              <a:t>psize</a:t>
            </a:r>
            <a:r>
              <a:rPr lang="en-US" sz="2000" baseline="-25000" dirty="0"/>
              <a:t>&gt;10</a:t>
            </a:r>
            <a:r>
              <a:rPr lang="en-US" sz="2000" dirty="0"/>
              <a:t> (Part))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Q3: Name of supplier of red parts or parts with size greater than 10</a:t>
            </a:r>
          </a:p>
          <a:p>
            <a:pPr>
              <a:buFontTx/>
              <a:buNone/>
            </a:pPr>
            <a:r>
              <a:rPr lang="en-US" sz="2000" dirty="0" err="1">
                <a:latin typeface="Symbol" pitchFamily="-65" charset="2"/>
                <a:sym typeface="Symbol" pitchFamily="-65" charset="2"/>
              </a:rPr>
              <a:t></a:t>
            </a:r>
            <a:r>
              <a:rPr lang="en-US" sz="2000" baseline="-25000" dirty="0" err="1"/>
              <a:t>sname</a:t>
            </a:r>
            <a:r>
              <a:rPr lang="en-US" sz="2000" dirty="0" err="1"/>
              <a:t>(Supplier</a:t>
            </a:r>
            <a:r>
              <a:rPr lang="en-US" sz="2000" dirty="0"/>
              <a:t>     Supply     (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sz="2000" baseline="-25000" dirty="0" err="1"/>
              <a:t>psize</a:t>
            </a:r>
            <a:r>
              <a:rPr lang="en-US" sz="2000" baseline="-25000" dirty="0"/>
              <a:t>&gt;10</a:t>
            </a:r>
            <a:r>
              <a:rPr lang="en-US" sz="2000" dirty="0"/>
              <a:t> (Part) </a:t>
            </a:r>
            <a:r>
              <a:rPr lang="en-US" sz="2000" dirty="0" err="1">
                <a:sym typeface="Symbol" pitchFamily="-65" charset="2"/>
              </a:rPr>
              <a:t></a:t>
            </a:r>
            <a:r>
              <a:rPr lang="en-US" sz="2000" dirty="0"/>
              <a:t> </a:t>
            </a:r>
            <a:r>
              <a:rPr lang="en-US" sz="2000" dirty="0" err="1">
                <a:latin typeface="Symbol" pitchFamily="-65" charset="2"/>
                <a:sym typeface="Symbol" pitchFamily="-65" charset="2"/>
              </a:rPr>
              <a:t></a:t>
            </a:r>
            <a:r>
              <a:rPr lang="en-US" sz="2000" baseline="-25000" dirty="0" err="1"/>
              <a:t>pcolor</a:t>
            </a:r>
            <a:r>
              <a:rPr lang="en-US" sz="2000" baseline="-25000" dirty="0"/>
              <a:t>=‘red’</a:t>
            </a:r>
            <a:r>
              <a:rPr lang="en-US" sz="2000" dirty="0"/>
              <a:t> (Part) ) </a:t>
            </a:r>
            <a:r>
              <a:rPr lang="en-US" sz="2000" dirty="0" smtClean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886200"/>
            <a:ext cx="228600" cy="152400"/>
            <a:chOff x="480" y="4080"/>
            <a:chExt cx="96" cy="48"/>
          </a:xfrm>
        </p:grpSpPr>
        <p:sp>
          <p:nvSpPr>
            <p:cNvPr id="309253" name="Line 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4" name="Line 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5" name="Line 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6" name="Line 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657600" y="3886200"/>
            <a:ext cx="228600" cy="152400"/>
            <a:chOff x="480" y="4080"/>
            <a:chExt cx="96" cy="48"/>
          </a:xfrm>
        </p:grpSpPr>
        <p:sp>
          <p:nvSpPr>
            <p:cNvPr id="309258" name="Line 10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59" name="Line 11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0" name="Line 12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1" name="Line 13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14600" y="4953000"/>
            <a:ext cx="228600" cy="152400"/>
            <a:chOff x="480" y="4080"/>
            <a:chExt cx="96" cy="48"/>
          </a:xfrm>
        </p:grpSpPr>
        <p:sp>
          <p:nvSpPr>
            <p:cNvPr id="309263" name="Line 15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4" name="Line 16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5" name="Line 17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6" name="Line 18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657600" y="4953000"/>
            <a:ext cx="228600" cy="152400"/>
            <a:chOff x="480" y="4080"/>
            <a:chExt cx="96" cy="48"/>
          </a:xfrm>
        </p:grpSpPr>
        <p:sp>
          <p:nvSpPr>
            <p:cNvPr id="309268" name="Line 20"/>
            <p:cNvSpPr>
              <a:spLocks noChangeShapeType="1"/>
            </p:cNvSpPr>
            <p:nvPr/>
          </p:nvSpPr>
          <p:spPr bwMode="auto">
            <a:xfrm>
              <a:off x="480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>
              <a:off x="576" y="40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H="1">
              <a:off x="480" y="40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Extended Operators</a:t>
            </a:r>
            <a:br>
              <a:rPr lang="en-US" sz="4000" dirty="0"/>
            </a:br>
            <a:r>
              <a:rPr lang="en-US" sz="4000" dirty="0"/>
              <a:t>of Relational Algebra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Duplicate elimination (</a:t>
            </a:r>
            <a:r>
              <a:rPr lang="en-US" sz="2400" dirty="0" err="1">
                <a:solidFill>
                  <a:srgbClr val="0000FF"/>
                </a:solidFill>
                <a:sym typeface="Symbol" pitchFamily="-65" charset="2"/>
              </a:rPr>
              <a:t></a:t>
            </a:r>
            <a:r>
              <a:rPr lang="en-US" sz="2400" dirty="0">
                <a:solidFill>
                  <a:srgbClr val="0000FF"/>
                </a:solidFill>
                <a:sym typeface="Symbol" pitchFamily="-65" charset="2"/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Since commercial </a:t>
            </a:r>
            <a:r>
              <a:rPr lang="en-US" sz="2000" dirty="0" err="1"/>
              <a:t>DBMSs</a:t>
            </a:r>
            <a:r>
              <a:rPr lang="en-US" sz="2000" dirty="0"/>
              <a:t> operate on </a:t>
            </a:r>
            <a:r>
              <a:rPr lang="en-US" sz="2000" dirty="0" err="1"/>
              <a:t>multisets</a:t>
            </a:r>
            <a:r>
              <a:rPr lang="en-US" sz="2000" dirty="0"/>
              <a:t> not sets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Aggregate operators (</a:t>
            </a:r>
            <a:r>
              <a:rPr lang="en-US" sz="2400" dirty="0" err="1">
                <a:solidFill>
                  <a:srgbClr val="0000FF"/>
                </a:solidFill>
                <a:sym typeface="Symbol" pitchFamily="-65" charset="2"/>
              </a:rPr>
              <a:t></a:t>
            </a:r>
            <a:r>
              <a:rPr lang="en-US" sz="2400" dirty="0">
                <a:solidFill>
                  <a:srgbClr val="0000FF"/>
                </a:solidFill>
                <a:sym typeface="Symbol" pitchFamily="-65" charset="2"/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Min, max, sum, average, count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</a:rPr>
              <a:t>Grouping operators (</a:t>
            </a:r>
            <a:r>
              <a:rPr lang="en-US" sz="2400" dirty="0" err="1">
                <a:solidFill>
                  <a:srgbClr val="0000FF"/>
                </a:solidFill>
                <a:sym typeface="Symbol" pitchFamily="-65" charset="2"/>
              </a:rPr>
              <a:t></a:t>
            </a:r>
            <a:r>
              <a:rPr lang="en-US" sz="2400" dirty="0">
                <a:solidFill>
                  <a:srgbClr val="0000FF"/>
                </a:solidFill>
                <a:sym typeface="Symbol" pitchFamily="-65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-65" charset="2"/>
              </a:rPr>
              <a:t>Partitions </a:t>
            </a:r>
            <a:r>
              <a:rPr lang="en-US" sz="2000" dirty="0" err="1">
                <a:sym typeface="Symbol" pitchFamily="-65" charset="2"/>
              </a:rPr>
              <a:t>tuples</a:t>
            </a:r>
            <a:r>
              <a:rPr lang="en-US" sz="2000" dirty="0">
                <a:sym typeface="Symbol" pitchFamily="-65" charset="2"/>
              </a:rPr>
              <a:t> of a relation into “groups”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-65" charset="2"/>
              </a:rPr>
              <a:t>Aggregates can then be applied to groups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-65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sym typeface="Symbol" pitchFamily="-65" charset="2"/>
              </a:rPr>
              <a:t>Sort operator (</a:t>
            </a:r>
            <a:r>
              <a:rPr lang="en-US" sz="2400" dirty="0" err="1">
                <a:solidFill>
                  <a:srgbClr val="0000FF"/>
                </a:solidFill>
                <a:sym typeface="Symbol" pitchFamily="-65" charset="2"/>
              </a:rPr>
              <a:t></a:t>
            </a:r>
            <a:r>
              <a:rPr lang="en-US" sz="2400" dirty="0">
                <a:solidFill>
                  <a:srgbClr val="0000FF"/>
                </a:solidFill>
                <a:sym typeface="Symbol" pitchFamily="-65" charset="2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8003-984A-074F-92BD-D4B2A6121BBE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 Expressions v.s. Programs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Algebra Expression is like a program</a:t>
            </a:r>
          </a:p>
          <a:p>
            <a:pPr lvl="1" eaLnBrk="1" hangingPunct="1"/>
            <a:r>
              <a:rPr lang="en-US" smtClean="0"/>
              <a:t>Several operations</a:t>
            </a:r>
          </a:p>
          <a:p>
            <a:pPr lvl="1" eaLnBrk="1" hangingPunct="1"/>
            <a:r>
              <a:rPr lang="en-US" smtClean="0"/>
              <a:t>Strictly specified order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But Algebra expressions have limitations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B8142-25F9-A847-B1A9-53B9CF8613A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EBEE8-9325-A64D-9C5E-F6E3D143A605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 and Transitive Closure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Cannot compute “transitive closure”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Find all direct and indirect relatives of Fred</a:t>
            </a:r>
          </a:p>
          <a:p>
            <a:pPr eaLnBrk="1" hangingPunct="1"/>
            <a:r>
              <a:rPr lang="en-US" sz="2400" dirty="0"/>
              <a:t>Cannot express in RA !!!  Need to write Java program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2057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ECBBF-D6C6-6540-91B8-8D661559DA85}" type="slidenum">
              <a:rPr lang="en-US"/>
              <a:pPr/>
              <a:t>5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Client-Server Architecture</a:t>
            </a:r>
            <a:endParaRPr lang="en-US" sz="4000" dirty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There is</a:t>
            </a:r>
            <a:r>
              <a:rPr lang="en-US" sz="2800" dirty="0" smtClean="0">
                <a:solidFill>
                  <a:srgbClr val="0000FF"/>
                </a:solidFill>
              </a:rPr>
              <a:t> a single </a:t>
            </a:r>
            <a:r>
              <a:rPr lang="en-US" sz="2800" i="1" dirty="0">
                <a:solidFill>
                  <a:srgbClr val="0000FF"/>
                </a:solidFill>
              </a:rPr>
              <a:t>server</a:t>
            </a:r>
            <a:r>
              <a:rPr lang="en-US" sz="2800" dirty="0">
                <a:solidFill>
                  <a:srgbClr val="0000FF"/>
                </a:solidFill>
              </a:rPr>
              <a:t> that stores the database (called DBMS or RDBMS):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Usually a </a:t>
            </a:r>
            <a:r>
              <a:rPr lang="en-US" sz="2400" dirty="0" smtClean="0"/>
              <a:t>beefy </a:t>
            </a:r>
            <a:r>
              <a:rPr lang="en-US" sz="2400" dirty="0"/>
              <a:t>system, e.g. IISQLSRV1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 can be your own desktop…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 or a huge cluster running a parallel </a:t>
            </a:r>
            <a:r>
              <a:rPr lang="en-US" sz="2400" dirty="0" err="1"/>
              <a:t>dbms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FF"/>
                </a:solidFill>
              </a:rPr>
              <a:t>Many </a:t>
            </a:r>
            <a:r>
              <a:rPr lang="en-US" sz="2800" i="1" dirty="0">
                <a:solidFill>
                  <a:srgbClr val="0000FF"/>
                </a:solidFill>
              </a:rPr>
              <a:t>clients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run </a:t>
            </a:r>
            <a:r>
              <a:rPr lang="en-US" sz="2800" dirty="0">
                <a:solidFill>
                  <a:srgbClr val="0000FF"/>
                </a:solidFill>
              </a:rPr>
              <a:t>apps and </a:t>
            </a:r>
            <a:r>
              <a:rPr lang="en-US" sz="2800" dirty="0" smtClean="0">
                <a:solidFill>
                  <a:srgbClr val="0000FF"/>
                </a:solidFill>
              </a:rPr>
              <a:t>connect </a:t>
            </a:r>
            <a:r>
              <a:rPr lang="en-US" sz="2800" dirty="0">
                <a:solidFill>
                  <a:srgbClr val="0000FF"/>
                </a:solidFill>
              </a:rPr>
              <a:t>to DBMS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 Microsoft’s Management Studio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Or </a:t>
            </a:r>
            <a:r>
              <a:rPr lang="en-US" sz="2400" dirty="0" err="1"/>
              <a:t>psql</a:t>
            </a:r>
            <a:r>
              <a:rPr lang="en-US" sz="2400" dirty="0"/>
              <a:t> (for </a:t>
            </a:r>
            <a:r>
              <a:rPr lang="en-US" sz="2400" dirty="0" err="1"/>
              <a:t>postgres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realistically some Java or C++ program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</a:rPr>
              <a:t>Clients </a:t>
            </a:r>
            <a:r>
              <a:rPr lang="en-US" sz="2800" dirty="0">
                <a:solidFill>
                  <a:srgbClr val="0000FF"/>
                </a:solidFill>
              </a:rPr>
              <a:t>“</a:t>
            </a:r>
            <a:r>
              <a:rPr lang="en-US" sz="2800" dirty="0" smtClean="0">
                <a:solidFill>
                  <a:srgbClr val="0000FF"/>
                </a:solidFill>
              </a:rPr>
              <a:t>talk” </a:t>
            </a:r>
            <a:r>
              <a:rPr lang="en-US" sz="2800" dirty="0">
                <a:solidFill>
                  <a:srgbClr val="0000FF"/>
                </a:solidFill>
              </a:rPr>
              <a:t>to</a:t>
            </a:r>
            <a:r>
              <a:rPr lang="en-US" sz="2800" dirty="0" smtClean="0">
                <a:solidFill>
                  <a:srgbClr val="0000FF"/>
                </a:solidFill>
              </a:rPr>
              <a:t> server </a:t>
            </a:r>
            <a:r>
              <a:rPr lang="en-US" sz="2800" dirty="0">
                <a:solidFill>
                  <a:srgbClr val="0000FF"/>
                </a:solidFill>
              </a:rPr>
              <a:t>using JDBC protocol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Motivation and sets </a:t>
            </a:r>
            <a:r>
              <a:rPr lang="en-US" dirty="0" err="1" smtClean="0"/>
              <a:t>v.s</a:t>
            </a:r>
            <a:r>
              <a:rPr lang="en-US" dirty="0" smtClean="0"/>
              <a:t>. bags</a:t>
            </a:r>
          </a:p>
          <a:p>
            <a:pPr eaLnBrk="1" hangingPunct="1"/>
            <a:r>
              <a:rPr lang="en-US" dirty="0" smtClean="0"/>
              <a:t>Relational Algebra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AB88F-9130-8144-861B-D08E583A7575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DBMS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Client application establishes connection to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Client must authenticate 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Client submits SQL commands to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Server executes commands and returns results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6A4E-9079-274B-8CBC-BED33EC11BF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552950"/>
            <a:ext cx="990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6916" y="4018908"/>
            <a:ext cx="1752600" cy="1752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an 7"/>
          <p:cNvSpPr/>
          <p:nvPr/>
        </p:nvSpPr>
        <p:spPr bwMode="auto">
          <a:xfrm>
            <a:off x="1295400" y="4876800"/>
            <a:ext cx="1597916" cy="742308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" name="Rectangle 8"/>
          <p:cNvSpPr/>
          <p:nvPr/>
        </p:nvSpPr>
        <p:spPr bwMode="auto">
          <a:xfrm>
            <a:off x="1418696" y="4171308"/>
            <a:ext cx="139842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DBMS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1" name="Straight Connector 10"/>
          <p:cNvCxnSpPr>
            <a:stCxn id="6" idx="1"/>
            <a:endCxn id="7" idx="3"/>
          </p:cNvCxnSpPr>
          <p:nvPr/>
        </p:nvCxnSpPr>
        <p:spPr bwMode="auto">
          <a:xfrm rot="10800000">
            <a:off x="2969516" y="4895209"/>
            <a:ext cx="2212084" cy="10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77200" cy="1143000"/>
          </a:xfrm>
        </p:spPr>
        <p:txBody>
          <a:bodyPr/>
          <a:lstStyle/>
          <a:p>
            <a:r>
              <a:rPr lang="en-US" dirty="0"/>
              <a:t>Query Evaluation </a:t>
            </a:r>
            <a:r>
              <a:rPr lang="en-US" dirty="0" smtClean="0"/>
              <a:t>Steps Review</a:t>
            </a:r>
            <a:endParaRPr lang="en-US" dirty="0"/>
          </a:p>
        </p:txBody>
      </p:sp>
      <p:sp>
        <p:nvSpPr>
          <p:cNvPr id="400387" name="AutoShape 3"/>
          <p:cNvSpPr>
            <a:spLocks noChangeArrowheads="1"/>
          </p:cNvSpPr>
          <p:nvPr/>
        </p:nvSpPr>
        <p:spPr bwMode="auto">
          <a:xfrm>
            <a:off x="2819400" y="2209800"/>
            <a:ext cx="3352800" cy="510778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>
                <a:latin typeface="Arial"/>
                <a:cs typeface="Arial"/>
              </a:rPr>
              <a:t>Parse &amp;</a:t>
            </a:r>
            <a:r>
              <a:rPr lang="en-US" sz="2400" dirty="0" smtClean="0">
                <a:latin typeface="Arial"/>
                <a:cs typeface="Arial"/>
              </a:rPr>
              <a:t> Check </a:t>
            </a:r>
            <a:r>
              <a:rPr lang="en-US" sz="2400" dirty="0">
                <a:latin typeface="Arial"/>
                <a:cs typeface="Arial"/>
              </a:rPr>
              <a:t>Query</a:t>
            </a:r>
          </a:p>
        </p:txBody>
      </p:sp>
      <p:sp>
        <p:nvSpPr>
          <p:cNvPr id="400388" name="AutoShape 4"/>
          <p:cNvSpPr>
            <a:spLocks noChangeArrowheads="1"/>
          </p:cNvSpPr>
          <p:nvPr/>
        </p:nvSpPr>
        <p:spPr bwMode="auto">
          <a:xfrm>
            <a:off x="2819400" y="3167777"/>
            <a:ext cx="3352800" cy="1328023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 smtClean="0">
                <a:latin typeface="Arial"/>
                <a:cs typeface="Arial"/>
              </a:rPr>
              <a:t>Decide how best to answer query: query optimization 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00390" name="AutoShape 6"/>
          <p:cNvSpPr>
            <a:spLocks noChangeArrowheads="1"/>
          </p:cNvSpPr>
          <p:nvPr/>
        </p:nvSpPr>
        <p:spPr bwMode="auto">
          <a:xfrm>
            <a:off x="2819400" y="4876800"/>
            <a:ext cx="3352800" cy="508000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400" dirty="0">
                <a:latin typeface="Arial"/>
                <a:cs typeface="Arial"/>
              </a:rPr>
              <a:t>Query Execution</a:t>
            </a:r>
          </a:p>
        </p:txBody>
      </p:sp>
      <p:cxnSp>
        <p:nvCxnSpPr>
          <p:cNvPr id="400392" name="AutoShape 8"/>
          <p:cNvCxnSpPr>
            <a:cxnSpLocks noChangeShapeType="1"/>
            <a:stCxn id="400387" idx="2"/>
            <a:endCxn id="400388" idx="0"/>
          </p:cNvCxnSpPr>
          <p:nvPr/>
        </p:nvCxnSpPr>
        <p:spPr bwMode="auto">
          <a:xfrm rot="5400000">
            <a:off x="4272201" y="2944177"/>
            <a:ext cx="44719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4" name="AutoShape 10"/>
          <p:cNvCxnSpPr>
            <a:cxnSpLocks noChangeShapeType="1"/>
            <a:stCxn id="400388" idx="2"/>
            <a:endCxn id="400390" idx="0"/>
          </p:cNvCxnSpPr>
          <p:nvPr/>
        </p:nvCxnSpPr>
        <p:spPr bwMode="auto">
          <a:xfrm rot="5400000">
            <a:off x="4305300" y="4686300"/>
            <a:ext cx="381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00395" name="AutoShape 11"/>
          <p:cNvCxnSpPr>
            <a:cxnSpLocks noChangeShapeType="1"/>
            <a:stCxn id="400390" idx="2"/>
            <a:endCxn id="25" idx="0"/>
          </p:cNvCxnSpPr>
          <p:nvPr/>
        </p:nvCxnSpPr>
        <p:spPr bwMode="auto">
          <a:xfrm rot="16200000" flipH="1">
            <a:off x="4292600" y="5587999"/>
            <a:ext cx="406400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0396" name="Text Box 12"/>
          <p:cNvSpPr txBox="1">
            <a:spLocks noChangeArrowheads="1"/>
          </p:cNvSpPr>
          <p:nvPr/>
        </p:nvSpPr>
        <p:spPr bwMode="auto">
          <a:xfrm>
            <a:off x="3657601" y="14430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/>
                <a:cs typeface="Arial"/>
              </a:rPr>
              <a:t>SQL query</a:t>
            </a:r>
          </a:p>
        </p:txBody>
      </p:sp>
      <p:cxnSp>
        <p:nvCxnSpPr>
          <p:cNvPr id="400397" name="AutoShape 13"/>
          <p:cNvCxnSpPr>
            <a:cxnSpLocks noChangeShapeType="1"/>
            <a:stCxn id="400396" idx="2"/>
            <a:endCxn id="400387" idx="0"/>
          </p:cNvCxnSpPr>
          <p:nvPr/>
        </p:nvCxnSpPr>
        <p:spPr bwMode="auto">
          <a:xfrm rot="5400000">
            <a:off x="4341020" y="2055019"/>
            <a:ext cx="30956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813EA2BD-E1AE-594E-A251-763EDD7589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352801" y="5791200"/>
            <a:ext cx="2286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 smtClean="0">
                <a:latin typeface="Arial"/>
                <a:cs typeface="Arial"/>
              </a:rPr>
              <a:t>Return </a:t>
            </a:r>
            <a:r>
              <a:rPr lang="en-US" dirty="0" smtClean="0">
                <a:latin typeface="Arial"/>
                <a:cs typeface="Arial"/>
              </a:rPr>
              <a:t>Results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1" name="Oval Callout 40"/>
          <p:cNvSpPr/>
          <p:nvPr/>
        </p:nvSpPr>
        <p:spPr bwMode="auto">
          <a:xfrm>
            <a:off x="152400" y="2057400"/>
            <a:ext cx="2743200" cy="1828627"/>
          </a:xfrm>
          <a:prstGeom prst="wedgeEllipseCallout">
            <a:avLst>
              <a:gd name="adj1" fmla="val 55761"/>
              <a:gd name="adj2" fmla="val -16528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Translate query string into internal representation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2" name="Oval Callout 41"/>
          <p:cNvSpPr/>
          <p:nvPr/>
        </p:nvSpPr>
        <p:spPr bwMode="auto">
          <a:xfrm>
            <a:off x="6400800" y="1981200"/>
            <a:ext cx="2743200" cy="1600027"/>
          </a:xfrm>
          <a:prstGeom prst="wedgeEllipseCallout">
            <a:avLst>
              <a:gd name="adj1" fmla="val -63807"/>
              <a:gd name="adj2" fmla="val -7324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Check syntax, access control, table names, etc.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nimBg="1"/>
      <p:bldP spid="400388" grpId="0" animBg="1"/>
      <p:bldP spid="40039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r>
              <a:rPr lang="en-US" dirty="0" smtClean="0"/>
              <a:t>Question: How does Query Evaluation Work?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4C505-0347-8A4D-ABAD-7E39CA80EF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Part of Answer:</a:t>
            </a:r>
            <a:br>
              <a:rPr lang="en-US" dirty="0" smtClean="0"/>
            </a:br>
            <a:r>
              <a:rPr lang="en-US" dirty="0" smtClean="0"/>
              <a:t>Relational Algebra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660066"/>
                </a:solidFill>
              </a:rPr>
              <a:t>Motivation and sets </a:t>
            </a:r>
            <a:r>
              <a:rPr lang="en-US" dirty="0" err="1" smtClean="0">
                <a:solidFill>
                  <a:srgbClr val="660066"/>
                </a:solidFill>
              </a:rPr>
              <a:t>v.s</a:t>
            </a:r>
            <a:r>
              <a:rPr lang="en-US" dirty="0" smtClean="0">
                <a:solidFill>
                  <a:srgbClr val="660066"/>
                </a:solidFill>
              </a:rPr>
              <a:t>. bags</a:t>
            </a:r>
          </a:p>
          <a:p>
            <a:pPr eaLnBrk="1" hangingPunct="1"/>
            <a:r>
              <a:rPr lang="en-US" dirty="0" smtClean="0"/>
              <a:t>Relational Algebra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AB88F-9130-8144-861B-D08E583A757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Dan Suciu - CSE 344, Winter 2012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2765</Words>
  <Application>Microsoft Macintosh PowerPoint</Application>
  <PresentationFormat>On-screen Show (4:3)</PresentationFormat>
  <Paragraphs>796</Paragraphs>
  <Slides>50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 Presentation</vt:lpstr>
      <vt:lpstr>Introduction to Data Management CSE 344</vt:lpstr>
      <vt:lpstr>Where We Are</vt:lpstr>
      <vt:lpstr>Data Management with SQLite</vt:lpstr>
      <vt:lpstr>Client-Server Architecture</vt:lpstr>
      <vt:lpstr>Client-Server Architecture</vt:lpstr>
      <vt:lpstr>Using a DBMS Server</vt:lpstr>
      <vt:lpstr>Query Evaluation Steps Review</vt:lpstr>
      <vt:lpstr>Question: How does Query Evaluation Work?</vt:lpstr>
      <vt:lpstr>Key Part of Answer: Relational Algebra</vt:lpstr>
      <vt:lpstr>The WHAT and the HOW</vt:lpstr>
      <vt:lpstr>SQL  = WHAT</vt:lpstr>
      <vt:lpstr>Relational Algebra = HOW</vt:lpstr>
      <vt:lpstr>Relational Algebra = HOW</vt:lpstr>
      <vt:lpstr>Relations</vt:lpstr>
      <vt:lpstr>Sets v.s. Bags</vt:lpstr>
      <vt:lpstr>Outline</vt:lpstr>
      <vt:lpstr>Relational Algebra</vt:lpstr>
      <vt:lpstr>Relational Algebra (1/3)</vt:lpstr>
      <vt:lpstr>Relational Algebra (2/3)</vt:lpstr>
      <vt:lpstr>Relational Algebra (3/3)</vt:lpstr>
      <vt:lpstr>Union and Difference</vt:lpstr>
      <vt:lpstr>What about Intersection ?</vt:lpstr>
      <vt:lpstr>Relational Algebra (1/3)</vt:lpstr>
      <vt:lpstr>Selection</vt:lpstr>
      <vt:lpstr>PowerPoint Presentation</vt:lpstr>
      <vt:lpstr>Projection</vt:lpstr>
      <vt:lpstr>PowerPoint Presentation</vt:lpstr>
      <vt:lpstr>PowerPoint Presentation</vt:lpstr>
      <vt:lpstr>Selection &amp; Projection Examples</vt:lpstr>
      <vt:lpstr>Relational Algebra (1/3)</vt:lpstr>
      <vt:lpstr>Cartesian Product</vt:lpstr>
      <vt:lpstr>Cross-Product Example</vt:lpstr>
      <vt:lpstr>Relational Algebra (2/3)</vt:lpstr>
      <vt:lpstr>Renaming</vt:lpstr>
      <vt:lpstr>Renaming Example</vt:lpstr>
      <vt:lpstr>Relational Algebra (2/3)</vt:lpstr>
      <vt:lpstr>Different Types of Join</vt:lpstr>
      <vt:lpstr>Theta-Join Example</vt:lpstr>
      <vt:lpstr>Equijoin Example</vt:lpstr>
      <vt:lpstr>Natural Join Example</vt:lpstr>
      <vt:lpstr>So Which Join Is It ?</vt:lpstr>
      <vt:lpstr>More Joins</vt:lpstr>
      <vt:lpstr>Outer Join Example</vt:lpstr>
      <vt:lpstr>Complex RA Expressions</vt:lpstr>
      <vt:lpstr>Example of Algebra Queries</vt:lpstr>
      <vt:lpstr>More Examples</vt:lpstr>
      <vt:lpstr>Extended Operators of Relational Algebra</vt:lpstr>
      <vt:lpstr>RA Expressions v.s. Programs</vt:lpstr>
      <vt:lpstr>RA and Transitive Closure</vt:lpstr>
      <vt:lpstr>Outline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dc:creator>Dan Suciu</dc:creator>
  <cp:lastModifiedBy>Dan Suciu</cp:lastModifiedBy>
  <cp:revision>174</cp:revision>
  <cp:lastPrinted>2009-05-06T18:56:14Z</cp:lastPrinted>
  <dcterms:created xsi:type="dcterms:W3CDTF">2011-10-16T18:39:54Z</dcterms:created>
  <dcterms:modified xsi:type="dcterms:W3CDTF">2012-01-25T05:37:00Z</dcterms:modified>
</cp:coreProperties>
</file>