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0" r:id="rId2"/>
    <p:sldId id="323" r:id="rId3"/>
    <p:sldId id="336" r:id="rId4"/>
    <p:sldId id="297" r:id="rId5"/>
    <p:sldId id="257" r:id="rId6"/>
    <p:sldId id="298" r:id="rId7"/>
    <p:sldId id="320" r:id="rId8"/>
    <p:sldId id="300" r:id="rId9"/>
    <p:sldId id="279" r:id="rId10"/>
    <p:sldId id="339" r:id="rId11"/>
    <p:sldId id="338" r:id="rId12"/>
    <p:sldId id="301" r:id="rId13"/>
    <p:sldId id="302" r:id="rId14"/>
    <p:sldId id="303" r:id="rId15"/>
    <p:sldId id="286" r:id="rId16"/>
    <p:sldId id="287" r:id="rId17"/>
    <p:sldId id="332" r:id="rId18"/>
    <p:sldId id="333" r:id="rId19"/>
    <p:sldId id="334" r:id="rId20"/>
    <p:sldId id="335" r:id="rId21"/>
    <p:sldId id="337" r:id="rId22"/>
    <p:sldId id="341" r:id="rId23"/>
    <p:sldId id="342" r:id="rId24"/>
    <p:sldId id="343" r:id="rId25"/>
    <p:sldId id="350" r:id="rId26"/>
    <p:sldId id="351" r:id="rId27"/>
    <p:sldId id="352" r:id="rId28"/>
    <p:sldId id="340" r:id="rId29"/>
    <p:sldId id="353" r:id="rId30"/>
    <p:sldId id="354" r:id="rId31"/>
    <p:sldId id="355" r:id="rId32"/>
    <p:sldId id="356" r:id="rId33"/>
    <p:sldId id="357" r:id="rId34"/>
    <p:sldId id="35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6" autoAdjust="0"/>
  </p:normalViewPr>
  <p:slideViewPr>
    <p:cSldViewPr>
      <p:cViewPr varScale="1">
        <p:scale>
          <a:sx n="157" d="100"/>
          <a:sy n="157" d="100"/>
        </p:scale>
        <p:origin x="-2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610F-9266-2846-8493-8600B895BAE2}" type="datetimeFigureOut">
              <a:rPr lang="en-US" smtClean="0"/>
              <a:pPr/>
              <a:t>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AB50-C8E3-D74E-BBA9-F338418BA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7409E2-2083-B648-A129-32B2A07A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1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AA29A-9FD8-3D46-B7AF-81F1B33D847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73D32-6BCB-5B46-9F89-D2C2EFAF7F67}" type="slidenum">
              <a:rPr lang="en-US"/>
              <a:pPr/>
              <a:t>16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CCD90-67B1-0540-9C0B-A3E83BAB9F75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DB8BF-8716-BB40-9B41-D7957005F7A9}" type="slidenum">
              <a:rPr lang="en-US"/>
              <a:pPr/>
              <a:t>18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55BC5-1993-F443-B2DF-C58F4022A54E}" type="slidenum">
              <a:rPr lang="en-US"/>
              <a:pPr/>
              <a:t>19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41C01-48BB-B446-832E-3386CD0C0E61}" type="slidenum">
              <a:rPr lang="en-US"/>
              <a:pPr/>
              <a:t>20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7A6DF50-ABFE-DD4E-9062-5DB2CB5C2AD7}" type="slidenum">
              <a:rPr lang="en-US" sz="1200">
                <a:latin typeface="Arial" charset="0"/>
              </a:rPr>
              <a:pPr eaLnBrk="1" hangingPunct="1"/>
              <a:t>22</a:t>
            </a:fld>
            <a:endParaRPr lang="en-US" sz="1200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667A301-B1F9-C04F-A138-4E25614AEAF3}" type="slidenum">
              <a:rPr lang="en-US" sz="1200">
                <a:latin typeface="Arial" charset="0"/>
              </a:rPr>
              <a:pPr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14F9C5-874C-7649-B2F8-8966D06C4A3F}" type="slidenum">
              <a:rPr lang="en-US" sz="1200">
                <a:latin typeface="Arial" charset="0"/>
              </a:rPr>
              <a:pPr eaLnBrk="1" hangingPunct="1"/>
              <a:t>24</a:t>
            </a:fld>
            <a:endParaRPr lang="en-US" sz="1200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32C058-D347-D949-B637-68930DAE0278}" type="slidenum">
              <a:rPr lang="en-US" sz="1200">
                <a:latin typeface="Arial" charset="0"/>
              </a:rPr>
              <a:pPr eaLnBrk="1" hangingPunct="1"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A16BD5-7245-5846-879A-530196D0EB0D}" type="slidenum">
              <a:rPr lang="en-US" sz="1200">
                <a:latin typeface="Arial" charset="0"/>
              </a:rPr>
              <a:pPr eaLnBrk="1" hangingPunct="1"/>
              <a:t>26</a:t>
            </a:fld>
            <a:endParaRPr lang="en-US" sz="1200">
              <a:latin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69326-ECCF-F644-99F9-187DC5423526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814C08D-D10E-A243-87D9-3CCE65BDE61A}" type="slidenum">
              <a:rPr lang="en-US" sz="1200">
                <a:latin typeface="Arial" charset="0"/>
              </a:rPr>
              <a:pPr eaLnBrk="1" hangingPunct="1"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BD530-43E8-4B4E-B97D-CE6AEB198AB0}" type="slidenum">
              <a:rPr lang="en-US"/>
              <a:pPr/>
              <a:t>28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3C2C3-E39C-5844-8496-28BD0450093D}" type="slidenum">
              <a:rPr lang="en-US"/>
              <a:pPr/>
              <a:t>30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2258C-F769-9C4F-B765-21E4796E57FA}" type="slidenum">
              <a:rPr lang="en-US"/>
              <a:pPr/>
              <a:t>31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328ED-D894-8148-A8F9-5F8C0FDFD35D}" type="slidenum">
              <a:rPr lang="en-US"/>
              <a:pPr/>
              <a:t>32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776C2-8F38-7942-B05D-ED23C0F36C8E}" type="slidenum">
              <a:rPr lang="en-US"/>
              <a:pPr/>
              <a:t>33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314C6-5833-3849-A33F-BC08A17DA4C2}" type="slidenum">
              <a:rPr lang="en-US"/>
              <a:pPr/>
              <a:t>34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016A-9A2E-CF43-B37B-B9854EC5EB79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EEBC2-D771-6B49-8343-4A254B361F7D}" type="slidenum">
              <a:rPr lang="en-US"/>
              <a:pPr/>
              <a:t>7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1054C-5BDF-1C4A-A5F8-A0A2D1D64060}" type="slidenum">
              <a:rPr lang="en-US"/>
              <a:pPr/>
              <a:t>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 language is Turing Complete if it is powerful enough to implement any Turing machine. It's widely believed that Turing machines can do any calculation that can be performed by a modern computer program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B1812-A475-994A-B351-F57997400A3D}" type="slidenum">
              <a:rPr lang="en-US"/>
              <a:pPr/>
              <a:t>12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7A951-53B8-7842-AB3F-8354B168EB64}" type="slidenum">
              <a:rPr lang="en-US"/>
              <a:pPr/>
              <a:t>13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ED17B-ED9A-124D-B328-76C445ABE257}" type="slidenum">
              <a:rPr lang="en-US"/>
              <a:pPr/>
              <a:t>14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BFC96-2CF9-814B-ABFF-52093F3A8C8A}" type="slidenum">
              <a:rPr lang="en-US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BE187-62C2-2349-BC84-5A6C3AAA8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D7B7-641D-7841-B9F2-E5C89A7E3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50C5-787F-7A4F-9B94-5E7983B98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6A4E-9079-274B-8CBC-BED33EC11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5110-6D87-7A4B-A383-EA8A0072F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73307-EC9F-6D47-BED0-FB3024D7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B104B-EDCE-B54D-9B1D-FC62BA68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4C505-0347-8A4D-ABAD-7E39CA80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FE9D-D518-AA47-AA81-7E42D51C7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4C20E-A661-A543-922D-62CC6B8F8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0293-82B0-AD49-B52A-2BC731C86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8FC2D47B-177D-FA48-ADD4-5ABA37AEE9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A74A2-54C0-E645-B4EC-2A4D9F4BC33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610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Data Management</a:t>
            </a:r>
            <a:br>
              <a:rPr lang="en-US" dirty="0" smtClean="0"/>
            </a:br>
            <a:r>
              <a:rPr lang="en-US" dirty="0" smtClean="0"/>
              <a:t>CSE 344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9: Query Evaluation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Physical data independence</a:t>
            </a:r>
          </a:p>
          <a:p>
            <a:pPr lvl="1"/>
            <a:r>
              <a:rPr lang="en-US" sz="2000" dirty="0" smtClean="0"/>
              <a:t>Can change physical layout of data on disk without changing the relational algebra expression (including adding indexes)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Can perform query optimization</a:t>
            </a:r>
          </a:p>
          <a:p>
            <a:pPr lvl="1"/>
            <a:r>
              <a:rPr lang="en-US" sz="2000" dirty="0" smtClean="0"/>
              <a:t>Many relational algebra expressions are equivalent</a:t>
            </a:r>
          </a:p>
          <a:p>
            <a:pPr lvl="1"/>
            <a:r>
              <a:rPr lang="en-US" sz="2000" dirty="0" smtClean="0"/>
              <a:t>Can choose from many possible implementations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Easy to parallelize (we will see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Lecture 8 review and examples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Translating SQL to relational algebra</a:t>
            </a:r>
          </a:p>
          <a:p>
            <a:r>
              <a:rPr lang="en-US" dirty="0" smtClean="0"/>
              <a:t>From logical to physical query plans</a:t>
            </a:r>
          </a:p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FB7D6-AFE8-B84B-9C0A-76D35302BA1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From SQL to RA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33400" y="3288876"/>
            <a:ext cx="7137896" cy="1816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DISTINCT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x.name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z.name</a:t>
            </a:r>
            <a:endParaRPr lang="en-US" sz="28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sz="2800" dirty="0">
                <a:latin typeface="Arial"/>
                <a:cs typeface="Arial"/>
              </a:rPr>
              <a:t> Product </a:t>
            </a:r>
            <a:r>
              <a:rPr lang="en-US" sz="2800" dirty="0" err="1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, Purchase </a:t>
            </a:r>
            <a:r>
              <a:rPr lang="en-US" sz="2800" dirty="0" err="1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 Customer </a:t>
            </a:r>
            <a:r>
              <a:rPr lang="en-US" sz="2800" dirty="0" err="1">
                <a:latin typeface="Arial"/>
                <a:cs typeface="Arial"/>
              </a:rPr>
              <a:t>z</a:t>
            </a:r>
            <a:endParaRPr lang="en-US" sz="28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x.pid</a:t>
            </a:r>
            <a:r>
              <a:rPr lang="en-US" sz="2800" dirty="0">
                <a:latin typeface="Arial"/>
                <a:cs typeface="Arial"/>
              </a:rPr>
              <a:t> = </a:t>
            </a:r>
            <a:r>
              <a:rPr lang="en-US" sz="2800" dirty="0" err="1">
                <a:latin typeface="Arial"/>
                <a:cs typeface="Arial"/>
              </a:rPr>
              <a:t>y.pid</a:t>
            </a:r>
            <a:r>
              <a:rPr lang="en-US" sz="2800" dirty="0">
                <a:latin typeface="Arial"/>
                <a:cs typeface="Arial"/>
              </a:rPr>
              <a:t> and </a:t>
            </a:r>
            <a:r>
              <a:rPr lang="en-US" sz="2800" dirty="0" err="1">
                <a:latin typeface="Arial"/>
                <a:cs typeface="Arial"/>
              </a:rPr>
              <a:t>y.cid</a:t>
            </a:r>
            <a:r>
              <a:rPr lang="en-US" sz="2800" dirty="0">
                <a:latin typeface="Arial"/>
                <a:cs typeface="Arial"/>
              </a:rPr>
              <a:t> = </a:t>
            </a:r>
            <a:r>
              <a:rPr lang="en-US" sz="2800" dirty="0" err="1">
                <a:latin typeface="Arial"/>
                <a:cs typeface="Arial"/>
              </a:rPr>
              <a:t>y.cid</a:t>
            </a:r>
            <a:r>
              <a:rPr lang="en-US" sz="2800" dirty="0">
                <a:latin typeface="Arial"/>
                <a:cs typeface="Arial"/>
              </a:rPr>
              <a:t> and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              </a:t>
            </a:r>
            <a:r>
              <a:rPr lang="en-US" sz="2800" dirty="0" err="1">
                <a:latin typeface="Arial"/>
                <a:cs typeface="Arial"/>
              </a:rPr>
              <a:t>x.price</a:t>
            </a:r>
            <a:r>
              <a:rPr lang="en-US" sz="2800" dirty="0">
                <a:latin typeface="Arial"/>
                <a:cs typeface="Arial"/>
              </a:rPr>
              <a:t> &gt; 100 and </a:t>
            </a:r>
            <a:r>
              <a:rPr lang="en-US" sz="2800" dirty="0" err="1">
                <a:latin typeface="Arial"/>
                <a:cs typeface="Arial"/>
              </a:rPr>
              <a:t>z.city</a:t>
            </a:r>
            <a:r>
              <a:rPr lang="en-US" sz="2800" dirty="0">
                <a:latin typeface="Arial"/>
                <a:cs typeface="Arial"/>
              </a:rPr>
              <a:t> = ‘Seattle’</a:t>
            </a:r>
          </a:p>
        </p:txBody>
      </p:sp>
      <p:sp>
        <p:nvSpPr>
          <p:cNvPr id="74757" name="Text Box 27"/>
          <p:cNvSpPr txBox="1">
            <a:spLocks noChangeArrowheads="1"/>
          </p:cNvSpPr>
          <p:nvPr/>
        </p:nvSpPr>
        <p:spPr bwMode="auto">
          <a:xfrm>
            <a:off x="425450" y="1663005"/>
            <a:ext cx="42750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 err="1">
                <a:latin typeface="Arial"/>
                <a:cs typeface="Arial"/>
              </a:rPr>
              <a:t>Product(</a:t>
            </a:r>
            <a:r>
              <a:rPr lang="en-US" sz="2800" u="sng" dirty="0" err="1">
                <a:latin typeface="Arial"/>
                <a:cs typeface="Arial"/>
              </a:rPr>
              <a:t>pid</a:t>
            </a:r>
            <a:r>
              <a:rPr lang="en-US" sz="2800" dirty="0">
                <a:latin typeface="Arial"/>
                <a:cs typeface="Arial"/>
              </a:rPr>
              <a:t>, name, price)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 err="1">
                <a:latin typeface="Arial"/>
                <a:cs typeface="Arial"/>
              </a:rPr>
              <a:t>Purchase(</a:t>
            </a:r>
            <a:r>
              <a:rPr lang="en-US" sz="2800" u="sng" dirty="0" err="1">
                <a:latin typeface="Arial"/>
                <a:cs typeface="Arial"/>
              </a:rPr>
              <a:t>pid</a:t>
            </a:r>
            <a:r>
              <a:rPr lang="en-US" sz="2800" u="sng" dirty="0">
                <a:latin typeface="Arial"/>
                <a:cs typeface="Arial"/>
              </a:rPr>
              <a:t>, cid</a:t>
            </a:r>
            <a:r>
              <a:rPr lang="en-US" sz="2800" dirty="0">
                <a:latin typeface="Arial"/>
                <a:cs typeface="Arial"/>
              </a:rPr>
              <a:t>, store)</a:t>
            </a:r>
          </a:p>
          <a:p>
            <a:pPr eaLnBrk="1" hangingPunct="1"/>
            <a:r>
              <a:rPr lang="en-US" sz="2800" dirty="0" err="1">
                <a:latin typeface="Arial"/>
                <a:cs typeface="Arial"/>
              </a:rPr>
              <a:t>Customer(</a:t>
            </a:r>
            <a:r>
              <a:rPr lang="en-US" sz="2800" u="sng" dirty="0" err="1">
                <a:latin typeface="Arial"/>
                <a:cs typeface="Arial"/>
              </a:rPr>
              <a:t>cid</a:t>
            </a:r>
            <a:r>
              <a:rPr lang="en-US" sz="2800" dirty="0">
                <a:latin typeface="Arial"/>
                <a:cs typeface="Arial"/>
              </a:rPr>
              <a:t>, name, city)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1C948-D5CB-214D-830F-686DD392596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From SQL to RA</a:t>
            </a:r>
          </a:p>
        </p:txBody>
      </p:sp>
      <p:grpSp>
        <p:nvGrpSpPr>
          <p:cNvPr id="76804" name="Group 7"/>
          <p:cNvGrpSpPr>
            <a:grpSpLocks/>
          </p:cNvGrpSpPr>
          <p:nvPr/>
        </p:nvGrpSpPr>
        <p:grpSpPr bwMode="auto">
          <a:xfrm>
            <a:off x="2905125" y="5267325"/>
            <a:ext cx="349250" cy="123825"/>
            <a:chOff x="3112" y="2223"/>
            <a:chExt cx="220" cy="78"/>
          </a:xfrm>
        </p:grpSpPr>
        <p:sp>
          <p:nvSpPr>
            <p:cNvPr id="76827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8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9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0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805" name="Rectangle 18"/>
          <p:cNvSpPr>
            <a:spLocks noChangeArrowheads="1"/>
          </p:cNvSpPr>
          <p:nvPr/>
        </p:nvSpPr>
        <p:spPr bwMode="auto">
          <a:xfrm>
            <a:off x="1752600" y="6218238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76806" name="Rectangle 19"/>
          <p:cNvSpPr>
            <a:spLocks noChangeArrowheads="1"/>
          </p:cNvSpPr>
          <p:nvPr/>
        </p:nvSpPr>
        <p:spPr bwMode="auto">
          <a:xfrm>
            <a:off x="3538538" y="6202363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76807" name="Rectangle 20"/>
          <p:cNvSpPr>
            <a:spLocks noChangeArrowheads="1"/>
          </p:cNvSpPr>
          <p:nvPr/>
        </p:nvSpPr>
        <p:spPr bwMode="auto">
          <a:xfrm>
            <a:off x="3238500" y="525938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pid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pid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808" name="Rectangle 21"/>
          <p:cNvSpPr>
            <a:spLocks noChangeArrowheads="1"/>
          </p:cNvSpPr>
          <p:nvPr/>
        </p:nvSpPr>
        <p:spPr bwMode="auto">
          <a:xfrm>
            <a:off x="4541838" y="3662363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price&gt;100 and city=‘Seattle’</a:t>
            </a:r>
          </a:p>
        </p:txBody>
      </p:sp>
      <p:sp>
        <p:nvSpPr>
          <p:cNvPr id="76809" name="Rectangle 23"/>
          <p:cNvSpPr>
            <a:spLocks noChangeArrowheads="1"/>
          </p:cNvSpPr>
          <p:nvPr/>
        </p:nvSpPr>
        <p:spPr bwMode="auto">
          <a:xfrm>
            <a:off x="4414838" y="2603500"/>
            <a:ext cx="182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x.name,z.name</a:t>
            </a:r>
          </a:p>
        </p:txBody>
      </p:sp>
      <p:sp>
        <p:nvSpPr>
          <p:cNvPr id="76810" name="TextBox 28"/>
          <p:cNvSpPr txBox="1">
            <a:spLocks noChangeArrowheads="1"/>
          </p:cNvSpPr>
          <p:nvPr/>
        </p:nvSpPr>
        <p:spPr bwMode="auto">
          <a:xfrm>
            <a:off x="4141788" y="144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δ</a:t>
            </a:r>
          </a:p>
        </p:txBody>
      </p:sp>
      <p:grpSp>
        <p:nvGrpSpPr>
          <p:cNvPr id="76811" name="Group 7"/>
          <p:cNvGrpSpPr>
            <a:grpSpLocks/>
          </p:cNvGrpSpPr>
          <p:nvPr/>
        </p:nvGrpSpPr>
        <p:grpSpPr bwMode="auto">
          <a:xfrm>
            <a:off x="4144963" y="4344988"/>
            <a:ext cx="349250" cy="123825"/>
            <a:chOff x="3112" y="2223"/>
            <a:chExt cx="220" cy="78"/>
          </a:xfrm>
        </p:grpSpPr>
        <p:sp>
          <p:nvSpPr>
            <p:cNvPr id="76823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4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5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6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6812" name="Straight Connector 36"/>
          <p:cNvCxnSpPr>
            <a:cxnSpLocks noChangeShapeType="1"/>
          </p:cNvCxnSpPr>
          <p:nvPr/>
        </p:nvCxnSpPr>
        <p:spPr bwMode="auto">
          <a:xfrm flipV="1">
            <a:off x="3124200" y="4497388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3" name="Straight Connector 39"/>
          <p:cNvCxnSpPr>
            <a:cxnSpLocks noChangeShapeType="1"/>
            <a:stCxn id="76805" idx="0"/>
          </p:cNvCxnSpPr>
          <p:nvPr/>
        </p:nvCxnSpPr>
        <p:spPr bwMode="auto">
          <a:xfrm rot="5400000" flipH="1" flipV="1">
            <a:off x="2251869" y="5514182"/>
            <a:ext cx="806450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4" name="Straight Connector 41"/>
          <p:cNvCxnSpPr>
            <a:cxnSpLocks noChangeShapeType="1"/>
            <a:stCxn id="76806" idx="0"/>
            <a:endCxn id="76807" idx="1"/>
          </p:cNvCxnSpPr>
          <p:nvPr/>
        </p:nvCxnSpPr>
        <p:spPr bwMode="auto">
          <a:xfrm rot="16200000" flipV="1">
            <a:off x="3358356" y="5323682"/>
            <a:ext cx="758825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815" name="Rectangle 20"/>
          <p:cNvSpPr>
            <a:spLocks noChangeArrowheads="1"/>
          </p:cNvSpPr>
          <p:nvPr/>
        </p:nvSpPr>
        <p:spPr bwMode="auto">
          <a:xfrm>
            <a:off x="4556125" y="4344988"/>
            <a:ext cx="987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cid=cid</a:t>
            </a:r>
          </a:p>
        </p:txBody>
      </p:sp>
      <p:sp>
        <p:nvSpPr>
          <p:cNvPr id="76816" name="Rectangle 19"/>
          <p:cNvSpPr>
            <a:spLocks noChangeArrowheads="1"/>
          </p:cNvSpPr>
          <p:nvPr/>
        </p:nvSpPr>
        <p:spPr bwMode="auto">
          <a:xfrm>
            <a:off x="5622925" y="5564188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Customer</a:t>
            </a:r>
          </a:p>
        </p:txBody>
      </p:sp>
      <p:cxnSp>
        <p:nvCxnSpPr>
          <p:cNvPr id="76817" name="Straight Connector 45"/>
          <p:cNvCxnSpPr>
            <a:cxnSpLocks noChangeShapeType="1"/>
            <a:stCxn id="76816" idx="0"/>
            <a:endCxn id="76815" idx="1"/>
          </p:cNvCxnSpPr>
          <p:nvPr/>
        </p:nvCxnSpPr>
        <p:spPr bwMode="auto">
          <a:xfrm rot="16200000" flipV="1">
            <a:off x="4932363" y="4152900"/>
            <a:ext cx="103505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6818" name="TextBox 48"/>
          <p:cNvSpPr txBox="1">
            <a:spLocks noChangeArrowheads="1"/>
          </p:cNvSpPr>
          <p:nvPr/>
        </p:nvSpPr>
        <p:spPr bwMode="auto">
          <a:xfrm>
            <a:off x="4098925" y="2366963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Π</a:t>
            </a:r>
          </a:p>
        </p:txBody>
      </p:sp>
      <p:sp>
        <p:nvSpPr>
          <p:cNvPr id="76819" name="TextBox 49"/>
          <p:cNvSpPr txBox="1">
            <a:spLocks noChangeArrowheads="1"/>
          </p:cNvSpPr>
          <p:nvPr/>
        </p:nvSpPr>
        <p:spPr bwMode="auto">
          <a:xfrm>
            <a:off x="4137025" y="3357563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σ</a:t>
            </a:r>
          </a:p>
        </p:txBody>
      </p:sp>
      <p:cxnSp>
        <p:nvCxnSpPr>
          <p:cNvPr id="76820" name="Straight Connector 51"/>
          <p:cNvCxnSpPr>
            <a:cxnSpLocks noChangeShapeType="1"/>
            <a:endCxn id="76819" idx="2"/>
          </p:cNvCxnSpPr>
          <p:nvPr/>
        </p:nvCxnSpPr>
        <p:spPr bwMode="auto">
          <a:xfrm rot="16200000" flipV="1">
            <a:off x="4145756" y="3993357"/>
            <a:ext cx="371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1" name="Straight Connector 53"/>
          <p:cNvCxnSpPr>
            <a:cxnSpLocks noChangeShapeType="1"/>
            <a:stCxn id="76819" idx="0"/>
            <a:endCxn id="76818" idx="2"/>
          </p:cNvCxnSpPr>
          <p:nvPr/>
        </p:nvCxnSpPr>
        <p:spPr bwMode="auto">
          <a:xfrm rot="5400000" flipH="1" flipV="1">
            <a:off x="4054475" y="3092450"/>
            <a:ext cx="528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22" name="Straight Connector 56"/>
          <p:cNvCxnSpPr>
            <a:cxnSpLocks noChangeShapeType="1"/>
            <a:stCxn id="76818" idx="0"/>
            <a:endCxn id="76810" idx="2"/>
          </p:cNvCxnSpPr>
          <p:nvPr/>
        </p:nvCxnSpPr>
        <p:spPr bwMode="auto">
          <a:xfrm rot="5400000" flipH="1" flipV="1">
            <a:off x="4090988" y="2138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AA860-E419-284D-8868-006DA227B42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An Equivalent Expression</a:t>
            </a:r>
          </a:p>
        </p:txBody>
      </p:sp>
      <p:grpSp>
        <p:nvGrpSpPr>
          <p:cNvPr id="78852" name="Group 7"/>
          <p:cNvGrpSpPr>
            <a:grpSpLocks/>
          </p:cNvGrpSpPr>
          <p:nvPr/>
        </p:nvGrpSpPr>
        <p:grpSpPr bwMode="auto">
          <a:xfrm>
            <a:off x="2895600" y="4503738"/>
            <a:ext cx="349250" cy="123825"/>
            <a:chOff x="3112" y="2223"/>
            <a:chExt cx="220" cy="78"/>
          </a:xfrm>
        </p:grpSpPr>
        <p:sp>
          <p:nvSpPr>
            <p:cNvPr id="78879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80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81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82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853" name="Rectangle 18"/>
          <p:cNvSpPr>
            <a:spLocks noChangeArrowheads="1"/>
          </p:cNvSpPr>
          <p:nvPr/>
        </p:nvSpPr>
        <p:spPr bwMode="auto">
          <a:xfrm>
            <a:off x="1676400" y="6218238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78854" name="Rectangle 19"/>
          <p:cNvSpPr>
            <a:spLocks noChangeArrowheads="1"/>
          </p:cNvSpPr>
          <p:nvPr/>
        </p:nvSpPr>
        <p:spPr bwMode="auto">
          <a:xfrm>
            <a:off x="3538538" y="6202363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78855" name="Rectangle 20"/>
          <p:cNvSpPr>
            <a:spLocks noChangeArrowheads="1"/>
          </p:cNvSpPr>
          <p:nvPr/>
        </p:nvSpPr>
        <p:spPr bwMode="auto">
          <a:xfrm>
            <a:off x="3228975" y="4495800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pid=pid</a:t>
            </a:r>
          </a:p>
        </p:txBody>
      </p:sp>
      <p:sp>
        <p:nvSpPr>
          <p:cNvPr id="78856" name="Rectangle 21"/>
          <p:cNvSpPr>
            <a:spLocks noChangeArrowheads="1"/>
          </p:cNvSpPr>
          <p:nvPr/>
        </p:nvSpPr>
        <p:spPr bwMode="auto">
          <a:xfrm>
            <a:off x="6480175" y="4994275"/>
            <a:ext cx="159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city=‘Seattle’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4414838" y="2603500"/>
            <a:ext cx="182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x.name,z.name</a:t>
            </a:r>
          </a:p>
        </p:txBody>
      </p:sp>
      <p:sp>
        <p:nvSpPr>
          <p:cNvPr id="78858" name="TextBox 28"/>
          <p:cNvSpPr txBox="1">
            <a:spLocks noChangeArrowheads="1"/>
          </p:cNvSpPr>
          <p:nvPr/>
        </p:nvSpPr>
        <p:spPr bwMode="auto">
          <a:xfrm>
            <a:off x="4141788" y="144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δ</a:t>
            </a:r>
          </a:p>
        </p:txBody>
      </p:sp>
      <p:grpSp>
        <p:nvGrpSpPr>
          <p:cNvPr id="78859" name="Group 7"/>
          <p:cNvGrpSpPr>
            <a:grpSpLocks/>
          </p:cNvGrpSpPr>
          <p:nvPr/>
        </p:nvGrpSpPr>
        <p:grpSpPr bwMode="auto">
          <a:xfrm>
            <a:off x="4135438" y="3581400"/>
            <a:ext cx="349250" cy="123825"/>
            <a:chOff x="3112" y="2223"/>
            <a:chExt cx="220" cy="78"/>
          </a:xfrm>
        </p:grpSpPr>
        <p:sp>
          <p:nvSpPr>
            <p:cNvPr id="78875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76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77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78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860" name="Straight Connector 36"/>
          <p:cNvCxnSpPr>
            <a:cxnSpLocks noChangeShapeType="1"/>
          </p:cNvCxnSpPr>
          <p:nvPr/>
        </p:nvCxnSpPr>
        <p:spPr bwMode="auto">
          <a:xfrm flipV="1">
            <a:off x="3114675" y="3733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1" name="Straight Connector 39"/>
          <p:cNvCxnSpPr>
            <a:cxnSpLocks noChangeShapeType="1"/>
            <a:stCxn id="78872" idx="0"/>
          </p:cNvCxnSpPr>
          <p:nvPr/>
        </p:nvCxnSpPr>
        <p:spPr bwMode="auto">
          <a:xfrm rot="16200000" flipV="1">
            <a:off x="5025231" y="3280569"/>
            <a:ext cx="879475" cy="178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2" name="Straight Connector 41"/>
          <p:cNvCxnSpPr>
            <a:cxnSpLocks noChangeShapeType="1"/>
            <a:stCxn id="78854" idx="0"/>
            <a:endCxn id="78855" idx="1"/>
          </p:cNvCxnSpPr>
          <p:nvPr/>
        </p:nvCxnSpPr>
        <p:spPr bwMode="auto">
          <a:xfrm rot="16200000" flipV="1">
            <a:off x="2972594" y="4937919"/>
            <a:ext cx="15208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3" name="Rectangle 20"/>
          <p:cNvSpPr>
            <a:spLocks noChangeArrowheads="1"/>
          </p:cNvSpPr>
          <p:nvPr/>
        </p:nvSpPr>
        <p:spPr bwMode="auto">
          <a:xfrm>
            <a:off x="4546600" y="3581400"/>
            <a:ext cx="98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cid=cid</a:t>
            </a:r>
          </a:p>
        </p:txBody>
      </p:sp>
      <p:sp>
        <p:nvSpPr>
          <p:cNvPr id="78864" name="Rectangle 19"/>
          <p:cNvSpPr>
            <a:spLocks noChangeArrowheads="1"/>
          </p:cNvSpPr>
          <p:nvPr/>
        </p:nvSpPr>
        <p:spPr bwMode="auto">
          <a:xfrm>
            <a:off x="5641975" y="5908675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Customer</a:t>
            </a:r>
          </a:p>
        </p:txBody>
      </p:sp>
      <p:cxnSp>
        <p:nvCxnSpPr>
          <p:cNvPr id="78865" name="Straight Connector 45"/>
          <p:cNvCxnSpPr>
            <a:cxnSpLocks noChangeShapeType="1"/>
            <a:stCxn id="78864" idx="0"/>
            <a:endCxn id="78872" idx="2"/>
          </p:cNvCxnSpPr>
          <p:nvPr/>
        </p:nvCxnSpPr>
        <p:spPr bwMode="auto">
          <a:xfrm rot="16200000" flipV="1">
            <a:off x="5944394" y="5488782"/>
            <a:ext cx="833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6" name="TextBox 48"/>
          <p:cNvSpPr txBox="1">
            <a:spLocks noChangeArrowheads="1"/>
          </p:cNvSpPr>
          <p:nvPr/>
        </p:nvSpPr>
        <p:spPr bwMode="auto">
          <a:xfrm>
            <a:off x="4098925" y="2366963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Π</a:t>
            </a:r>
          </a:p>
        </p:txBody>
      </p:sp>
      <p:sp>
        <p:nvSpPr>
          <p:cNvPr id="78867" name="TextBox 49"/>
          <p:cNvSpPr txBox="1">
            <a:spLocks noChangeArrowheads="1"/>
          </p:cNvSpPr>
          <p:nvPr/>
        </p:nvSpPr>
        <p:spPr bwMode="auto">
          <a:xfrm>
            <a:off x="2133600" y="53340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σ</a:t>
            </a:r>
          </a:p>
        </p:txBody>
      </p:sp>
      <p:cxnSp>
        <p:nvCxnSpPr>
          <p:cNvPr id="78868" name="Straight Connector 51"/>
          <p:cNvCxnSpPr>
            <a:cxnSpLocks noChangeShapeType="1"/>
            <a:stCxn id="78853" idx="0"/>
            <a:endCxn id="78867" idx="2"/>
          </p:cNvCxnSpPr>
          <p:nvPr/>
        </p:nvCxnSpPr>
        <p:spPr bwMode="auto">
          <a:xfrm rot="5400000" flipH="1" flipV="1">
            <a:off x="2085975" y="5988051"/>
            <a:ext cx="42227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Straight Connector 53"/>
          <p:cNvCxnSpPr>
            <a:cxnSpLocks noChangeShapeType="1"/>
            <a:stCxn id="78867" idx="0"/>
          </p:cNvCxnSpPr>
          <p:nvPr/>
        </p:nvCxnSpPr>
        <p:spPr bwMode="auto">
          <a:xfrm rot="5400000" flipH="1" flipV="1">
            <a:off x="2339182" y="5006181"/>
            <a:ext cx="30480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70" name="Straight Connector 56"/>
          <p:cNvCxnSpPr>
            <a:cxnSpLocks noChangeShapeType="1"/>
            <a:stCxn id="78866" idx="0"/>
            <a:endCxn id="78858" idx="2"/>
          </p:cNvCxnSpPr>
          <p:nvPr/>
        </p:nvCxnSpPr>
        <p:spPr bwMode="auto">
          <a:xfrm rot="5400000" flipH="1" flipV="1">
            <a:off x="4090988" y="2138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1" name="Rectangle 21"/>
          <p:cNvSpPr>
            <a:spLocks noChangeArrowheads="1"/>
          </p:cNvSpPr>
          <p:nvPr/>
        </p:nvSpPr>
        <p:spPr bwMode="auto">
          <a:xfrm>
            <a:off x="2362200" y="5562600"/>
            <a:ext cx="125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price&gt;100</a:t>
            </a:r>
          </a:p>
        </p:txBody>
      </p:sp>
      <p:sp>
        <p:nvSpPr>
          <p:cNvPr id="78872" name="TextBox 54"/>
          <p:cNvSpPr txBox="1">
            <a:spLocks noChangeArrowheads="1"/>
          </p:cNvSpPr>
          <p:nvPr/>
        </p:nvSpPr>
        <p:spPr bwMode="auto">
          <a:xfrm>
            <a:off x="6175375" y="4613275"/>
            <a:ext cx="36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σ</a:t>
            </a:r>
          </a:p>
        </p:txBody>
      </p:sp>
      <p:cxnSp>
        <p:nvCxnSpPr>
          <p:cNvPr id="78873" name="Straight Connector 63"/>
          <p:cNvCxnSpPr>
            <a:cxnSpLocks noChangeShapeType="1"/>
            <a:stCxn id="78866" idx="2"/>
          </p:cNvCxnSpPr>
          <p:nvPr/>
        </p:nvCxnSpPr>
        <p:spPr bwMode="auto">
          <a:xfrm rot="16200000" flipH="1">
            <a:off x="4031456" y="3117057"/>
            <a:ext cx="6000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4" name="Rounded Rectangle 65"/>
          <p:cNvSpPr>
            <a:spLocks noChangeArrowheads="1"/>
          </p:cNvSpPr>
          <p:nvPr/>
        </p:nvSpPr>
        <p:spPr bwMode="auto">
          <a:xfrm>
            <a:off x="228600" y="1600200"/>
            <a:ext cx="3656328" cy="20090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Query optimization = 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finding cheaper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equivalent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expressions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on Bags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 elimination 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endParaRPr lang="en-US" dirty="0" smtClean="0">
              <a:latin typeface="Symbol" charset="2"/>
              <a:cs typeface="Symbol" charset="2"/>
            </a:endParaRPr>
          </a:p>
          <a:p>
            <a:r>
              <a:rPr lang="en-US" dirty="0" smtClean="0"/>
              <a:t>Grouping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endParaRPr lang="en-US" dirty="0" smtClean="0">
              <a:latin typeface="Symbol" charset="2"/>
              <a:cs typeface="Symbol" charset="2"/>
            </a:endParaRPr>
          </a:p>
          <a:p>
            <a:r>
              <a:rPr lang="en-US" dirty="0" smtClean="0"/>
              <a:t>Sorting </a:t>
            </a:r>
            <a:r>
              <a:rPr lang="en-US" dirty="0" err="1" smtClean="0">
                <a:latin typeface="Symbol" charset="2"/>
                <a:cs typeface="Symbol" charset="2"/>
              </a:rPr>
              <a:t>t</a:t>
            </a:r>
            <a:endParaRPr lang="en-US" dirty="0" smtClean="0">
              <a:latin typeface="Symbol" charset="2"/>
              <a:cs typeface="Symbol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D11E-FA17-3241-8140-9CD6C870F16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794AE9-67EB-1044-93A6-79B81F60D48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Query Plan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4725" y="2251075"/>
            <a:ext cx="374513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city, count(*)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sales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GROUP BY</a:t>
            </a:r>
            <a:r>
              <a:rPr lang="en-US" dirty="0">
                <a:latin typeface="Arial"/>
                <a:cs typeface="Arial"/>
              </a:rPr>
              <a:t> city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HAVING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sum(price</a:t>
            </a:r>
            <a:r>
              <a:rPr lang="en-US" dirty="0">
                <a:latin typeface="Arial"/>
                <a:cs typeface="Arial"/>
              </a:rPr>
              <a:t>) &gt; 100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5410200" y="5486400"/>
            <a:ext cx="3582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/>
                <a:cs typeface="Arial"/>
              </a:rPr>
              <a:t>sales(product, city, price)</a:t>
            </a: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4953000" y="4519613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err="1">
                <a:latin typeface="Symbol" charset="2"/>
              </a:rPr>
              <a:t>g</a:t>
            </a:r>
            <a:r>
              <a:rPr lang="en-US" dirty="0">
                <a:latin typeface="Symbol" charset="2"/>
              </a:rPr>
              <a:t> </a:t>
            </a:r>
            <a:r>
              <a:rPr lang="en-US" baseline="-25000" dirty="0">
                <a:latin typeface="Arial"/>
                <a:cs typeface="Arial"/>
              </a:rPr>
              <a:t>city, </a:t>
            </a:r>
            <a:r>
              <a:rPr lang="en-US" baseline="-25000" dirty="0" err="1">
                <a:latin typeface="Arial"/>
                <a:cs typeface="Arial"/>
              </a:rPr>
              <a:t>sum(price)</a:t>
            </a:r>
            <a:r>
              <a:rPr lang="en-US" baseline="-25000" dirty="0" err="1">
                <a:latin typeface="Arial"/>
                <a:ea typeface="Times New Roman" charset="0"/>
                <a:cs typeface="Arial"/>
              </a:rPr>
              <a:t>→p</a:t>
            </a:r>
            <a:r>
              <a:rPr lang="en-US" baseline="-25000" dirty="0">
                <a:latin typeface="Arial"/>
                <a:ea typeface="Times New Roman" charset="0"/>
                <a:cs typeface="Arial"/>
              </a:rPr>
              <a:t>, count(*) → </a:t>
            </a:r>
            <a:r>
              <a:rPr lang="en-US" baseline="-25000" dirty="0" err="1">
                <a:latin typeface="Arial"/>
                <a:ea typeface="Times New Roman" charset="0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5867400" y="3452813"/>
            <a:ext cx="11375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err="1">
                <a:latin typeface="Symbol" charset="2"/>
              </a:rPr>
              <a:t>s</a:t>
            </a:r>
            <a:r>
              <a:rPr lang="en-US" dirty="0">
                <a:latin typeface="Symbol" charset="2"/>
              </a:rPr>
              <a:t> </a:t>
            </a:r>
            <a:r>
              <a:rPr lang="en-US" baseline="-25000" dirty="0" err="1">
                <a:latin typeface="Arial"/>
                <a:cs typeface="Arial"/>
              </a:rPr>
              <a:t>p</a:t>
            </a:r>
            <a:r>
              <a:rPr lang="en-US" baseline="-25000" dirty="0">
                <a:latin typeface="Arial"/>
                <a:cs typeface="Arial"/>
              </a:rPr>
              <a:t> &gt; 100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5791200" y="2438400"/>
            <a:ext cx="1007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Symbol" charset="2"/>
              </a:rPr>
              <a:t>P </a:t>
            </a:r>
            <a:r>
              <a:rPr lang="en-US" baseline="-25000" dirty="0">
                <a:latin typeface="Arial"/>
                <a:cs typeface="Arial"/>
              </a:rPr>
              <a:t>city, </a:t>
            </a:r>
            <a:r>
              <a:rPr lang="en-US" baseline="-25000" dirty="0" err="1">
                <a:latin typeface="Arial"/>
                <a:cs typeface="Arial"/>
              </a:rPr>
              <a:t>c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85001" name="Line 8"/>
          <p:cNvSpPr>
            <a:spLocks noChangeShapeType="1"/>
          </p:cNvSpPr>
          <p:nvPr/>
        </p:nvSpPr>
        <p:spPr bwMode="auto">
          <a:xfrm flipV="1">
            <a:off x="60960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 flipV="1">
            <a:off x="6096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3" name="Line 10"/>
          <p:cNvSpPr>
            <a:spLocks noChangeShapeType="1"/>
          </p:cNvSpPr>
          <p:nvPr/>
        </p:nvSpPr>
        <p:spPr bwMode="auto">
          <a:xfrm flipV="1">
            <a:off x="60960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7292975" y="4038600"/>
            <a:ext cx="168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/>
                <a:cs typeface="Arial"/>
              </a:rPr>
              <a:t>T1(city,p,c)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7292975" y="3048000"/>
            <a:ext cx="168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/>
                <a:cs typeface="Arial"/>
              </a:rPr>
              <a:t>T2(city,p,c)</a:t>
            </a:r>
          </a:p>
        </p:txBody>
      </p:sp>
      <p:sp>
        <p:nvSpPr>
          <p:cNvPr id="85006" name="Text Box 13"/>
          <p:cNvSpPr txBox="1">
            <a:spLocks noChangeArrowheads="1"/>
          </p:cNvSpPr>
          <p:nvPr/>
        </p:nvSpPr>
        <p:spPr bwMode="auto">
          <a:xfrm>
            <a:off x="7292975" y="1905000"/>
            <a:ext cx="1512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T3(city, </a:t>
            </a:r>
            <a:r>
              <a:rPr lang="en-US" dirty="0" err="1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609600" y="5486400"/>
            <a:ext cx="4321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/>
                <a:cs typeface="Arial"/>
              </a:rPr>
              <a:t>T1, T2, T3  = temporary tables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Plan for Block (1/2)</a:t>
            </a:r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990600" y="58039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3313113" y="5805488"/>
            <a:ext cx="42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32000" y="4876800"/>
            <a:ext cx="762000" cy="228600"/>
            <a:chOff x="480" y="4080"/>
            <a:chExt cx="96" cy="48"/>
          </a:xfrm>
        </p:grpSpPr>
        <p:sp>
          <p:nvSpPr>
            <p:cNvPr id="561159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60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62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1635125" y="4953000"/>
            <a:ext cx="1342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 dirty="0">
                <a:latin typeface="Calibri"/>
                <a:cs typeface="Calibri"/>
              </a:rPr>
              <a:t>join condition</a:t>
            </a:r>
          </a:p>
        </p:txBody>
      </p:sp>
      <p:sp>
        <p:nvSpPr>
          <p:cNvPr id="561164" name="Line 12"/>
          <p:cNvSpPr>
            <a:spLocks noChangeShapeType="1"/>
          </p:cNvSpPr>
          <p:nvPr/>
        </p:nvSpPr>
        <p:spPr bwMode="auto">
          <a:xfrm flipV="1">
            <a:off x="1355725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>
            <a:off x="2860675" y="53959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66" name="Line 14"/>
          <p:cNvSpPr>
            <a:spLocks noChangeShapeType="1"/>
          </p:cNvSpPr>
          <p:nvPr/>
        </p:nvSpPr>
        <p:spPr bwMode="auto">
          <a:xfrm flipH="1">
            <a:off x="2397125" y="44053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67" name="Text Box 15"/>
          <p:cNvSpPr txBox="1">
            <a:spLocks noChangeArrowheads="1"/>
          </p:cNvSpPr>
          <p:nvPr/>
        </p:nvSpPr>
        <p:spPr bwMode="auto">
          <a:xfrm>
            <a:off x="1981200" y="2971800"/>
            <a:ext cx="2028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ymbol" charset="2"/>
                <a:sym typeface="Symbol" charset="2"/>
              </a:rPr>
              <a:t></a:t>
            </a:r>
            <a:r>
              <a:rPr lang="en-US" baseline="-25000" dirty="0" err="1">
                <a:latin typeface="Calibri"/>
                <a:cs typeface="Calibri"/>
              </a:rPr>
              <a:t>selection</a:t>
            </a:r>
            <a:r>
              <a:rPr lang="en-US" baseline="-25000" dirty="0">
                <a:latin typeface="Calibri"/>
                <a:cs typeface="Calibri"/>
              </a:rPr>
              <a:t> condition</a:t>
            </a:r>
          </a:p>
        </p:txBody>
      </p:sp>
      <p:sp>
        <p:nvSpPr>
          <p:cNvPr id="561168" name="Text Box 16"/>
          <p:cNvSpPr txBox="1">
            <a:spLocks noChangeArrowheads="1"/>
          </p:cNvSpPr>
          <p:nvPr/>
        </p:nvSpPr>
        <p:spPr bwMode="auto">
          <a:xfrm>
            <a:off x="2701925" y="2209800"/>
            <a:ext cx="8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ymbol" charset="2"/>
                <a:sym typeface="Symbol" charset="2"/>
              </a:rPr>
              <a:t></a:t>
            </a:r>
            <a:r>
              <a:rPr lang="en-US" baseline="-25000" dirty="0" err="1">
                <a:latin typeface="Calibri"/>
                <a:cs typeface="Calibri"/>
              </a:rPr>
              <a:t>fields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561169" name="Line 17"/>
          <p:cNvSpPr>
            <a:spLocks noChangeShapeType="1"/>
          </p:cNvSpPr>
          <p:nvPr/>
        </p:nvSpPr>
        <p:spPr bwMode="auto">
          <a:xfrm>
            <a:off x="3200400" y="2728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43213" y="3948113"/>
            <a:ext cx="762000" cy="228600"/>
            <a:chOff x="480" y="4080"/>
            <a:chExt cx="96" cy="48"/>
          </a:xfrm>
        </p:grpSpPr>
        <p:sp>
          <p:nvSpPr>
            <p:cNvPr id="561171" name="Line 19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72" name="Line 20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73" name="Line 21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174" name="Line 22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2446338" y="4024313"/>
            <a:ext cx="1342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 dirty="0">
                <a:latin typeface="Calibri"/>
                <a:cs typeface="Calibri"/>
              </a:rPr>
              <a:t>join condition</a:t>
            </a:r>
          </a:p>
        </p:txBody>
      </p:sp>
      <p:sp>
        <p:nvSpPr>
          <p:cNvPr id="561176" name="Line 24"/>
          <p:cNvSpPr>
            <a:spLocks noChangeShapeType="1"/>
          </p:cNvSpPr>
          <p:nvPr/>
        </p:nvSpPr>
        <p:spPr bwMode="auto">
          <a:xfrm>
            <a:off x="3657600" y="44815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4038600" y="48625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1178" name="Line 26"/>
          <p:cNvSpPr>
            <a:spLocks noChangeShapeType="1"/>
          </p:cNvSpPr>
          <p:nvPr/>
        </p:nvSpPr>
        <p:spPr bwMode="auto">
          <a:xfrm>
            <a:off x="3200400" y="3490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79" name="Line 27"/>
          <p:cNvSpPr>
            <a:spLocks noChangeShapeType="1"/>
          </p:cNvSpPr>
          <p:nvPr/>
        </p:nvSpPr>
        <p:spPr bwMode="auto">
          <a:xfrm>
            <a:off x="32004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2971800" y="16764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1189" name="Text Box 37"/>
          <p:cNvSpPr txBox="1">
            <a:spLocks noChangeArrowheads="1"/>
          </p:cNvSpPr>
          <p:nvPr/>
        </p:nvSpPr>
        <p:spPr bwMode="auto">
          <a:xfrm>
            <a:off x="5149850" y="3733800"/>
            <a:ext cx="28697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SELECT-PROJECT-JOIN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561190" name="AutoShape 38"/>
          <p:cNvSpPr>
            <a:spLocks/>
          </p:cNvSpPr>
          <p:nvPr/>
        </p:nvSpPr>
        <p:spPr bwMode="auto">
          <a:xfrm>
            <a:off x="4495800" y="2209800"/>
            <a:ext cx="609600" cy="3886200"/>
          </a:xfrm>
          <a:prstGeom prst="righ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191" name="Text Box 39"/>
          <p:cNvSpPr txBox="1">
            <a:spLocks noChangeArrowheads="1"/>
          </p:cNvSpPr>
          <p:nvPr/>
        </p:nvSpPr>
        <p:spPr bwMode="auto">
          <a:xfrm>
            <a:off x="2978150" y="1462088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</a:t>
            </a:r>
            <a:endParaRPr lang="en-US" baseline="-2500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Plan For Block (2/2)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3951288" y="3124200"/>
            <a:ext cx="8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ymbol" charset="2"/>
                <a:sym typeface="Symbol" charset="2"/>
              </a:rPr>
              <a:t></a:t>
            </a:r>
            <a:r>
              <a:rPr lang="en-US" baseline="-25000" dirty="0" err="1">
                <a:latin typeface="Calibri"/>
                <a:cs typeface="Calibri"/>
              </a:rPr>
              <a:t>fields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231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ymbol" charset="2"/>
                <a:sym typeface="Symbol" charset="2"/>
              </a:rPr>
              <a:t></a:t>
            </a:r>
            <a:r>
              <a:rPr lang="en-US" baseline="-25000" dirty="0" err="1">
                <a:latin typeface="Calibri"/>
                <a:cs typeface="Calibri"/>
              </a:rPr>
              <a:t>fields</a:t>
            </a:r>
            <a:r>
              <a:rPr lang="en-US" baseline="-25000" dirty="0">
                <a:latin typeface="Calibri"/>
                <a:cs typeface="Calibri"/>
              </a:rPr>
              <a:t>, sum/count/min/</a:t>
            </a:r>
            <a:r>
              <a:rPr lang="en-US" baseline="-25000" dirty="0" err="1">
                <a:latin typeface="Calibri"/>
                <a:cs typeface="Calibri"/>
              </a:rPr>
              <a:t>max(fields</a:t>
            </a:r>
            <a:r>
              <a:rPr lang="en-US" baseline="-25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3352800" y="1524000"/>
            <a:ext cx="1791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having</a:t>
            </a:r>
            <a:r>
              <a:rPr lang="en-US" baseline="-25000" dirty="0" err="1">
                <a:latin typeface="Calibri"/>
                <a:cs typeface="Calibri"/>
              </a:rPr>
              <a:t>condition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44196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>
            <a:off x="4419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264" name="Text Box 40"/>
          <p:cNvSpPr txBox="1">
            <a:spLocks noChangeArrowheads="1"/>
          </p:cNvSpPr>
          <p:nvPr/>
        </p:nvSpPr>
        <p:spPr bwMode="auto">
          <a:xfrm>
            <a:off x="3276600" y="3962400"/>
            <a:ext cx="2028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Symbol" charset="2"/>
                <a:sym typeface="Symbol" charset="2"/>
              </a:rPr>
              <a:t></a:t>
            </a:r>
            <a:r>
              <a:rPr lang="en-US" baseline="-25000" dirty="0" err="1">
                <a:latin typeface="Calibri"/>
                <a:cs typeface="Calibri"/>
              </a:rPr>
              <a:t>selection</a:t>
            </a:r>
            <a:r>
              <a:rPr lang="en-US" baseline="-25000" dirty="0">
                <a:latin typeface="Calibri"/>
                <a:cs typeface="Calibri"/>
              </a:rPr>
              <a:t> condition</a:t>
            </a:r>
          </a:p>
        </p:txBody>
      </p:sp>
      <p:sp>
        <p:nvSpPr>
          <p:cNvPr id="564265" name="Line 41"/>
          <p:cNvSpPr>
            <a:spLocks noChangeShapeType="1"/>
          </p:cNvSpPr>
          <p:nvPr/>
        </p:nvSpPr>
        <p:spPr bwMode="auto">
          <a:xfrm flipH="1">
            <a:off x="3505200" y="5472113"/>
            <a:ext cx="498475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027488" y="4953000"/>
            <a:ext cx="762000" cy="228600"/>
            <a:chOff x="480" y="4080"/>
            <a:chExt cx="96" cy="48"/>
          </a:xfrm>
        </p:grpSpPr>
        <p:sp>
          <p:nvSpPr>
            <p:cNvPr id="564267" name="Line 43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68" name="Line 44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69" name="Line 45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0" name="Line 46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3630613" y="5029200"/>
            <a:ext cx="1342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 dirty="0">
                <a:latin typeface="Calibri"/>
                <a:cs typeface="Calibri"/>
              </a:rPr>
              <a:t>join condition</a:t>
            </a:r>
          </a:p>
        </p:txBody>
      </p:sp>
      <p:sp>
        <p:nvSpPr>
          <p:cNvPr id="564272" name="Line 48"/>
          <p:cNvSpPr>
            <a:spLocks noChangeShapeType="1"/>
          </p:cNvSpPr>
          <p:nvPr/>
        </p:nvSpPr>
        <p:spPr bwMode="auto">
          <a:xfrm>
            <a:off x="4841875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281" name="Line 57"/>
          <p:cNvSpPr>
            <a:spLocks noChangeShapeType="1"/>
          </p:cNvSpPr>
          <p:nvPr/>
        </p:nvSpPr>
        <p:spPr bwMode="auto">
          <a:xfrm>
            <a:off x="44196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282" name="Line 58"/>
          <p:cNvSpPr>
            <a:spLocks noChangeShapeType="1"/>
          </p:cNvSpPr>
          <p:nvPr/>
        </p:nvSpPr>
        <p:spPr bwMode="auto">
          <a:xfrm>
            <a:off x="44196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283" name="Text Box 59"/>
          <p:cNvSpPr txBox="1">
            <a:spLocks noChangeArrowheads="1"/>
          </p:cNvSpPr>
          <p:nvPr/>
        </p:nvSpPr>
        <p:spPr bwMode="auto">
          <a:xfrm>
            <a:off x="3200400" y="58054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64284" name="Text Box 60"/>
          <p:cNvSpPr txBox="1">
            <a:spLocks noChangeArrowheads="1"/>
          </p:cNvSpPr>
          <p:nvPr/>
        </p:nvSpPr>
        <p:spPr bwMode="auto">
          <a:xfrm>
            <a:off x="5099050" y="580548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Subqueries?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47650" y="1905000"/>
            <a:ext cx="3878065" cy="3047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SELECT</a:t>
            </a:r>
            <a:r>
              <a:rPr lang="en-US" dirty="0">
                <a:latin typeface="Calibri"/>
                <a:cs typeface="Calibri"/>
              </a:rPr>
              <a:t>  </a:t>
            </a:r>
            <a:r>
              <a:rPr lang="en-US" dirty="0" err="1">
                <a:latin typeface="Calibri"/>
                <a:cs typeface="Calibri"/>
              </a:rPr>
              <a:t>Q.name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FROM</a:t>
            </a:r>
            <a:r>
              <a:rPr lang="en-US" dirty="0">
                <a:latin typeface="Calibri"/>
                <a:cs typeface="Calibri"/>
              </a:rPr>
              <a:t> Person Q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WHERE</a:t>
            </a:r>
            <a:r>
              <a:rPr lang="en-US" dirty="0">
                <a:latin typeface="Calibri"/>
                <a:cs typeface="Calibri"/>
              </a:rPr>
              <a:t>  </a:t>
            </a:r>
            <a:r>
              <a:rPr lang="en-US" dirty="0" err="1">
                <a:latin typeface="Calibri"/>
                <a:cs typeface="Calibri"/>
              </a:rPr>
              <a:t>Q.age</a:t>
            </a:r>
            <a:r>
              <a:rPr lang="en-US" dirty="0">
                <a:latin typeface="Calibri"/>
                <a:cs typeface="Calibri"/>
              </a:rPr>
              <a:t> &gt; 25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and not exists</a:t>
            </a:r>
          </a:p>
          <a:p>
            <a:r>
              <a:rPr lang="en-US" dirty="0">
                <a:latin typeface="Calibri"/>
                <a:cs typeface="Calibri"/>
              </a:rPr>
              <a:t>       SELECT *</a:t>
            </a:r>
          </a:p>
          <a:p>
            <a:r>
              <a:rPr lang="en-US" dirty="0">
                <a:latin typeface="Calibri"/>
                <a:cs typeface="Calibri"/>
              </a:rPr>
              <a:t>       FROM Purchase 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WHERE </a:t>
            </a:r>
            <a:r>
              <a:rPr lang="en-US" dirty="0" err="1">
                <a:latin typeface="Calibri"/>
                <a:cs typeface="Calibri"/>
              </a:rPr>
              <a:t>P.buyer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Q.name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        and </a:t>
            </a:r>
            <a:r>
              <a:rPr lang="en-US" dirty="0" err="1">
                <a:latin typeface="Calibri"/>
                <a:cs typeface="Calibri"/>
              </a:rPr>
              <a:t>P.price</a:t>
            </a:r>
            <a:r>
              <a:rPr lang="en-US" dirty="0">
                <a:latin typeface="Calibri"/>
                <a:cs typeface="Calibri"/>
              </a:rPr>
              <a:t> &gt; 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A2BD-E1AE-594E-A251-763EDD7589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Lecture 8 review and examples</a:t>
            </a:r>
          </a:p>
          <a:p>
            <a:r>
              <a:rPr lang="en-US" dirty="0" smtClean="0"/>
              <a:t>Translating SQL to relational algebra</a:t>
            </a:r>
          </a:p>
          <a:p>
            <a:r>
              <a:rPr lang="en-US" dirty="0" smtClean="0"/>
              <a:t>From logical to physical query plans</a:t>
            </a:r>
          </a:p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Subqueries?</a:t>
            </a: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247650" y="1905000"/>
            <a:ext cx="3878065" cy="30476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SELECT</a:t>
            </a:r>
            <a:r>
              <a:rPr lang="en-US" dirty="0">
                <a:latin typeface="Calibri"/>
                <a:cs typeface="Calibri"/>
              </a:rPr>
              <a:t>  </a:t>
            </a:r>
            <a:r>
              <a:rPr lang="en-US" dirty="0" err="1">
                <a:latin typeface="Calibri"/>
                <a:cs typeface="Calibri"/>
              </a:rPr>
              <a:t>Q.name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FROM</a:t>
            </a:r>
            <a:r>
              <a:rPr lang="en-US" dirty="0">
                <a:latin typeface="Calibri"/>
                <a:cs typeface="Calibri"/>
              </a:rPr>
              <a:t> Person Q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WHERE</a:t>
            </a:r>
            <a:r>
              <a:rPr lang="en-US" dirty="0">
                <a:latin typeface="Calibri"/>
                <a:cs typeface="Calibri"/>
              </a:rPr>
              <a:t>  </a:t>
            </a:r>
            <a:r>
              <a:rPr lang="en-US" dirty="0" err="1">
                <a:latin typeface="Calibri"/>
                <a:cs typeface="Calibri"/>
              </a:rPr>
              <a:t>Q.age</a:t>
            </a:r>
            <a:r>
              <a:rPr lang="en-US" dirty="0">
                <a:latin typeface="Calibri"/>
                <a:cs typeface="Calibri"/>
              </a:rPr>
              <a:t> &gt; 25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and not exists</a:t>
            </a:r>
          </a:p>
          <a:p>
            <a:r>
              <a:rPr lang="en-US" dirty="0">
                <a:latin typeface="Calibri"/>
                <a:cs typeface="Calibri"/>
              </a:rPr>
              <a:t>       SELECT *</a:t>
            </a:r>
          </a:p>
          <a:p>
            <a:r>
              <a:rPr lang="en-US" dirty="0">
                <a:latin typeface="Calibri"/>
                <a:cs typeface="Calibri"/>
              </a:rPr>
              <a:t>       FROM Purchase 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WHERE </a:t>
            </a:r>
            <a:r>
              <a:rPr lang="en-US" dirty="0" err="1">
                <a:latin typeface="Calibri"/>
                <a:cs typeface="Calibri"/>
              </a:rPr>
              <a:t>P.buyer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Q.name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           and </a:t>
            </a:r>
            <a:r>
              <a:rPr lang="en-US" dirty="0" err="1">
                <a:latin typeface="Calibri"/>
                <a:cs typeface="Calibri"/>
              </a:rPr>
              <a:t>P.price</a:t>
            </a:r>
            <a:r>
              <a:rPr lang="en-US" dirty="0">
                <a:latin typeface="Calibri"/>
                <a:cs typeface="Calibri"/>
              </a:rPr>
              <a:t> &gt; 100</a:t>
            </a:r>
          </a:p>
        </p:txBody>
      </p:sp>
      <p:sp>
        <p:nvSpPr>
          <p:cNvPr id="619524" name="Freeform 4"/>
          <p:cNvSpPr>
            <a:spLocks/>
          </p:cNvSpPr>
          <p:nvPr/>
        </p:nvSpPr>
        <p:spPr bwMode="auto">
          <a:xfrm>
            <a:off x="6715125" y="2908300"/>
            <a:ext cx="1588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"/>
              </a:cxn>
              <a:cxn ang="0">
                <a:pos x="0" y="0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25" name="Freeform 5"/>
          <p:cNvSpPr>
            <a:spLocks/>
          </p:cNvSpPr>
          <p:nvPr/>
        </p:nvSpPr>
        <p:spPr bwMode="auto">
          <a:xfrm>
            <a:off x="6802438" y="2908300"/>
            <a:ext cx="1587" cy="173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"/>
              </a:cxn>
              <a:cxn ang="0">
                <a:pos x="0" y="0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26" name="Freeform 6"/>
          <p:cNvSpPr>
            <a:spLocks/>
          </p:cNvSpPr>
          <p:nvPr/>
        </p:nvSpPr>
        <p:spPr bwMode="auto">
          <a:xfrm>
            <a:off x="6673850" y="2892425"/>
            <a:ext cx="1746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" y="0"/>
              </a:cxn>
              <a:cxn ang="0">
                <a:pos x="0" y="0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32600" y="4905375"/>
            <a:ext cx="349250" cy="123825"/>
            <a:chOff x="3112" y="2223"/>
            <a:chExt cx="220" cy="78"/>
          </a:xfrm>
        </p:grpSpPr>
        <p:sp>
          <p:nvSpPr>
            <p:cNvPr id="619528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"/>
                </a:cxn>
                <a:cxn ang="0">
                  <a:pos x="0" y="0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29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"/>
                </a:cxn>
                <a:cxn ang="0">
                  <a:pos x="0" y="0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30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77"/>
                </a:cxn>
                <a:cxn ang="0">
                  <a:pos x="0" y="0"/>
                </a:cxn>
              </a:cxnLst>
              <a:rect l="0" t="0" r="r" b="b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31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9" y="0"/>
                </a:cxn>
                <a:cxn ang="0">
                  <a:pos x="0" y="77"/>
                </a:cxn>
              </a:cxnLst>
              <a:rect l="0" t="0" r="r" b="b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9532" name="Freeform 12"/>
          <p:cNvSpPr>
            <a:spLocks/>
          </p:cNvSpPr>
          <p:nvPr/>
        </p:nvSpPr>
        <p:spPr bwMode="auto">
          <a:xfrm>
            <a:off x="6237288" y="5416550"/>
            <a:ext cx="669925" cy="357188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421" y="0"/>
              </a:cxn>
              <a:cxn ang="0">
                <a:pos x="0" y="224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33" name="Freeform 13"/>
          <p:cNvSpPr>
            <a:spLocks/>
          </p:cNvSpPr>
          <p:nvPr/>
        </p:nvSpPr>
        <p:spPr bwMode="auto">
          <a:xfrm>
            <a:off x="7153275" y="5416550"/>
            <a:ext cx="684213" cy="357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224"/>
              </a:cxn>
              <a:cxn ang="0">
                <a:pos x="0" y="0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34" name="Freeform 14"/>
          <p:cNvSpPr>
            <a:spLocks/>
          </p:cNvSpPr>
          <p:nvPr/>
        </p:nvSpPr>
        <p:spPr bwMode="auto">
          <a:xfrm>
            <a:off x="7008813" y="4192588"/>
            <a:ext cx="1587" cy="560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2"/>
              </a:cxn>
              <a:cxn ang="0">
                <a:pos x="0" y="0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35" name="Freeform 15"/>
          <p:cNvSpPr>
            <a:spLocks/>
          </p:cNvSpPr>
          <p:nvPr/>
        </p:nvSpPr>
        <p:spPr bwMode="auto">
          <a:xfrm>
            <a:off x="7008813" y="3265488"/>
            <a:ext cx="1587" cy="51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2"/>
              </a:cxn>
              <a:cxn ang="0">
                <a:pos x="0" y="0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5756275" y="5856288"/>
            <a:ext cx="11557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Purchase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466013" y="5840413"/>
            <a:ext cx="9159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6464300" y="5110163"/>
            <a:ext cx="1236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buyer=name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5334000" y="4953000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 age&gt;25</a:t>
            </a: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6769100" y="2976563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8196263" y="3825875"/>
            <a:ext cx="184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 sz="1700" b="1">
              <a:solidFill>
                <a:srgbClr val="000000"/>
              </a:solidFill>
            </a:endParaRPr>
          </a:p>
        </p:txBody>
      </p:sp>
      <p:sp>
        <p:nvSpPr>
          <p:cNvPr id="619542" name="Text Box 22"/>
          <p:cNvSpPr txBox="1">
            <a:spLocks noChangeArrowheads="1"/>
          </p:cNvSpPr>
          <p:nvPr/>
        </p:nvSpPr>
        <p:spPr bwMode="auto">
          <a:xfrm>
            <a:off x="5181600" y="45720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Roman" pitchFamily="18" charset="0"/>
                <a:sym typeface="Symbol" charset="2"/>
              </a:rPr>
              <a:t></a:t>
            </a:r>
            <a:endParaRPr lang="en-US" sz="2400">
              <a:latin typeface="Roman" pitchFamily="18" charset="0"/>
            </a:endParaRP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4572000" y="5867400"/>
            <a:ext cx="9159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7086600" y="41148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Price &gt; 100</a:t>
            </a:r>
          </a:p>
        </p:txBody>
      </p:sp>
      <p:sp>
        <p:nvSpPr>
          <p:cNvPr id="619545" name="Text Box 25"/>
          <p:cNvSpPr txBox="1">
            <a:spLocks noChangeArrowheads="1"/>
          </p:cNvSpPr>
          <p:nvPr/>
        </p:nvSpPr>
        <p:spPr bwMode="auto">
          <a:xfrm>
            <a:off x="6934200" y="37338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Roman" pitchFamily="18" charset="0"/>
                <a:sym typeface="Symbol" charset="2"/>
              </a:rPr>
              <a:t></a:t>
            </a:r>
            <a:endParaRPr lang="en-US" sz="2400">
              <a:latin typeface="Roman" pitchFamily="18" charset="0"/>
            </a:endParaRPr>
          </a:p>
        </p:txBody>
      </p:sp>
      <p:sp>
        <p:nvSpPr>
          <p:cNvPr id="619546" name="Freeform 26"/>
          <p:cNvSpPr>
            <a:spLocks/>
          </p:cNvSpPr>
          <p:nvPr/>
        </p:nvSpPr>
        <p:spPr bwMode="auto">
          <a:xfrm>
            <a:off x="5432425" y="2979738"/>
            <a:ext cx="1588" cy="173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"/>
              </a:cxn>
              <a:cxn ang="0">
                <a:pos x="0" y="0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47" name="Freeform 27"/>
          <p:cNvSpPr>
            <a:spLocks/>
          </p:cNvSpPr>
          <p:nvPr/>
        </p:nvSpPr>
        <p:spPr bwMode="auto">
          <a:xfrm>
            <a:off x="5519738" y="2979738"/>
            <a:ext cx="1587" cy="173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"/>
              </a:cxn>
              <a:cxn ang="0">
                <a:pos x="0" y="0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48" name="Freeform 28"/>
          <p:cNvSpPr>
            <a:spLocks/>
          </p:cNvSpPr>
          <p:nvPr/>
        </p:nvSpPr>
        <p:spPr bwMode="auto">
          <a:xfrm>
            <a:off x="5391150" y="2963863"/>
            <a:ext cx="1746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" y="0"/>
              </a:cxn>
              <a:cxn ang="0">
                <a:pos x="0" y="0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5486400" y="304800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6254750" y="18415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" charset="0"/>
              </a:rPr>
              <a:t>-</a:t>
            </a:r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 flipV="1">
            <a:off x="5257800" y="5029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 flipV="1">
            <a:off x="54102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 flipV="1">
            <a:off x="5562600" y="2286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 flipH="1" flipV="1">
            <a:off x="64770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55" name="Line 35"/>
          <p:cNvSpPr>
            <a:spLocks noChangeShapeType="1"/>
          </p:cNvSpPr>
          <p:nvPr/>
        </p:nvSpPr>
        <p:spPr bwMode="auto">
          <a:xfrm flipV="1">
            <a:off x="6400800" y="152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A2BD-E1AE-594E-A251-763EDD7589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Lecture 8 review and examples</a:t>
            </a:r>
          </a:p>
          <a:p>
            <a:r>
              <a:rPr lang="en-US" dirty="0" smtClean="0"/>
              <a:t>Translating SQL to relational algebra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From logical to physical query plans</a:t>
            </a:r>
          </a:p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latin typeface="Arial" charset="0"/>
              </a:rPr>
              <a:t>Dan Suciu - CSE 344, Winter 2012</a:t>
            </a:r>
            <a:endParaRPr lang="en-US" sz="1400">
              <a:latin typeface="Arial" charset="0"/>
            </a:endParaRPr>
          </a:p>
        </p:txBody>
      </p:sp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DF6B2A2-487E-6347-9219-2225E7AB7C71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2281237"/>
            <a:ext cx="32766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Supplier(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sname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scity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sstate</a:t>
            </a:r>
            <a:r>
              <a:rPr lang="en-US" sz="1800" dirty="0">
                <a:latin typeface="Calibri"/>
                <a:cs typeface="Calibri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Supply(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u="sng" dirty="0">
                <a:latin typeface="Calibri"/>
                <a:cs typeface="Calibri"/>
              </a:rPr>
              <a:t>, </a:t>
            </a:r>
            <a:r>
              <a:rPr lang="en-US" sz="1800" u="sng" dirty="0" err="1">
                <a:latin typeface="Calibri"/>
                <a:cs typeface="Calibri"/>
              </a:rPr>
              <a:t>pno</a:t>
            </a:r>
            <a:r>
              <a:rPr lang="en-US" sz="1800" dirty="0">
                <a:latin typeface="Calibri"/>
                <a:cs typeface="Calibri"/>
              </a:rPr>
              <a:t>, quantity)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122487"/>
            <a:ext cx="345479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cs typeface="Calibri"/>
              </a:rPr>
              <a:t>SELECT </a:t>
            </a:r>
            <a:r>
              <a:rPr lang="en-US" dirty="0" err="1">
                <a:latin typeface="Calibri"/>
                <a:cs typeface="Calibri"/>
              </a:rPr>
              <a:t>sname</a:t>
            </a: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FROM Supplier x, Supply y</a:t>
            </a: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WHERE </a:t>
            </a:r>
            <a:r>
              <a:rPr lang="en-US" dirty="0" err="1">
                <a:latin typeface="Calibri"/>
                <a:cs typeface="Calibri"/>
              </a:rPr>
              <a:t>x.sid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y.sid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and  </a:t>
            </a:r>
            <a:r>
              <a:rPr lang="en-US" dirty="0" err="1">
                <a:latin typeface="Calibri"/>
                <a:cs typeface="Calibri"/>
              </a:rPr>
              <a:t>y.pno</a:t>
            </a:r>
            <a:r>
              <a:rPr lang="en-US" dirty="0">
                <a:latin typeface="Calibri"/>
                <a:cs typeface="Calibri"/>
              </a:rPr>
              <a:t> = 2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and </a:t>
            </a:r>
            <a:r>
              <a:rPr lang="en-US" dirty="0" err="1">
                <a:latin typeface="Calibri"/>
                <a:cs typeface="Calibri"/>
              </a:rPr>
              <a:t>x.scity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ja-JP" altLang="en-US" dirty="0">
                <a:latin typeface="Calibri"/>
                <a:cs typeface="Calibri"/>
              </a:rPr>
              <a:t>‘</a:t>
            </a:r>
            <a:r>
              <a:rPr lang="en-US" dirty="0">
                <a:latin typeface="Calibri"/>
                <a:cs typeface="Calibri"/>
              </a:rPr>
              <a:t>Seattle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    and </a:t>
            </a:r>
            <a:r>
              <a:rPr lang="en-US" dirty="0" err="1">
                <a:latin typeface="Calibri"/>
                <a:cs typeface="Calibri"/>
              </a:rPr>
              <a:t>x.sstate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ja-JP" altLang="en-US" dirty="0">
                <a:latin typeface="Calibri"/>
                <a:cs typeface="Calibri"/>
              </a:rPr>
              <a:t>‘</a:t>
            </a:r>
            <a:r>
              <a:rPr lang="en-US" dirty="0">
                <a:latin typeface="Calibri"/>
                <a:cs typeface="Calibri"/>
              </a:rPr>
              <a:t>WA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990600" y="51006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Give a relational algebra expression for this query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Relational Algebra</a:t>
            </a:r>
          </a:p>
        </p:txBody>
      </p:sp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latin typeface="Arial" charset="0"/>
              </a:rPr>
              <a:t>Dan Suciu - CSE 344, Winter 2012</a:t>
            </a:r>
            <a:endParaRPr lang="en-US" sz="1400">
              <a:latin typeface="Arial" charset="0"/>
            </a:endParaRPr>
          </a:p>
        </p:txBody>
      </p:sp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6494742-3F18-074D-977B-AAF1E93C6482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64300" y="3365500"/>
            <a:ext cx="304800" cy="228600"/>
            <a:chOff x="480" y="4080"/>
            <a:chExt cx="96" cy="48"/>
          </a:xfrm>
        </p:grpSpPr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7" name="Text Box 14"/>
          <p:cNvSpPr txBox="1">
            <a:spLocks noChangeArrowheads="1"/>
          </p:cNvSpPr>
          <p:nvPr/>
        </p:nvSpPr>
        <p:spPr bwMode="auto">
          <a:xfrm>
            <a:off x="609600" y="32004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latin typeface="Arial" charset="0"/>
                <a:cs typeface="Arial" charset="0"/>
                <a:sym typeface="Symbol" charset="0"/>
              </a:rPr>
              <a:t></a:t>
            </a:r>
            <a:r>
              <a:rPr lang="en-US" baseline="-25000" dirty="0" err="1">
                <a:latin typeface="Arial" charset="0"/>
                <a:cs typeface="Arial" charset="0"/>
              </a:rPr>
              <a:t>sname</a:t>
            </a:r>
            <a:r>
              <a:rPr lang="en-US" dirty="0" err="1">
                <a:latin typeface="Arial" charset="0"/>
                <a:cs typeface="Arial" charset="0"/>
                <a:sym typeface="Symbol" charset="0"/>
              </a:rPr>
              <a:t>(</a:t>
            </a:r>
            <a:r>
              <a:rPr lang="en-US" baseline="-25000" dirty="0" err="1">
                <a:latin typeface="Arial" charset="0"/>
                <a:cs typeface="Arial" charset="0"/>
              </a:rPr>
              <a:t>scity</a:t>
            </a:r>
            <a:r>
              <a:rPr lang="en-US" baseline="-25000" dirty="0">
                <a:latin typeface="Arial" charset="0"/>
                <a:cs typeface="Arial" charset="0"/>
              </a:rPr>
              <a:t>=</a:t>
            </a:r>
            <a:r>
              <a:rPr lang="ja-JP" altLang="en-US" baseline="-25000" dirty="0">
                <a:latin typeface="Arial" charset="0"/>
                <a:cs typeface="Arial" charset="0"/>
              </a:rPr>
              <a:t>‘</a:t>
            </a:r>
            <a:r>
              <a:rPr lang="en-US" altLang="ja-JP" baseline="-25000" dirty="0">
                <a:latin typeface="Arial" charset="0"/>
                <a:cs typeface="Arial" charset="0"/>
              </a:rPr>
              <a:t>Seattle</a:t>
            </a:r>
            <a:r>
              <a:rPr lang="ja-JP" altLang="en-US" baseline="-25000" dirty="0">
                <a:latin typeface="Arial" charset="0"/>
                <a:cs typeface="Arial" charset="0"/>
              </a:rPr>
              <a:t>’</a:t>
            </a:r>
            <a:r>
              <a:rPr lang="en-US" altLang="ja-JP" baseline="-25000" dirty="0" err="1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 dirty="0">
                <a:latin typeface="Arial" charset="0"/>
                <a:cs typeface="Arial" charset="0"/>
                <a:sym typeface="Symbol" charset="0"/>
              </a:rPr>
              <a:t> </a:t>
            </a:r>
            <a:r>
              <a:rPr lang="en-US" altLang="ja-JP" baseline="-25000" dirty="0" err="1">
                <a:latin typeface="Arial" charset="0"/>
                <a:cs typeface="Arial" charset="0"/>
              </a:rPr>
              <a:t>sstate</a:t>
            </a:r>
            <a:r>
              <a:rPr lang="en-US" altLang="ja-JP" baseline="-25000" dirty="0">
                <a:latin typeface="Arial" charset="0"/>
                <a:cs typeface="Arial" charset="0"/>
              </a:rPr>
              <a:t>=</a:t>
            </a:r>
            <a:r>
              <a:rPr lang="ja-JP" altLang="en-US" baseline="-25000" dirty="0">
                <a:latin typeface="Arial" charset="0"/>
                <a:cs typeface="Arial" charset="0"/>
              </a:rPr>
              <a:t>‘</a:t>
            </a:r>
            <a:r>
              <a:rPr lang="en-US" altLang="ja-JP" baseline="-25000" dirty="0">
                <a:latin typeface="Arial" charset="0"/>
                <a:cs typeface="Arial" charset="0"/>
              </a:rPr>
              <a:t>WA</a:t>
            </a:r>
            <a:r>
              <a:rPr lang="ja-JP" altLang="en-US" baseline="-25000" dirty="0">
                <a:latin typeface="Arial" charset="0"/>
                <a:cs typeface="Arial" charset="0"/>
              </a:rPr>
              <a:t>’</a:t>
            </a:r>
            <a:r>
              <a:rPr lang="en-US" altLang="ja-JP" baseline="-25000" dirty="0" err="1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 dirty="0">
                <a:latin typeface="Arial" charset="0"/>
                <a:cs typeface="Arial" charset="0"/>
              </a:rPr>
              <a:t> </a:t>
            </a:r>
            <a:r>
              <a:rPr lang="en-US" altLang="ja-JP" baseline="-25000" dirty="0" err="1">
                <a:latin typeface="Arial" charset="0"/>
                <a:cs typeface="Arial" charset="0"/>
              </a:rPr>
              <a:t>pno</a:t>
            </a:r>
            <a:r>
              <a:rPr lang="en-US" altLang="ja-JP" baseline="-25000" dirty="0">
                <a:latin typeface="Arial" charset="0"/>
                <a:cs typeface="Arial" charset="0"/>
              </a:rPr>
              <a:t>=2 </a:t>
            </a:r>
            <a:r>
              <a:rPr lang="en-US" altLang="ja-JP" dirty="0">
                <a:latin typeface="Arial" charset="0"/>
                <a:cs typeface="Arial" charset="0"/>
              </a:rPr>
              <a:t>(</a:t>
            </a:r>
            <a:r>
              <a:rPr lang="en-US" altLang="ja-JP" sz="1800" dirty="0">
                <a:latin typeface="Arial" charset="0"/>
                <a:cs typeface="Arial" charset="0"/>
              </a:rPr>
              <a:t>Supplier       </a:t>
            </a:r>
            <a:r>
              <a:rPr lang="en-US" altLang="ja-JP" sz="1800" baseline="-25000" dirty="0" err="1">
                <a:latin typeface="Arial" charset="0"/>
                <a:cs typeface="Arial" charset="0"/>
              </a:rPr>
              <a:t>sid</a:t>
            </a:r>
            <a:r>
              <a:rPr lang="en-US" altLang="ja-JP" sz="1800" baseline="-25000" dirty="0">
                <a:latin typeface="Arial" charset="0"/>
                <a:cs typeface="Arial" charset="0"/>
              </a:rPr>
              <a:t> = </a:t>
            </a:r>
            <a:r>
              <a:rPr lang="en-US" altLang="ja-JP" sz="1800" baseline="-25000" dirty="0" err="1">
                <a:latin typeface="Arial" charset="0"/>
                <a:cs typeface="Arial" charset="0"/>
              </a:rPr>
              <a:t>sid</a:t>
            </a:r>
            <a:r>
              <a:rPr lang="en-US" altLang="ja-JP" sz="1800" baseline="-25000" dirty="0">
                <a:latin typeface="Arial" charset="0"/>
                <a:cs typeface="Arial" charset="0"/>
              </a:rPr>
              <a:t> </a:t>
            </a:r>
            <a:r>
              <a:rPr lang="en-US" altLang="ja-JP" sz="1800" dirty="0">
                <a:latin typeface="Arial" charset="0"/>
                <a:cs typeface="Arial" charset="0"/>
              </a:rPr>
              <a:t>Supply</a:t>
            </a:r>
            <a:r>
              <a:rPr lang="en-US" altLang="ja-JP" dirty="0">
                <a:latin typeface="Arial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2097088"/>
            <a:ext cx="327660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Supplier(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sname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scity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sstate</a:t>
            </a:r>
            <a:r>
              <a:rPr lang="en-US" sz="1800" dirty="0">
                <a:latin typeface="Calibri"/>
                <a:cs typeface="Calibri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Supply(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u="sng" dirty="0">
                <a:latin typeface="Calibri"/>
                <a:cs typeface="Calibri"/>
              </a:rPr>
              <a:t>, </a:t>
            </a:r>
            <a:r>
              <a:rPr lang="en-US" sz="1800" u="sng" dirty="0" err="1">
                <a:latin typeface="Calibri"/>
                <a:cs typeface="Calibri"/>
              </a:rPr>
              <a:t>pno</a:t>
            </a:r>
            <a:r>
              <a:rPr lang="en-US" sz="1800" dirty="0">
                <a:latin typeface="Calibri"/>
                <a:cs typeface="Calibri"/>
              </a:rPr>
              <a:t>, quantity)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990600" y="44958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Give</a:t>
            </a:r>
            <a:r>
              <a:rPr lang="en-US" dirty="0" smtClean="0">
                <a:latin typeface="Calibri"/>
                <a:cs typeface="Calibri"/>
              </a:rPr>
              <a:t> ANOTHER </a:t>
            </a:r>
            <a:r>
              <a:rPr lang="en-US" dirty="0">
                <a:latin typeface="Calibri"/>
                <a:cs typeface="Calibri"/>
              </a:rPr>
              <a:t>relational algebra expression for this query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79CA200-E989-7844-AEE3-47933F48B8B5}" type="slidenum">
              <a:rPr lang="en-US" sz="1400">
                <a:latin typeface="Arial" charset="0"/>
              </a:rPr>
              <a:pPr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648200" y="54864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Supplier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58000" y="54864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4419600"/>
            <a:ext cx="762000" cy="228600"/>
            <a:chOff x="480" y="4080"/>
            <a:chExt cx="96" cy="48"/>
          </a:xfrm>
        </p:grpSpPr>
        <p:sp>
          <p:nvSpPr>
            <p:cNvPr id="23566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6667500" y="4273550"/>
            <a:ext cx="942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aseline="-25000">
                <a:latin typeface="Arial" charset="0"/>
                <a:cs typeface="Arial" charset="0"/>
              </a:rPr>
              <a:t>sid = sid</a:t>
            </a:r>
          </a:p>
        </p:txBody>
      </p:sp>
      <p:sp>
        <p:nvSpPr>
          <p:cNvPr id="23558" name="Line 11"/>
          <p:cNvSpPr>
            <a:spLocks noChangeShapeType="1"/>
          </p:cNvSpPr>
          <p:nvPr/>
        </p:nvSpPr>
        <p:spPr bwMode="auto">
          <a:xfrm flipV="1">
            <a:off x="5410200" y="4800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12"/>
          <p:cNvSpPr>
            <a:spLocks noChangeShapeType="1"/>
          </p:cNvSpPr>
          <p:nvPr/>
        </p:nvSpPr>
        <p:spPr bwMode="auto">
          <a:xfrm>
            <a:off x="6705600" y="4800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6232525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4"/>
          <p:cNvSpPr txBox="1">
            <a:spLocks noChangeArrowheads="1"/>
          </p:cNvSpPr>
          <p:nvPr/>
        </p:nvSpPr>
        <p:spPr bwMode="auto">
          <a:xfrm>
            <a:off x="4724400" y="3124200"/>
            <a:ext cx="407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</a:t>
            </a:r>
            <a:r>
              <a:rPr lang="en-US" baseline="-25000">
                <a:latin typeface="Arial" charset="0"/>
                <a:cs typeface="Arial" charset="0"/>
              </a:rPr>
              <a:t>scity=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Seattle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 </a:t>
            </a:r>
            <a:r>
              <a:rPr lang="en-US" altLang="ja-JP" baseline="-25000">
                <a:latin typeface="Arial" charset="0"/>
                <a:cs typeface="Arial" charset="0"/>
              </a:rPr>
              <a:t>sstate=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WA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>
                <a:latin typeface="Arial" charset="0"/>
                <a:cs typeface="Arial" charset="0"/>
              </a:rPr>
              <a:t> pno=2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5649913" y="1905000"/>
            <a:ext cx="103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</a:t>
            </a:r>
            <a:r>
              <a:rPr lang="en-US" baseline="-25000">
                <a:latin typeface="Arial" charset="0"/>
                <a:cs typeface="Arial" charset="0"/>
              </a:rPr>
              <a:t>sname</a:t>
            </a:r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>
            <a:off x="6259513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Relational Algebra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2057400"/>
            <a:ext cx="32766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Supplier(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sname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scity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sstate</a:t>
            </a:r>
            <a:r>
              <a:rPr lang="en-US" sz="1800" dirty="0">
                <a:latin typeface="Calibri"/>
                <a:cs typeface="Calibri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Supply(</a:t>
            </a:r>
            <a:r>
              <a:rPr lang="en-US" sz="1800" u="sng" dirty="0" err="1">
                <a:latin typeface="Calibri"/>
                <a:cs typeface="Calibri"/>
              </a:rPr>
              <a:t>sid</a:t>
            </a:r>
            <a:r>
              <a:rPr lang="en-US" sz="1800" u="sng" dirty="0">
                <a:latin typeface="Calibri"/>
                <a:cs typeface="Calibri"/>
              </a:rPr>
              <a:t>, </a:t>
            </a:r>
            <a:r>
              <a:rPr lang="en-US" sz="1800" u="sng" dirty="0" err="1">
                <a:latin typeface="Calibri"/>
                <a:cs typeface="Calibri"/>
              </a:rPr>
              <a:t>pno</a:t>
            </a:r>
            <a:r>
              <a:rPr lang="en-US" sz="1800" dirty="0">
                <a:latin typeface="Calibri"/>
                <a:cs typeface="Calibri"/>
              </a:rPr>
              <a:t>, quantity)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" y="3810000"/>
            <a:ext cx="3886200" cy="7078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alibri"/>
                <a:cs typeface="Calibri"/>
              </a:rPr>
              <a:t>Relational algebra expression is also called the “logical query plan”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F4749D-7258-2D4B-956D-410BEE5D7BB1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Query Plan 1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5408613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Supplier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938588" y="54102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0475" y="4191000"/>
            <a:ext cx="762000" cy="228600"/>
            <a:chOff x="480" y="4080"/>
            <a:chExt cx="96" cy="48"/>
          </a:xfrm>
        </p:grpSpPr>
        <p:sp>
          <p:nvSpPr>
            <p:cNvPr id="34840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2268538" y="4267200"/>
            <a:ext cx="935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aseline="-25000">
                <a:latin typeface="Arial" charset="0"/>
                <a:cs typeface="Arial" charset="0"/>
              </a:rPr>
              <a:t>sid = sid</a:t>
            </a:r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 flipV="1">
            <a:off x="1066800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>
            <a:off x="34290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13"/>
          <p:cNvSpPr>
            <a:spLocks noChangeShapeType="1"/>
          </p:cNvSpPr>
          <p:nvPr/>
        </p:nvSpPr>
        <p:spPr bwMode="auto">
          <a:xfrm>
            <a:off x="2895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609600" y="2895600"/>
            <a:ext cx="375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</a:t>
            </a:r>
            <a:r>
              <a:rPr lang="en-US" baseline="-25000">
                <a:latin typeface="Arial" charset="0"/>
                <a:cs typeface="Arial" charset="0"/>
              </a:rPr>
              <a:t>scity=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Seattle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>
                <a:latin typeface="Arial" charset="0"/>
                <a:cs typeface="Arial" charset="0"/>
              </a:rPr>
              <a:t>sstate=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WA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>
                <a:latin typeface="Arial" charset="0"/>
                <a:cs typeface="Arial" charset="0"/>
              </a:rPr>
              <a:t> pno=2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2312988" y="1676400"/>
            <a:ext cx="103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</a:t>
            </a:r>
            <a:r>
              <a:rPr lang="en-US" baseline="-25000">
                <a:latin typeface="Arial" charset="0"/>
                <a:cs typeface="Arial" charset="0"/>
              </a:rPr>
              <a:t>sname</a:t>
            </a:r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2922588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7"/>
          <p:cNvSpPr txBox="1">
            <a:spLocks noChangeArrowheads="1"/>
          </p:cNvSpPr>
          <p:nvPr/>
        </p:nvSpPr>
        <p:spPr bwMode="auto">
          <a:xfrm>
            <a:off x="228600" y="5805488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File scan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4830" name="Text Box 18"/>
          <p:cNvSpPr txBox="1">
            <a:spLocks noChangeArrowheads="1"/>
          </p:cNvSpPr>
          <p:nvPr/>
        </p:nvSpPr>
        <p:spPr bwMode="auto">
          <a:xfrm>
            <a:off x="3886200" y="5791200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File scan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4831" name="Text Box 19"/>
          <p:cNvSpPr txBox="1">
            <a:spLocks noChangeArrowheads="1"/>
          </p:cNvSpPr>
          <p:nvPr/>
        </p:nvSpPr>
        <p:spPr bwMode="auto">
          <a:xfrm>
            <a:off x="0" y="37338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Block-nested loop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4832" name="Text Box 20"/>
          <p:cNvSpPr txBox="1">
            <a:spLocks noChangeArrowheads="1"/>
          </p:cNvSpPr>
          <p:nvPr/>
        </p:nvSpPr>
        <p:spPr bwMode="auto">
          <a:xfrm>
            <a:off x="4763" y="2514600"/>
            <a:ext cx="169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On the fly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4833" name="Text Box 21"/>
          <p:cNvSpPr txBox="1">
            <a:spLocks noChangeArrowheads="1"/>
          </p:cNvSpPr>
          <p:nvPr/>
        </p:nvSpPr>
        <p:spPr bwMode="auto">
          <a:xfrm>
            <a:off x="0" y="167640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On the fly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48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latin typeface="Arial" charset="0"/>
              </a:rPr>
              <a:t>Dan Suciu - CSE 344, Winter 2012</a:t>
            </a:r>
            <a:endParaRPr lang="en-US" sz="1400"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6800" y="2057400"/>
            <a:ext cx="3886200" cy="101566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alibri"/>
                <a:cs typeface="Calibri"/>
              </a:rPr>
              <a:t>A physical query plan is a logical query plan annotated with physical implementation details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E962CB4-C691-0248-B418-6A00AEBB46A1}" type="slidenum">
              <a:rPr lang="en-US" sz="1400">
                <a:latin typeface="Arial" charset="0"/>
              </a:rPr>
              <a:pPr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73175" y="5256213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Supplier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62425" y="5319713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82925" y="3048000"/>
            <a:ext cx="762000" cy="228600"/>
            <a:chOff x="480" y="4080"/>
            <a:chExt cx="96" cy="48"/>
          </a:xfrm>
        </p:grpSpPr>
        <p:sp>
          <p:nvSpPr>
            <p:cNvPr id="36893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2820988" y="3124200"/>
            <a:ext cx="935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aseline="-25000">
                <a:latin typeface="Arial" charset="0"/>
                <a:cs typeface="Arial" charset="0"/>
              </a:rPr>
              <a:t>sid = sid</a:t>
            </a:r>
          </a:p>
        </p:txBody>
      </p:sp>
      <p:sp>
        <p:nvSpPr>
          <p:cNvPr id="36870" name="Line 10"/>
          <p:cNvSpPr>
            <a:spLocks noChangeShapeType="1"/>
          </p:cNvSpPr>
          <p:nvPr/>
        </p:nvSpPr>
        <p:spPr bwMode="auto">
          <a:xfrm flipV="1">
            <a:off x="1906588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>
            <a:off x="3735388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12"/>
          <p:cNvSpPr>
            <a:spLocks noChangeShapeType="1"/>
          </p:cNvSpPr>
          <p:nvPr/>
        </p:nvSpPr>
        <p:spPr bwMode="auto">
          <a:xfrm>
            <a:off x="2057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Text Box 13"/>
          <p:cNvSpPr txBox="1">
            <a:spLocks noChangeArrowheads="1"/>
          </p:cNvSpPr>
          <p:nvPr/>
        </p:nvSpPr>
        <p:spPr bwMode="auto">
          <a:xfrm>
            <a:off x="228600" y="4267200"/>
            <a:ext cx="365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a</a:t>
            </a:r>
            <a:r>
              <a:rPr lang="en-US" baseline="-25000">
                <a:latin typeface="Arial" charset="0"/>
                <a:cs typeface="Arial" charset="0"/>
              </a:rPr>
              <a:t>scity=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Seattle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>
                <a:latin typeface="Arial" charset="0"/>
                <a:cs typeface="Arial" charset="0"/>
              </a:rPr>
              <a:t>sstate=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WA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6874" name="Text Box 14"/>
          <p:cNvSpPr txBox="1">
            <a:spLocks noChangeArrowheads="1"/>
          </p:cNvSpPr>
          <p:nvPr/>
        </p:nvSpPr>
        <p:spPr bwMode="auto">
          <a:xfrm>
            <a:off x="2832100" y="1676400"/>
            <a:ext cx="103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</a:t>
            </a:r>
            <a:r>
              <a:rPr lang="en-US" baseline="-25000">
                <a:latin typeface="Arial" charset="0"/>
                <a:cs typeface="Arial" charset="0"/>
              </a:rPr>
              <a:t>sname</a:t>
            </a:r>
          </a:p>
        </p:txBody>
      </p:sp>
      <p:sp>
        <p:nvSpPr>
          <p:cNvPr id="36875" name="Line 15"/>
          <p:cNvSpPr>
            <a:spLocks noChangeShapeType="1"/>
          </p:cNvSpPr>
          <p:nvPr/>
        </p:nvSpPr>
        <p:spPr bwMode="auto">
          <a:xfrm>
            <a:off x="34417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6"/>
          <p:cNvSpPr txBox="1">
            <a:spLocks noChangeArrowheads="1"/>
          </p:cNvSpPr>
          <p:nvPr/>
        </p:nvSpPr>
        <p:spPr bwMode="auto">
          <a:xfrm>
            <a:off x="1196975" y="5653088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File scan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77" name="Text Box 17"/>
          <p:cNvSpPr txBox="1">
            <a:spLocks noChangeArrowheads="1"/>
          </p:cNvSpPr>
          <p:nvPr/>
        </p:nvSpPr>
        <p:spPr bwMode="auto">
          <a:xfrm>
            <a:off x="4110038" y="5715000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File scan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78" name="Text Box 18"/>
          <p:cNvSpPr txBox="1">
            <a:spLocks noChangeArrowheads="1"/>
          </p:cNvSpPr>
          <p:nvPr/>
        </p:nvSpPr>
        <p:spPr bwMode="auto">
          <a:xfrm>
            <a:off x="76200" y="2868613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Sort-merge join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79" name="Text Box 19"/>
          <p:cNvSpPr txBox="1">
            <a:spLocks noChangeArrowheads="1"/>
          </p:cNvSpPr>
          <p:nvPr/>
        </p:nvSpPr>
        <p:spPr bwMode="auto">
          <a:xfrm>
            <a:off x="5181600" y="3810000"/>
            <a:ext cx="170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Scan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write to T2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80" name="Text Box 20"/>
          <p:cNvSpPr txBox="1">
            <a:spLocks noChangeArrowheads="1"/>
          </p:cNvSpPr>
          <p:nvPr/>
        </p:nvSpPr>
        <p:spPr bwMode="auto">
          <a:xfrm>
            <a:off x="76200" y="1725613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On the fly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81" name="Text Box 21"/>
          <p:cNvSpPr txBox="1">
            <a:spLocks noChangeArrowheads="1"/>
          </p:cNvSpPr>
          <p:nvPr/>
        </p:nvSpPr>
        <p:spPr bwMode="auto">
          <a:xfrm>
            <a:off x="4267200" y="434340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b</a:t>
            </a:r>
            <a:r>
              <a:rPr lang="en-US" baseline="-25000">
                <a:latin typeface="Arial" charset="0"/>
                <a:cs typeface="Arial" charset="0"/>
              </a:rPr>
              <a:t> pno=2</a:t>
            </a: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894263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76200" y="3505200"/>
            <a:ext cx="1792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Scan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 write to T1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6884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Query Plan 2</a:t>
            </a:r>
          </a:p>
        </p:txBody>
      </p:sp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c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6887" name="Text Box 28"/>
          <p:cNvSpPr txBox="1">
            <a:spLocks noChangeArrowheads="1"/>
          </p:cNvSpPr>
          <p:nvPr/>
        </p:nvSpPr>
        <p:spPr bwMode="auto">
          <a:xfrm>
            <a:off x="3962400" y="1676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d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6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latin typeface="Arial" charset="0"/>
              </a:rPr>
              <a:t>Dan Suciu - CSE 344, Winter 2012</a:t>
            </a:r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425575" y="5500688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Supply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314825" y="5410200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Supplier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5138" y="3581400"/>
            <a:ext cx="762000" cy="228600"/>
            <a:chOff x="480" y="4080"/>
            <a:chExt cx="96" cy="48"/>
          </a:xfrm>
        </p:grpSpPr>
        <p:sp>
          <p:nvSpPr>
            <p:cNvPr id="38942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6" name="Text Box 9"/>
          <p:cNvSpPr txBox="1">
            <a:spLocks noChangeArrowheads="1"/>
          </p:cNvSpPr>
          <p:nvPr/>
        </p:nvSpPr>
        <p:spPr bwMode="auto">
          <a:xfrm>
            <a:off x="2743200" y="3657600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aseline="-25000">
                <a:latin typeface="Arial" charset="0"/>
                <a:cs typeface="Arial" charset="0"/>
              </a:rPr>
              <a:t>sid = sid</a:t>
            </a:r>
          </a:p>
        </p:txBody>
      </p:sp>
      <p:sp>
        <p:nvSpPr>
          <p:cNvPr id="38917" name="Line 10"/>
          <p:cNvSpPr>
            <a:spLocks noChangeShapeType="1"/>
          </p:cNvSpPr>
          <p:nvPr/>
        </p:nvSpPr>
        <p:spPr bwMode="auto">
          <a:xfrm flipV="1">
            <a:off x="2286000" y="4038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>
            <a:off x="3810000" y="4038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1643063" y="2376488"/>
            <a:ext cx="294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</a:t>
            </a:r>
            <a:r>
              <a:rPr lang="en-US" baseline="-25000">
                <a:latin typeface="Arial" charset="0"/>
                <a:cs typeface="Arial" charset="0"/>
              </a:rPr>
              <a:t>scity=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Seattle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r>
              <a:rPr lang="en-US" altLang="ja-JP" baseline="-25000">
                <a:latin typeface="Arial" charset="0"/>
                <a:cs typeface="Arial" charset="0"/>
              </a:rPr>
              <a:t> </a:t>
            </a:r>
            <a:r>
              <a:rPr lang="en-US" altLang="ja-JP" baseline="-25000">
                <a:latin typeface="Arial" charset="0"/>
                <a:cs typeface="Arial" charset="0"/>
                <a:sym typeface="Symbol" charset="0"/>
              </a:rPr>
              <a:t></a:t>
            </a:r>
            <a:r>
              <a:rPr lang="en-US" altLang="ja-JP" baseline="-25000">
                <a:latin typeface="Arial" charset="0"/>
                <a:cs typeface="Arial" charset="0"/>
              </a:rPr>
              <a:t>sstate=</a:t>
            </a:r>
            <a:r>
              <a:rPr lang="ja-JP" altLang="en-US" baseline="-25000">
                <a:latin typeface="Arial" charset="0"/>
                <a:cs typeface="Arial" charset="0"/>
              </a:rPr>
              <a:t>‘</a:t>
            </a:r>
            <a:r>
              <a:rPr lang="en-US" altLang="ja-JP" baseline="-25000">
                <a:latin typeface="Arial" charset="0"/>
                <a:cs typeface="Arial" charset="0"/>
              </a:rPr>
              <a:t>WA</a:t>
            </a:r>
            <a:r>
              <a:rPr lang="ja-JP" altLang="en-US" baseline="-25000">
                <a:latin typeface="Arial" charset="0"/>
                <a:cs typeface="Arial" charset="0"/>
              </a:rPr>
              <a:t>’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2601913" y="1371600"/>
            <a:ext cx="103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</a:t>
            </a:r>
            <a:r>
              <a:rPr lang="en-US" baseline="-25000">
                <a:latin typeface="Arial" charset="0"/>
                <a:cs typeface="Arial" charset="0"/>
              </a:rPr>
              <a:t>sname</a:t>
            </a:r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3352800" y="3048000"/>
            <a:ext cx="111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18"/>
          <p:cNvSpPr txBox="1">
            <a:spLocks noChangeArrowheads="1"/>
          </p:cNvSpPr>
          <p:nvPr/>
        </p:nvSpPr>
        <p:spPr bwMode="auto">
          <a:xfrm>
            <a:off x="3962400" y="3581400"/>
            <a:ext cx="279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Index nested loop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8924" name="Text Box 19"/>
          <p:cNvSpPr txBox="1">
            <a:spLocks noChangeArrowheads="1"/>
          </p:cNvSpPr>
          <p:nvPr/>
        </p:nvSpPr>
        <p:spPr bwMode="auto">
          <a:xfrm>
            <a:off x="3784600" y="5883275"/>
            <a:ext cx="47244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Index lookup on sid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Doesn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cs typeface="Arial" charset="0"/>
              </a:rPr>
              <a:t>t matter if clustered or not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8925" name="Text Box 20"/>
          <p:cNvSpPr txBox="1">
            <a:spLocks noChangeArrowheads="1"/>
          </p:cNvSpPr>
          <p:nvPr/>
        </p:nvSpPr>
        <p:spPr bwMode="auto">
          <a:xfrm>
            <a:off x="152400" y="137160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On the fly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8926" name="Text Box 21"/>
          <p:cNvSpPr txBox="1">
            <a:spLocks noChangeArrowheads="1"/>
          </p:cNvSpPr>
          <p:nvPr/>
        </p:nvSpPr>
        <p:spPr bwMode="auto">
          <a:xfrm>
            <a:off x="1295400" y="464820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a</a:t>
            </a:r>
            <a:r>
              <a:rPr lang="en-US" baseline="-25000">
                <a:latin typeface="Arial" charset="0"/>
                <a:cs typeface="Arial" charset="0"/>
              </a:rPr>
              <a:t> pno=2</a:t>
            </a:r>
          </a:p>
        </p:txBody>
      </p:sp>
      <p:sp>
        <p:nvSpPr>
          <p:cNvPr id="38927" name="Line 22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23"/>
          <p:cNvSpPr txBox="1">
            <a:spLocks noChangeArrowheads="1"/>
          </p:cNvSpPr>
          <p:nvPr/>
        </p:nvSpPr>
        <p:spPr bwMode="auto">
          <a:xfrm>
            <a:off x="533400" y="5883275"/>
            <a:ext cx="3259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Index lookup on pno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Assume: clustered</a:t>
            </a:r>
          </a:p>
        </p:txBody>
      </p:sp>
      <p:sp>
        <p:nvSpPr>
          <p:cNvPr id="38929" name="Rectangle 2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Query Plan 3</a:t>
            </a:r>
          </a:p>
        </p:txBody>
      </p:sp>
      <p:sp>
        <p:nvSpPr>
          <p:cNvPr id="38931" name="Text Box 26"/>
          <p:cNvSpPr txBox="1">
            <a:spLocks noChangeArrowheads="1"/>
          </p:cNvSpPr>
          <p:nvPr/>
        </p:nvSpPr>
        <p:spPr bwMode="auto">
          <a:xfrm>
            <a:off x="0" y="4267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Use index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8932" name="Text Box 27"/>
          <p:cNvSpPr txBox="1">
            <a:spLocks noChangeArrowheads="1"/>
          </p:cNvSpPr>
          <p:nvPr/>
        </p:nvSpPr>
        <p:spPr bwMode="auto">
          <a:xfrm>
            <a:off x="1981200" y="34290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b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8933" name="Text Box 28"/>
          <p:cNvSpPr txBox="1">
            <a:spLocks noChangeArrowheads="1"/>
          </p:cNvSpPr>
          <p:nvPr/>
        </p:nvSpPr>
        <p:spPr bwMode="auto">
          <a:xfrm>
            <a:off x="1001713" y="2362200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c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8934" name="Text Box 29"/>
          <p:cNvSpPr txBox="1">
            <a:spLocks noChangeArrowheads="1"/>
          </p:cNvSpPr>
          <p:nvPr/>
        </p:nvSpPr>
        <p:spPr bwMode="auto">
          <a:xfrm>
            <a:off x="1905000" y="13716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  <a:sym typeface="Symbol" charset="0"/>
              </a:rPr>
              <a:t>d</a:t>
            </a:r>
            <a:endParaRPr lang="en-US" baseline="-25000">
              <a:latin typeface="Arial" charset="0"/>
              <a:cs typeface="Arial" charset="0"/>
            </a:endParaRPr>
          </a:p>
        </p:txBody>
      </p:sp>
      <p:sp>
        <p:nvSpPr>
          <p:cNvPr id="38935" name="Text Box 30"/>
          <p:cNvSpPr txBox="1">
            <a:spLocks noChangeArrowheads="1"/>
          </p:cNvSpPr>
          <p:nvPr/>
        </p:nvSpPr>
        <p:spPr bwMode="auto">
          <a:xfrm>
            <a:off x="152400" y="1981200"/>
            <a:ext cx="169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(</a:t>
            </a:r>
            <a:r>
              <a:rPr lang="en-US">
                <a:solidFill>
                  <a:srgbClr val="339933"/>
                </a:solidFill>
                <a:latin typeface="Arial" charset="0"/>
                <a:cs typeface="Arial" charset="0"/>
              </a:rPr>
              <a:t>On the fly</a:t>
            </a:r>
            <a:r>
              <a:rPr lang="en-US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8937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11DE04-B54B-CE44-891D-6C810205B710}" type="slidenum">
              <a:rPr lang="en-US" sz="1400">
                <a:latin typeface="Arial" charset="0"/>
              </a:rPr>
              <a:pPr eaLnBrk="1" hangingPunct="1"/>
              <a:t>27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/>
              <a:t>Query Evaluation Steps</a:t>
            </a:r>
          </a:p>
        </p:txBody>
      </p:sp>
      <p:sp>
        <p:nvSpPr>
          <p:cNvPr id="400387" name="AutoShape 3"/>
          <p:cNvSpPr>
            <a:spLocks noChangeArrowheads="1"/>
          </p:cNvSpPr>
          <p:nvPr/>
        </p:nvSpPr>
        <p:spPr bwMode="auto">
          <a:xfrm>
            <a:off x="2819400" y="2209800"/>
            <a:ext cx="3352800" cy="51077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Parse &amp;</a:t>
            </a:r>
            <a:r>
              <a:rPr lang="en-US" sz="2400" dirty="0" smtClean="0">
                <a:latin typeface="Arial"/>
                <a:cs typeface="Arial"/>
              </a:rPr>
              <a:t> Check Query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0388" name="AutoShape 4"/>
          <p:cNvSpPr>
            <a:spLocks noChangeArrowheads="1"/>
          </p:cNvSpPr>
          <p:nvPr/>
        </p:nvSpPr>
        <p:spPr bwMode="auto">
          <a:xfrm>
            <a:off x="3062288" y="3067050"/>
            <a:ext cx="2833687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latin typeface="Arial"/>
                <a:cs typeface="Arial"/>
              </a:rPr>
              <a:t>Select Logical Plan</a:t>
            </a:r>
          </a:p>
        </p:txBody>
      </p:sp>
      <p:sp>
        <p:nvSpPr>
          <p:cNvPr id="400389" name="AutoShape 5"/>
          <p:cNvSpPr>
            <a:spLocks noChangeArrowheads="1"/>
          </p:cNvSpPr>
          <p:nvPr/>
        </p:nvSpPr>
        <p:spPr bwMode="auto">
          <a:xfrm>
            <a:off x="2978150" y="3924300"/>
            <a:ext cx="3003550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latin typeface="Arial"/>
                <a:cs typeface="Arial"/>
              </a:rPr>
              <a:t>Select Physical Plan</a:t>
            </a: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3232150" y="4876800"/>
            <a:ext cx="2493963" cy="508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latin typeface="Arial"/>
                <a:cs typeface="Arial"/>
              </a:rPr>
              <a:t>Query Execution</a:t>
            </a:r>
          </a:p>
        </p:txBody>
      </p:sp>
      <p:sp>
        <p:nvSpPr>
          <p:cNvPr id="400391" name="AutoShape 7"/>
          <p:cNvSpPr>
            <a:spLocks noChangeArrowheads="1"/>
          </p:cNvSpPr>
          <p:nvPr/>
        </p:nvSpPr>
        <p:spPr bwMode="auto">
          <a:xfrm>
            <a:off x="3581400" y="5734050"/>
            <a:ext cx="1828800" cy="992981"/>
          </a:xfrm>
          <a:prstGeom prst="can">
            <a:avLst>
              <a:gd name="adj" fmla="val 3594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Arial"/>
                <a:cs typeface="Arial"/>
              </a:rPr>
              <a:t>Disk</a:t>
            </a:r>
          </a:p>
        </p:txBody>
      </p:sp>
      <p:cxnSp>
        <p:nvCxnSpPr>
          <p:cNvPr id="400392" name="AutoShape 8"/>
          <p:cNvCxnSpPr>
            <a:cxnSpLocks noChangeShapeType="1"/>
            <a:stCxn id="400387" idx="2"/>
            <a:endCxn id="400388" idx="0"/>
          </p:cNvCxnSpPr>
          <p:nvPr/>
        </p:nvCxnSpPr>
        <p:spPr bwMode="auto">
          <a:xfrm rot="5400000">
            <a:off x="4314230" y="2885480"/>
            <a:ext cx="346472" cy="16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3" name="AutoShape 9"/>
          <p:cNvCxnSpPr>
            <a:cxnSpLocks noChangeShapeType="1"/>
            <a:stCxn id="400388" idx="2"/>
            <a:endCxn id="400389" idx="0"/>
          </p:cNvCxnSpPr>
          <p:nvPr/>
        </p:nvCxnSpPr>
        <p:spPr bwMode="auto">
          <a:xfrm>
            <a:off x="4479925" y="3575050"/>
            <a:ext cx="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4" name="AutoShape 10"/>
          <p:cNvCxnSpPr>
            <a:cxnSpLocks noChangeShapeType="1"/>
            <a:stCxn id="400389" idx="2"/>
            <a:endCxn id="400390" idx="0"/>
          </p:cNvCxnSpPr>
          <p:nvPr/>
        </p:nvCxnSpPr>
        <p:spPr bwMode="auto">
          <a:xfrm>
            <a:off x="4479925" y="4432300"/>
            <a:ext cx="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5" name="AutoShape 11"/>
          <p:cNvCxnSpPr>
            <a:cxnSpLocks noChangeShapeType="1"/>
            <a:stCxn id="400390" idx="2"/>
            <a:endCxn id="400391" idx="1"/>
          </p:cNvCxnSpPr>
          <p:nvPr/>
        </p:nvCxnSpPr>
        <p:spPr bwMode="auto">
          <a:xfrm rot="16200000" flipH="1">
            <a:off x="4312841" y="5551091"/>
            <a:ext cx="349250" cy="16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657600" y="1443038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>
                <a:latin typeface="Arial"/>
                <a:cs typeface="Arial"/>
              </a:rPr>
              <a:t>SQL query</a:t>
            </a:r>
          </a:p>
        </p:txBody>
      </p:sp>
      <p:cxnSp>
        <p:nvCxnSpPr>
          <p:cNvPr id="400397" name="AutoShape 13"/>
          <p:cNvCxnSpPr>
            <a:cxnSpLocks noChangeShapeType="1"/>
            <a:stCxn id="400396" idx="2"/>
            <a:endCxn id="400387" idx="0"/>
          </p:cNvCxnSpPr>
          <p:nvPr/>
        </p:nvCxnSpPr>
        <p:spPr bwMode="auto">
          <a:xfrm rot="16200000" flipH="1">
            <a:off x="4332288" y="2046288"/>
            <a:ext cx="309562" cy="17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0398" name="AutoShape 14"/>
          <p:cNvSpPr>
            <a:spLocks/>
          </p:cNvSpPr>
          <p:nvPr/>
        </p:nvSpPr>
        <p:spPr bwMode="auto">
          <a:xfrm>
            <a:off x="2530475" y="3048000"/>
            <a:ext cx="533400" cy="1524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rm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838200" y="3360003"/>
            <a:ext cx="18269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>
                <a:latin typeface="Arial"/>
                <a:cs typeface="Arial"/>
              </a:rPr>
              <a:t>Query</a:t>
            </a:r>
            <a:br>
              <a:rPr lang="en-US" sz="2400">
                <a:latin typeface="Arial"/>
                <a:cs typeface="Arial"/>
              </a:rPr>
            </a:br>
            <a:r>
              <a:rPr lang="en-US" sz="2400">
                <a:latin typeface="Arial"/>
                <a:cs typeface="Arial"/>
              </a:rPr>
              <a:t>optimization</a:t>
            </a:r>
          </a:p>
        </p:txBody>
      </p:sp>
      <p:sp>
        <p:nvSpPr>
          <p:cNvPr id="400400" name="AutoShape 16"/>
          <p:cNvSpPr>
            <a:spLocks noChangeArrowheads="1"/>
          </p:cNvSpPr>
          <p:nvPr/>
        </p:nvSpPr>
        <p:spPr bwMode="auto">
          <a:xfrm>
            <a:off x="7138988" y="2743200"/>
            <a:ext cx="1631170" cy="1168539"/>
          </a:xfrm>
          <a:prstGeom prst="wedgeEllipseCallout">
            <a:avLst>
              <a:gd name="adj1" fmla="val -165352"/>
              <a:gd name="adj2" fmla="val 3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Logical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plan</a:t>
            </a:r>
          </a:p>
        </p:txBody>
      </p:sp>
      <p:sp>
        <p:nvSpPr>
          <p:cNvPr id="400401" name="AutoShape 17"/>
          <p:cNvSpPr>
            <a:spLocks noChangeArrowheads="1"/>
          </p:cNvSpPr>
          <p:nvPr/>
        </p:nvSpPr>
        <p:spPr bwMode="auto">
          <a:xfrm>
            <a:off x="7019925" y="4114800"/>
            <a:ext cx="1871234" cy="1168539"/>
          </a:xfrm>
          <a:prstGeom prst="wedgeEllipseCallout">
            <a:avLst>
              <a:gd name="adj1" fmla="val -163773"/>
              <a:gd name="adj2" fmla="val -6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latin typeface="Arial"/>
                <a:cs typeface="Arial"/>
              </a:rPr>
              <a:t>Physical</a:t>
            </a:r>
            <a:br>
              <a:rPr lang="en-US" sz="2400">
                <a:latin typeface="Arial"/>
                <a:cs typeface="Arial"/>
              </a:rPr>
            </a:br>
            <a:r>
              <a:rPr lang="en-US" sz="2400">
                <a:latin typeface="Arial"/>
                <a:cs typeface="Arial"/>
              </a:rPr>
              <a:t>plan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813EA2BD-E1AE-594E-A251-763EDD7589B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nimBg="1"/>
      <p:bldP spid="400388" grpId="0" animBg="1"/>
      <p:bldP spid="400389" grpId="0" animBg="1"/>
      <p:bldP spid="400390" grpId="0" animBg="1"/>
      <p:bldP spid="400398" grpId="0" animBg="1"/>
      <p:bldP spid="400399" grpId="0"/>
      <p:bldP spid="400400" grpId="0" animBg="1"/>
      <p:bldP spid="4004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Lecture 8 review and examples</a:t>
            </a:r>
          </a:p>
          <a:p>
            <a:r>
              <a:rPr lang="en-US" dirty="0" smtClean="0"/>
              <a:t>Translating SQL to relational algebra</a:t>
            </a:r>
          </a:p>
          <a:p>
            <a:r>
              <a:rPr lang="en-US" dirty="0" smtClean="0"/>
              <a:t>From logical to physical query plans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Query execution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on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r>
              <a:rPr lang="en-US" dirty="0" smtClean="0"/>
              <a:t>Life of a query and role of relational algebra</a:t>
            </a:r>
          </a:p>
          <a:p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Relational algebra operators</a:t>
            </a:r>
          </a:p>
          <a:p>
            <a:pPr lvl="1"/>
            <a:r>
              <a:rPr lang="en-US" dirty="0" smtClean="0"/>
              <a:t>Extended relational algebra operators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Interface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operator implements</a:t>
            </a:r>
            <a:r>
              <a:rPr lang="en-US" b="1" dirty="0" smtClean="0"/>
              <a:t> </a:t>
            </a:r>
            <a:r>
              <a:rPr lang="en-US" b="1" dirty="0" err="1" smtClean="0"/>
              <a:t>iterator</a:t>
            </a:r>
            <a:r>
              <a:rPr lang="en-US" b="1" dirty="0" smtClean="0"/>
              <a:t> interface</a:t>
            </a:r>
            <a:endParaRPr lang="en-US" dirty="0"/>
          </a:p>
          <a:p>
            <a:r>
              <a:rPr lang="en-US" dirty="0"/>
              <a:t>Interface has only three methods</a:t>
            </a:r>
          </a:p>
          <a:p>
            <a:r>
              <a:rPr lang="en-US" b="1" dirty="0">
                <a:solidFill>
                  <a:srgbClr val="FF0000"/>
                </a:solidFill>
              </a:rPr>
              <a:t>open()</a:t>
            </a:r>
          </a:p>
          <a:p>
            <a:pPr lvl="1"/>
            <a:r>
              <a:rPr lang="en-US" dirty="0"/>
              <a:t>Initializes operator state</a:t>
            </a:r>
          </a:p>
          <a:p>
            <a:pPr lvl="1"/>
            <a:r>
              <a:rPr lang="en-US" dirty="0"/>
              <a:t>Sets parameters such as selection condition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get_next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Operator invokes </a:t>
            </a:r>
            <a:r>
              <a:rPr lang="en-US" dirty="0" err="1" smtClean="0"/>
              <a:t>get_next</a:t>
            </a:r>
            <a:r>
              <a:rPr lang="en-US" dirty="0" smtClean="0"/>
              <a:t>() </a:t>
            </a:r>
            <a:r>
              <a:rPr lang="en-US" dirty="0"/>
              <a:t>recursively on its inputs</a:t>
            </a:r>
          </a:p>
          <a:p>
            <a:pPr lvl="1"/>
            <a:r>
              <a:rPr lang="en-US" dirty="0"/>
              <a:t>Performs processing and produces an output </a:t>
            </a:r>
            <a:r>
              <a:rPr lang="en-US" dirty="0" err="1"/>
              <a:t>tuple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close()</a:t>
            </a:r>
            <a:r>
              <a:rPr lang="en-US" dirty="0"/>
              <a:t>: </a:t>
            </a:r>
            <a:r>
              <a:rPr lang="en-US" dirty="0" smtClean="0"/>
              <a:t>cleans-</a:t>
            </a:r>
            <a:r>
              <a:rPr lang="en-US" dirty="0"/>
              <a:t>up </a:t>
            </a:r>
            <a:r>
              <a:rPr lang="en-US" dirty="0" smtClean="0"/>
              <a:t>state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Execution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Applies parent operator to </a:t>
            </a:r>
            <a:r>
              <a:rPr lang="en-US" dirty="0" err="1">
                <a:solidFill>
                  <a:srgbClr val="0000FF"/>
                </a:solidFill>
              </a:rPr>
              <a:t>tuples</a:t>
            </a:r>
            <a:r>
              <a:rPr lang="en-US" dirty="0">
                <a:solidFill>
                  <a:srgbClr val="0000FF"/>
                </a:solidFill>
              </a:rPr>
              <a:t> directly as they are produced by child </a:t>
            </a:r>
            <a:r>
              <a:rPr lang="en-US" dirty="0" smtClean="0">
                <a:solidFill>
                  <a:srgbClr val="0000FF"/>
                </a:solidFill>
              </a:rPr>
              <a:t>operators</a:t>
            </a:r>
            <a:endParaRPr lang="en-US" dirty="0" smtClean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No operator synchronization issues</a:t>
            </a:r>
          </a:p>
          <a:p>
            <a:pPr lvl="1"/>
            <a:r>
              <a:rPr lang="en-US" dirty="0"/>
              <a:t>Saves cost of writing intermediate data to disk</a:t>
            </a:r>
          </a:p>
          <a:p>
            <a:pPr lvl="1"/>
            <a:r>
              <a:rPr lang="en-US" dirty="0"/>
              <a:t>Saves cost of reading intermediate data from disk</a:t>
            </a:r>
          </a:p>
          <a:p>
            <a:pPr lvl="1"/>
            <a:r>
              <a:rPr lang="en-US" dirty="0"/>
              <a:t>Good resource utilizations on single </a:t>
            </a:r>
            <a:r>
              <a:rPr lang="en-US" dirty="0" smtClean="0"/>
              <a:t>processor</a:t>
            </a:r>
          </a:p>
          <a:p>
            <a:r>
              <a:rPr lang="en-US" dirty="0"/>
              <a:t>This approach is used whenever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Pipelined Execution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041525" y="5408613"/>
            <a:ext cx="1467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Suppliers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5675313" y="5410200"/>
            <a:ext cx="13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Supplies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7200" y="4191000"/>
            <a:ext cx="762000" cy="228600"/>
            <a:chOff x="480" y="4080"/>
            <a:chExt cx="96" cy="48"/>
          </a:xfrm>
        </p:grpSpPr>
        <p:sp>
          <p:nvSpPr>
            <p:cNvPr id="579590" name="Line 6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591" name="Line 7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593" name="Line 9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4005263" y="4267200"/>
            <a:ext cx="12366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aseline="-25000"/>
              <a:t>sno = sno</a:t>
            </a:r>
          </a:p>
        </p:txBody>
      </p:sp>
      <p:sp>
        <p:nvSpPr>
          <p:cNvPr id="579595" name="Line 11"/>
          <p:cNvSpPr>
            <a:spLocks noChangeShapeType="1"/>
          </p:cNvSpPr>
          <p:nvPr/>
        </p:nvSpPr>
        <p:spPr bwMode="auto">
          <a:xfrm flipV="1">
            <a:off x="2803525" y="4800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596" name="Line 12"/>
          <p:cNvSpPr>
            <a:spLocks noChangeShapeType="1"/>
          </p:cNvSpPr>
          <p:nvPr/>
        </p:nvSpPr>
        <p:spPr bwMode="auto">
          <a:xfrm>
            <a:off x="5165725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597" name="Line 13"/>
          <p:cNvSpPr>
            <a:spLocks noChangeShapeType="1"/>
          </p:cNvSpPr>
          <p:nvPr/>
        </p:nvSpPr>
        <p:spPr bwMode="auto">
          <a:xfrm>
            <a:off x="463232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598" name="Text Box 14"/>
          <p:cNvSpPr txBox="1">
            <a:spLocks noChangeArrowheads="1"/>
          </p:cNvSpPr>
          <p:nvPr/>
        </p:nvSpPr>
        <p:spPr bwMode="auto">
          <a:xfrm>
            <a:off x="2346325" y="2895600"/>
            <a:ext cx="454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</a:t>
            </a:r>
            <a:r>
              <a:rPr lang="en-US" baseline="-25000"/>
              <a:t>sscity=‘Seattle’ </a:t>
            </a:r>
            <a:r>
              <a:rPr lang="en-US" baseline="-25000">
                <a:sym typeface="Symbol" charset="2"/>
              </a:rPr>
              <a:t></a:t>
            </a:r>
            <a:r>
              <a:rPr lang="en-US" baseline="-25000"/>
              <a:t>sstate=‘WA’ </a:t>
            </a:r>
            <a:r>
              <a:rPr lang="en-US" baseline="-25000">
                <a:sym typeface="Symbol" charset="2"/>
              </a:rPr>
              <a:t></a:t>
            </a:r>
            <a:r>
              <a:rPr lang="en-US" baseline="-25000"/>
              <a:t> pno=2</a:t>
            </a:r>
          </a:p>
        </p:txBody>
      </p:sp>
      <p:sp>
        <p:nvSpPr>
          <p:cNvPr id="579599" name="Text Box 15"/>
          <p:cNvSpPr txBox="1">
            <a:spLocks noChangeArrowheads="1"/>
          </p:cNvSpPr>
          <p:nvPr/>
        </p:nvSpPr>
        <p:spPr bwMode="auto">
          <a:xfrm>
            <a:off x="4049713" y="1676400"/>
            <a:ext cx="1192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</a:t>
            </a:r>
            <a:r>
              <a:rPr lang="en-US" baseline="-25000"/>
              <a:t>sname</a:t>
            </a:r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>
            <a:off x="46593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601" name="Text Box 17"/>
          <p:cNvSpPr txBox="1">
            <a:spLocks noChangeArrowheads="1"/>
          </p:cNvSpPr>
          <p:nvPr/>
        </p:nvSpPr>
        <p:spPr bwMode="auto">
          <a:xfrm>
            <a:off x="1965325" y="5805488"/>
            <a:ext cx="1621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(</a:t>
            </a:r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File scan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  <p:sp>
        <p:nvSpPr>
          <p:cNvPr id="579602" name="Text Box 18"/>
          <p:cNvSpPr txBox="1">
            <a:spLocks noChangeArrowheads="1"/>
          </p:cNvSpPr>
          <p:nvPr/>
        </p:nvSpPr>
        <p:spPr bwMode="auto">
          <a:xfrm>
            <a:off x="5622925" y="5791200"/>
            <a:ext cx="1621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(</a:t>
            </a:r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File scan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2032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(</a:t>
            </a:r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Nested loop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385763" y="2895600"/>
            <a:ext cx="1706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(</a:t>
            </a:r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On the fly</a:t>
            </a:r>
            <a:r>
              <a:rPr lang="en-US">
                <a:latin typeface="Arial"/>
                <a:cs typeface="Arial"/>
              </a:rPr>
              <a:t>)</a:t>
            </a:r>
          </a:p>
        </p:txBody>
      </p:sp>
      <p:sp>
        <p:nvSpPr>
          <p:cNvPr id="579605" name="Text Box 21"/>
          <p:cNvSpPr txBox="1">
            <a:spLocks noChangeArrowheads="1"/>
          </p:cNvSpPr>
          <p:nvPr/>
        </p:nvSpPr>
        <p:spPr bwMode="auto">
          <a:xfrm>
            <a:off x="381000" y="1676400"/>
            <a:ext cx="1706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On the fly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Tuple Materialization</a:t>
            </a:r>
            <a:endParaRPr lang="en-US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Writes the results of an operator to an intermediate table on disk</a:t>
            </a:r>
          </a:p>
          <a:p>
            <a:endParaRPr lang="en-US" dirty="0" smtClean="0"/>
          </a:p>
          <a:p>
            <a:r>
              <a:rPr lang="en-US" dirty="0" smtClean="0"/>
              <a:t>No direct benefit but</a:t>
            </a:r>
          </a:p>
          <a:p>
            <a:r>
              <a:rPr lang="en-US" dirty="0" smtClean="0"/>
              <a:t>Necessary for some operator implementations</a:t>
            </a:r>
          </a:p>
          <a:p>
            <a:r>
              <a:rPr lang="en-US" dirty="0" smtClean="0"/>
              <a:t>When operator needs to examine the same </a:t>
            </a:r>
            <a:r>
              <a:rPr lang="en-US" dirty="0" err="1" smtClean="0"/>
              <a:t>tuples</a:t>
            </a:r>
            <a:r>
              <a:rPr lang="en-US" dirty="0" smtClean="0"/>
              <a:t> multiple times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2185988" y="5256213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Suppliers</a:t>
            </a:r>
          </a:p>
        </p:txBody>
      </p:sp>
      <p:sp>
        <p:nvSpPr>
          <p:cNvPr id="575493" name="Text Box 5"/>
          <p:cNvSpPr txBox="1">
            <a:spLocks noChangeArrowheads="1"/>
          </p:cNvSpPr>
          <p:nvPr/>
        </p:nvSpPr>
        <p:spPr bwMode="auto">
          <a:xfrm>
            <a:off x="5075238" y="5319713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Supplies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95738" y="3048000"/>
            <a:ext cx="762000" cy="228600"/>
            <a:chOff x="480" y="4080"/>
            <a:chExt cx="96" cy="48"/>
          </a:xfrm>
        </p:grpSpPr>
        <p:sp>
          <p:nvSpPr>
            <p:cNvPr id="575495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498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5499" name="Text Box 11"/>
          <p:cNvSpPr txBox="1">
            <a:spLocks noChangeArrowheads="1"/>
          </p:cNvSpPr>
          <p:nvPr/>
        </p:nvSpPr>
        <p:spPr bwMode="auto">
          <a:xfrm>
            <a:off x="3944937" y="3124200"/>
            <a:ext cx="10842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aseline="-25000" dirty="0" err="1"/>
              <a:t>sno</a:t>
            </a:r>
            <a:r>
              <a:rPr lang="en-US" baseline="-25000" dirty="0"/>
              <a:t> = </a:t>
            </a:r>
            <a:r>
              <a:rPr lang="en-US" baseline="-25000" dirty="0" err="1"/>
              <a:t>sno</a:t>
            </a:r>
            <a:endParaRPr lang="en-US" baseline="-25000" dirty="0"/>
          </a:p>
        </p:txBody>
      </p:sp>
      <p:sp>
        <p:nvSpPr>
          <p:cNvPr id="575500" name="Line 12"/>
          <p:cNvSpPr>
            <a:spLocks noChangeShapeType="1"/>
          </p:cNvSpPr>
          <p:nvPr/>
        </p:nvSpPr>
        <p:spPr bwMode="auto">
          <a:xfrm flipV="1">
            <a:off x="2819400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01" name="Line 13"/>
          <p:cNvSpPr>
            <a:spLocks noChangeShapeType="1"/>
          </p:cNvSpPr>
          <p:nvPr/>
        </p:nvSpPr>
        <p:spPr bwMode="auto">
          <a:xfrm>
            <a:off x="4648200" y="3657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02" name="Line 14"/>
          <p:cNvSpPr>
            <a:spLocks noChangeShapeType="1"/>
          </p:cNvSpPr>
          <p:nvPr/>
        </p:nvSpPr>
        <p:spPr bwMode="auto">
          <a:xfrm>
            <a:off x="2970213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03" name="Text Box 15"/>
          <p:cNvSpPr txBox="1">
            <a:spLocks noChangeArrowheads="1"/>
          </p:cNvSpPr>
          <p:nvPr/>
        </p:nvSpPr>
        <p:spPr bwMode="auto">
          <a:xfrm>
            <a:off x="1370013" y="4267200"/>
            <a:ext cx="3582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</a:t>
            </a:r>
            <a:r>
              <a:rPr lang="en-US" baseline="-25000"/>
              <a:t>sscity=‘Seattle’ </a:t>
            </a:r>
            <a:r>
              <a:rPr lang="en-US" baseline="-25000">
                <a:sym typeface="Symbol" charset="2"/>
              </a:rPr>
              <a:t></a:t>
            </a:r>
            <a:r>
              <a:rPr lang="en-US" baseline="-25000"/>
              <a:t>sstate=‘WA’</a:t>
            </a:r>
          </a:p>
        </p:txBody>
      </p:sp>
      <p:sp>
        <p:nvSpPr>
          <p:cNvPr id="575504" name="Text Box 16"/>
          <p:cNvSpPr txBox="1">
            <a:spLocks noChangeArrowheads="1"/>
          </p:cNvSpPr>
          <p:nvPr/>
        </p:nvSpPr>
        <p:spPr bwMode="auto">
          <a:xfrm>
            <a:off x="3744913" y="1676400"/>
            <a:ext cx="1192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</a:t>
            </a:r>
            <a:r>
              <a:rPr lang="en-US" baseline="-25000"/>
              <a:t>sname</a:t>
            </a:r>
          </a:p>
        </p:txBody>
      </p:sp>
      <p:sp>
        <p:nvSpPr>
          <p:cNvPr id="575505" name="Line 17"/>
          <p:cNvSpPr>
            <a:spLocks noChangeShapeType="1"/>
          </p:cNvSpPr>
          <p:nvPr/>
        </p:nvSpPr>
        <p:spPr bwMode="auto">
          <a:xfrm>
            <a:off x="4354513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06" name="Text Box 18"/>
          <p:cNvSpPr txBox="1">
            <a:spLocks noChangeArrowheads="1"/>
          </p:cNvSpPr>
          <p:nvPr/>
        </p:nvSpPr>
        <p:spPr bwMode="auto">
          <a:xfrm>
            <a:off x="2109788" y="5653088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(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File scan</a:t>
            </a:r>
            <a:r>
              <a:rPr lang="en-US" sz="2400">
                <a:latin typeface="Arial"/>
                <a:cs typeface="Arial"/>
              </a:rPr>
              <a:t>)</a:t>
            </a:r>
          </a:p>
        </p:txBody>
      </p:sp>
      <p:sp>
        <p:nvSpPr>
          <p:cNvPr id="575507" name="Text Box 19"/>
          <p:cNvSpPr txBox="1">
            <a:spLocks noChangeArrowheads="1"/>
          </p:cNvSpPr>
          <p:nvPr/>
        </p:nvSpPr>
        <p:spPr bwMode="auto">
          <a:xfrm>
            <a:off x="5022850" y="571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(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File scan</a:t>
            </a:r>
            <a:r>
              <a:rPr lang="en-US" sz="2400">
                <a:latin typeface="Arial"/>
                <a:cs typeface="Arial"/>
              </a:rPr>
              <a:t>)</a:t>
            </a:r>
          </a:p>
        </p:txBody>
      </p:sp>
      <p:sp>
        <p:nvSpPr>
          <p:cNvPr id="575508" name="Text Box 20"/>
          <p:cNvSpPr txBox="1">
            <a:spLocks noChangeArrowheads="1"/>
          </p:cNvSpPr>
          <p:nvPr/>
        </p:nvSpPr>
        <p:spPr bwMode="auto">
          <a:xfrm>
            <a:off x="76200" y="2868613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(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Sort-merge join</a:t>
            </a:r>
            <a:r>
              <a:rPr lang="en-US" sz="2400">
                <a:latin typeface="Arial"/>
                <a:cs typeface="Arial"/>
              </a:rPr>
              <a:t>)</a:t>
            </a:r>
          </a:p>
        </p:txBody>
      </p:sp>
      <p:sp>
        <p:nvSpPr>
          <p:cNvPr id="575509" name="Text Box 21"/>
          <p:cNvSpPr txBox="1">
            <a:spLocks noChangeArrowheads="1"/>
          </p:cNvSpPr>
          <p:nvPr/>
        </p:nvSpPr>
        <p:spPr bwMode="auto">
          <a:xfrm>
            <a:off x="6096000" y="40386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(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Scan: write to T2</a:t>
            </a:r>
            <a:r>
              <a:rPr lang="en-US" sz="2400">
                <a:latin typeface="Arial"/>
                <a:cs typeface="Arial"/>
              </a:rPr>
              <a:t>)</a:t>
            </a:r>
          </a:p>
        </p:txBody>
      </p:sp>
      <p:sp>
        <p:nvSpPr>
          <p:cNvPr id="575510" name="Text Box 22"/>
          <p:cNvSpPr txBox="1">
            <a:spLocks noChangeArrowheads="1"/>
          </p:cNvSpPr>
          <p:nvPr/>
        </p:nvSpPr>
        <p:spPr bwMode="auto">
          <a:xfrm>
            <a:off x="76200" y="172561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On the fly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sp>
        <p:nvSpPr>
          <p:cNvPr id="575511" name="Text Box 23"/>
          <p:cNvSpPr txBox="1">
            <a:spLocks noChangeArrowheads="1"/>
          </p:cNvSpPr>
          <p:nvPr/>
        </p:nvSpPr>
        <p:spPr bwMode="auto">
          <a:xfrm>
            <a:off x="5273675" y="4343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mbol" charset="2"/>
                <a:sym typeface="Symbol" charset="2"/>
              </a:rPr>
              <a:t></a:t>
            </a:r>
            <a:r>
              <a:rPr lang="en-US" baseline="-25000"/>
              <a:t> pno=2</a:t>
            </a:r>
          </a:p>
        </p:txBody>
      </p:sp>
      <p:sp>
        <p:nvSpPr>
          <p:cNvPr id="575512" name="Line 24"/>
          <p:cNvSpPr>
            <a:spLocks noChangeShapeType="1"/>
          </p:cNvSpPr>
          <p:nvPr/>
        </p:nvSpPr>
        <p:spPr bwMode="auto">
          <a:xfrm>
            <a:off x="5807075" y="4938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513" name="Text Box 25"/>
          <p:cNvSpPr txBox="1">
            <a:spLocks noChangeArrowheads="1"/>
          </p:cNvSpPr>
          <p:nvPr/>
        </p:nvSpPr>
        <p:spPr bwMode="auto">
          <a:xfrm>
            <a:off x="76200" y="3962400"/>
            <a:ext cx="267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(</a:t>
            </a:r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Scan: write to T1</a:t>
            </a:r>
            <a:r>
              <a:rPr lang="en-US" sz="2400">
                <a:latin typeface="Arial"/>
                <a:cs typeface="Arial"/>
              </a:rPr>
              <a:t>)</a:t>
            </a:r>
          </a:p>
        </p:txBody>
      </p:sp>
      <p:sp>
        <p:nvSpPr>
          <p:cNvPr id="575515" name="Rectangle 27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  <a:noFill/>
          <a:ln/>
        </p:spPr>
        <p:txBody>
          <a:bodyPr/>
          <a:lstStyle/>
          <a:p>
            <a:r>
              <a:rPr lang="en-US"/>
              <a:t>Intermediate Tuple Materialization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950E-715D-EE4F-98A2-DE2C81BFC62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(1/3)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basic operators: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Union </a:t>
            </a:r>
            <a:r>
              <a:rPr lang="en-US" dirty="0" smtClean="0"/>
              <a:t>(</a:t>
            </a:r>
            <a:r>
              <a:rPr lang="en-US" dirty="0" err="1" smtClean="0">
                <a:sym typeface="Symbol" charset="2"/>
              </a:rPr>
              <a:t></a:t>
            </a:r>
            <a:r>
              <a:rPr lang="en-US" dirty="0" smtClean="0">
                <a:sym typeface="Symbol" charset="2"/>
              </a:rPr>
              <a:t>) and </a:t>
            </a:r>
            <a:r>
              <a:rPr lang="en-US" dirty="0" smtClean="0">
                <a:solidFill>
                  <a:srgbClr val="0000FF"/>
                </a:solidFill>
                <a:sym typeface="Symbol" charset="2"/>
              </a:rPr>
              <a:t>Set d</a:t>
            </a:r>
            <a:r>
              <a:rPr lang="en-US" dirty="0" smtClean="0">
                <a:solidFill>
                  <a:srgbClr val="0000FF"/>
                </a:solidFill>
              </a:rPr>
              <a:t>ifference </a:t>
            </a:r>
            <a:r>
              <a:rPr lang="en-US" dirty="0" smtClean="0"/>
              <a:t>(–)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Selection</a:t>
            </a:r>
            <a:r>
              <a:rPr lang="en-US" dirty="0" smtClean="0"/>
              <a:t>: 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err="1" smtClean="0"/>
              <a:t>condition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 is Boolean combination (</a:t>
            </a:r>
            <a:r>
              <a:rPr lang="en-US" dirty="0" err="1" smtClean="0">
                <a:sym typeface="Symbol" pitchFamily="-65" charset="2"/>
              </a:rPr>
              <a:t>,</a:t>
            </a:r>
            <a:r>
              <a:rPr lang="en-US" dirty="0" smtClean="0">
                <a:sym typeface="Symbol" pitchFamily="-65" charset="2"/>
              </a:rPr>
              <a:t>) </a:t>
            </a:r>
            <a:r>
              <a:rPr lang="en-US" dirty="0" smtClean="0"/>
              <a:t>of terms</a:t>
            </a:r>
          </a:p>
          <a:p>
            <a:pPr lvl="1"/>
            <a:r>
              <a:rPr lang="en-US" dirty="0" smtClean="0"/>
              <a:t>Term is: attribute op constant, </a:t>
            </a:r>
            <a:r>
              <a:rPr lang="en-US" dirty="0" err="1" smtClean="0"/>
              <a:t>attr</a:t>
            </a:r>
            <a:r>
              <a:rPr lang="en-US" dirty="0" smtClean="0"/>
              <a:t>. op </a:t>
            </a:r>
            <a:r>
              <a:rPr lang="en-US" dirty="0" err="1" smtClean="0"/>
              <a:t>attr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 is: &lt;, &lt;=, =, ≠, &gt;=, or 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Projection</a:t>
            </a:r>
            <a:r>
              <a:rPr lang="en-US" dirty="0" smtClean="0"/>
              <a:t>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</a:t>
            </a:r>
            <a:r>
              <a:rPr lang="en-US" baseline="-25000" dirty="0" err="1" smtClean="0"/>
              <a:t>list-of-attributes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Cross-product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FF"/>
                </a:solidFill>
              </a:rPr>
              <a:t>cartesian</a:t>
            </a:r>
            <a:r>
              <a:rPr lang="en-US" dirty="0" smtClean="0">
                <a:solidFill>
                  <a:srgbClr val="0000FF"/>
                </a:solidFill>
              </a:rPr>
              <a:t> product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F1D-9056-A846-80CB-805C64FD2DF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(2/3)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Derived or auxiliary operators: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Intersection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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6600"/>
                </a:solidFill>
              </a:rPr>
              <a:t>Division</a:t>
            </a:r>
            <a:r>
              <a:rPr lang="en-US" dirty="0" smtClean="0"/>
              <a:t> (R/S)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Join</a:t>
            </a:r>
            <a:r>
              <a:rPr lang="en-US" dirty="0" smtClean="0"/>
              <a:t>: R    </a:t>
            </a:r>
            <a:r>
              <a:rPr lang="en-US" baseline="-25000" dirty="0" err="1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baseline="-25000" dirty="0" smtClean="0"/>
              <a:t> </a:t>
            </a:r>
            <a:r>
              <a:rPr lang="en-US" dirty="0" smtClean="0"/>
              <a:t>S =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dirty="0" smtClean="0"/>
              <a:t>(R 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 S)</a:t>
            </a:r>
          </a:p>
          <a:p>
            <a:r>
              <a:rPr lang="en-US" dirty="0" smtClean="0"/>
              <a:t>Variations of joins</a:t>
            </a:r>
          </a:p>
          <a:p>
            <a:pPr lvl="1"/>
            <a:r>
              <a:rPr lang="en-US" dirty="0" smtClean="0"/>
              <a:t>Natural, equijoin, theta-join </a:t>
            </a:r>
          </a:p>
          <a:p>
            <a:pPr lvl="1"/>
            <a:r>
              <a:rPr lang="en-US" dirty="0" smtClean="0"/>
              <a:t>Outer join and semi-join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Bn</a:t>
            </a:r>
            <a:r>
              <a:rPr lang="en-US" dirty="0" smtClean="0"/>
              <a:t> (S)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D949-4D30-7848-8284-1F67E8D7B941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286000" y="3276600"/>
            <a:ext cx="228600" cy="152400"/>
            <a:chOff x="480" y="4080"/>
            <a:chExt cx="96" cy="48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(3/3)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Extensions for bags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Duplicate elimination</a:t>
            </a:r>
            <a:r>
              <a:rPr lang="en-US" dirty="0" smtClean="0"/>
              <a:t>: </a:t>
            </a:r>
            <a:r>
              <a:rPr lang="en-US" dirty="0" err="1" smtClean="0"/>
              <a:t>δ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:  </a:t>
            </a:r>
            <a:r>
              <a:rPr lang="en-US" dirty="0" err="1" smtClean="0"/>
              <a:t>γ</a:t>
            </a:r>
            <a:r>
              <a:rPr lang="en-US" dirty="0" smtClean="0"/>
              <a:t> [Same symbol as aggregation]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-65" charset="2"/>
              </a:rPr>
              <a:t>Partitions </a:t>
            </a:r>
            <a:r>
              <a:rPr lang="en-US" dirty="0" err="1" smtClean="0">
                <a:sym typeface="Symbol" pitchFamily="-65" charset="2"/>
              </a:rPr>
              <a:t>tuples</a:t>
            </a:r>
            <a:r>
              <a:rPr lang="en-US" dirty="0" smtClean="0">
                <a:sym typeface="Symbol" pitchFamily="-65" charset="2"/>
              </a:rPr>
              <a:t> of a relation into “groups”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: </a:t>
            </a:r>
            <a:r>
              <a:rPr lang="en-US" dirty="0" err="1" smtClean="0"/>
              <a:t>τ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Other extensions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Aggregation</a:t>
            </a:r>
            <a:r>
              <a:rPr lang="en-US" dirty="0" smtClean="0"/>
              <a:t>:  </a:t>
            </a:r>
            <a:r>
              <a:rPr lang="en-US" dirty="0" err="1" smtClean="0"/>
              <a:t>γ</a:t>
            </a:r>
            <a:r>
              <a:rPr lang="en-US" dirty="0" smtClean="0"/>
              <a:t> (</a:t>
            </a:r>
            <a:r>
              <a:rPr lang="en-US" sz="2400" dirty="0" smtClean="0"/>
              <a:t>min, max, sum, average, count)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FC83-0BF8-D24A-93B5-C3CFB5F44AE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>
                <a:latin typeface="Courier" pitchFamily="-65" charset="0"/>
              </a:rPr>
              <a:t>Supplier(sno,sname,scity,sstate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" pitchFamily="-65" charset="0"/>
              </a:rPr>
              <a:t>	</a:t>
            </a:r>
            <a:r>
              <a:rPr lang="en-US" sz="1800" dirty="0" err="1">
                <a:latin typeface="Courier" pitchFamily="-65" charset="0"/>
              </a:rPr>
              <a:t>Part(pno,pname,psize,pcolor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" pitchFamily="-65" charset="0"/>
              </a:rPr>
              <a:t>	</a:t>
            </a:r>
            <a:r>
              <a:rPr lang="en-US" sz="1800" dirty="0" err="1">
                <a:latin typeface="Courier" pitchFamily="-65" charset="0"/>
              </a:rPr>
              <a:t>Supply(sno,pno,qty,price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2000" dirty="0"/>
              <a:t>Q2:</a:t>
            </a:r>
            <a:r>
              <a:rPr lang="en-US" sz="1800" dirty="0"/>
              <a:t> Name of supplier of parts with size greater than 10</a:t>
            </a:r>
          </a:p>
          <a:p>
            <a:pPr>
              <a:buFontTx/>
              <a:buNone/>
            </a:pPr>
            <a:r>
              <a:rPr lang="en-US" sz="2000" dirty="0" err="1">
                <a:latin typeface="Symbol" pitchFamily="-65" charset="2"/>
                <a:sym typeface="Symbol" pitchFamily="-65" charset="2"/>
              </a:rPr>
              <a:t></a:t>
            </a:r>
            <a:r>
              <a:rPr lang="en-US" sz="2000" baseline="-25000" dirty="0" err="1"/>
              <a:t>sname</a:t>
            </a:r>
            <a:r>
              <a:rPr lang="en-US" sz="2000" dirty="0" err="1"/>
              <a:t>(Supplier</a:t>
            </a:r>
            <a:r>
              <a:rPr lang="en-US" sz="2000" dirty="0"/>
              <a:t>     Supply     (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psize</a:t>
            </a:r>
            <a:r>
              <a:rPr lang="en-US" sz="2000" baseline="-25000" dirty="0"/>
              <a:t>&gt;10</a:t>
            </a:r>
            <a:r>
              <a:rPr lang="en-US" sz="2000" dirty="0"/>
              <a:t> (Part))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Q3: Name of supplier of red parts or parts with size greater than 10</a:t>
            </a:r>
          </a:p>
          <a:p>
            <a:pPr>
              <a:buFontTx/>
              <a:buNone/>
            </a:pPr>
            <a:r>
              <a:rPr lang="en-US" sz="2000" dirty="0" err="1">
                <a:latin typeface="Symbol" pitchFamily="-65" charset="2"/>
                <a:sym typeface="Symbol" pitchFamily="-65" charset="2"/>
              </a:rPr>
              <a:t></a:t>
            </a:r>
            <a:r>
              <a:rPr lang="en-US" sz="2000" baseline="-25000" dirty="0" err="1"/>
              <a:t>sname</a:t>
            </a:r>
            <a:r>
              <a:rPr lang="en-US" sz="2000" dirty="0" err="1"/>
              <a:t>(Supplier</a:t>
            </a:r>
            <a:r>
              <a:rPr lang="en-US" sz="2000" dirty="0"/>
              <a:t>     Supply     (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psize</a:t>
            </a:r>
            <a:r>
              <a:rPr lang="en-US" sz="2000" baseline="-25000" dirty="0"/>
              <a:t>&gt;10</a:t>
            </a:r>
            <a:r>
              <a:rPr lang="en-US" sz="2000" dirty="0"/>
              <a:t> (Part) </a:t>
            </a:r>
            <a:r>
              <a:rPr lang="en-US" sz="2000" dirty="0" err="1">
                <a:sym typeface="Symbol" pitchFamily="-65" charset="2"/>
              </a:rPr>
              <a:t></a:t>
            </a:r>
            <a:r>
              <a:rPr lang="en-US" sz="2000" dirty="0"/>
              <a:t> 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pcolor</a:t>
            </a:r>
            <a:r>
              <a:rPr lang="en-US" sz="2000" baseline="-25000" dirty="0"/>
              <a:t>=‘red’</a:t>
            </a:r>
            <a:r>
              <a:rPr lang="en-US" sz="2000" dirty="0"/>
              <a:t> (Part) ) </a:t>
            </a:r>
            <a:r>
              <a:rPr lang="en-US" sz="2000" dirty="0" smtClean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886200"/>
            <a:ext cx="228600" cy="152400"/>
            <a:chOff x="480" y="4080"/>
            <a:chExt cx="96" cy="48"/>
          </a:xfrm>
        </p:grpSpPr>
        <p:sp>
          <p:nvSpPr>
            <p:cNvPr id="309253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4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5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6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57600" y="3886200"/>
            <a:ext cx="228600" cy="152400"/>
            <a:chOff x="480" y="4080"/>
            <a:chExt cx="96" cy="48"/>
          </a:xfrm>
        </p:grpSpPr>
        <p:sp>
          <p:nvSpPr>
            <p:cNvPr id="309258" name="Line 10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9" name="Line 11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1" name="Line 13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14600" y="4953000"/>
            <a:ext cx="228600" cy="152400"/>
            <a:chOff x="480" y="4080"/>
            <a:chExt cx="96" cy="48"/>
          </a:xfrm>
        </p:grpSpPr>
        <p:sp>
          <p:nvSpPr>
            <p:cNvPr id="309263" name="Line 1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6" name="Line 1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57600" y="4953000"/>
            <a:ext cx="228600" cy="152400"/>
            <a:chOff x="480" y="4080"/>
            <a:chExt cx="96" cy="48"/>
          </a:xfrm>
        </p:grpSpPr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 Expressions v.s. Programs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Algebra Expression is like a program</a:t>
            </a:r>
          </a:p>
          <a:p>
            <a:pPr lvl="1" eaLnBrk="1" hangingPunct="1"/>
            <a:r>
              <a:rPr lang="en-US" smtClean="0"/>
              <a:t>Several operations</a:t>
            </a:r>
          </a:p>
          <a:p>
            <a:pPr lvl="1" eaLnBrk="1" hangingPunct="1"/>
            <a:r>
              <a:rPr lang="en-US" smtClean="0"/>
              <a:t>Strictly specified order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But Algebra expressions have limitations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B8142-25F9-A847-B1A9-53B9CF8613A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EBEE8-9325-A64D-9C5E-F6E3D143A60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 and Transitive Closure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Cannot compute “transitive closure”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Find all direct and indirect relatives of Fred</a:t>
            </a:r>
          </a:p>
          <a:p>
            <a:pPr eaLnBrk="1" hangingPunct="1"/>
            <a:r>
              <a:rPr lang="en-US" sz="2400" dirty="0"/>
              <a:t>Cannot express in RA !!!  Need to write Java program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2057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1738</Words>
  <Application>Microsoft Macintosh PowerPoint</Application>
  <PresentationFormat>On-screen Show (4:3)</PresentationFormat>
  <Paragraphs>414</Paragraphs>
  <Slides>34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Blank Presentation</vt:lpstr>
      <vt:lpstr>Introduction to Data Management CSE 344</vt:lpstr>
      <vt:lpstr>Outline</vt:lpstr>
      <vt:lpstr>Review on the Board</vt:lpstr>
      <vt:lpstr>Relational Algebra (1/3)</vt:lpstr>
      <vt:lpstr>Relational Algebra (2/3)</vt:lpstr>
      <vt:lpstr>Relational Algebra (3/3)</vt:lpstr>
      <vt:lpstr>Some Examples</vt:lpstr>
      <vt:lpstr>RA Expressions v.s. Programs</vt:lpstr>
      <vt:lpstr>RA and Transitive Closure</vt:lpstr>
      <vt:lpstr>Benefits of Relational Algebra</vt:lpstr>
      <vt:lpstr>Outline</vt:lpstr>
      <vt:lpstr>From SQL to RA</vt:lpstr>
      <vt:lpstr>From SQL to RA</vt:lpstr>
      <vt:lpstr>An Equivalent Expression</vt:lpstr>
      <vt:lpstr>Operators on Bags</vt:lpstr>
      <vt:lpstr>Logical Query Plan</vt:lpstr>
      <vt:lpstr>Typical Plan for Block (1/2)</vt:lpstr>
      <vt:lpstr>Typical Plan For Block (2/2)</vt:lpstr>
      <vt:lpstr>How about Subqueries?</vt:lpstr>
      <vt:lpstr>How about Subqueries?</vt:lpstr>
      <vt:lpstr>Outline</vt:lpstr>
      <vt:lpstr>Example</vt:lpstr>
      <vt:lpstr>Relational Algebra</vt:lpstr>
      <vt:lpstr>Relational Algebra</vt:lpstr>
      <vt:lpstr>Physical Query Plan 1</vt:lpstr>
      <vt:lpstr>Physical Query Plan 2</vt:lpstr>
      <vt:lpstr>Physical Query Plan 3</vt:lpstr>
      <vt:lpstr>Query Evaluation Steps</vt:lpstr>
      <vt:lpstr>Outline</vt:lpstr>
      <vt:lpstr>Iterator Interface</vt:lpstr>
      <vt:lpstr>Pipelined Execution</vt:lpstr>
      <vt:lpstr>Pipelined Execution</vt:lpstr>
      <vt:lpstr>Intermediate Tuple Materialization</vt:lpstr>
      <vt:lpstr>Intermediate Tuple Materialization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Dan Suciu</dc:creator>
  <cp:lastModifiedBy>Dan Suciu</cp:lastModifiedBy>
  <cp:revision>184</cp:revision>
  <cp:lastPrinted>2009-05-06T18:56:14Z</cp:lastPrinted>
  <dcterms:created xsi:type="dcterms:W3CDTF">2011-10-16T18:50:12Z</dcterms:created>
  <dcterms:modified xsi:type="dcterms:W3CDTF">2012-01-05T17:12:19Z</dcterms:modified>
</cp:coreProperties>
</file>