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1" r:id="rId2"/>
    <p:sldId id="437" r:id="rId3"/>
    <p:sldId id="482" r:id="rId4"/>
    <p:sldId id="512" r:id="rId5"/>
    <p:sldId id="441" r:id="rId6"/>
    <p:sldId id="442" r:id="rId7"/>
    <p:sldId id="458" r:id="rId8"/>
    <p:sldId id="459" r:id="rId9"/>
    <p:sldId id="501" r:id="rId10"/>
    <p:sldId id="460" r:id="rId11"/>
    <p:sldId id="461" r:id="rId12"/>
    <p:sldId id="462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506" r:id="rId21"/>
    <p:sldId id="477" r:id="rId22"/>
    <p:sldId id="478" r:id="rId23"/>
    <p:sldId id="479" r:id="rId24"/>
    <p:sldId id="480" r:id="rId25"/>
    <p:sldId id="481" r:id="rId26"/>
    <p:sldId id="509" r:id="rId27"/>
    <p:sldId id="510" r:id="rId28"/>
    <p:sldId id="507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3" autoAdjust="0"/>
  </p:normalViewPr>
  <p:slideViewPr>
    <p:cSldViewPr>
      <p:cViewPr varScale="1">
        <p:scale>
          <a:sx n="71" d="100"/>
          <a:sy n="71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9F86D-7DF3-3746-A1B5-3449BAB5D3F1}" type="datetimeFigureOut">
              <a:rPr lang="en-US" smtClean="0"/>
              <a:pPr/>
              <a:t>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47655-B4B9-0C47-86B4-E46A4B2A2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5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574F7E-4326-EB4C-8A0C-36377C08E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F2F13-4DDF-0049-A2CE-92CC617C75AF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6E583-626B-B748-A728-30080F1BB483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92357-3913-9F4D-ACDD-CA1DEE3FA469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6B726-52FF-4C45-B4AA-93A661A5D64F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XML is a tag-based</a:t>
            </a:r>
            <a:r>
              <a:rPr lang="en-US" baseline="0" dirty="0" smtClean="0"/>
              <a:t> notation.</a:t>
            </a:r>
            <a:endParaRPr lang="en-US" dirty="0" smtClean="0"/>
          </a:p>
          <a:p>
            <a:pPr eaLnBrk="1" hangingPunct="1"/>
            <a:r>
              <a:rPr lang="en-US" dirty="0" smtClean="0"/>
              <a:t>Tree contains entities, their attributes,</a:t>
            </a:r>
            <a:r>
              <a:rPr lang="en-US" baseline="0" dirty="0" smtClean="0"/>
              <a:t> and their relationships.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3AE84-F11D-BC4A-908E-36FFC53A82A6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Semistructured</a:t>
            </a:r>
            <a:r>
              <a:rPr lang="en-US" dirty="0" smtClean="0"/>
              <a:t> data: schema</a:t>
            </a:r>
            <a:r>
              <a:rPr lang="en-US" baseline="0" dirty="0" smtClean="0"/>
              <a:t> is implied by the data rather than being declared separately from the data. Schema can vary </a:t>
            </a:r>
          </a:p>
          <a:p>
            <a:pPr eaLnBrk="1" hangingPunct="1"/>
            <a:r>
              <a:rPr lang="en-US" baseline="0" dirty="0" smtClean="0"/>
              <a:t>arbitrarily both over time and within a single database.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C7E10-FCA4-904B-BED7-2F764EC23FD2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Why do we care about the mapping? </a:t>
            </a:r>
          </a:p>
          <a:p>
            <a:pPr eaLnBrk="1" hangingPunct="1"/>
            <a:r>
              <a:rPr lang="en-US" dirty="0" smtClean="0"/>
              <a:t>	 - data integration</a:t>
            </a:r>
          </a:p>
          <a:p>
            <a:pPr eaLnBrk="1" hangingPunct="1"/>
            <a:r>
              <a:rPr lang="en-US" dirty="0" smtClean="0"/>
              <a:t>	 - most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dbms</a:t>
            </a:r>
            <a:r>
              <a:rPr lang="en-US" baseline="0" dirty="0" smtClean="0"/>
              <a:t> support xml via putting it in relational format. 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E8852-54D8-C74A-B266-F3F7CDF3DBCB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Make point about how relational </a:t>
            </a:r>
            <a:r>
              <a:rPr lang="en-US" dirty="0" err="1" smtClean="0"/>
              <a:t>DBMSs</a:t>
            </a:r>
            <a:r>
              <a:rPr lang="en-US" dirty="0" smtClean="0"/>
              <a:t> now include better support for XML.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D13D-4BC0-0446-8A5A-970CEC8FDCB0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3543A-6330-FB45-BED4-D6EBEE43266E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04269-AFAC-8F4B-9469-82B7A3237135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B181D-3E77-7749-AC6F-ED28F08570BB}" type="slidenum">
              <a:rPr lang="en-US"/>
              <a:pPr/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For a computer to process XML docs</a:t>
            </a:r>
            <a:r>
              <a:rPr lang="en-US" baseline="0" dirty="0" smtClean="0"/>
              <a:t> automatically, it is helpful for there to be something like a schema for the documents.</a:t>
            </a:r>
          </a:p>
          <a:p>
            <a:pPr eaLnBrk="1" hangingPunct="1"/>
            <a:r>
              <a:rPr lang="en-US" baseline="0" dirty="0" smtClean="0"/>
              <a:t>Other example: application developers that need to create XML documents.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EF60A-0673-9047-898B-5F8D1FADDA3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F2B6A-F761-8544-85B9-20395698B88C}" type="slidenum">
              <a:rPr lang="en-US"/>
              <a:pPr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PCDATA = Parsed Character Data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3C80C-4339-0F46-8056-36AEF66F673E}" type="slidenum">
              <a:rPr lang="en-US"/>
              <a:pPr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EB46C-7B27-6641-B3D0-70846572C4AD}" type="slidenum">
              <a:rPr lang="en-US"/>
              <a:pPr/>
              <a:t>24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9E5C4-CA63-6A4A-A82A-56F29C1C2B74}" type="slidenum">
              <a:rPr lang="en-US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4A2D9-C863-FD4D-90BA-AAFD4F949A0B}" type="slidenum">
              <a:rPr lang="en-US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3963" cy="4116387"/>
          </a:xfrm>
          <a:noFill/>
          <a:ln/>
        </p:spPr>
        <p:txBody>
          <a:bodyPr lIns="90333" tIns="44374" rIns="90333" bIns="4437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98422-4926-7041-A17F-5D47689BFEC5}" type="slidenum">
              <a:rPr lang="en-US"/>
              <a:pPr/>
              <a:t>30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2F4DE-0F45-E143-A940-DEAB09744932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Values produced by </a:t>
            </a:r>
            <a:r>
              <a:rPr lang="en-US" dirty="0" err="1" smtClean="0"/>
              <a:t>XPath</a:t>
            </a:r>
            <a:r>
              <a:rPr lang="en-US" dirty="0" smtClean="0"/>
              <a:t> expression are sequences of items. An item is either a value of primitive type</a:t>
            </a:r>
            <a:r>
              <a:rPr lang="en-US" baseline="0" dirty="0" smtClean="0"/>
              <a:t> or a node. There are three types of nodes: docs, elements, and attributes.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73515-3CD9-6243-9D46-86CD119B3580}" type="slidenum">
              <a:rPr lang="en-US"/>
              <a:pPr/>
              <a:t>32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baseline="0" dirty="0" smtClean="0"/>
              <a:t> expression starts at the root of a doc and gives a sequence of tags and slashes. </a:t>
            </a:r>
          </a:p>
          <a:p>
            <a:pPr eaLnBrk="1" hangingPunct="1"/>
            <a:r>
              <a:rPr lang="en-US" baseline="0" dirty="0" smtClean="0"/>
              <a:t>/bib returns sequence of one item: an element node consisting of the entire contents of the doc.</a:t>
            </a:r>
          </a:p>
          <a:p>
            <a:pPr eaLnBrk="1" hangingPunct="1"/>
            <a:r>
              <a:rPr lang="en-US" baseline="0" dirty="0" smtClean="0"/>
              <a:t>/ returns the document node representing the file.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4A077-8804-1740-9FF7-BB5EAF78452A}" type="slidenum">
              <a:rPr lang="en-US"/>
              <a:pPr/>
              <a:t>33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B4C7B-F8E1-EA42-BCD9-8C3F374BC4A5}" type="slidenum">
              <a:rPr lang="en-US"/>
              <a:pPr/>
              <a:t>34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Result is se</a:t>
            </a:r>
            <a:r>
              <a:rPr lang="en-US" baseline="0" dirty="0" smtClean="0"/>
              <a:t>quence of values of matching attributes.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A7A88-7AA9-D349-B577-A1BAD8264C4B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9B0BB-7C1D-474C-95C9-C06B0332F87F}" type="slidenum">
              <a:rPr lang="en-US"/>
              <a:pPr/>
              <a:t>35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8A4F1-4BB2-1D46-AE7E-C304C66B1E0E}" type="slidenum">
              <a:rPr lang="en-US"/>
              <a:pPr/>
              <a:t>36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A0BA0-A6B2-CF46-993D-4A77C9048A97}" type="slidenum">
              <a:rPr lang="en-US"/>
              <a:pPr/>
              <a:t>37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tag [T] by itself is true only for elements that have one or more </a:t>
            </a:r>
            <a:r>
              <a:rPr lang="en-US" dirty="0" err="1" smtClean="0"/>
              <a:t>subelements</a:t>
            </a:r>
            <a:r>
              <a:rPr lang="en-US" dirty="0" smtClean="0"/>
              <a:t> with tag T.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FEFD3-3329-D849-9910-AD16286EF330}" type="slidenum">
              <a:rPr lang="en-US"/>
              <a:pPr/>
              <a:t>38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Author node must</a:t>
            </a:r>
            <a:r>
              <a:rPr lang="en-US" baseline="0" dirty="0" smtClean="0"/>
              <a:t> have a </a:t>
            </a:r>
            <a:r>
              <a:rPr lang="en-US" baseline="0" dirty="0" err="1" smtClean="0"/>
              <a:t>firstname</a:t>
            </a:r>
            <a:r>
              <a:rPr lang="en-US" baseline="0" dirty="0" smtClean="0"/>
              <a:t> child element, as well as an</a:t>
            </a:r>
          </a:p>
          <a:p>
            <a:pPr eaLnBrk="1" hangingPunct="1"/>
            <a:r>
              <a:rPr lang="en-US" baseline="0" dirty="0" smtClean="0"/>
              <a:t>address </a:t>
            </a:r>
            <a:r>
              <a:rPr lang="en-US" baseline="0" dirty="0" err="1" smtClean="0"/>
              <a:t>subelement</a:t>
            </a:r>
            <a:r>
              <a:rPr lang="en-US" baseline="0" dirty="0" smtClean="0"/>
              <a:t> that has a zip descendent and a city child element. Get the last names of those. 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65120-505A-1C4F-A6C1-0DABF87E9758}" type="slidenum">
              <a:rPr lang="en-US"/>
              <a:pPr/>
              <a:t>39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C0725-89B6-B04B-A3CC-1A63B749EB1C}" type="slidenum">
              <a:rPr lang="en-US"/>
              <a:pPr/>
              <a:t>40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1466-EDC3-F547-B408-554EE08083C4}" type="slidenum">
              <a:rPr lang="en-US"/>
              <a:pPr/>
              <a:t>41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So far, we have only navigated through </a:t>
            </a:r>
            <a:r>
              <a:rPr lang="en-US" dirty="0" err="1" smtClean="0"/>
              <a:t>semistructured</a:t>
            </a:r>
            <a:r>
              <a:rPr lang="en-US" dirty="0" smtClean="0"/>
              <a:t>-data</a:t>
            </a:r>
            <a:r>
              <a:rPr lang="en-US" baseline="0" dirty="0" smtClean="0"/>
              <a:t> graphs in two ways: from a node to its children or to an attribute.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 in fact provides a large number of “axes”, which are modes of navigation. Some of the other axes are parent, ancestor, </a:t>
            </a:r>
            <a:r>
              <a:rPr lang="en-US" baseline="0" dirty="0" err="1" smtClean="0"/>
              <a:t>desecendant</a:t>
            </a:r>
            <a:r>
              <a:rPr lang="en-US" baseline="0" dirty="0" smtClean="0"/>
              <a:t>, next-sibling, etc. The dots and @ are shorthand. One can also explicitly say: “child::…” or some other axes.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6D929-24BE-CA4D-8D84-67AEADF3E500}" type="slidenum">
              <a:rPr lang="en-US"/>
              <a:pPr/>
              <a:t>42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11CFE-0E5F-8641-A916-62D100A089E4}" type="slidenum">
              <a:rPr lang="en-US"/>
              <a:pPr/>
              <a:t>43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81ED3-13FE-6848-B875-F27AEDBBC73B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XML looks a bit like HTML… so</a:t>
            </a:r>
            <a:r>
              <a:rPr lang="en-US" baseline="0" dirty="0" smtClean="0"/>
              <a:t> what is the difference?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C42BC-0581-3C46-8A9F-312860A9E63F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1EC95-F23B-E346-B9C4-B392E75FFBC9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DCD8B-4979-D14C-A86A-5FCA8721FDE3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Element = pair of matching tags and everything that comes between them.</a:t>
            </a:r>
          </a:p>
          <a:p>
            <a:pPr eaLnBrk="1" hangingPunct="1"/>
            <a:r>
              <a:rPr lang="en-US" dirty="0" smtClean="0"/>
              <a:t>Illustrate</a:t>
            </a:r>
            <a:r>
              <a:rPr lang="en-US" baseline="0" dirty="0" smtClean="0"/>
              <a:t> these with the example.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declaration identifies which encoding is used to represent the characters in the document</a:t>
            </a:r>
          </a:p>
          <a:p>
            <a:r>
              <a:rPr lang="en-US" dirty="0" smtClean="0"/>
              <a:t>The standalone declaration indicates whether a document relies on information from an external source, such as external document type definition (DTD), for its content.</a:t>
            </a:r>
            <a:r>
              <a:rPr lang="en-US" baseline="0" dirty="0" smtClean="0"/>
              <a:t> </a:t>
            </a:r>
            <a:r>
              <a:rPr lang="en-US" dirty="0" smtClean="0"/>
              <a:t>If the standalone declaration has a value of "yes", for example, &lt;?xml version="1.0" standalone="yes"?&gt;, the parser will report an error if the document references an external DTD or external entities.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574F7E-4326-EB4C-8A0C-36377C08E2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6170F-655C-754C-8E34-38A7828680D8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A9FFE-F423-E249-8CF8-034230442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69402-0A84-2840-A8D2-9CB73908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59EF-010C-BA45-9C53-B396DB58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950CD-79F1-B94A-96C9-B23A152E3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BC404-CBAC-1E42-9DF3-C8168CEA9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87-B4E1-C64B-BF68-E84CBDF5D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637B6-4C7B-9642-9517-620418A1E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A0CB8-512C-5941-B245-3A6F40C78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21CEF-0305-E847-A97D-11221360E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0545F-EC8C-CC46-88A9-7001C3A51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9DD1-0279-BD48-8FC7-E7A96DC4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8D9C8FF7-8D1A-F842-974A-0D2D2F73F1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validator.w3.org/check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Data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 11: XML and </a:t>
            </a:r>
            <a:r>
              <a:rPr lang="en-US" dirty="0" err="1" smtClean="0"/>
              <a:t>XPath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A9FFE-F423-E249-8CF8-034230442CB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04B24E-90FB-A944-AC0B-BD2848471EB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XML: Attributes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194550" cy="350996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>
                <a:ea typeface="+mn-ea"/>
                <a:cs typeface="+mn-cs"/>
              </a:rPr>
              <a:t> </a:t>
            </a:r>
            <a:r>
              <a:rPr lang="en-US">
                <a:solidFill>
                  <a:srgbClr val="CC3300"/>
                </a:solidFill>
                <a:ea typeface="+mn-ea"/>
                <a:cs typeface="+mn-cs"/>
              </a:rPr>
              <a:t>price</a:t>
            </a:r>
            <a:r>
              <a:rPr lang="en-US">
                <a:ea typeface="+mn-ea"/>
                <a:cs typeface="+mn-cs"/>
              </a:rPr>
              <a:t> = “55” </a:t>
            </a:r>
            <a:r>
              <a:rPr lang="en-US">
                <a:solidFill>
                  <a:srgbClr val="CC3300"/>
                </a:solidFill>
                <a:ea typeface="+mn-ea"/>
                <a:cs typeface="+mn-cs"/>
              </a:rPr>
              <a:t>currency</a:t>
            </a:r>
            <a:r>
              <a:rPr lang="en-US">
                <a:ea typeface="+mn-ea"/>
                <a:cs typeface="+mn-cs"/>
              </a:rPr>
              <a:t> = “USD”&gt;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>
                <a:ea typeface="+mn-ea"/>
                <a:cs typeface="+mn-cs"/>
              </a:rPr>
              <a:t>&gt; Foundations of Databases 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>
                <a:ea typeface="+mn-ea"/>
                <a:cs typeface="+mn-cs"/>
              </a:rPr>
              <a:t>&gt; Abiteboul 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 …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   &lt;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>
                <a:ea typeface="+mn-ea"/>
                <a:cs typeface="+mn-cs"/>
              </a:rPr>
              <a:t>&gt; 1995 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&lt;/</a:t>
            </a:r>
            <a:r>
              <a:rPr lang="en-US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>
                <a:ea typeface="+mn-ea"/>
                <a:cs typeface="+mn-cs"/>
              </a:rPr>
              <a:t>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FADC3-159C-5F47-84DB-8ECC8482073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 v.s. Elements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4495800" cy="2246769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CC3300"/>
                </a:solidFill>
                <a:ea typeface="+mn-ea"/>
                <a:cs typeface="+mn-cs"/>
              </a:rPr>
              <a:t>price</a:t>
            </a:r>
            <a:r>
              <a:rPr lang="en-US" sz="2000" dirty="0">
                <a:ea typeface="+mn-ea"/>
                <a:cs typeface="+mn-cs"/>
              </a:rPr>
              <a:t> = “55” </a:t>
            </a:r>
            <a:r>
              <a:rPr lang="en-US" sz="2000" dirty="0">
                <a:solidFill>
                  <a:srgbClr val="CC3300"/>
                </a:solidFill>
                <a:ea typeface="+mn-ea"/>
                <a:cs typeface="+mn-cs"/>
              </a:rPr>
              <a:t>currency</a:t>
            </a:r>
            <a:r>
              <a:rPr lang="en-US" sz="2000" dirty="0">
                <a:ea typeface="+mn-ea"/>
                <a:cs typeface="+mn-cs"/>
              </a:rPr>
              <a:t> = “USD”&gt;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000" dirty="0">
                <a:ea typeface="+mn-ea"/>
                <a:cs typeface="+mn-cs"/>
              </a:rPr>
              <a:t>&gt; Foundations of </a:t>
            </a:r>
            <a:r>
              <a:rPr lang="en-US" sz="2000" dirty="0" err="1">
                <a:ea typeface="+mn-ea"/>
                <a:cs typeface="+mn-cs"/>
              </a:rPr>
              <a:t>DBs</a:t>
            </a:r>
            <a:r>
              <a:rPr lang="en-US" sz="2000" dirty="0">
                <a:ea typeface="+mn-ea"/>
                <a:cs typeface="+mn-cs"/>
              </a:rPr>
              <a:t> 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000" dirty="0">
                <a:ea typeface="+mn-ea"/>
                <a:cs typeface="+mn-cs"/>
              </a:rPr>
              <a:t>&gt; </a:t>
            </a:r>
            <a:r>
              <a:rPr lang="en-US" sz="2000" dirty="0" err="1">
                <a:ea typeface="+mn-ea"/>
                <a:cs typeface="+mn-cs"/>
              </a:rPr>
              <a:t>Abiteboul</a:t>
            </a:r>
            <a:r>
              <a:rPr lang="en-US" sz="2000" dirty="0">
                <a:ea typeface="+mn-ea"/>
                <a:cs typeface="+mn-cs"/>
              </a:rPr>
              <a:t> 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…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&lt;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 sz="2000" dirty="0">
                <a:ea typeface="+mn-ea"/>
                <a:cs typeface="+mn-cs"/>
              </a:rPr>
              <a:t>&gt; 1995 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year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</a:t>
            </a:r>
            <a:r>
              <a:rPr lang="en-US" sz="2000" dirty="0">
                <a:solidFill>
                  <a:srgbClr val="006600"/>
                </a:solidFill>
                <a:ea typeface="+mn-ea"/>
                <a:cs typeface="+mn-cs"/>
              </a:rPr>
              <a:t>book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28600" y="5257800"/>
            <a:ext cx="889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srgbClr val="FF33CC"/>
                </a:solidFill>
                <a:latin typeface="Arial" charset="0"/>
              </a:rPr>
              <a:t>A</a:t>
            </a:r>
            <a:r>
              <a:rPr lang="en-US" sz="3200" dirty="0" smtClean="0">
                <a:solidFill>
                  <a:srgbClr val="FF33CC"/>
                </a:solidFill>
                <a:latin typeface="Arial" charset="0"/>
              </a:rPr>
              <a:t>ttributes </a:t>
            </a:r>
            <a:r>
              <a:rPr lang="en-US" sz="3200" dirty="0">
                <a:solidFill>
                  <a:srgbClr val="FF33CC"/>
                </a:solidFill>
                <a:latin typeface="Arial" charset="0"/>
              </a:rPr>
              <a:t>are alternative ways to represent data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4845050" y="2133600"/>
            <a:ext cx="4190921" cy="2985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 Foundations of </a:t>
            </a:r>
            <a:r>
              <a:rPr lang="en-US" sz="2000" dirty="0" err="1">
                <a:latin typeface="Arial"/>
                <a:cs typeface="Arial"/>
              </a:rPr>
              <a:t>DBs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Abiteboul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 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2000" dirty="0">
                <a:latin typeface="Arial"/>
                <a:cs typeface="Arial"/>
              </a:rPr>
              <a:t>&gt; 1995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&gt; 55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currency</a:t>
            </a:r>
            <a:r>
              <a:rPr lang="en-US" sz="2000" dirty="0">
                <a:latin typeface="Arial"/>
                <a:cs typeface="Arial"/>
              </a:rPr>
              <a:t>&gt; USD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currency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A3617-480E-3449-99E9-16679D46F39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Comparison</a:t>
            </a:r>
          </a:p>
        </p:txBody>
      </p:sp>
      <p:graphicFrame>
        <p:nvGraphicFramePr>
          <p:cNvPr id="237607" name="Group 39"/>
          <p:cNvGraphicFramePr>
            <a:graphicFrameLocks noGrp="1"/>
          </p:cNvGraphicFramePr>
          <p:nvPr/>
        </p:nvGraphicFramePr>
        <p:xfrm>
          <a:off x="1066800" y="2514600"/>
          <a:ext cx="6858000" cy="299720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Elements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/>
                          <a:cs typeface="Arial"/>
                        </a:rPr>
                        <a:t>Attributes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Ordered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Unordered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May be repeated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Must be unique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May be nested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Must be atomic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9A04CB-516D-0C40-A1A9-6E11833C24B3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Semantics: a Tree !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76200" y="2133600"/>
            <a:ext cx="3148518" cy="40857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 </a:t>
            </a:r>
            <a:r>
              <a:rPr lang="en-US" sz="1800" dirty="0">
                <a:solidFill>
                  <a:srgbClr val="CC3300"/>
                </a:solidFill>
                <a:latin typeface="Arial"/>
                <a:cs typeface="Arial"/>
              </a:rPr>
              <a:t>id</a:t>
            </a:r>
            <a:r>
              <a:rPr lang="en-US" sz="1800" dirty="0">
                <a:latin typeface="Arial"/>
                <a:cs typeface="Arial"/>
              </a:rPr>
              <a:t>=“o555”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 Mary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street</a:t>
            </a:r>
            <a:r>
              <a:rPr lang="en-US" sz="1800" dirty="0">
                <a:latin typeface="Arial"/>
                <a:cs typeface="Arial"/>
              </a:rPr>
              <a:t>&gt;Maple&lt;/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street</a:t>
            </a:r>
            <a:r>
              <a:rPr lang="en-US" sz="1800" dirty="0">
                <a:latin typeface="Arial"/>
                <a:cs typeface="Arial"/>
              </a:rPr>
              <a:t>&gt;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no</a:t>
            </a:r>
            <a:r>
              <a:rPr lang="en-US" sz="1800" dirty="0">
                <a:latin typeface="Arial"/>
                <a:cs typeface="Arial"/>
              </a:rPr>
              <a:t>&gt; 345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no</a:t>
            </a:r>
            <a:r>
              <a:rPr lang="en-US" sz="1800" dirty="0">
                <a:latin typeface="Arial"/>
                <a:cs typeface="Arial"/>
              </a:rPr>
              <a:t>&gt;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city</a:t>
            </a:r>
            <a:r>
              <a:rPr lang="en-US" sz="1800" dirty="0">
                <a:latin typeface="Arial"/>
                <a:cs typeface="Arial"/>
              </a:rPr>
              <a:t>&gt; Seattle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city</a:t>
            </a:r>
            <a:r>
              <a:rPr lang="en-US" sz="1800" dirty="0">
                <a:latin typeface="Arial"/>
                <a:cs typeface="Arial"/>
              </a:rPr>
              <a:t>&gt;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 John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&gt;Thailand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 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800" dirty="0">
                <a:latin typeface="Arial"/>
                <a:cs typeface="Arial"/>
              </a:rPr>
              <a:t>&gt;23456&lt;/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  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1800" dirty="0">
                <a:latin typeface="Arial"/>
                <a:cs typeface="Arial"/>
              </a:rPr>
              <a:t>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6291263" y="1989138"/>
            <a:ext cx="75104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3810000" y="4724400"/>
            <a:ext cx="849041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Mary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5183188" y="2514600"/>
            <a:ext cx="1031608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person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7469188" y="2819400"/>
            <a:ext cx="1031608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person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3887788" y="3733800"/>
            <a:ext cx="891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38922" name="Oval 9"/>
          <p:cNvSpPr>
            <a:spLocks noChangeArrowheads="1"/>
          </p:cNvSpPr>
          <p:nvPr/>
        </p:nvSpPr>
        <p:spPr bwMode="auto">
          <a:xfrm>
            <a:off x="5038725" y="3657600"/>
            <a:ext cx="1157839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address</a:t>
            </a:r>
          </a:p>
        </p:txBody>
      </p:sp>
      <p:sp>
        <p:nvSpPr>
          <p:cNvPr id="38923" name="Oval 10"/>
          <p:cNvSpPr>
            <a:spLocks noChangeArrowheads="1"/>
          </p:cNvSpPr>
          <p:nvPr/>
        </p:nvSpPr>
        <p:spPr bwMode="auto">
          <a:xfrm>
            <a:off x="6630988" y="3962400"/>
            <a:ext cx="89120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38924" name="Oval 11"/>
          <p:cNvSpPr>
            <a:spLocks noChangeArrowheads="1"/>
          </p:cNvSpPr>
          <p:nvPr/>
        </p:nvSpPr>
        <p:spPr bwMode="auto">
          <a:xfrm>
            <a:off x="7392988" y="3886200"/>
            <a:ext cx="1157839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address</a:t>
            </a:r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4649788" y="4648200"/>
            <a:ext cx="891077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street</a:t>
            </a:r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5562600" y="4648200"/>
            <a:ext cx="540490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no</a:t>
            </a:r>
          </a:p>
        </p:txBody>
      </p:sp>
      <p:sp>
        <p:nvSpPr>
          <p:cNvPr id="38927" name="Oval 14"/>
          <p:cNvSpPr>
            <a:spLocks noChangeArrowheads="1"/>
          </p:cNvSpPr>
          <p:nvPr/>
        </p:nvSpPr>
        <p:spPr bwMode="auto">
          <a:xfrm>
            <a:off x="6134100" y="4648200"/>
            <a:ext cx="656401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city</a:t>
            </a:r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4321175" y="5486400"/>
            <a:ext cx="980996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Maple</a:t>
            </a:r>
          </a:p>
        </p:txBody>
      </p:sp>
      <p:sp>
        <p:nvSpPr>
          <p:cNvPr id="38929" name="Oval 16"/>
          <p:cNvSpPr>
            <a:spLocks noChangeArrowheads="1"/>
          </p:cNvSpPr>
          <p:nvPr/>
        </p:nvSpPr>
        <p:spPr bwMode="auto">
          <a:xfrm>
            <a:off x="5464175" y="5486400"/>
            <a:ext cx="680897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345</a:t>
            </a:r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6107113" y="5562600"/>
            <a:ext cx="1089194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Seattle</a:t>
            </a:r>
          </a:p>
        </p:txBody>
      </p:sp>
      <p:sp>
        <p:nvSpPr>
          <p:cNvPr id="38931" name="Oval 18"/>
          <p:cNvSpPr>
            <a:spLocks noChangeArrowheads="1"/>
          </p:cNvSpPr>
          <p:nvPr/>
        </p:nvSpPr>
        <p:spPr bwMode="auto">
          <a:xfrm>
            <a:off x="6781800" y="4953000"/>
            <a:ext cx="862724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John</a:t>
            </a:r>
          </a:p>
        </p:txBody>
      </p:sp>
      <p:sp>
        <p:nvSpPr>
          <p:cNvPr id="38932" name="Oval 19"/>
          <p:cNvSpPr>
            <a:spLocks noChangeArrowheads="1"/>
          </p:cNvSpPr>
          <p:nvPr/>
        </p:nvSpPr>
        <p:spPr bwMode="auto">
          <a:xfrm>
            <a:off x="7543800" y="4724400"/>
            <a:ext cx="778653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Thai</a:t>
            </a:r>
          </a:p>
        </p:txBody>
      </p:sp>
      <p:cxnSp>
        <p:nvCxnSpPr>
          <p:cNvPr id="38933" name="AutoShape 20"/>
          <p:cNvCxnSpPr>
            <a:cxnSpLocks noChangeShapeType="1"/>
            <a:stCxn id="38917" idx="3"/>
            <a:endCxn id="38919" idx="7"/>
          </p:cNvCxnSpPr>
          <p:nvPr/>
        </p:nvCxnSpPr>
        <p:spPr bwMode="auto">
          <a:xfrm rot="5400000">
            <a:off x="6122770" y="2299501"/>
            <a:ext cx="219432" cy="337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4" name="AutoShape 21"/>
          <p:cNvCxnSpPr>
            <a:cxnSpLocks noChangeShapeType="1"/>
            <a:stCxn id="38917" idx="5"/>
            <a:endCxn id="38920" idx="1"/>
          </p:cNvCxnSpPr>
          <p:nvPr/>
        </p:nvCxnSpPr>
        <p:spPr bwMode="auto">
          <a:xfrm rot="16200000" flipH="1">
            <a:off x="7014173" y="2276691"/>
            <a:ext cx="524232" cy="68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5" name="AutoShape 22"/>
          <p:cNvCxnSpPr>
            <a:cxnSpLocks noChangeShapeType="1"/>
            <a:stCxn id="38919" idx="3"/>
            <a:endCxn id="38921" idx="7"/>
          </p:cNvCxnSpPr>
          <p:nvPr/>
        </p:nvCxnSpPr>
        <p:spPr bwMode="auto">
          <a:xfrm rot="5400000">
            <a:off x="4534784" y="2997702"/>
            <a:ext cx="913170" cy="685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6" name="AutoShape 23"/>
          <p:cNvCxnSpPr>
            <a:cxnSpLocks noChangeShapeType="1"/>
            <a:stCxn id="38919" idx="4"/>
            <a:endCxn id="38922" idx="0"/>
          </p:cNvCxnSpPr>
          <p:nvPr/>
        </p:nvCxnSpPr>
        <p:spPr bwMode="auto">
          <a:xfrm rot="5400000">
            <a:off x="5303215" y="3261823"/>
            <a:ext cx="710208" cy="813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7" name="AutoShape 24"/>
          <p:cNvCxnSpPr>
            <a:cxnSpLocks noChangeShapeType="1"/>
            <a:stCxn id="38920" idx="3"/>
            <a:endCxn id="38923" idx="0"/>
          </p:cNvCxnSpPr>
          <p:nvPr/>
        </p:nvCxnSpPr>
        <p:spPr bwMode="auto">
          <a:xfrm rot="5400000">
            <a:off x="6961632" y="3303768"/>
            <a:ext cx="773589" cy="543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8" name="AutoShape 25"/>
          <p:cNvCxnSpPr>
            <a:cxnSpLocks noChangeShapeType="1"/>
            <a:stCxn id="38920" idx="4"/>
            <a:endCxn id="38924" idx="0"/>
          </p:cNvCxnSpPr>
          <p:nvPr/>
        </p:nvCxnSpPr>
        <p:spPr bwMode="auto">
          <a:xfrm rot="5400000">
            <a:off x="7661446" y="3562654"/>
            <a:ext cx="634008" cy="13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39" name="AutoShape 26"/>
          <p:cNvCxnSpPr>
            <a:cxnSpLocks noChangeShapeType="1"/>
            <a:stCxn id="38921" idx="4"/>
            <a:endCxn id="38918" idx="0"/>
          </p:cNvCxnSpPr>
          <p:nvPr/>
        </p:nvCxnSpPr>
        <p:spPr bwMode="auto">
          <a:xfrm rot="5400000">
            <a:off x="4005051" y="4396063"/>
            <a:ext cx="557808" cy="988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0" name="AutoShape 27"/>
          <p:cNvCxnSpPr>
            <a:cxnSpLocks noChangeShapeType="1"/>
            <a:stCxn id="38922" idx="3"/>
            <a:endCxn id="38925" idx="0"/>
          </p:cNvCxnSpPr>
          <p:nvPr/>
        </p:nvCxnSpPr>
        <p:spPr bwMode="auto">
          <a:xfrm rot="5400000">
            <a:off x="4841213" y="4281125"/>
            <a:ext cx="621189" cy="112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1" name="AutoShape 28"/>
          <p:cNvCxnSpPr>
            <a:cxnSpLocks noChangeShapeType="1"/>
            <a:stCxn id="38922" idx="4"/>
            <a:endCxn id="38926" idx="0"/>
          </p:cNvCxnSpPr>
          <p:nvPr/>
        </p:nvCxnSpPr>
        <p:spPr bwMode="auto">
          <a:xfrm rot="16200000" flipH="1">
            <a:off x="5446341" y="4261696"/>
            <a:ext cx="557808" cy="21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2" name="AutoShape 29"/>
          <p:cNvCxnSpPr>
            <a:cxnSpLocks noChangeShapeType="1"/>
            <a:stCxn id="38922" idx="5"/>
            <a:endCxn id="38927" idx="0"/>
          </p:cNvCxnSpPr>
          <p:nvPr/>
        </p:nvCxnSpPr>
        <p:spPr bwMode="auto">
          <a:xfrm rot="16200000" flipH="1">
            <a:off x="5934057" y="4119955"/>
            <a:ext cx="621189" cy="435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3" name="AutoShape 30"/>
          <p:cNvCxnSpPr>
            <a:cxnSpLocks noChangeShapeType="1"/>
            <a:stCxn id="38925" idx="4"/>
            <a:endCxn id="38928" idx="0"/>
          </p:cNvCxnSpPr>
          <p:nvPr/>
        </p:nvCxnSpPr>
        <p:spPr bwMode="auto">
          <a:xfrm rot="5400000">
            <a:off x="4750796" y="5141869"/>
            <a:ext cx="405408" cy="283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4" name="AutoShape 31"/>
          <p:cNvCxnSpPr>
            <a:cxnSpLocks noChangeShapeType="1"/>
            <a:stCxn id="38926" idx="4"/>
            <a:endCxn id="38929" idx="0"/>
          </p:cNvCxnSpPr>
          <p:nvPr/>
        </p:nvCxnSpPr>
        <p:spPr bwMode="auto">
          <a:xfrm rot="5400000">
            <a:off x="5616031" y="5269586"/>
            <a:ext cx="405408" cy="28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5" name="AutoShape 32"/>
          <p:cNvCxnSpPr>
            <a:cxnSpLocks noChangeShapeType="1"/>
            <a:stCxn id="38927" idx="4"/>
            <a:endCxn id="38930" idx="0"/>
          </p:cNvCxnSpPr>
          <p:nvPr/>
        </p:nvCxnSpPr>
        <p:spPr bwMode="auto">
          <a:xfrm rot="16200000" flipH="1">
            <a:off x="6316201" y="5227091"/>
            <a:ext cx="481608" cy="1894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6" name="AutoShape 33"/>
          <p:cNvCxnSpPr>
            <a:cxnSpLocks noChangeShapeType="1"/>
            <a:stCxn id="38923" idx="4"/>
            <a:endCxn id="38931" idx="0"/>
          </p:cNvCxnSpPr>
          <p:nvPr/>
        </p:nvCxnSpPr>
        <p:spPr bwMode="auto">
          <a:xfrm rot="16200000" flipH="1">
            <a:off x="6865971" y="4605809"/>
            <a:ext cx="557808" cy="136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47" name="AutoShape 34"/>
          <p:cNvCxnSpPr>
            <a:cxnSpLocks noChangeShapeType="1"/>
            <a:stCxn id="38924" idx="4"/>
            <a:endCxn id="38932" idx="0"/>
          </p:cNvCxnSpPr>
          <p:nvPr/>
        </p:nvCxnSpPr>
        <p:spPr bwMode="auto">
          <a:xfrm rot="5400000">
            <a:off x="7749814" y="4502306"/>
            <a:ext cx="405408" cy="38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948" name="Oval 35"/>
          <p:cNvSpPr>
            <a:spLocks noChangeArrowheads="1"/>
          </p:cNvSpPr>
          <p:nvPr/>
        </p:nvSpPr>
        <p:spPr bwMode="auto">
          <a:xfrm>
            <a:off x="8170863" y="4114800"/>
            <a:ext cx="961712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38949" name="Oval 36"/>
          <p:cNvSpPr>
            <a:spLocks noChangeArrowheads="1"/>
          </p:cNvSpPr>
          <p:nvPr/>
        </p:nvSpPr>
        <p:spPr bwMode="auto">
          <a:xfrm>
            <a:off x="8153400" y="5029200"/>
            <a:ext cx="961712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23456</a:t>
            </a:r>
          </a:p>
        </p:txBody>
      </p:sp>
      <p:cxnSp>
        <p:nvCxnSpPr>
          <p:cNvPr id="38950" name="AutoShape 37"/>
          <p:cNvCxnSpPr>
            <a:cxnSpLocks noChangeShapeType="1"/>
            <a:stCxn id="38920" idx="5"/>
            <a:endCxn id="38948" idx="0"/>
          </p:cNvCxnSpPr>
          <p:nvPr/>
        </p:nvCxnSpPr>
        <p:spPr bwMode="auto">
          <a:xfrm rot="16200000" flipH="1">
            <a:off x="8037726" y="3500806"/>
            <a:ext cx="925989" cy="30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51" name="AutoShape 38"/>
          <p:cNvCxnSpPr>
            <a:cxnSpLocks noChangeShapeType="1"/>
            <a:stCxn id="38948" idx="4"/>
            <a:endCxn id="38949" idx="0"/>
          </p:cNvCxnSpPr>
          <p:nvPr/>
        </p:nvCxnSpPr>
        <p:spPr bwMode="auto">
          <a:xfrm rot="5400000">
            <a:off x="8402184" y="4779665"/>
            <a:ext cx="481608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952" name="Oval 39"/>
          <p:cNvSpPr>
            <a:spLocks noChangeArrowheads="1"/>
          </p:cNvSpPr>
          <p:nvPr/>
        </p:nvSpPr>
        <p:spPr bwMode="auto">
          <a:xfrm>
            <a:off x="3657600" y="3352800"/>
            <a:ext cx="456172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CC3300"/>
                </a:solidFill>
                <a:latin typeface="Arial"/>
                <a:cs typeface="Arial"/>
              </a:rPr>
              <a:t>id</a:t>
            </a:r>
          </a:p>
        </p:txBody>
      </p:sp>
      <p:sp>
        <p:nvSpPr>
          <p:cNvPr id="38953" name="Oval 40"/>
          <p:cNvSpPr>
            <a:spLocks noChangeArrowheads="1"/>
          </p:cNvSpPr>
          <p:nvPr/>
        </p:nvSpPr>
        <p:spPr bwMode="auto">
          <a:xfrm>
            <a:off x="3352800" y="4267200"/>
            <a:ext cx="835111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Arial"/>
                <a:cs typeface="Arial"/>
              </a:rPr>
              <a:t>o555</a:t>
            </a:r>
          </a:p>
        </p:txBody>
      </p:sp>
      <p:cxnSp>
        <p:nvCxnSpPr>
          <p:cNvPr id="38954" name="AutoShape 41"/>
          <p:cNvCxnSpPr>
            <a:cxnSpLocks noChangeShapeType="1"/>
            <a:stCxn id="38919" idx="2"/>
            <a:endCxn id="38952" idx="7"/>
          </p:cNvCxnSpPr>
          <p:nvPr/>
        </p:nvCxnSpPr>
        <p:spPr bwMode="auto">
          <a:xfrm rot="10800000" flipV="1">
            <a:off x="4046968" y="2730995"/>
            <a:ext cx="1136221" cy="685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955" name="AutoShape 42"/>
          <p:cNvCxnSpPr>
            <a:cxnSpLocks noChangeShapeType="1"/>
            <a:stCxn id="38952" idx="3"/>
            <a:endCxn id="38953" idx="0"/>
          </p:cNvCxnSpPr>
          <p:nvPr/>
        </p:nvCxnSpPr>
        <p:spPr bwMode="auto">
          <a:xfrm rot="16200000" flipH="1">
            <a:off x="3474886" y="3971729"/>
            <a:ext cx="544989" cy="45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962400" y="1524000"/>
            <a:ext cx="5016500" cy="4611688"/>
            <a:chOff x="2496" y="960"/>
            <a:chExt cx="3160" cy="2905"/>
          </a:xfrm>
        </p:grpSpPr>
        <p:sp>
          <p:nvSpPr>
            <p:cNvPr id="38958" name="AutoShape 44"/>
            <p:cNvSpPr>
              <a:spLocks noChangeArrowheads="1"/>
            </p:cNvSpPr>
            <p:nvPr/>
          </p:nvSpPr>
          <p:spPr bwMode="auto">
            <a:xfrm>
              <a:off x="4992" y="960"/>
              <a:ext cx="664" cy="409"/>
            </a:xfrm>
            <a:prstGeom prst="wedgeEllipseCallout">
              <a:avLst>
                <a:gd name="adj1" fmla="val -40477"/>
                <a:gd name="adj2" fmla="val 122296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Arial"/>
                  <a:cs typeface="Arial"/>
                </a:rPr>
                <a:t>Element</a:t>
              </a:r>
              <a:br>
                <a:rPr lang="en-US" sz="1200">
                  <a:latin typeface="Arial"/>
                  <a:cs typeface="Arial"/>
                </a:rPr>
              </a:br>
              <a:r>
                <a:rPr lang="en-US" sz="1200">
                  <a:latin typeface="Arial"/>
                  <a:cs typeface="Arial"/>
                </a:rPr>
                <a:t>node</a:t>
              </a:r>
            </a:p>
          </p:txBody>
        </p:sp>
        <p:sp>
          <p:nvSpPr>
            <p:cNvPr id="38959" name="AutoShape 45"/>
            <p:cNvSpPr>
              <a:spLocks noChangeArrowheads="1"/>
            </p:cNvSpPr>
            <p:nvPr/>
          </p:nvSpPr>
          <p:spPr bwMode="auto">
            <a:xfrm>
              <a:off x="4861" y="3456"/>
              <a:ext cx="467" cy="409"/>
            </a:xfrm>
            <a:prstGeom prst="wedgeEllipseCallout">
              <a:avLst>
                <a:gd name="adj1" fmla="val -127083"/>
                <a:gd name="adj2" fmla="val -1351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Text</a:t>
              </a:r>
              <a:br>
                <a:rPr lang="en-US" sz="1200" dirty="0">
                  <a:latin typeface="Arial"/>
                  <a:cs typeface="Arial"/>
                </a:rPr>
              </a:br>
              <a:r>
                <a:rPr lang="en-US" sz="1200" dirty="0">
                  <a:latin typeface="Arial"/>
                  <a:cs typeface="Arial"/>
                </a:rPr>
                <a:t>node</a:t>
              </a:r>
            </a:p>
          </p:txBody>
        </p:sp>
        <p:sp>
          <p:nvSpPr>
            <p:cNvPr id="38960" name="AutoShape 46"/>
            <p:cNvSpPr>
              <a:spLocks noChangeArrowheads="1"/>
            </p:cNvSpPr>
            <p:nvPr/>
          </p:nvSpPr>
          <p:spPr bwMode="auto">
            <a:xfrm>
              <a:off x="2496" y="1104"/>
              <a:ext cx="683" cy="409"/>
            </a:xfrm>
            <a:prstGeom prst="wedgeEllipseCallout">
              <a:avLst>
                <a:gd name="adj1" fmla="val -55907"/>
                <a:gd name="adj2" fmla="val 16261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Attribute</a:t>
              </a:r>
              <a:br>
                <a:rPr lang="en-US" sz="1200" dirty="0">
                  <a:latin typeface="Arial"/>
                  <a:cs typeface="Arial"/>
                </a:rPr>
              </a:br>
              <a:r>
                <a:rPr lang="en-US" sz="1200" dirty="0">
                  <a:latin typeface="Arial"/>
                  <a:cs typeface="Arial"/>
                </a:rPr>
                <a:t>node</a:t>
              </a:r>
            </a:p>
          </p:txBody>
        </p:sp>
      </p:grpSp>
      <p:sp>
        <p:nvSpPr>
          <p:cNvPr id="38957" name="Text Box 47"/>
          <p:cNvSpPr txBox="1">
            <a:spLocks noChangeArrowheads="1"/>
          </p:cNvSpPr>
          <p:nvPr/>
        </p:nvSpPr>
        <p:spPr bwMode="auto">
          <a:xfrm>
            <a:off x="4327525" y="6213475"/>
            <a:ext cx="2051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Order matters !!!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AE78A-6452-6A48-B10C-3BC375F40A8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Data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XML is </a:t>
            </a:r>
            <a:r>
              <a:rPr lang="en-US" dirty="0">
                <a:solidFill>
                  <a:srgbClr val="FF3300"/>
                </a:solidFill>
              </a:rPr>
              <a:t>self-describing</a:t>
            </a:r>
          </a:p>
          <a:p>
            <a:pPr eaLnBrk="1" hangingPunct="1"/>
            <a:r>
              <a:rPr lang="en-US" dirty="0"/>
              <a:t>Schema elements become part of the data</a:t>
            </a:r>
          </a:p>
          <a:p>
            <a:pPr lvl="1" eaLnBrk="1" hangingPunct="1"/>
            <a:r>
              <a:rPr lang="en-US" dirty="0" smtClean="0"/>
              <a:t>Relational </a:t>
            </a:r>
            <a:r>
              <a:rPr lang="en-US" dirty="0"/>
              <a:t>schema: </a:t>
            </a:r>
            <a:r>
              <a:rPr lang="en-US" dirty="0" err="1" smtClean="0">
                <a:solidFill>
                  <a:srgbClr val="006600"/>
                </a:solidFill>
              </a:rPr>
              <a:t>person(</a:t>
            </a:r>
            <a:r>
              <a:rPr lang="en-US" dirty="0" err="1">
                <a:solidFill>
                  <a:srgbClr val="006600"/>
                </a:solidFill>
              </a:rPr>
              <a:t>name,phone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  <a:p>
            <a:pPr lvl="1" eaLnBrk="1" hangingPunct="1"/>
            <a:r>
              <a:rPr lang="en-US" dirty="0"/>
              <a:t>In XML &lt;</a:t>
            </a:r>
            <a:r>
              <a:rPr lang="en-US" dirty="0" smtClean="0">
                <a:solidFill>
                  <a:srgbClr val="006600"/>
                </a:solidFill>
              </a:rPr>
              <a:t>person</a:t>
            </a:r>
            <a:r>
              <a:rPr lang="en-US" dirty="0" smtClean="0"/>
              <a:t>&gt;</a:t>
            </a:r>
            <a:r>
              <a:rPr lang="en-US" dirty="0"/>
              <a:t>, &lt;</a:t>
            </a:r>
            <a:r>
              <a:rPr lang="en-US" dirty="0">
                <a:solidFill>
                  <a:srgbClr val="006600"/>
                </a:solidFill>
              </a:rPr>
              <a:t>name</a:t>
            </a:r>
            <a:r>
              <a:rPr lang="en-US" dirty="0"/>
              <a:t>&gt;, &lt;</a:t>
            </a:r>
            <a:r>
              <a:rPr lang="en-US" dirty="0">
                <a:solidFill>
                  <a:srgbClr val="006600"/>
                </a:solidFill>
              </a:rPr>
              <a:t>phone</a:t>
            </a:r>
            <a:r>
              <a:rPr lang="en-US" dirty="0"/>
              <a:t>&gt; are part of the data, and are repeated many times</a:t>
            </a:r>
          </a:p>
          <a:p>
            <a:pPr eaLnBrk="1" hangingPunct="1"/>
            <a:r>
              <a:rPr lang="en-US" dirty="0"/>
              <a:t>Consequence: XML is much more flexible</a:t>
            </a:r>
          </a:p>
          <a:p>
            <a:pPr eaLnBrk="1" hangingPunct="1"/>
            <a:r>
              <a:rPr lang="en-US" dirty="0"/>
              <a:t>XML = </a:t>
            </a:r>
            <a:r>
              <a:rPr lang="en-US" dirty="0" err="1">
                <a:solidFill>
                  <a:srgbClr val="FF3300"/>
                </a:solidFill>
              </a:rPr>
              <a:t>semistructured</a:t>
            </a:r>
            <a:r>
              <a:rPr lang="en-US" dirty="0"/>
              <a:t>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E7606A-D5F4-7A46-8D07-1C1C37CEA99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457200"/>
            <a:ext cx="8983662" cy="76200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Mapping Relational Data to XML Data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3657600"/>
            <a:ext cx="5095415" cy="255454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ea typeface="+mn-ea"/>
              </a:rPr>
              <a:t>&lt;</a:t>
            </a:r>
            <a:r>
              <a:rPr lang="en-US" sz="2000" dirty="0" smtClean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2000" dirty="0" smtClean="0">
                <a:ea typeface="+mn-ea"/>
              </a:rPr>
              <a:t>&gt;</a:t>
            </a:r>
            <a:endParaRPr lang="en-US" sz="2000" dirty="0"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6600"/>
                </a:solidFill>
              </a:rPr>
              <a:t>row&gt; &lt;name</a:t>
            </a:r>
            <a:r>
              <a:rPr lang="en-US" sz="2000" dirty="0"/>
              <a:t>&gt;John&lt;/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          &lt;</a:t>
            </a:r>
            <a:r>
              <a:rPr lang="en-US" sz="2000" dirty="0">
                <a:solidFill>
                  <a:srgbClr val="006600"/>
                </a:solidFill>
              </a:rPr>
              <a:t>phone&gt;</a:t>
            </a:r>
            <a:r>
              <a:rPr lang="en-US" sz="2000" dirty="0"/>
              <a:t> 3634&lt;/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/>
              <a:t>&gt;&lt;/</a:t>
            </a:r>
            <a:r>
              <a:rPr lang="en-US" sz="2000" dirty="0">
                <a:solidFill>
                  <a:srgbClr val="006600"/>
                </a:solidFill>
              </a:rPr>
              <a:t>row</a:t>
            </a:r>
            <a:r>
              <a:rPr lang="en-US" sz="2000" dirty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&lt;</a:t>
            </a:r>
            <a:r>
              <a:rPr lang="en-US" sz="2000" dirty="0">
                <a:solidFill>
                  <a:srgbClr val="006600"/>
                </a:solidFill>
              </a:rPr>
              <a:t>row&gt; &lt;name</a:t>
            </a:r>
            <a:r>
              <a:rPr lang="en-US" sz="2000" dirty="0"/>
              <a:t>&gt;Sue&lt;/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            &lt;</a:t>
            </a:r>
            <a:r>
              <a:rPr lang="en-US" sz="2000" dirty="0">
                <a:solidFill>
                  <a:srgbClr val="006600"/>
                </a:solidFill>
              </a:rPr>
              <a:t>phone&gt;</a:t>
            </a:r>
            <a:r>
              <a:rPr lang="en-US" sz="2000" dirty="0"/>
              <a:t> 6343&lt;/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 smtClean="0"/>
              <a:t>&gt;&lt;/</a:t>
            </a:r>
            <a:r>
              <a:rPr lang="en-US" sz="2000" dirty="0" smtClean="0">
                <a:solidFill>
                  <a:srgbClr val="006600"/>
                </a:solidFill>
              </a:rPr>
              <a:t>row</a:t>
            </a:r>
            <a:r>
              <a:rPr lang="en-US" sz="2000" dirty="0" smtClean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&lt;</a:t>
            </a:r>
            <a:r>
              <a:rPr lang="en-US" sz="2000" dirty="0">
                <a:solidFill>
                  <a:srgbClr val="006600"/>
                </a:solidFill>
              </a:rPr>
              <a:t>row</a:t>
            </a:r>
            <a:r>
              <a:rPr lang="en-US" sz="2000" dirty="0"/>
              <a:t>&gt; &lt;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/>
              <a:t>&gt;Dick&lt;/</a:t>
            </a:r>
            <a:r>
              <a:rPr lang="en-US" sz="2000" dirty="0">
                <a:solidFill>
                  <a:srgbClr val="006600"/>
                </a:solidFill>
              </a:rPr>
              <a:t>name</a:t>
            </a:r>
            <a:r>
              <a:rPr lang="en-US" sz="2000" dirty="0" smtClean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/>
              <a:t>             &lt;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/>
              <a:t>&gt; 6363&lt;/</a:t>
            </a:r>
            <a:r>
              <a:rPr lang="en-US" sz="2000" dirty="0">
                <a:solidFill>
                  <a:srgbClr val="006600"/>
                </a:solidFill>
              </a:rPr>
              <a:t>phone</a:t>
            </a:r>
            <a:r>
              <a:rPr lang="en-US" sz="2000" dirty="0"/>
              <a:t>&gt;&lt;/</a:t>
            </a:r>
            <a:r>
              <a:rPr lang="en-US" sz="2000" dirty="0">
                <a:solidFill>
                  <a:srgbClr val="006600"/>
                </a:solidFill>
              </a:rPr>
              <a:t>row</a:t>
            </a:r>
            <a:r>
              <a:rPr lang="en-US" sz="2000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ea typeface="+mn-ea"/>
              </a:rPr>
              <a:t>&lt;/</a:t>
            </a:r>
            <a:r>
              <a:rPr lang="en-US" sz="2000" dirty="0" smtClean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2000" dirty="0" smtClean="0">
                <a:ea typeface="+mn-ea"/>
              </a:rPr>
              <a:t>&gt;</a:t>
            </a:r>
            <a:endParaRPr lang="en-US" sz="2000" dirty="0">
              <a:ea typeface="+mn-ea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 flipH="1">
            <a:off x="54594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6450013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6450013" y="1752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 flipH="1">
            <a:off x="49387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5472113" y="231298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 flipH="1">
            <a:off x="60817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6450013" y="2286000"/>
            <a:ext cx="317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H="1">
            <a:off x="7072313" y="231298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7453313" y="2312988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5029200" y="21844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5943600" y="21844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row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7010400" y="21844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row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4495800" y="3048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5791200" y="3048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7086600" y="3048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name</a:t>
            </a:r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5181600" y="30480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6400800" y="30480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7848600" y="29718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6600"/>
                </a:solidFill>
                <a:latin typeface="Arial"/>
                <a:cs typeface="Arial"/>
              </a:rPr>
              <a:t>phone</a:t>
            </a:r>
          </a:p>
        </p:txBody>
      </p:sp>
      <p:sp>
        <p:nvSpPr>
          <p:cNvPr id="43031" name="Text Box 22"/>
          <p:cNvSpPr txBox="1">
            <a:spLocks noChangeArrowheads="1"/>
          </p:cNvSpPr>
          <p:nvPr/>
        </p:nvSpPr>
        <p:spPr bwMode="auto">
          <a:xfrm>
            <a:off x="4481513" y="3325813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“John”</a:t>
            </a:r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5243513" y="33258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3634</a:t>
            </a:r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5776913" y="3325813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“Sue”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6996113" y="3325813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“Dick”</a:t>
            </a:r>
          </a:p>
        </p:txBody>
      </p:sp>
      <p:sp>
        <p:nvSpPr>
          <p:cNvPr id="43035" name="Text Box 26"/>
          <p:cNvSpPr txBox="1">
            <a:spLocks noChangeArrowheads="1"/>
          </p:cNvSpPr>
          <p:nvPr/>
        </p:nvSpPr>
        <p:spPr bwMode="auto">
          <a:xfrm>
            <a:off x="6462713" y="33258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6343</a:t>
            </a:r>
          </a:p>
        </p:txBody>
      </p:sp>
      <p:sp>
        <p:nvSpPr>
          <p:cNvPr id="43036" name="Text Box 27"/>
          <p:cNvSpPr txBox="1">
            <a:spLocks noChangeArrowheads="1"/>
          </p:cNvSpPr>
          <p:nvPr/>
        </p:nvSpPr>
        <p:spPr bwMode="auto">
          <a:xfrm>
            <a:off x="7910513" y="33258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/>
                <a:cs typeface="Arial"/>
              </a:rPr>
              <a:t>6363</a:t>
            </a:r>
          </a:p>
        </p:txBody>
      </p:sp>
      <p:sp>
        <p:nvSpPr>
          <p:cNvPr id="43037" name="Text Box 28"/>
          <p:cNvSpPr txBox="1">
            <a:spLocks noChangeArrowheads="1"/>
          </p:cNvSpPr>
          <p:nvPr/>
        </p:nvSpPr>
        <p:spPr bwMode="auto">
          <a:xfrm>
            <a:off x="228600" y="2971800"/>
            <a:ext cx="1159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3038" name="Text Box 29"/>
          <p:cNvSpPr txBox="1">
            <a:spLocks noChangeArrowheads="1"/>
          </p:cNvSpPr>
          <p:nvPr/>
        </p:nvSpPr>
        <p:spPr bwMode="auto">
          <a:xfrm>
            <a:off x="4327525" y="1412875"/>
            <a:ext cx="903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XML:</a:t>
            </a:r>
          </a:p>
        </p:txBody>
      </p:sp>
      <p:sp>
        <p:nvSpPr>
          <p:cNvPr id="43039" name="Text Box 30"/>
          <p:cNvSpPr txBox="1">
            <a:spLocks noChangeArrowheads="1"/>
          </p:cNvSpPr>
          <p:nvPr/>
        </p:nvSpPr>
        <p:spPr bwMode="auto">
          <a:xfrm>
            <a:off x="6096000" y="1447800"/>
            <a:ext cx="733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endParaRPr lang="en-US" sz="1400" dirty="0">
              <a:solidFill>
                <a:srgbClr val="006600"/>
              </a:solidFill>
              <a:latin typeface="Arial"/>
              <a:cs typeface="Arial"/>
            </a:endParaRPr>
          </a:p>
        </p:txBody>
      </p:sp>
      <p:graphicFrame>
        <p:nvGraphicFramePr>
          <p:cNvPr id="247839" name="Group 31"/>
          <p:cNvGraphicFramePr>
            <a:graphicFrameLocks noGrp="1"/>
          </p:cNvGraphicFramePr>
          <p:nvPr/>
        </p:nvGraphicFramePr>
        <p:xfrm>
          <a:off x="228600" y="3581400"/>
          <a:ext cx="35052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6363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7" name="Rectangle 48"/>
          <p:cNvSpPr>
            <a:spLocks noChangeArrowheads="1"/>
          </p:cNvSpPr>
          <p:nvPr/>
        </p:nvSpPr>
        <p:spPr bwMode="auto">
          <a:xfrm>
            <a:off x="357188" y="1531938"/>
            <a:ext cx="3452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canonical mapping: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nimBg="1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/>
      <p:bldP spid="43023" grpId="0"/>
      <p:bldP spid="43024" grpId="0"/>
      <p:bldP spid="43025" grpId="0"/>
      <p:bldP spid="43026" grpId="0"/>
      <p:bldP spid="43027" grpId="0"/>
      <p:bldP spid="43028" grpId="0"/>
      <p:bldP spid="43029" grpId="0"/>
      <p:bldP spid="43030" grpId="0"/>
      <p:bldP spid="43031" grpId="0"/>
      <p:bldP spid="43032" grpId="0"/>
      <p:bldP spid="43033" grpId="0"/>
      <p:bldP spid="43034" grpId="0"/>
      <p:bldP spid="43035" grpId="0"/>
      <p:bldP spid="43036" grpId="0"/>
      <p:bldP spid="43038" grpId="0"/>
      <p:bldP spid="430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9FC88-D3BB-6649-815E-3DB22C4DF00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" y="457200"/>
            <a:ext cx="8983663" cy="76200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Mapping Relational Data to XML Data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752600"/>
            <a:ext cx="4572000" cy="480695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&lt;</a:t>
            </a:r>
            <a:r>
              <a:rPr lang="en-US" sz="1800" dirty="0" smtClean="0">
                <a:solidFill>
                  <a:srgbClr val="006600"/>
                </a:solidFill>
                <a:ea typeface="+mn-ea"/>
              </a:rPr>
              <a:t>people</a:t>
            </a:r>
            <a:r>
              <a:rPr lang="en-US" sz="1800" dirty="0" smtClean="0">
                <a:ea typeface="+mn-ea"/>
              </a:rPr>
              <a:t>&gt;</a:t>
            </a:r>
            <a:endParaRPr lang="en-US" sz="1800" dirty="0"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 John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 3634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 2002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       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 Gizmo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 2004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       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 Gadget &lt;/pro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</a:t>
            </a:r>
            <a:r>
              <a:rPr lang="en-US" sz="1800" dirty="0">
                <a:ea typeface="+mn-ea"/>
              </a:rPr>
              <a:t>uct&gt;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 Sue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name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 6343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phone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 2004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date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              &lt;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 Gadget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product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   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order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  &lt;/</a:t>
            </a:r>
            <a:r>
              <a:rPr lang="en-US" sz="1800" dirty="0">
                <a:solidFill>
                  <a:srgbClr val="006600"/>
                </a:solidFill>
                <a:ea typeface="+mn-ea"/>
              </a:rPr>
              <a:t>person</a:t>
            </a:r>
            <a:r>
              <a:rPr lang="en-US" sz="1800" dirty="0">
                <a:ea typeface="+mn-ea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ea typeface="+mn-ea"/>
              </a:rPr>
              <a:t>&lt;</a:t>
            </a:r>
            <a:r>
              <a:rPr lang="en-US" sz="1800" dirty="0" smtClean="0">
                <a:ea typeface="+mn-ea"/>
              </a:rPr>
              <a:t>/</a:t>
            </a:r>
            <a:r>
              <a:rPr lang="en-US" sz="1800" dirty="0" smtClean="0">
                <a:solidFill>
                  <a:srgbClr val="006600"/>
                </a:solidFill>
                <a:ea typeface="+mn-ea"/>
              </a:rPr>
              <a:t>people</a:t>
            </a:r>
            <a:r>
              <a:rPr lang="en-US" sz="1800" dirty="0" smtClean="0">
                <a:ea typeface="+mn-ea"/>
              </a:rPr>
              <a:t>&gt;</a:t>
            </a:r>
            <a:endParaRPr lang="en-US" sz="1800" dirty="0">
              <a:ea typeface="+mn-ea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28600" y="2205335"/>
            <a:ext cx="1159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48837" name="Group 5"/>
          <p:cNvGraphicFramePr>
            <a:graphicFrameLocks noGrp="1"/>
          </p:cNvGraphicFramePr>
          <p:nvPr/>
        </p:nvGraphicFramePr>
        <p:xfrm>
          <a:off x="304800" y="2667000"/>
          <a:ext cx="3505200" cy="128016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357188" y="1531938"/>
            <a:ext cx="408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Application specific mapping</a:t>
            </a:r>
          </a:p>
        </p:txBody>
      </p:sp>
      <p:sp>
        <p:nvSpPr>
          <p:cNvPr id="45077" name="Text Box 20"/>
          <p:cNvSpPr txBox="1">
            <a:spLocks noChangeArrowheads="1"/>
          </p:cNvSpPr>
          <p:nvPr/>
        </p:nvSpPr>
        <p:spPr bwMode="auto">
          <a:xfrm>
            <a:off x="152400" y="4191000"/>
            <a:ext cx="112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Orders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48853" name="Group 21"/>
          <p:cNvGraphicFramePr>
            <a:graphicFrameLocks noGrp="1"/>
          </p:cNvGraphicFramePr>
          <p:nvPr/>
        </p:nvGraphicFramePr>
        <p:xfrm>
          <a:off x="228600" y="4663440"/>
          <a:ext cx="4114800" cy="1706880"/>
        </p:xfrm>
        <a:graphic>
          <a:graphicData uri="http://schemas.openxmlformats.org/drawingml/2006/table">
            <a:tbl>
              <a:tblPr/>
              <a:tblGrid>
                <a:gridCol w="1855694"/>
                <a:gridCol w="968188"/>
                <a:gridCol w="1290918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PersonName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Date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Rectangle 43"/>
          <p:cNvSpPr>
            <a:spLocks noChangeArrowheads="1"/>
          </p:cNvSpPr>
          <p:nvPr/>
        </p:nvSpPr>
        <p:spPr bwMode="auto">
          <a:xfrm>
            <a:off x="4572000" y="12192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nimBg="1"/>
      <p:bldP spid="45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36CC8-76D9-1143-99AE-7E8FE30E610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XML=</a:t>
            </a:r>
            <a:r>
              <a:rPr lang="en-US" dirty="0" smtClean="0">
                <a:solidFill>
                  <a:srgbClr val="0000FF"/>
                </a:solidFill>
              </a:rPr>
              <a:t>Semi</a:t>
            </a:r>
            <a:r>
              <a:rPr lang="en-US" dirty="0">
                <a:solidFill>
                  <a:srgbClr val="0000FF"/>
                </a:solidFill>
              </a:rPr>
              <a:t>-structured </a:t>
            </a:r>
            <a:r>
              <a:rPr lang="en-US" dirty="0" smtClean="0"/>
              <a:t>Data (1/3)</a:t>
            </a:r>
            <a:endParaRPr lang="en-US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43800" cy="4343400"/>
          </a:xfrm>
        </p:spPr>
        <p:txBody>
          <a:bodyPr/>
          <a:lstStyle/>
          <a:p>
            <a:pPr eaLnBrk="1" hangingPunct="1"/>
            <a:r>
              <a:rPr lang="en-US" sz="2800" dirty="0"/>
              <a:t>Missing attributes: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Could represent in</a:t>
            </a:r>
            <a:br>
              <a:rPr lang="en-US" sz="2800" dirty="0"/>
            </a:br>
            <a:r>
              <a:rPr lang="en-US" sz="2800" dirty="0"/>
              <a:t>a table with nulls 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828800" y="2565400"/>
            <a:ext cx="4924696" cy="1877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John&lt;/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&gt;1234&lt;/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&gt;Joe&lt;/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6248400" y="3886200"/>
            <a:ext cx="1964358" cy="562630"/>
          </a:xfrm>
          <a:prstGeom prst="wedgeEllipseCallout">
            <a:avLst>
              <a:gd name="adj1" fmla="val -77065"/>
              <a:gd name="adj2" fmla="val 476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Arial"/>
                <a:cs typeface="Arial"/>
              </a:rPr>
              <a:t>no phone !</a:t>
            </a:r>
          </a:p>
        </p:txBody>
      </p:sp>
      <p:graphicFrame>
        <p:nvGraphicFramePr>
          <p:cNvPr id="249877" name="Group 21"/>
          <p:cNvGraphicFramePr>
            <a:graphicFrameLocks noGrp="1"/>
          </p:cNvGraphicFramePr>
          <p:nvPr/>
        </p:nvGraphicFramePr>
        <p:xfrm>
          <a:off x="5638800" y="4648200"/>
          <a:ext cx="2133600" cy="13716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D0BC2-1999-6B49-BFE9-663AA73F9BD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XML=</a:t>
            </a:r>
            <a:r>
              <a:rPr lang="en-US" dirty="0">
                <a:solidFill>
                  <a:srgbClr val="0000FF"/>
                </a:solidFill>
              </a:rPr>
              <a:t>Semi-structured </a:t>
            </a:r>
            <a:r>
              <a:rPr lang="en-US" dirty="0"/>
              <a:t>Data </a:t>
            </a:r>
            <a:r>
              <a:rPr lang="en-US" dirty="0" smtClean="0"/>
              <a:t>(2/</a:t>
            </a:r>
            <a:r>
              <a:rPr lang="en-US" dirty="0"/>
              <a:t>3)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Repeated attributes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Impossible in tables: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981200" y="2590800"/>
            <a:ext cx="475367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Mary&lt;/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&gt;2345&lt;/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&gt;3456&lt;/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graphicFrame>
        <p:nvGraphicFramePr>
          <p:cNvPr id="250913" name="Group 33"/>
          <p:cNvGraphicFramePr>
            <a:graphicFrameLocks noGrp="1"/>
          </p:cNvGraphicFramePr>
          <p:nvPr/>
        </p:nvGraphicFramePr>
        <p:xfrm>
          <a:off x="4514850" y="4648200"/>
          <a:ext cx="3200400" cy="13716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2345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3456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7" name="Text Box 29"/>
          <p:cNvSpPr txBox="1">
            <a:spLocks noChangeArrowheads="1"/>
          </p:cNvSpPr>
          <p:nvPr/>
        </p:nvSpPr>
        <p:spPr bwMode="auto">
          <a:xfrm>
            <a:off x="8020050" y="5029200"/>
            <a:ext cx="6981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???</a:t>
            </a:r>
          </a:p>
        </p:txBody>
      </p:sp>
      <p:sp>
        <p:nvSpPr>
          <p:cNvPr id="49178" name="AutoShape 30"/>
          <p:cNvSpPr>
            <a:spLocks noChangeArrowheads="1"/>
          </p:cNvSpPr>
          <p:nvPr/>
        </p:nvSpPr>
        <p:spPr bwMode="auto">
          <a:xfrm>
            <a:off x="6183313" y="3886200"/>
            <a:ext cx="2404969" cy="562630"/>
          </a:xfrm>
          <a:prstGeom prst="wedgeEllipseCallout">
            <a:avLst>
              <a:gd name="adj1" fmla="val -73319"/>
              <a:gd name="adj2" fmla="val -6309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Arial"/>
                <a:cs typeface="Arial"/>
              </a:rPr>
              <a:t>Two phones !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EB008-DF71-F24B-8780-B1A787BCF21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XML=</a:t>
            </a:r>
            <a:r>
              <a:rPr lang="en-US" dirty="0">
                <a:solidFill>
                  <a:srgbClr val="0000FF"/>
                </a:solidFill>
              </a:rPr>
              <a:t>Semi-structured </a:t>
            </a:r>
            <a:r>
              <a:rPr lang="en-US" dirty="0"/>
              <a:t>Data </a:t>
            </a:r>
            <a:r>
              <a:rPr lang="en-US" dirty="0" smtClean="0"/>
              <a:t>(3/</a:t>
            </a:r>
            <a:r>
              <a:rPr lang="en-US" dirty="0"/>
              <a:t>3)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Attributes with different types in different objects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Nested collections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Heterogeneous collections: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6600"/>
                </a:solidFill>
              </a:rPr>
              <a:t>&lt;db&gt;</a:t>
            </a:r>
            <a:r>
              <a:rPr lang="en-US" sz="2000" dirty="0"/>
              <a:t> contains both &lt;</a:t>
            </a:r>
            <a:r>
              <a:rPr lang="en-US" sz="2000" dirty="0">
                <a:solidFill>
                  <a:srgbClr val="006600"/>
                </a:solidFill>
              </a:rPr>
              <a:t>book&gt;</a:t>
            </a:r>
            <a:r>
              <a:rPr lang="en-US" sz="2000" dirty="0" err="1"/>
              <a:t>s</a:t>
            </a:r>
            <a:r>
              <a:rPr lang="en-US" sz="2000" dirty="0"/>
              <a:t> and &lt;</a:t>
            </a:r>
            <a:r>
              <a:rPr lang="en-US" sz="2000" dirty="0">
                <a:solidFill>
                  <a:srgbClr val="006600"/>
                </a:solidFill>
              </a:rPr>
              <a:t>publisher&gt;</a:t>
            </a:r>
            <a:r>
              <a:rPr lang="en-US" sz="2000" dirty="0" err="1"/>
              <a:t>s</a:t>
            </a:r>
            <a:endParaRPr lang="en-US" sz="2000" dirty="0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990600" y="2590800"/>
            <a:ext cx="5641087" cy="1760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first</a:t>
            </a:r>
            <a:r>
              <a:rPr lang="en-US" dirty="0">
                <a:latin typeface="Arial"/>
                <a:cs typeface="Arial"/>
              </a:rPr>
              <a:t>&gt; John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first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last</a:t>
            </a:r>
            <a:r>
              <a:rPr lang="en-US" dirty="0">
                <a:latin typeface="Arial"/>
                <a:cs typeface="Arial"/>
              </a:rPr>
              <a:t>&gt; Smith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last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&gt;1234&lt;/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254750" y="3822700"/>
            <a:ext cx="1923502" cy="995422"/>
          </a:xfrm>
          <a:prstGeom prst="wedgeEllipseCallout">
            <a:avLst>
              <a:gd name="adj1" fmla="val -91296"/>
              <a:gd name="adj2" fmla="val -894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dirty="0">
                <a:latin typeface="Arial"/>
                <a:cs typeface="Arial"/>
              </a:rPr>
              <a:t>Structured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name 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Outline</a:t>
            </a:r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err="1" smtClean="0"/>
              <a:t>Semistructured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DTDs</a:t>
            </a:r>
            <a:endParaRPr lang="en-US" dirty="0" smtClean="0"/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 Winter 2012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556F-9F8A-0A40-91B7-67C8BDA5891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Document Type </a:t>
            </a:r>
            <a:r>
              <a:rPr lang="en-US" dirty="0" smtClean="0"/>
              <a:t>Definitions (DTD)</a:t>
            </a:r>
            <a:endParaRPr lang="en-US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dirty="0"/>
              <a:t>XML document may have a DTD</a:t>
            </a:r>
          </a:p>
          <a:p>
            <a:pPr eaLnBrk="1" hangingPunct="1"/>
            <a:r>
              <a:rPr lang="en-US" dirty="0"/>
              <a:t>XML document:</a:t>
            </a:r>
          </a:p>
          <a:p>
            <a:pPr lvl="1" eaLnBrk="1" hangingPunct="1">
              <a:buFontTx/>
              <a:buNone/>
            </a:pPr>
            <a:r>
              <a:rPr lang="en-US" b="1" dirty="0"/>
              <a:t>Well-formed </a:t>
            </a:r>
            <a:r>
              <a:rPr lang="en-US" dirty="0"/>
              <a:t>= if tags are correctly closed</a:t>
            </a:r>
          </a:p>
          <a:p>
            <a:pPr lvl="1" eaLnBrk="1" hangingPunct="1">
              <a:buFontTx/>
              <a:buNone/>
            </a:pPr>
            <a:r>
              <a:rPr lang="en-US" b="1" dirty="0"/>
              <a:t>Valid</a:t>
            </a:r>
            <a:r>
              <a:rPr lang="en-US" dirty="0"/>
              <a:t> = if it has a DTD and conforms to it</a:t>
            </a:r>
            <a:endParaRPr lang="en-US" dirty="0" smtClean="0"/>
          </a:p>
          <a:p>
            <a:pPr eaLnBrk="1" hangingPunct="1"/>
            <a:r>
              <a:rPr lang="en-US" dirty="0" smtClean="0"/>
              <a:t>Validation </a:t>
            </a:r>
            <a:r>
              <a:rPr lang="en-US" dirty="0"/>
              <a:t>is useful in data </a:t>
            </a:r>
            <a:r>
              <a:rPr lang="en-US" dirty="0" smtClean="0"/>
              <a:t>exchange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http://validator.w3.org/check</a:t>
            </a:r>
            <a:r>
              <a:rPr lang="en-US" dirty="0" smtClean="0"/>
              <a:t> to validate</a:t>
            </a:r>
          </a:p>
          <a:p>
            <a:pPr eaLnBrk="1" hangingPunct="1">
              <a:buFontTx/>
              <a:buNone/>
            </a:pPr>
            <a:r>
              <a:rPr lang="en-US" dirty="0"/>
              <a:t>Superseded by XML Schema (Book Sec. 11.4)</a:t>
            </a:r>
          </a:p>
          <a:p>
            <a:pPr eaLnBrk="1" hangingPunct="1"/>
            <a:r>
              <a:rPr lang="en-US" dirty="0"/>
              <a:t>Very complex: DTDs still used </a:t>
            </a:r>
            <a:r>
              <a:rPr lang="en-US" dirty="0" smtClean="0"/>
              <a:t>widely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30F9A-B3E8-A843-998B-2231F316A05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DTD</a:t>
            </a:r>
            <a:endParaRPr lang="en-US" dirty="0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123113" cy="411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 charset="0"/>
              </a:rPr>
              <a:t>&lt;!DOCTYPE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dirty="0">
                <a:latin typeface="Arial" charset="0"/>
              </a:rPr>
              <a:t> [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dirty="0">
                <a:latin typeface="Arial" charset="0"/>
              </a:rPr>
              <a:t>   ((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person|product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*)&gt;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dirty="0">
                <a:latin typeface="Arial" charset="0"/>
              </a:rPr>
              <a:t>  (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dirty="0">
                <a:latin typeface="Arial" charset="0"/>
              </a:rPr>
              <a:t>?)&gt;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dirty="0">
                <a:latin typeface="Arial" charset="0"/>
              </a:rPr>
              <a:t>     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  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office </a:t>
            </a:r>
            <a:r>
              <a:rPr lang="en-US" dirty="0">
                <a:latin typeface="Arial" charset="0"/>
              </a:rPr>
              <a:t> 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phone </a:t>
            </a:r>
            <a:r>
              <a:rPr lang="en-US" dirty="0">
                <a:latin typeface="Arial" charset="0"/>
              </a:rPr>
              <a:t>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product </a:t>
            </a:r>
            <a:r>
              <a:rPr lang="en-US" dirty="0">
                <a:latin typeface="Arial" charset="0"/>
              </a:rPr>
              <a:t> (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pid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description</a:t>
            </a:r>
            <a:r>
              <a:rPr lang="en-US" dirty="0">
                <a:latin typeface="Arial" charset="0"/>
              </a:rPr>
              <a:t>?)&gt;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 err="1">
                <a:solidFill>
                  <a:srgbClr val="006600"/>
                </a:solidFill>
                <a:latin typeface="Arial" charset="0"/>
              </a:rPr>
              <a:t>pid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&lt;!ELEMENT </a:t>
            </a:r>
            <a:r>
              <a:rPr lang="en-US" dirty="0">
                <a:solidFill>
                  <a:srgbClr val="006600"/>
                </a:solidFill>
                <a:latin typeface="Arial" charset="0"/>
              </a:rPr>
              <a:t>description </a:t>
            </a:r>
            <a:r>
              <a:rPr lang="en-US" dirty="0">
                <a:latin typeface="Arial" charset="0"/>
              </a:rPr>
              <a:t>   (#PCDATA)&gt;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]&gt;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F58EE-FEA7-1049-A59C-ACE2D69E95E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DTD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124200" y="2057400"/>
            <a:ext cx="4557713" cy="40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  &lt;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 123456789 &lt;/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 John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 B432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sz="2000" dirty="0">
                <a:latin typeface="Arial" charset="0"/>
              </a:rPr>
              <a:t>&gt; 1234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phone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  &lt;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 987654321 &lt;/</a:t>
            </a:r>
            <a:r>
              <a:rPr lang="en-US" sz="2000" dirty="0" err="1">
                <a:solidFill>
                  <a:srgbClr val="006600"/>
                </a:solidFill>
                <a:latin typeface="Arial" charset="0"/>
              </a:rPr>
              <a:t>ssn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 Jim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name</a:t>
            </a:r>
            <a:r>
              <a:rPr lang="en-US" sz="2000" dirty="0">
                <a:latin typeface="Arial" charset="0"/>
              </a:rPr>
              <a:t>&gt;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                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 B123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office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person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product</a:t>
            </a:r>
            <a:r>
              <a:rPr lang="en-US" sz="2000" dirty="0">
                <a:latin typeface="Arial" charset="0"/>
              </a:rPr>
              <a:t>&gt; ...  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product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    ...</a:t>
            </a:r>
          </a:p>
          <a:p>
            <a:pPr eaLnBrk="0" hangingPunct="0">
              <a:defRPr/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Arial" charset="0"/>
              </a:rPr>
              <a:t>company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244279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Example of </a:t>
            </a:r>
            <a:r>
              <a:rPr lang="en-US" dirty="0" smtClean="0">
                <a:latin typeface="Arial"/>
                <a:cs typeface="Arial"/>
              </a:rPr>
              <a:t>valid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XML </a:t>
            </a:r>
            <a:r>
              <a:rPr lang="en-US" dirty="0">
                <a:latin typeface="Arial"/>
                <a:cs typeface="Arial"/>
              </a:rPr>
              <a:t>document: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55FE2-3FD0-5D42-AA5B-73E78ACCB4E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DTD: The Content Model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dirty="0"/>
              <a:t>Content model: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Complex </a:t>
            </a:r>
            <a:r>
              <a:rPr lang="en-US" dirty="0"/>
              <a:t>= a regular expression over other elements</a:t>
            </a:r>
          </a:p>
          <a:p>
            <a:pPr lvl="1" eaLnBrk="1" hangingPunct="1"/>
            <a:r>
              <a:rPr lang="en-US" dirty="0"/>
              <a:t>Text-only = </a:t>
            </a:r>
            <a:r>
              <a:rPr lang="en-US" dirty="0">
                <a:solidFill>
                  <a:srgbClr val="0000FF"/>
                </a:solidFill>
              </a:rPr>
              <a:t>#PCDATA</a:t>
            </a:r>
          </a:p>
          <a:p>
            <a:pPr lvl="1" eaLnBrk="1" hangingPunct="1"/>
            <a:r>
              <a:rPr lang="en-US" dirty="0"/>
              <a:t>Empty = EMPTY</a:t>
            </a:r>
          </a:p>
          <a:p>
            <a:pPr lvl="1" eaLnBrk="1" hangingPunct="1"/>
            <a:r>
              <a:rPr lang="en-US" dirty="0"/>
              <a:t>Any = ANY</a:t>
            </a:r>
          </a:p>
          <a:p>
            <a:pPr lvl="1" eaLnBrk="1" hangingPunct="1"/>
            <a:r>
              <a:rPr lang="en-US" dirty="0"/>
              <a:t>Mixed content = (#PCDATA | A | B | C)*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828800" y="1905000"/>
            <a:ext cx="506651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>
                <a:latin typeface="Arial"/>
                <a:cs typeface="Arial"/>
              </a:rPr>
              <a:t>&lt;!ELEMENT </a:t>
            </a:r>
            <a:r>
              <a:rPr lang="en-US" sz="2800">
                <a:solidFill>
                  <a:srgbClr val="006600"/>
                </a:solidFill>
                <a:latin typeface="Arial"/>
                <a:cs typeface="Arial"/>
              </a:rPr>
              <a:t>tag</a:t>
            </a:r>
            <a:r>
              <a:rPr lang="en-US" sz="2800">
                <a:latin typeface="Arial"/>
                <a:cs typeface="Arial"/>
              </a:rPr>
              <a:t> (</a:t>
            </a:r>
            <a:r>
              <a:rPr lang="en-US" sz="2800" i="1">
                <a:latin typeface="Arial"/>
                <a:cs typeface="Arial"/>
              </a:rPr>
              <a:t>CONTENT</a:t>
            </a:r>
            <a:r>
              <a:rPr lang="en-US" sz="2800">
                <a:latin typeface="Arial"/>
                <a:cs typeface="Arial"/>
              </a:rPr>
              <a:t>)&gt;</a:t>
            </a:r>
          </a:p>
        </p:txBody>
      </p:sp>
      <p:sp>
        <p:nvSpPr>
          <p:cNvPr id="61446" name="AutoShape 5"/>
          <p:cNvSpPr>
            <a:spLocks noChangeArrowheads="1"/>
          </p:cNvSpPr>
          <p:nvPr/>
        </p:nvSpPr>
        <p:spPr bwMode="auto">
          <a:xfrm>
            <a:off x="5943600" y="2590800"/>
            <a:ext cx="1324433" cy="908864"/>
          </a:xfrm>
          <a:prstGeom prst="wedgeEllipseCallout">
            <a:avLst>
              <a:gd name="adj1" fmla="val -83102"/>
              <a:gd name="adj2" fmla="val -7130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content</a:t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model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26CAD-C3F8-0543-9D8A-FECFAC84BF10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DTD: </a:t>
            </a:r>
            <a:r>
              <a:rPr lang="en-US" dirty="0" smtClean="0">
                <a:solidFill>
                  <a:srgbClr val="FF0000"/>
                </a:solidFill>
              </a:rPr>
              <a:t>Complex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152400" y="2489200"/>
            <a:ext cx="4378325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2000">
                <a:latin typeface="Arial"/>
                <a:cs typeface="Arial"/>
              </a:rPr>
              <a:t>   </a:t>
            </a:r>
            <a:br>
              <a:rPr lang="en-US" sz="2000">
                <a:latin typeface="Arial"/>
                <a:cs typeface="Arial"/>
              </a:rPr>
            </a:br>
            <a:r>
              <a:rPr lang="en-US" sz="2000">
                <a:latin typeface="Arial"/>
                <a:cs typeface="Arial"/>
              </a:rPr>
              <a:t>                   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firstName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486400" y="2517775"/>
            <a:ext cx="3367088" cy="933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&lt;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    &lt;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firstName</a:t>
            </a:r>
            <a:r>
              <a:rPr lang="en-US" sz="1600">
                <a:latin typeface="Arial"/>
                <a:cs typeface="Arial"/>
              </a:rPr>
              <a:t>&gt;  . . . . . &lt;/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firstName</a:t>
            </a:r>
            <a:r>
              <a:rPr lang="en-US" sz="160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    &lt;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1600">
                <a:latin typeface="Arial"/>
                <a:cs typeface="Arial"/>
              </a:rPr>
              <a:t>&gt;  . . . . . &lt;/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160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>
                <a:latin typeface="Arial"/>
                <a:cs typeface="Arial"/>
              </a:rPr>
              <a:t>&lt;/</a:t>
            </a:r>
            <a:r>
              <a:rPr lang="en-US" sz="16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>
                <a:latin typeface="Arial"/>
                <a:cs typeface="Arial"/>
              </a:rPr>
              <a:t>&gt;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152400" y="4013200"/>
            <a:ext cx="530383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2000">
                <a:latin typeface="Arial"/>
                <a:cs typeface="Arial"/>
              </a:rPr>
              <a:t>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firstName?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lastName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63495" name="AutoShape 6"/>
          <p:cNvSpPr>
            <a:spLocks noChangeArrowheads="1"/>
          </p:cNvSpPr>
          <p:nvPr/>
        </p:nvSpPr>
        <p:spPr bwMode="auto">
          <a:xfrm>
            <a:off x="1752600" y="1600200"/>
            <a:ext cx="1149139" cy="649188"/>
          </a:xfrm>
          <a:prstGeom prst="wedgeEllipseCallout">
            <a:avLst>
              <a:gd name="adj1" fmla="val -2569"/>
              <a:gd name="adj2" fmla="val 9461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DTD</a:t>
            </a:r>
          </a:p>
        </p:txBody>
      </p:sp>
      <p:sp>
        <p:nvSpPr>
          <p:cNvPr id="63496" name="AutoShape 7"/>
          <p:cNvSpPr>
            <a:spLocks noChangeArrowheads="1"/>
          </p:cNvSpPr>
          <p:nvPr/>
        </p:nvSpPr>
        <p:spPr bwMode="auto">
          <a:xfrm>
            <a:off x="7010400" y="1600200"/>
            <a:ext cx="1133501" cy="649188"/>
          </a:xfrm>
          <a:prstGeom prst="wedgeEllipseCallout">
            <a:avLst>
              <a:gd name="adj1" fmla="val -5505"/>
              <a:gd name="adj2" fmla="val 12307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XML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152400" y="5080000"/>
            <a:ext cx="46545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2000">
                <a:latin typeface="Arial"/>
                <a:cs typeface="Arial"/>
              </a:rPr>
              <a:t> 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name, phone*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365125" y="2022475"/>
            <a:ext cx="1570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equence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365125" y="3546475"/>
            <a:ext cx="1331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ptional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152400" y="6146800"/>
            <a:ext cx="53975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>
                <a:latin typeface="Arial"/>
                <a:cs typeface="Arial"/>
              </a:rPr>
              <a:t>&lt;!ELEMENT 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2000">
                <a:latin typeface="Arial"/>
                <a:cs typeface="Arial"/>
              </a:rPr>
              <a:t>   (</a:t>
            </a:r>
            <a:r>
              <a:rPr lang="en-US" sz="2000">
                <a:solidFill>
                  <a:srgbClr val="006600"/>
                </a:solidFill>
                <a:latin typeface="Arial"/>
                <a:cs typeface="Arial"/>
              </a:rPr>
              <a:t>name, (phone|email)</a:t>
            </a:r>
            <a:r>
              <a:rPr lang="en-US" sz="2000">
                <a:latin typeface="Arial"/>
                <a:cs typeface="Arial"/>
              </a:rPr>
              <a:t>))&gt;</a:t>
            </a:r>
          </a:p>
        </p:txBody>
      </p:sp>
      <p:sp>
        <p:nvSpPr>
          <p:cNvPr id="63501" name="Text Box 12"/>
          <p:cNvSpPr txBox="1">
            <a:spLocks noChangeArrowheads="1"/>
          </p:cNvSpPr>
          <p:nvPr/>
        </p:nvSpPr>
        <p:spPr bwMode="auto">
          <a:xfrm>
            <a:off x="381000" y="4648200"/>
            <a:ext cx="17415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Kleene star</a:t>
            </a:r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304800" y="5715000"/>
            <a:ext cx="1668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lternation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3503" name="AutoShape 14"/>
          <p:cNvSpPr>
            <a:spLocks noChangeArrowheads="1"/>
          </p:cNvSpPr>
          <p:nvPr/>
        </p:nvSpPr>
        <p:spPr bwMode="auto">
          <a:xfrm>
            <a:off x="4724400" y="2438400"/>
            <a:ext cx="457200" cy="917079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3504" name="AutoShape 15"/>
          <p:cNvSpPr>
            <a:spLocks noChangeArrowheads="1"/>
          </p:cNvSpPr>
          <p:nvPr/>
        </p:nvSpPr>
        <p:spPr bwMode="auto">
          <a:xfrm>
            <a:off x="5105400" y="4800600"/>
            <a:ext cx="457200" cy="917079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5638800" y="4495800"/>
            <a:ext cx="2757488" cy="155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&lt;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  . . . . . 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phone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    . . . . . .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1600" dirty="0">
                <a:latin typeface="Arial"/>
                <a:cs typeface="Arial"/>
              </a:rPr>
              <a:t>&lt;/</a:t>
            </a:r>
            <a:r>
              <a:rPr lang="en-US" sz="1600" dirty="0">
                <a:solidFill>
                  <a:srgbClr val="006600"/>
                </a:solidFill>
                <a:latin typeface="Arial"/>
                <a:cs typeface="Arial"/>
              </a:rPr>
              <a:t>person</a:t>
            </a:r>
            <a:r>
              <a:rPr lang="en-US" sz="1600" dirty="0">
                <a:latin typeface="Arial"/>
                <a:cs typeface="Arial"/>
              </a:rPr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nimBg="1" autoUpdateAnimBg="0"/>
      <p:bldP spid="25704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114800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From “sample-xml-with-</a:t>
            </a:r>
            <a:r>
              <a:rPr lang="en-US" sz="2200" dirty="0" err="1" smtClean="0"/>
              <a:t>dtd.xml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&lt;!DOCTYPE bib [</a:t>
            </a:r>
          </a:p>
          <a:p>
            <a:pPr>
              <a:buNone/>
            </a:pPr>
            <a:r>
              <a:rPr lang="en-US" sz="2200" dirty="0" smtClean="0"/>
              <a:t>	&lt;!ELEMENT bib  (book* )&gt;</a:t>
            </a:r>
          </a:p>
          <a:p>
            <a:pPr>
              <a:buNone/>
            </a:pPr>
            <a:r>
              <a:rPr lang="en-US" sz="2200" dirty="0" smtClean="0"/>
              <a:t>	&lt;!ELEMENT book  (title,  (author+ | editor+ ), publisher?, price )&gt;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&lt;!ATTLIST book  year CDATA  #REQUIRED &gt;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2"/>
                </a:solidFill>
              </a:rPr>
              <a:t>   </a:t>
            </a:r>
            <a:r>
              <a:rPr lang="en-US" sz="2200" dirty="0" smtClean="0"/>
              <a:t> …</a:t>
            </a:r>
          </a:p>
          <a:p>
            <a:pPr>
              <a:buNone/>
            </a:pPr>
            <a:r>
              <a:rPr lang="en-US" sz="2200" dirty="0" smtClean="0"/>
              <a:t>]&gt;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&lt;bib&gt;</a:t>
            </a:r>
          </a:p>
          <a:p>
            <a:pPr>
              <a:buNone/>
            </a:pPr>
            <a:r>
              <a:rPr lang="en-US" sz="2200" dirty="0" smtClean="0"/>
              <a:t>    &lt;book </a:t>
            </a:r>
            <a:r>
              <a:rPr lang="en-US" sz="2200" dirty="0" smtClean="0">
                <a:solidFill>
                  <a:srgbClr val="FF0000"/>
                </a:solidFill>
              </a:rPr>
              <a:t>year="1994"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    …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A0CB8-512C-5941-B245-3A6F40C78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DTD: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options: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#PCDATA </a:t>
            </a:r>
            <a:r>
              <a:rPr lang="en-US" dirty="0" smtClean="0"/>
              <a:t>("Parsed Character Data") = the text inside elements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CDATA</a:t>
            </a:r>
            <a:r>
              <a:rPr lang="en-US" dirty="0" smtClean="0"/>
              <a:t> ("Character Data") = the text inside  attributes</a:t>
            </a:r>
          </a:p>
          <a:p>
            <a:r>
              <a:rPr lang="en-US" dirty="0" smtClean="0"/>
              <a:t>There is no #CDATA and no PCDATA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BA3EB-20B3-4740-AB7E-0DB6327850D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/>
              <a:t>Querying XML Data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57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XPath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simple navigation </a:t>
            </a:r>
            <a:r>
              <a:rPr lang="en-US" dirty="0" smtClean="0">
                <a:sym typeface="Wingdings"/>
              </a:rPr>
              <a:t> today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XQuery</a:t>
            </a:r>
            <a:r>
              <a:rPr lang="en-US" dirty="0" smtClean="0"/>
              <a:t> </a:t>
            </a:r>
            <a:r>
              <a:rPr lang="en-US" dirty="0"/>
              <a:t>= the SQL of </a:t>
            </a:r>
            <a:r>
              <a:rPr lang="en-US" dirty="0" smtClean="0"/>
              <a:t>XML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Friday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XSLT</a:t>
            </a:r>
            <a:r>
              <a:rPr lang="en-US" dirty="0" smtClean="0"/>
              <a:t> </a:t>
            </a:r>
            <a:r>
              <a:rPr lang="en-US" dirty="0"/>
              <a:t>= recursive traversal</a:t>
            </a:r>
          </a:p>
          <a:p>
            <a:pPr lvl="1" eaLnBrk="1" hangingPunct="1"/>
            <a:r>
              <a:rPr lang="en-US" dirty="0"/>
              <a:t>will not discuss in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12CA7-2448-0147-8DB4-D7A9BC4F94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Advanced, self-describing file format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Based on a </a:t>
            </a:r>
            <a:r>
              <a:rPr lang="en-US" dirty="0" err="1" smtClean="0"/>
              <a:t>flexbile</a:t>
            </a:r>
            <a:r>
              <a:rPr lang="en-US" dirty="0" smtClean="0"/>
              <a:t>, semi-structured data model</a:t>
            </a:r>
          </a:p>
          <a:p>
            <a:pPr eaLnBrk="1" hangingPunct="1"/>
            <a:r>
              <a:rPr lang="en-US" dirty="0" smtClean="0"/>
              <a:t>Applications:</a:t>
            </a:r>
          </a:p>
          <a:p>
            <a:pPr lvl="1" eaLnBrk="1" hangingPunct="1"/>
            <a:r>
              <a:rPr lang="en-US" dirty="0" smtClean="0"/>
              <a:t>Data exchange</a:t>
            </a:r>
          </a:p>
          <a:p>
            <a:pPr lvl="1" eaLnBrk="1" hangingPunct="1"/>
            <a:r>
              <a:rPr lang="en-US" dirty="0" smtClean="0"/>
              <a:t>Storing data without a rigid schema: advertisements</a:t>
            </a:r>
          </a:p>
          <a:p>
            <a:pPr lvl="1" eaLnBrk="1" hangingPunct="1"/>
            <a:r>
              <a:rPr lang="en-US" dirty="0" smtClean="0"/>
              <a:t>Configuration files: e.g.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 eaLnBrk="1" hangingPunct="1"/>
            <a:r>
              <a:rPr lang="en-US" dirty="0" smtClean="0"/>
              <a:t>Document markup: e.g. XHTML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828800" y="6019800"/>
            <a:ext cx="5183664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We will study only XML as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8C69F-A015-E64D-8CD6-96B4B6B8590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Data for Queries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46238"/>
            <a:ext cx="8362950" cy="48260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1800" dirty="0">
                <a:ea typeface="Arial" charset="0"/>
                <a:cs typeface="Arial" charset="0"/>
              </a:rPr>
              <a:t>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bib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Addison-Wesley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Serge </a:t>
            </a:r>
            <a:r>
              <a:rPr lang="en-US" sz="1800" dirty="0" err="1">
                <a:solidFill>
                  <a:srgbClr val="000000"/>
                </a:solidFill>
                <a:ea typeface="Arial" charset="0"/>
                <a:cs typeface="Arial" charset="0"/>
              </a:rPr>
              <a:t>Abiteboul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first-name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Rick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first-name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  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last-name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Hull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last-name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Victor </a:t>
            </a:r>
            <a:r>
              <a:rPr lang="en-US" sz="1800" dirty="0" err="1">
                <a:solidFill>
                  <a:srgbClr val="000000"/>
                </a:solidFill>
                <a:ea typeface="Arial" charset="0"/>
                <a:cs typeface="Arial" charset="0"/>
              </a:rPr>
              <a:t>Vianu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Foundations of Databases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1995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9900"/>
                </a:solidFill>
                <a:ea typeface="Arial" charset="0"/>
                <a:cs typeface="Arial" charset="0"/>
              </a:rPr>
              <a:t> </a:t>
            </a:r>
            <a:r>
              <a:rPr lang="en-US" sz="1800" dirty="0">
                <a:solidFill>
                  <a:srgbClr val="CC3300"/>
                </a:solidFill>
                <a:ea typeface="Arial" charset="0"/>
                <a:cs typeface="Arial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=“55”&gt;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Freeman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publisher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Jeffrey D. </a:t>
            </a:r>
            <a:r>
              <a:rPr lang="en-US" sz="1800" dirty="0" err="1">
                <a:solidFill>
                  <a:srgbClr val="000000"/>
                </a:solidFill>
                <a:ea typeface="Arial" charset="0"/>
                <a:cs typeface="Arial" charset="0"/>
              </a:rPr>
              <a:t>Ullman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author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Principles of Database and Knowledge Base Systems</a:t>
            </a:r>
            <a:r>
              <a:rPr lang="en-US" sz="1800" dirty="0">
                <a:ea typeface="Arial" charset="0"/>
                <a:cs typeface="Arial" charset="0"/>
              </a:rPr>
              <a:t>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              &lt;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 1998 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year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r>
              <a:rPr lang="en-US" sz="1800" dirty="0">
                <a:ea typeface="+mn-ea"/>
                <a:cs typeface="+mn-cs"/>
              </a:rPr>
              <a:t/>
            </a:r>
            <a:br>
              <a:rPr lang="en-US" sz="1800" dirty="0">
                <a:ea typeface="+mn-ea"/>
                <a:cs typeface="+mn-cs"/>
              </a:rPr>
            </a:br>
            <a:r>
              <a:rPr lang="en-US" sz="1800" dirty="0">
                <a:ea typeface="Arial" charset="0"/>
                <a:cs typeface="Arial" charset="0"/>
              </a:rPr>
              <a:t>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book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endParaRPr lang="en-US" sz="1800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1800" dirty="0">
                <a:ea typeface="Arial" charset="0"/>
                <a:cs typeface="Arial" charset="0"/>
              </a:rPr>
              <a:t>&lt;/</a:t>
            </a:r>
            <a:r>
              <a:rPr lang="en-US" sz="1800" dirty="0">
                <a:solidFill>
                  <a:srgbClr val="006600"/>
                </a:solidFill>
                <a:ea typeface="Arial" charset="0"/>
                <a:cs typeface="Arial" charset="0"/>
              </a:rPr>
              <a:t>bib</a:t>
            </a:r>
            <a:r>
              <a:rPr lang="en-US" sz="1800" dirty="0">
                <a:solidFill>
                  <a:srgbClr val="000000"/>
                </a:solidFill>
                <a:ea typeface="Arial" charset="0"/>
                <a:cs typeface="Arial" charset="0"/>
              </a:rPr>
              <a:t>&gt;</a:t>
            </a:r>
            <a:endParaRPr lang="en-US" sz="18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XPath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returns a sequence of items. An item is either: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 value of primitive type, or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 smtClean="0">
                <a:latin typeface="Arial"/>
                <a:ea typeface="ＭＳ Ｐゴシック" charset="-128"/>
                <a:cs typeface="Arial"/>
              </a:rPr>
              <a:t>A node (doc</a:t>
            </a:r>
            <a:r>
              <a:rPr lang="en-US" kern="0" dirty="0" smtClean="0">
                <a:latin typeface="Arial"/>
                <a:ea typeface="ＭＳ Ｐゴシック" charset="-128"/>
                <a:cs typeface="Arial"/>
              </a:rPr>
              <a:t>, element, or attribute)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C1B0E-D43A-EE4A-B5F7-E8F7E61275D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Model for </a:t>
            </a:r>
            <a:r>
              <a:rPr lang="en-US" dirty="0" err="1"/>
              <a:t>XPath</a:t>
            </a:r>
            <a:endParaRPr lang="en-US" dirty="0"/>
          </a:p>
        </p:txBody>
      </p:sp>
      <p:grpSp>
        <p:nvGrpSpPr>
          <p:cNvPr id="69636" name="Group 3"/>
          <p:cNvGrpSpPr>
            <a:grpSpLocks/>
          </p:cNvGrpSpPr>
          <p:nvPr/>
        </p:nvGrpSpPr>
        <p:grpSpPr bwMode="auto">
          <a:xfrm>
            <a:off x="3672612" y="3043535"/>
            <a:ext cx="609600" cy="1524000"/>
            <a:chOff x="2424" y="1248"/>
            <a:chExt cx="384" cy="960"/>
          </a:xfrm>
        </p:grpSpPr>
        <p:sp>
          <p:nvSpPr>
            <p:cNvPr id="69653" name="Oval 4"/>
            <p:cNvSpPr>
              <a:spLocks noChangeAspect="1" noChangeArrowheads="1"/>
            </p:cNvSpPr>
            <p:nvPr/>
          </p:nvSpPr>
          <p:spPr bwMode="auto">
            <a:xfrm>
              <a:off x="2424" y="12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654" name="Oval 5"/>
            <p:cNvSpPr>
              <a:spLocks noChangeAspect="1" noChangeArrowheads="1"/>
            </p:cNvSpPr>
            <p:nvPr/>
          </p:nvSpPr>
          <p:spPr bwMode="auto">
            <a:xfrm>
              <a:off x="2424" y="18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6600"/>
                  </a:solidFill>
                  <a:latin typeface="Arial"/>
                  <a:cs typeface="Arial"/>
                </a:rPr>
                <a:t>bib</a:t>
              </a:r>
            </a:p>
          </p:txBody>
        </p:sp>
      </p:grpSp>
      <p:sp>
        <p:nvSpPr>
          <p:cNvPr id="69637" name="Oval 6"/>
          <p:cNvSpPr>
            <a:spLocks noChangeAspect="1" noChangeArrowheads="1"/>
          </p:cNvSpPr>
          <p:nvPr/>
        </p:nvSpPr>
        <p:spPr bwMode="auto">
          <a:xfrm>
            <a:off x="2910612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6600"/>
                </a:solidFill>
                <a:latin typeface="Arial"/>
                <a:cs typeface="Arial"/>
              </a:rPr>
              <a:t>book</a:t>
            </a:r>
          </a:p>
        </p:txBody>
      </p:sp>
      <p:sp>
        <p:nvSpPr>
          <p:cNvPr id="69638" name="Oval 7"/>
          <p:cNvSpPr>
            <a:spLocks noChangeAspect="1" noChangeArrowheads="1"/>
          </p:cNvSpPr>
          <p:nvPr/>
        </p:nvSpPr>
        <p:spPr bwMode="auto">
          <a:xfrm>
            <a:off x="4510812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6600"/>
                </a:solidFill>
                <a:latin typeface="Arial"/>
                <a:cs typeface="Arial"/>
              </a:rPr>
              <a:t>book</a:t>
            </a:r>
          </a:p>
        </p:txBody>
      </p:sp>
      <p:sp>
        <p:nvSpPr>
          <p:cNvPr id="69639" name="Oval 8"/>
          <p:cNvSpPr>
            <a:spLocks noChangeAspect="1" noChangeArrowheads="1"/>
          </p:cNvSpPr>
          <p:nvPr/>
        </p:nvSpPr>
        <p:spPr bwMode="auto">
          <a:xfrm>
            <a:off x="1691412" y="5257800"/>
            <a:ext cx="1066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6600"/>
                </a:solidFill>
                <a:latin typeface="Arial"/>
                <a:cs typeface="Arial"/>
              </a:rPr>
              <a:t>publisher</a:t>
            </a:r>
          </a:p>
        </p:txBody>
      </p:sp>
      <p:sp>
        <p:nvSpPr>
          <p:cNvPr id="69640" name="Oval 9"/>
          <p:cNvSpPr>
            <a:spLocks noChangeAspect="1" noChangeArrowheads="1"/>
          </p:cNvSpPr>
          <p:nvPr/>
        </p:nvSpPr>
        <p:spPr bwMode="auto">
          <a:xfrm>
            <a:off x="3291612" y="52578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</a:p>
        </p:txBody>
      </p:sp>
      <p:sp>
        <p:nvSpPr>
          <p:cNvPr id="69641" name="Line 10"/>
          <p:cNvSpPr>
            <a:spLocks noChangeShapeType="1"/>
          </p:cNvSpPr>
          <p:nvPr/>
        </p:nvSpPr>
        <p:spPr bwMode="auto">
          <a:xfrm>
            <a:off x="4015512" y="365313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2" name="Line 11"/>
          <p:cNvSpPr>
            <a:spLocks noChangeShapeType="1"/>
          </p:cNvSpPr>
          <p:nvPr/>
        </p:nvSpPr>
        <p:spPr bwMode="auto">
          <a:xfrm flipH="1">
            <a:off x="3444012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>
            <a:off x="4206012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4" name="Line 13"/>
          <p:cNvSpPr>
            <a:spLocks noChangeShapeType="1"/>
          </p:cNvSpPr>
          <p:nvPr/>
        </p:nvSpPr>
        <p:spPr bwMode="auto">
          <a:xfrm flipH="1">
            <a:off x="2605812" y="5105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5" name="Line 14"/>
          <p:cNvSpPr>
            <a:spLocks noChangeShapeType="1"/>
          </p:cNvSpPr>
          <p:nvPr/>
        </p:nvSpPr>
        <p:spPr bwMode="auto">
          <a:xfrm>
            <a:off x="3444012" y="5105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6" name="Line 15"/>
          <p:cNvSpPr>
            <a:spLocks noChangeShapeType="1"/>
          </p:cNvSpPr>
          <p:nvPr/>
        </p:nvSpPr>
        <p:spPr bwMode="auto">
          <a:xfrm>
            <a:off x="2148612" y="5802868"/>
            <a:ext cx="0" cy="29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7" name="Line 16"/>
          <p:cNvSpPr>
            <a:spLocks noChangeShapeType="1"/>
          </p:cNvSpPr>
          <p:nvPr/>
        </p:nvSpPr>
        <p:spPr bwMode="auto">
          <a:xfrm>
            <a:off x="3672612" y="5802868"/>
            <a:ext cx="0" cy="29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648" name="Text Box 17"/>
          <p:cNvSpPr txBox="1">
            <a:spLocks noChangeArrowheads="1"/>
          </p:cNvSpPr>
          <p:nvPr/>
        </p:nvSpPr>
        <p:spPr bwMode="auto">
          <a:xfrm>
            <a:off x="4266337" y="5375275"/>
            <a:ext cx="1039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.  .  .  .</a:t>
            </a:r>
          </a:p>
        </p:txBody>
      </p:sp>
      <p:sp>
        <p:nvSpPr>
          <p:cNvPr id="69649" name="Rectangle 18"/>
          <p:cNvSpPr>
            <a:spLocks noChangeArrowheads="1"/>
          </p:cNvSpPr>
          <p:nvPr/>
        </p:nvSpPr>
        <p:spPr bwMode="auto">
          <a:xfrm>
            <a:off x="1386612" y="5955268"/>
            <a:ext cx="186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Addison-Wesley</a:t>
            </a:r>
          </a:p>
        </p:txBody>
      </p:sp>
      <p:sp>
        <p:nvSpPr>
          <p:cNvPr id="69650" name="Rectangle 19"/>
          <p:cNvSpPr>
            <a:spLocks noChangeArrowheads="1"/>
          </p:cNvSpPr>
          <p:nvPr/>
        </p:nvSpPr>
        <p:spPr bwMode="auto">
          <a:xfrm>
            <a:off x="3444012" y="5943600"/>
            <a:ext cx="1814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Serge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Abiteboul</a:t>
            </a:r>
            <a:endParaRPr lang="en-US" sz="1800" dirty="0">
              <a:solidFill>
                <a:srgbClr val="000000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69651" name="AutoShape 20"/>
          <p:cNvSpPr>
            <a:spLocks noChangeArrowheads="1"/>
          </p:cNvSpPr>
          <p:nvPr/>
        </p:nvSpPr>
        <p:spPr bwMode="auto">
          <a:xfrm>
            <a:off x="5638800" y="3048000"/>
            <a:ext cx="1882646" cy="649188"/>
          </a:xfrm>
          <a:prstGeom prst="wedgeEllipseCallout">
            <a:avLst>
              <a:gd name="adj1" fmla="val -117202"/>
              <a:gd name="adj2" fmla="val 884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The root</a:t>
            </a:r>
          </a:p>
        </p:txBody>
      </p:sp>
      <p:sp>
        <p:nvSpPr>
          <p:cNvPr id="69652" name="AutoShape 21"/>
          <p:cNvSpPr>
            <a:spLocks noChangeArrowheads="1"/>
          </p:cNvSpPr>
          <p:nvPr/>
        </p:nvSpPr>
        <p:spPr bwMode="auto">
          <a:xfrm>
            <a:off x="5113437" y="4038600"/>
            <a:ext cx="3541683" cy="649188"/>
          </a:xfrm>
          <a:prstGeom prst="wedgeEllipseCallout">
            <a:avLst>
              <a:gd name="adj1" fmla="val -71650"/>
              <a:gd name="adj2" fmla="val -1463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The root element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6F9DD2-20DE-8143-8422-47661A2E98E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XPath: Simple Expressions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Result:  &lt;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 1995 &lt;/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r>
              <a:rPr lang="en-US" dirty="0"/>
              <a:t>             &lt;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 1998 &lt;/</a:t>
            </a:r>
            <a:r>
              <a:rPr lang="en-US" dirty="0">
                <a:solidFill>
                  <a:srgbClr val="006600"/>
                </a:solidFill>
              </a:rPr>
              <a:t>year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Result:  empty          (there were no papers)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685800" y="1752600"/>
            <a:ext cx="244169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/bib/book/year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696597" y="4038600"/>
            <a:ext cx="258000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/bib/paper/year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609600" y="5583238"/>
            <a:ext cx="7636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7162800" y="5638800"/>
            <a:ext cx="28725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2209800" y="5562600"/>
            <a:ext cx="4670436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What’s the difference ?</a:t>
            </a:r>
          </a:p>
        </p:txBody>
      </p:sp>
      <p:cxnSp>
        <p:nvCxnSpPr>
          <p:cNvPr id="71690" name="AutoShape 9"/>
          <p:cNvCxnSpPr>
            <a:cxnSpLocks noChangeShapeType="1"/>
            <a:stCxn id="71689" idx="2"/>
            <a:endCxn id="238598" idx="3"/>
          </p:cNvCxnSpPr>
          <p:nvPr/>
        </p:nvCxnSpPr>
        <p:spPr bwMode="auto">
          <a:xfrm rot="10800000">
            <a:off x="1373200" y="5844848"/>
            <a:ext cx="836600" cy="42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691" name="AutoShape 10"/>
          <p:cNvCxnSpPr>
            <a:cxnSpLocks noChangeShapeType="1"/>
            <a:stCxn id="71689" idx="6"/>
            <a:endCxn id="238599" idx="1"/>
          </p:cNvCxnSpPr>
          <p:nvPr/>
        </p:nvCxnSpPr>
        <p:spPr bwMode="auto">
          <a:xfrm>
            <a:off x="6880236" y="5887194"/>
            <a:ext cx="282564" cy="132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FC3D2-A1DA-8A4F-A3FA-A816A4BE46F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XPath: Restricted Kleene Closure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Result: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Serge </a:t>
            </a:r>
            <a:r>
              <a:rPr lang="en-US" sz="2400" dirty="0" err="1"/>
              <a:t>Abiteboul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&lt;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 Rick &lt;/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&lt;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 Hull &lt;/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Victor </a:t>
            </a:r>
            <a:r>
              <a:rPr lang="en-US" sz="2400" dirty="0" err="1"/>
              <a:t>Vianu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Jeffrey D. </a:t>
            </a:r>
            <a:r>
              <a:rPr lang="en-US" sz="2400" dirty="0" err="1"/>
              <a:t>Ullman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Result</a:t>
            </a:r>
            <a:r>
              <a:rPr lang="en-US" sz="2400" dirty="0"/>
              <a:t>:  &lt;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 Rick &lt;/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838200" y="1828800"/>
            <a:ext cx="140294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//author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762000" y="5075287"/>
            <a:ext cx="255931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/bib//first-name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4C4405-698E-FE4B-8B6B-B09F4768CFB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Attribute Nodes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Result: “55”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@price </a:t>
            </a:r>
            <a:r>
              <a:rPr lang="en-US" dirty="0"/>
              <a:t>means that </a:t>
            </a:r>
            <a:r>
              <a:rPr lang="en-US" dirty="0" smtClean="0"/>
              <a:t>price </a:t>
            </a:r>
            <a:r>
              <a:rPr lang="en-US" dirty="0"/>
              <a:t>has to be an attribute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685800" y="1828800"/>
            <a:ext cx="288454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@price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3B350-C326-184F-90B1-1C3B41A34A0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Wildcard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Result: 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006600"/>
                </a:solidFill>
              </a:rPr>
              <a:t>first-name</a:t>
            </a:r>
            <a:r>
              <a:rPr lang="en-US" sz="2800" dirty="0"/>
              <a:t>&gt; Rick &lt;/</a:t>
            </a:r>
            <a:r>
              <a:rPr lang="en-US" sz="2800" dirty="0">
                <a:solidFill>
                  <a:srgbClr val="006600"/>
                </a:solidFill>
              </a:rPr>
              <a:t>first-name</a:t>
            </a:r>
            <a:r>
              <a:rPr lang="en-US" sz="2800" dirty="0"/>
              <a:t>&gt;</a:t>
            </a:r>
          </a:p>
          <a:p>
            <a:pPr eaLnBrk="1" hangingPunct="1">
              <a:buFontTx/>
              <a:buNone/>
            </a:pPr>
            <a:r>
              <a:rPr lang="en-US" sz="2800" dirty="0"/>
              <a:t>              &lt;</a:t>
            </a:r>
            <a:r>
              <a:rPr lang="en-US" sz="2800" dirty="0">
                <a:solidFill>
                  <a:srgbClr val="006600"/>
                </a:solidFill>
              </a:rPr>
              <a:t>last-name</a:t>
            </a:r>
            <a:r>
              <a:rPr lang="en-US" sz="2800" dirty="0"/>
              <a:t>&gt; Hull &lt;/</a:t>
            </a:r>
            <a:r>
              <a:rPr lang="en-US" sz="2800" dirty="0">
                <a:solidFill>
                  <a:srgbClr val="006600"/>
                </a:solidFill>
              </a:rPr>
              <a:t>last-name</a:t>
            </a:r>
            <a:r>
              <a:rPr lang="en-US" sz="2800" dirty="0"/>
              <a:t>&gt;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/>
              <a:t> Matches any element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@* </a:t>
            </a:r>
            <a:r>
              <a:rPr lang="en-US" dirty="0"/>
              <a:t>Matches any attribute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914400" y="2011363"/>
            <a:ext cx="164660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//author/*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519D2-ECCF-DD41-B804-B927D0E5E9F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Text Nodes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Result</a:t>
            </a:r>
            <a:r>
              <a:rPr lang="en-US" dirty="0"/>
              <a:t>:   </a:t>
            </a:r>
            <a:r>
              <a:rPr lang="en-US" sz="2000" dirty="0"/>
              <a:t>Serge </a:t>
            </a:r>
            <a:r>
              <a:rPr lang="en-US" sz="2000" dirty="0" err="1"/>
              <a:t>Abiteboul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                Victor </a:t>
            </a:r>
            <a:r>
              <a:rPr lang="en-US" sz="2000" dirty="0" err="1"/>
              <a:t>Vianu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               Jeffrey D. </a:t>
            </a:r>
            <a:r>
              <a:rPr lang="en-US" sz="2000" dirty="0" err="1"/>
              <a:t>Ullman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Rick Hull doesn’t appear because he has </a:t>
            </a:r>
            <a:r>
              <a:rPr lang="en-US" sz="2000" dirty="0" smtClean="0">
                <a:solidFill>
                  <a:srgbClr val="008000"/>
                </a:solidFill>
              </a:rPr>
              <a:t>first-name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endParaRPr lang="en-US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Functions in </a:t>
            </a:r>
            <a:r>
              <a:rPr lang="en-US" sz="2400" dirty="0" err="1"/>
              <a:t>XPath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text()</a:t>
            </a:r>
            <a:r>
              <a:rPr lang="en-US" sz="2000" dirty="0"/>
              <a:t>    = matches the text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node()</a:t>
            </a:r>
            <a:r>
              <a:rPr lang="en-US" sz="2000" dirty="0"/>
              <a:t>  = matches any node (= * or @* or </a:t>
            </a:r>
            <a:r>
              <a:rPr lang="en-US" sz="2000" dirty="0">
                <a:solidFill>
                  <a:srgbClr val="FF0000"/>
                </a:solidFill>
              </a:rPr>
              <a:t>text()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name() </a:t>
            </a:r>
            <a:r>
              <a:rPr lang="en-US" sz="2000" dirty="0"/>
              <a:t>= returns the name of the current tag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609600" y="1905000"/>
            <a:ext cx="367755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/bib/book/author/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text()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4B855-019A-8640-B222-9E40B4B0846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Predicates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Result: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&lt;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 Rick &lt;/</a:t>
            </a:r>
            <a:r>
              <a:rPr lang="en-US" sz="2400" dirty="0">
                <a:solidFill>
                  <a:srgbClr val="006600"/>
                </a:solidFill>
              </a:rPr>
              <a:t>first-name</a:t>
            </a:r>
            <a:r>
              <a:rPr lang="en-US" sz="2400" dirty="0"/>
              <a:t>&gt;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                    &lt;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 Hull &lt;/</a:t>
            </a:r>
            <a:r>
              <a:rPr lang="en-US" sz="2400" dirty="0">
                <a:solidFill>
                  <a:srgbClr val="006600"/>
                </a:solidFill>
              </a:rPr>
              <a:t>last-name</a:t>
            </a:r>
            <a:r>
              <a:rPr lang="en-US" sz="2400" dirty="0"/>
              <a:t>&gt;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   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2000" y="1905000"/>
            <a:ext cx="455560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author[first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-name]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FAA7D-450B-A744-ABDD-9F627658F70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Predicates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Result:</a:t>
            </a:r>
            <a:r>
              <a:rPr lang="en-US" sz="2000" dirty="0"/>
              <a:t> &lt;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 … &lt;/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        &lt;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 … &lt;/</a:t>
            </a:r>
            <a:r>
              <a:rPr lang="en-US" sz="2000" dirty="0" smtClean="0">
                <a:solidFill>
                  <a:srgbClr val="006600"/>
                </a:solidFill>
              </a:rPr>
              <a:t>last-name</a:t>
            </a:r>
            <a:r>
              <a:rPr lang="en-US" sz="2000" dirty="0"/>
              <a:t>&gt;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        </a:t>
            </a:r>
            <a:endParaRPr lang="en-US" sz="2400" dirty="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272562" y="1828800"/>
            <a:ext cx="808767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bib/book/author[first-name][address[.//zip][city]]/last-name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1000" y="3505200"/>
            <a:ext cx="54013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How do we read this ?</a:t>
            </a:r>
          </a:p>
          <a:p>
            <a:r>
              <a:rPr lang="en-US" dirty="0">
                <a:latin typeface="Arial"/>
                <a:cs typeface="Arial"/>
              </a:rPr>
              <a:t>First remove all qualifiers (predicates): 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461962" y="4432300"/>
            <a:ext cx="443620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/bib/book/author/last-name</a:t>
            </a: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452437" y="5086350"/>
            <a:ext cx="3949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Then add them one by one:</a:t>
            </a: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385762" y="5638800"/>
            <a:ext cx="7708886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bib/book/author[first-name][address]/last-name</a:t>
            </a:r>
            <a:endParaRPr lang="en-US" sz="28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B8A00-15BA-A94B-A2FE-962381B5D8B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1905000" y="2286000"/>
            <a:ext cx="4308391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@price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&lt; 60]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1905000" y="3352800"/>
            <a:ext cx="5381201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/bib/book[author/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@age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&lt; 25]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1968500" y="4419600"/>
            <a:ext cx="4290558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</a:t>
            </a:r>
            <a:r>
              <a:rPr lang="en-US" sz="3200" dirty="0" err="1">
                <a:solidFill>
                  <a:srgbClr val="0000FF"/>
                </a:solidFill>
                <a:latin typeface="Arial"/>
                <a:cs typeface="Arial"/>
              </a:rPr>
              <a:t>book[author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text()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860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Predicates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vs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Relational data model </a:t>
            </a:r>
          </a:p>
          <a:p>
            <a:pPr lvl="1"/>
            <a:r>
              <a:rPr lang="en-US" sz="1800" dirty="0" smtClean="0"/>
              <a:t>Rigid flat structure (tables)</a:t>
            </a:r>
          </a:p>
          <a:p>
            <a:pPr lvl="1"/>
            <a:r>
              <a:rPr lang="en-US" sz="1800" dirty="0" smtClean="0"/>
              <a:t>Schema must be fixed in advanced</a:t>
            </a:r>
          </a:p>
          <a:p>
            <a:pPr lvl="1"/>
            <a:r>
              <a:rPr lang="en-US" sz="1800" dirty="0" smtClean="0"/>
              <a:t>Binary representation: good for performance, bad for exchange</a:t>
            </a:r>
          </a:p>
          <a:p>
            <a:pPr lvl="1"/>
            <a:r>
              <a:rPr lang="en-US" sz="1800" dirty="0" smtClean="0"/>
              <a:t>Query language based on Relational Calculus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Semistructured</a:t>
            </a:r>
            <a:r>
              <a:rPr lang="en-US" sz="2000" dirty="0" smtClean="0"/>
              <a:t> data model / XML</a:t>
            </a:r>
          </a:p>
          <a:p>
            <a:pPr lvl="1"/>
            <a:r>
              <a:rPr lang="en-US" sz="1800" dirty="0" smtClean="0"/>
              <a:t>Flexible, nested structure (trees)</a:t>
            </a:r>
          </a:p>
          <a:p>
            <a:pPr lvl="1"/>
            <a:r>
              <a:rPr lang="en-US" sz="1800" dirty="0" smtClean="0"/>
              <a:t>Does not require predefined schema ("self describing”)</a:t>
            </a:r>
          </a:p>
          <a:p>
            <a:pPr lvl="1"/>
            <a:r>
              <a:rPr lang="en-US" sz="1800" dirty="0" smtClean="0"/>
              <a:t>Text representation: good for exchange, bad for performance</a:t>
            </a:r>
          </a:p>
          <a:p>
            <a:pPr lvl="1"/>
            <a:r>
              <a:rPr lang="en-US" sz="1800" dirty="0" smtClean="0"/>
              <a:t>Query language borrows from automata theory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50CD-79F1-B94A-96C9-B23A152E34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96F12-39BE-5F40-A2F4-AFE8FC3DBD0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457200" y="1981200"/>
            <a:ext cx="2306441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/bib/book[2]</a:t>
            </a: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471056" y="3983038"/>
            <a:ext cx="5243944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@year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= 1998] [2]</a:t>
            </a:r>
          </a:p>
        </p:txBody>
      </p: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520700" y="5126038"/>
            <a:ext cx="5129930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/bib/book[2][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@year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= 1998]</a:t>
            </a:r>
          </a:p>
        </p:txBody>
      </p:sp>
      <p:sp>
        <p:nvSpPr>
          <p:cNvPr id="319498" name="AutoShape 10"/>
          <p:cNvSpPr>
            <a:spLocks noChangeArrowheads="1"/>
          </p:cNvSpPr>
          <p:nvPr/>
        </p:nvSpPr>
        <p:spPr bwMode="auto">
          <a:xfrm>
            <a:off x="5638800" y="1905000"/>
            <a:ext cx="2910527" cy="649188"/>
          </a:xfrm>
          <a:prstGeom prst="wedgeEllipseCallout">
            <a:avLst>
              <a:gd name="adj1" fmla="val -84477"/>
              <a:gd name="adj2" fmla="val 1102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The 2nd book</a:t>
            </a:r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457200" y="3068638"/>
            <a:ext cx="2990122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/bib/book[last()]</a:t>
            </a:r>
          </a:p>
        </p:txBody>
      </p:sp>
      <p:sp>
        <p:nvSpPr>
          <p:cNvPr id="319500" name="AutoShape 12"/>
          <p:cNvSpPr>
            <a:spLocks noChangeArrowheads="1"/>
          </p:cNvSpPr>
          <p:nvPr/>
        </p:nvSpPr>
        <p:spPr bwMode="auto">
          <a:xfrm>
            <a:off x="5816600" y="3038475"/>
            <a:ext cx="2857908" cy="649188"/>
          </a:xfrm>
          <a:prstGeom prst="wedgeEllipseCallout">
            <a:avLst>
              <a:gd name="adj1" fmla="val -84477"/>
              <a:gd name="adj2" fmla="val 1102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The last book</a:t>
            </a:r>
          </a:p>
        </p:txBody>
      </p:sp>
      <p:sp>
        <p:nvSpPr>
          <p:cNvPr id="319501" name="AutoShape 13"/>
          <p:cNvSpPr>
            <a:spLocks noChangeArrowheads="1"/>
          </p:cNvSpPr>
          <p:nvPr/>
        </p:nvSpPr>
        <p:spPr bwMode="auto">
          <a:xfrm>
            <a:off x="6172200" y="3892550"/>
            <a:ext cx="2954694" cy="1168539"/>
          </a:xfrm>
          <a:prstGeom prst="wedgeEllipseCallout">
            <a:avLst>
              <a:gd name="adj1" fmla="val -71648"/>
              <a:gd name="adj2" fmla="val -1235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The 2nd of all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books in 1998</a:t>
            </a:r>
          </a:p>
        </p:txBody>
      </p:sp>
      <p:sp>
        <p:nvSpPr>
          <p:cNvPr id="319502" name="AutoShape 14"/>
          <p:cNvSpPr>
            <a:spLocks noChangeArrowheads="1"/>
          </p:cNvSpPr>
          <p:nvPr/>
        </p:nvSpPr>
        <p:spPr bwMode="auto">
          <a:xfrm>
            <a:off x="6169025" y="5156061"/>
            <a:ext cx="2892494" cy="1168539"/>
          </a:xfrm>
          <a:prstGeom prst="wedgeEllipseCallout">
            <a:avLst>
              <a:gd name="adj1" fmla="val -68630"/>
              <a:gd name="adj2" fmla="val -2143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2nd book IF it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is in 1998</a:t>
            </a:r>
          </a:p>
        </p:txBody>
      </p:sp>
      <p:sp>
        <p:nvSpPr>
          <p:cNvPr id="8807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Position Predicates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nimBg="1" autoUpdateAnimBg="0"/>
      <p:bldP spid="319500" grpId="0" animBg="1" autoUpdateAnimBg="0"/>
      <p:bldP spid="319501" grpId="0" animBg="1" autoUpdateAnimBg="0"/>
      <p:bldP spid="31950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0DA3E-1DF5-F247-9BBA-7163D8A93F9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Axes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3429000" y="2286000"/>
            <a:ext cx="317839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/bib/book[.//review]</a:t>
            </a:r>
          </a:p>
        </p:txBody>
      </p:sp>
      <p:sp>
        <p:nvSpPr>
          <p:cNvPr id="90118" name="Rectangle 7"/>
          <p:cNvSpPr>
            <a:spLocks noChangeArrowheads="1"/>
          </p:cNvSpPr>
          <p:nvPr/>
        </p:nvSpPr>
        <p:spPr bwMode="auto">
          <a:xfrm>
            <a:off x="292100" y="2428875"/>
            <a:ext cx="3093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. means </a:t>
            </a:r>
            <a:r>
              <a:rPr lang="en-US" i="1">
                <a:latin typeface="Arial"/>
                <a:cs typeface="Arial"/>
              </a:rPr>
              <a:t>current node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381000" y="3581400"/>
            <a:ext cx="3078637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/bib/book[./review]</a:t>
            </a:r>
          </a:p>
        </p:txBody>
      </p:sp>
      <p:sp>
        <p:nvSpPr>
          <p:cNvPr id="90120" name="Rectangle 11"/>
          <p:cNvSpPr>
            <a:spLocks noChangeArrowheads="1"/>
          </p:cNvSpPr>
          <p:nvPr/>
        </p:nvSpPr>
        <p:spPr bwMode="auto">
          <a:xfrm>
            <a:off x="3962400" y="36576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5638800" y="3581400"/>
            <a:ext cx="287911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book[review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205242" y="5257800"/>
            <a:ext cx="387673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/bib/author/. /first-name</a:t>
            </a:r>
          </a:p>
        </p:txBody>
      </p:sp>
      <p:sp>
        <p:nvSpPr>
          <p:cNvPr id="90123" name="Rectangle 14"/>
          <p:cNvSpPr>
            <a:spLocks noChangeArrowheads="1"/>
          </p:cNvSpPr>
          <p:nvPr/>
        </p:nvSpPr>
        <p:spPr bwMode="auto">
          <a:xfrm>
            <a:off x="4010959" y="5329535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5410200" y="5267980"/>
            <a:ext cx="3577447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/bib/author/first-name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C6A75-2693-C944-B2FB-30A8786C8E9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More Axes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533400" y="4114800"/>
            <a:ext cx="5233599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/bib/book[.//review/../comments]</a:t>
            </a:r>
          </a:p>
        </p:txBody>
      </p:sp>
      <p:sp>
        <p:nvSpPr>
          <p:cNvPr id="92166" name="Rectangle 8"/>
          <p:cNvSpPr>
            <a:spLocks noChangeArrowheads="1"/>
          </p:cNvSpPr>
          <p:nvPr/>
        </p:nvSpPr>
        <p:spPr bwMode="auto">
          <a:xfrm>
            <a:off x="381000" y="2209800"/>
            <a:ext cx="3093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.. means </a:t>
            </a:r>
            <a:r>
              <a:rPr lang="en-US" i="1">
                <a:latin typeface="Arial"/>
                <a:cs typeface="Arial"/>
              </a:rPr>
              <a:t>parent node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92167" name="Rectangle 10"/>
          <p:cNvSpPr>
            <a:spLocks noChangeArrowheads="1"/>
          </p:cNvSpPr>
          <p:nvPr/>
        </p:nvSpPr>
        <p:spPr bwMode="auto">
          <a:xfrm>
            <a:off x="3581400" y="48006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462392" y="2743200"/>
            <a:ext cx="3957208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/bib/author/.. /author/zip</a:t>
            </a:r>
          </a:p>
        </p:txBody>
      </p:sp>
      <p:sp>
        <p:nvSpPr>
          <p:cNvPr id="92169" name="Rectangle 17"/>
          <p:cNvSpPr>
            <a:spLocks noChangeArrowheads="1"/>
          </p:cNvSpPr>
          <p:nvPr/>
        </p:nvSpPr>
        <p:spPr bwMode="auto">
          <a:xfrm>
            <a:off x="4620559" y="2819400"/>
            <a:ext cx="1399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</a:t>
            </a: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6172200" y="2743200"/>
            <a:ext cx="2440267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/bib/author/zip</a:t>
            </a:r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570264" y="5257800"/>
            <a:ext cx="5373336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/bib/book[.//*[</a:t>
            </a:r>
            <a:r>
              <a:rPr lang="en-US" sz="2800" dirty="0" err="1">
                <a:solidFill>
                  <a:srgbClr val="0000FF"/>
                </a:solidFill>
                <a:latin typeface="Arial"/>
                <a:cs typeface="Arial"/>
              </a:rPr>
              <a:t>comments][review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]]</a:t>
            </a:r>
          </a:p>
        </p:txBody>
      </p:sp>
      <p:sp>
        <p:nvSpPr>
          <p:cNvPr id="92172" name="Text Box 22"/>
          <p:cNvSpPr txBox="1">
            <a:spLocks noChangeArrowheads="1"/>
          </p:cNvSpPr>
          <p:nvPr/>
        </p:nvSpPr>
        <p:spPr bwMode="auto">
          <a:xfrm>
            <a:off x="3200400" y="6172200"/>
            <a:ext cx="24086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Hint: don’t use 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1F534-6C01-364E-A3FD-57308CD11D8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</a:t>
            </a:r>
            <a:r>
              <a:rPr lang="en-US" dirty="0"/>
              <a:t>: Summary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75949" cy="4462760"/>
          </a:xfr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	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r>
              <a:rPr lang="en-US" sz="2000" dirty="0"/>
              <a:t> element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*</a:t>
            </a:r>
            <a:r>
              <a:rPr lang="en-US" sz="2000" dirty="0"/>
              <a:t>				matches any element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/>
              <a:t>				matches the </a:t>
            </a:r>
            <a:r>
              <a:rPr lang="en-US" sz="2000" dirty="0">
                <a:solidFill>
                  <a:srgbClr val="006600"/>
                </a:solidFill>
              </a:rPr>
              <a:t>root</a:t>
            </a:r>
            <a:r>
              <a:rPr lang="en-US" sz="2000" dirty="0"/>
              <a:t> element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/bib</a:t>
            </a:r>
            <a:r>
              <a:rPr lang="en-US" sz="2000" dirty="0"/>
              <a:t>			matches a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r>
              <a:rPr lang="en-US" sz="2000" dirty="0"/>
              <a:t> element under </a:t>
            </a:r>
            <a:r>
              <a:rPr lang="en-US" sz="2000" dirty="0">
                <a:solidFill>
                  <a:srgbClr val="006600"/>
                </a:solidFill>
              </a:rPr>
              <a:t>root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bib/paper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paper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bib//paper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paper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6600"/>
                </a:solidFill>
              </a:rPr>
              <a:t>bib</a:t>
            </a:r>
            <a:r>
              <a:rPr lang="en-US" sz="2000" dirty="0"/>
              <a:t>, at any depth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//paper	</a:t>
            </a:r>
            <a:r>
              <a:rPr lang="en-US" sz="2000" dirty="0"/>
              <a:t>		matches a paper at any depth</a:t>
            </a:r>
          </a:p>
          <a:p>
            <a:pPr eaLnBrk="1" hangingPunct="1"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paper|book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006600"/>
                </a:solidFill>
              </a:rPr>
              <a:t>paper</a:t>
            </a:r>
            <a:r>
              <a:rPr lang="en-US" sz="2000" dirty="0"/>
              <a:t> or a </a:t>
            </a:r>
            <a:r>
              <a:rPr lang="en-US" sz="2000" dirty="0">
                <a:solidFill>
                  <a:srgbClr val="006600"/>
                </a:solidFill>
              </a:rPr>
              <a:t>book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@price</a:t>
            </a: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/>
              <a:t>		matches a </a:t>
            </a:r>
            <a:r>
              <a:rPr lang="en-US" sz="2000" dirty="0">
                <a:solidFill>
                  <a:srgbClr val="CC3300"/>
                </a:solidFill>
              </a:rPr>
              <a:t>price</a:t>
            </a:r>
            <a:r>
              <a:rPr lang="en-US" sz="2000" dirty="0"/>
              <a:t> attribute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bib/book/</a:t>
            </a:r>
            <a:r>
              <a:rPr lang="en-US" sz="2000" dirty="0">
                <a:solidFill>
                  <a:srgbClr val="FF0000"/>
                </a:solidFill>
              </a:rPr>
              <a:t>@price</a:t>
            </a: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/>
              <a:t>matches price attribute in book, in bib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</a:t>
            </a:r>
            <a:r>
              <a:rPr lang="en-US" sz="2000" dirty="0" err="1">
                <a:solidFill>
                  <a:srgbClr val="0000FF"/>
                </a:solidFill>
              </a:rPr>
              <a:t>book[</a:t>
            </a:r>
            <a:r>
              <a:rPr lang="en-US" sz="2000" dirty="0" err="1">
                <a:solidFill>
                  <a:srgbClr val="FF0000"/>
                </a:solidFill>
              </a:rPr>
              <a:t>@price</a:t>
            </a:r>
            <a:r>
              <a:rPr lang="en-US" sz="2000" dirty="0">
                <a:solidFill>
                  <a:srgbClr val="FF0000"/>
                </a:solidFill>
              </a:rPr>
              <a:t>&lt;“55”</a:t>
            </a:r>
            <a:r>
              <a:rPr lang="en-US" sz="2000" dirty="0">
                <a:solidFill>
                  <a:srgbClr val="0000FF"/>
                </a:solidFill>
              </a:rPr>
              <a:t>]/author/last-name  </a:t>
            </a:r>
            <a:r>
              <a:rPr lang="en-US" sz="2000" dirty="0"/>
              <a:t>matches…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bib/book[</a:t>
            </a:r>
            <a:r>
              <a:rPr lang="en-US" sz="2000" dirty="0">
                <a:solidFill>
                  <a:srgbClr val="FF0000"/>
                </a:solidFill>
              </a:rPr>
              <a:t>@price&lt;“55” </a:t>
            </a:r>
            <a:r>
              <a:rPr lang="en-US" sz="2000" dirty="0">
                <a:solidFill>
                  <a:srgbClr val="0000FF"/>
                </a:solidFill>
              </a:rPr>
              <a:t>or </a:t>
            </a:r>
            <a:r>
              <a:rPr lang="en-US" sz="2000" dirty="0">
                <a:solidFill>
                  <a:srgbClr val="FF0000"/>
                </a:solidFill>
              </a:rPr>
              <a:t>@price&gt;”99”</a:t>
            </a:r>
            <a:r>
              <a:rPr lang="en-US" sz="2000" dirty="0">
                <a:solidFill>
                  <a:srgbClr val="0000FF"/>
                </a:solidFill>
              </a:rPr>
              <a:t>]/author/last-name  </a:t>
            </a:r>
            <a:r>
              <a:rPr lang="en-US" sz="2000" dirty="0"/>
              <a:t>matches…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CFFF28-EE7F-8A48-89C2-D29B68A2C8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From HTML to XML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1700213"/>
            <a:ext cx="5429250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1931101" y="5638800"/>
            <a:ext cx="54602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Arial"/>
                <a:cs typeface="Arial"/>
              </a:rPr>
              <a:t>HTML describes the presentation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0C8785-3ECB-2E4C-AEA5-180E7038CB0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6576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</a:t>
            </a:r>
            <a:r>
              <a:rPr lang="en-US" dirty="0">
                <a:solidFill>
                  <a:srgbClr val="006600"/>
                </a:solidFill>
                <a:ea typeface="+mn-ea"/>
                <a:cs typeface="+mn-cs"/>
              </a:rPr>
              <a:t>h1</a:t>
            </a:r>
            <a:r>
              <a:rPr lang="en-US" dirty="0">
                <a:ea typeface="+mn-ea"/>
                <a:cs typeface="+mn-cs"/>
              </a:rPr>
              <a:t>&gt; Bibliography &lt;/</a:t>
            </a:r>
            <a:r>
              <a:rPr lang="en-US" dirty="0">
                <a:solidFill>
                  <a:srgbClr val="006600"/>
                </a:solidFill>
                <a:ea typeface="+mn-ea"/>
                <a:cs typeface="+mn-cs"/>
              </a:rPr>
              <a:t>h1</a:t>
            </a:r>
            <a:r>
              <a:rPr lang="en-US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&gt; 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 Foundations of Databases &lt;/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</a:t>
            </a:r>
            <a:r>
              <a:rPr lang="en-US" dirty="0" err="1">
                <a:ea typeface="+mn-ea"/>
                <a:cs typeface="+mn-cs"/>
              </a:rPr>
              <a:t>Abiteboul</a:t>
            </a:r>
            <a:r>
              <a:rPr lang="en-US" dirty="0">
                <a:ea typeface="+mn-ea"/>
                <a:cs typeface="+mn-cs"/>
              </a:rPr>
              <a:t>, Hull, </a:t>
            </a:r>
            <a:r>
              <a:rPr lang="en-US" dirty="0" err="1">
                <a:ea typeface="+mn-ea"/>
                <a:cs typeface="+mn-cs"/>
              </a:rPr>
              <a:t>Vianu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&lt;</a:t>
            </a:r>
            <a:r>
              <a:rPr lang="en-US" dirty="0" err="1">
                <a:solidFill>
                  <a:srgbClr val="008000"/>
                </a:solidFill>
                <a:ea typeface="+mn-ea"/>
                <a:cs typeface="+mn-cs"/>
              </a:rPr>
              <a:t>br</a:t>
            </a:r>
            <a:r>
              <a:rPr lang="en-US" dirty="0">
                <a:ea typeface="+mn-ea"/>
                <a:cs typeface="+mn-cs"/>
              </a:rPr>
              <a:t>&gt; Addison Wesley, 1995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&gt; 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 Data on the Web &lt;/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</a:t>
            </a:r>
            <a:r>
              <a:rPr lang="en-US" dirty="0" err="1" smtClean="0">
                <a:ea typeface="+mn-ea"/>
                <a:cs typeface="+mn-cs"/>
              </a:rPr>
              <a:t>Abiteboul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ea typeface="+mn-ea"/>
                <a:cs typeface="+mn-cs"/>
              </a:rPr>
              <a:t>Buneman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ea typeface="+mn-ea"/>
                <a:cs typeface="+mn-cs"/>
              </a:rPr>
              <a:t>Suciu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&lt;</a:t>
            </a:r>
            <a:r>
              <a:rPr lang="en-US" dirty="0" err="1">
                <a:solidFill>
                  <a:srgbClr val="006600"/>
                </a:solidFill>
                <a:ea typeface="+mn-ea"/>
                <a:cs typeface="+mn-cs"/>
              </a:rPr>
              <a:t>br</a:t>
            </a:r>
            <a:r>
              <a:rPr lang="en-US" dirty="0">
                <a:ea typeface="+mn-ea"/>
                <a:cs typeface="+mn-cs"/>
              </a:rPr>
              <a:t>&gt; Morgan Kaufmann, 1999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78701" y="5562600"/>
            <a:ext cx="54602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Arial" charset="0"/>
              </a:rPr>
              <a:t>HTML describes the presentation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5570C-7A21-DE44-9DEE-9F2CC639C7F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Syntax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007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&lt;</a:t>
            </a:r>
            <a:r>
              <a:rPr lang="en-US" sz="2400" dirty="0">
                <a:solidFill>
                  <a:srgbClr val="006600"/>
                </a:solidFill>
                <a:ea typeface="+mn-ea"/>
                <a:cs typeface="+mn-cs"/>
              </a:rPr>
              <a:t>bibliography</a:t>
            </a:r>
            <a:r>
              <a:rPr lang="en-US" sz="2400" dirty="0">
                <a:ea typeface="+mn-ea"/>
                <a:cs typeface="+mn-cs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&lt;</a:t>
            </a:r>
            <a:r>
              <a:rPr lang="en-US" sz="2400" dirty="0">
                <a:solidFill>
                  <a:srgbClr val="006600"/>
                </a:solidFill>
              </a:rPr>
              <a:t>book</a:t>
            </a:r>
            <a:r>
              <a:rPr lang="en-US" sz="2400" dirty="0"/>
              <a:t>&gt;    &lt;</a:t>
            </a:r>
            <a:r>
              <a:rPr lang="en-US" sz="2400" dirty="0">
                <a:solidFill>
                  <a:srgbClr val="006600"/>
                </a:solidFill>
              </a:rPr>
              <a:t>title</a:t>
            </a:r>
            <a:r>
              <a:rPr lang="en-US" sz="2400" dirty="0"/>
              <a:t>&gt; Foundations… &lt;/</a:t>
            </a:r>
            <a:r>
              <a:rPr lang="en-US" sz="2400" dirty="0">
                <a:solidFill>
                  <a:srgbClr val="006600"/>
                </a:solidFill>
              </a:rPr>
              <a:t>title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</a:t>
            </a:r>
            <a:r>
              <a:rPr lang="en-US" sz="2400" dirty="0" err="1"/>
              <a:t>Abiteboul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Hull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 </a:t>
            </a:r>
            <a:r>
              <a:rPr lang="en-US" sz="2400" dirty="0" err="1"/>
              <a:t>Vianu</a:t>
            </a:r>
            <a:r>
              <a:rPr lang="en-US" sz="2400" dirty="0"/>
              <a:t> &lt;/</a:t>
            </a:r>
            <a:r>
              <a:rPr lang="en-US" sz="2400" dirty="0">
                <a:solidFill>
                  <a:srgbClr val="006600"/>
                </a:solidFill>
              </a:rPr>
              <a:t>author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publisher</a:t>
            </a:r>
            <a:r>
              <a:rPr lang="en-US" sz="2400" dirty="0"/>
              <a:t>&gt; Addison Wesley &lt;/</a:t>
            </a:r>
            <a:r>
              <a:rPr lang="en-US" sz="2400" dirty="0">
                <a:solidFill>
                  <a:srgbClr val="006600"/>
                </a:solidFill>
              </a:rPr>
              <a:t>publisher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              &lt;</a:t>
            </a:r>
            <a:r>
              <a:rPr lang="en-US" sz="2400" dirty="0">
                <a:solidFill>
                  <a:srgbClr val="006600"/>
                </a:solidFill>
              </a:rPr>
              <a:t>year</a:t>
            </a:r>
            <a:r>
              <a:rPr lang="en-US" sz="2400" dirty="0"/>
              <a:t>&gt; 1995 &lt;/</a:t>
            </a:r>
            <a:r>
              <a:rPr lang="en-US" sz="2400" dirty="0">
                <a:solidFill>
                  <a:srgbClr val="006600"/>
                </a:solidFill>
              </a:rPr>
              <a:t>year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&lt;/</a:t>
            </a:r>
            <a:r>
              <a:rPr lang="en-US" sz="2400" dirty="0">
                <a:solidFill>
                  <a:srgbClr val="006600"/>
                </a:solidFill>
              </a:rPr>
              <a:t>book</a:t>
            </a:r>
            <a:r>
              <a:rPr lang="en-US" sz="2400" dirty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…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&lt;/</a:t>
            </a:r>
            <a:r>
              <a:rPr lang="en-US" sz="2400" dirty="0">
                <a:solidFill>
                  <a:srgbClr val="006600"/>
                </a:solidFill>
                <a:ea typeface="+mn-ea"/>
                <a:cs typeface="+mn-cs"/>
              </a:rPr>
              <a:t>bibliography</a:t>
            </a:r>
            <a:r>
              <a:rPr lang="en-US" sz="2400" dirty="0">
                <a:ea typeface="+mn-ea"/>
                <a:cs typeface="+mn-cs"/>
              </a:rPr>
              <a:t>&gt;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359095" y="6202363"/>
            <a:ext cx="44227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CC"/>
                </a:solidFill>
                <a:latin typeface="Arial" charset="0"/>
              </a:rPr>
              <a:t>XML describes the content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650DE-1CE6-B942-B323-06DF5C15EA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Terminology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752600"/>
            <a:ext cx="8443337" cy="3108544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/>
              <a:t>T</a:t>
            </a:r>
            <a:r>
              <a:rPr lang="en-US" sz="2800" dirty="0" smtClean="0"/>
              <a:t>ags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6600"/>
                </a:solidFill>
              </a:rPr>
              <a:t>title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6600"/>
                </a:solidFill>
              </a:rPr>
              <a:t>author</a:t>
            </a:r>
            <a:r>
              <a:rPr lang="en-US" sz="2800" dirty="0"/>
              <a:t>, …</a:t>
            </a:r>
            <a:endParaRPr lang="en-US" sz="2800" dirty="0" smtClean="0"/>
          </a:p>
          <a:p>
            <a:pPr eaLnBrk="1" hangingPunct="1"/>
            <a:r>
              <a:rPr lang="en-US" dirty="0" smtClean="0"/>
              <a:t>S</a:t>
            </a:r>
            <a:r>
              <a:rPr lang="en-US" sz="2800" dirty="0" smtClean="0"/>
              <a:t>tart </a:t>
            </a:r>
            <a:r>
              <a:rPr lang="en-US" sz="2800" dirty="0"/>
              <a:t>tag: &lt;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&gt;,  end tag: &lt;/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</a:t>
            </a:r>
            <a:endParaRPr lang="en-US" sz="2800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sz="2800" dirty="0" smtClean="0"/>
              <a:t>lements</a:t>
            </a:r>
            <a:r>
              <a:rPr lang="en-US" sz="2800" dirty="0"/>
              <a:t>: &lt;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&gt;…&lt;/</a:t>
            </a:r>
            <a:r>
              <a:rPr lang="en-US" sz="2800" dirty="0">
                <a:solidFill>
                  <a:srgbClr val="006600"/>
                </a:solidFill>
              </a:rPr>
              <a:t>book</a:t>
            </a:r>
            <a:r>
              <a:rPr lang="en-US" sz="2800" dirty="0"/>
              <a:t>&gt;,&lt;</a:t>
            </a:r>
            <a:r>
              <a:rPr lang="en-US" sz="2800" dirty="0">
                <a:solidFill>
                  <a:srgbClr val="006600"/>
                </a:solidFill>
              </a:rPr>
              <a:t>author</a:t>
            </a:r>
            <a:r>
              <a:rPr lang="en-US" sz="2800" dirty="0"/>
              <a:t>&gt;…&lt;/</a:t>
            </a:r>
            <a:r>
              <a:rPr lang="en-US" sz="2800" dirty="0">
                <a:solidFill>
                  <a:srgbClr val="006600"/>
                </a:solidFill>
              </a:rPr>
              <a:t>author</a:t>
            </a:r>
            <a:r>
              <a:rPr lang="en-US" sz="2800" dirty="0"/>
              <a:t>&gt;</a:t>
            </a:r>
            <a:endParaRPr lang="en-US" sz="2800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sz="2800" dirty="0" smtClean="0"/>
              <a:t>lements </a:t>
            </a:r>
            <a:r>
              <a:rPr lang="en-US" sz="2800" dirty="0"/>
              <a:t>are nested</a:t>
            </a:r>
            <a:endParaRPr lang="en-US" sz="2800" dirty="0" smtClean="0"/>
          </a:p>
          <a:p>
            <a:pPr eaLnBrk="1" hangingPunct="1"/>
            <a:r>
              <a:rPr lang="en-US" dirty="0" smtClean="0"/>
              <a:t>E</a:t>
            </a:r>
            <a:r>
              <a:rPr lang="en-US" sz="2800" dirty="0" smtClean="0"/>
              <a:t>mpty </a:t>
            </a:r>
            <a:r>
              <a:rPr lang="en-US" sz="2800" dirty="0"/>
              <a:t>element: &lt;</a:t>
            </a:r>
            <a:r>
              <a:rPr lang="en-US" sz="2800" dirty="0">
                <a:solidFill>
                  <a:srgbClr val="006600"/>
                </a:solidFill>
              </a:rPr>
              <a:t>red</a:t>
            </a:r>
            <a:r>
              <a:rPr lang="en-US" sz="2800" dirty="0"/>
              <a:t>&gt;&lt;/</a:t>
            </a:r>
            <a:r>
              <a:rPr lang="en-US" sz="2800" dirty="0">
                <a:solidFill>
                  <a:srgbClr val="006600"/>
                </a:solidFill>
              </a:rPr>
              <a:t>red</a:t>
            </a:r>
            <a:r>
              <a:rPr lang="en-US" sz="2800" dirty="0"/>
              <a:t>&gt; </a:t>
            </a:r>
            <a:r>
              <a:rPr lang="en-US" sz="2800" dirty="0" err="1"/>
              <a:t>abbrv</a:t>
            </a:r>
            <a:r>
              <a:rPr lang="en-US" sz="2800" dirty="0"/>
              <a:t>. &lt;</a:t>
            </a:r>
            <a:r>
              <a:rPr lang="en-US" sz="2800" dirty="0">
                <a:solidFill>
                  <a:srgbClr val="006600"/>
                </a:solidFill>
              </a:rPr>
              <a:t>red</a:t>
            </a:r>
            <a:r>
              <a:rPr lang="en-US" sz="2800" dirty="0"/>
              <a:t>/&gt;</a:t>
            </a:r>
            <a:endParaRPr lang="en-US" sz="2800" dirty="0" smtClean="0"/>
          </a:p>
          <a:p>
            <a:pPr eaLnBrk="1" hangingPunct="1"/>
            <a:r>
              <a:rPr lang="en-US" dirty="0" smtClean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XML document: single </a:t>
            </a:r>
            <a:r>
              <a:rPr lang="en-US" sz="2800" i="1" dirty="0"/>
              <a:t>root element</a:t>
            </a:r>
            <a:endParaRPr lang="en-US" sz="2800" dirty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177105" y="4876800"/>
            <a:ext cx="461409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>
                <a:solidFill>
                  <a:srgbClr val="FF33CC"/>
                </a:solidFill>
                <a:latin typeface="Arial" charset="0"/>
              </a:rPr>
              <a:t>W</a:t>
            </a:r>
            <a:r>
              <a:rPr lang="en-US" sz="2800" i="1" dirty="0" smtClean="0">
                <a:solidFill>
                  <a:srgbClr val="FF33CC"/>
                </a:solidFill>
                <a:latin typeface="Arial" charset="0"/>
              </a:rPr>
              <a:t>ell </a:t>
            </a:r>
            <a:r>
              <a:rPr lang="en-US" sz="2800" i="1" dirty="0">
                <a:solidFill>
                  <a:srgbClr val="FF33CC"/>
                </a:solidFill>
                <a:latin typeface="Arial" charset="0"/>
              </a:rPr>
              <a:t>formed</a:t>
            </a:r>
            <a:r>
              <a:rPr lang="en-US" sz="2800" dirty="0">
                <a:solidFill>
                  <a:srgbClr val="FF33CC"/>
                </a:solidFill>
                <a:latin typeface="Arial" charset="0"/>
              </a:rPr>
              <a:t> XML </a:t>
            </a: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document</a:t>
            </a:r>
          </a:p>
          <a:p>
            <a:pPr eaLnBrk="0" hangingPunct="0">
              <a:buFont typeface="Arial"/>
              <a:buChar char="•"/>
            </a:pP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 </a:t>
            </a:r>
            <a:r>
              <a:rPr lang="en-US" sz="2800" dirty="0">
                <a:solidFill>
                  <a:srgbClr val="FF33CC"/>
                </a:solidFill>
                <a:latin typeface="Arial" charset="0"/>
              </a:rPr>
              <a:t>H</a:t>
            </a: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as </a:t>
            </a:r>
            <a:r>
              <a:rPr lang="en-US" sz="2800" dirty="0">
                <a:solidFill>
                  <a:srgbClr val="FF33CC"/>
                </a:solidFill>
                <a:latin typeface="Arial" charset="0"/>
              </a:rPr>
              <a:t>matching </a:t>
            </a: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tags</a:t>
            </a:r>
          </a:p>
          <a:p>
            <a:pPr eaLnBrk="0" hangingPunct="0">
              <a:buFont typeface="Arial"/>
              <a:buChar char="•"/>
            </a:pP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 A short header</a:t>
            </a:r>
          </a:p>
          <a:p>
            <a:pPr eaLnBrk="0" hangingPunct="0">
              <a:buFont typeface="Arial"/>
              <a:buChar char="•"/>
            </a:pPr>
            <a:r>
              <a:rPr lang="en-US" sz="2800" dirty="0" smtClean="0">
                <a:solidFill>
                  <a:srgbClr val="FF33CC"/>
                </a:solidFill>
                <a:latin typeface="Arial" charset="0"/>
              </a:rPr>
              <a:t> And a root element</a:t>
            </a:r>
            <a:endParaRPr lang="en-US" sz="2800" dirty="0">
              <a:solidFill>
                <a:srgbClr val="FF33CC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344 - Winter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0CD-79F1-B94A-96C9-B23A152E343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42540"/>
            <a:ext cx="8305800" cy="17912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&lt;? xml version=“1.0” encoding=“utf-8” standalone=“yes” ?&gt;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lang="en-US" kern="0" dirty="0" err="1" smtClean="0">
                <a:solidFill>
                  <a:srgbClr val="006600"/>
                </a:solidFill>
                <a:latin typeface="Arial"/>
              </a:rPr>
              <a:t>SomeTag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&lt;/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SomeTag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3209</Words>
  <Application>Microsoft Macintosh PowerPoint</Application>
  <PresentationFormat>On-screen Show (4:3)</PresentationFormat>
  <Paragraphs>646</Paragraphs>
  <Slides>43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Introduction to Data Management CSE 344</vt:lpstr>
      <vt:lpstr>XML Outline</vt:lpstr>
      <vt:lpstr>What is XML?</vt:lpstr>
      <vt:lpstr>XML vs Relational</vt:lpstr>
      <vt:lpstr>From HTML to XML</vt:lpstr>
      <vt:lpstr>HTML</vt:lpstr>
      <vt:lpstr>XML Syntax</vt:lpstr>
      <vt:lpstr>XML Terminology</vt:lpstr>
      <vt:lpstr>Well-Formed XML</vt:lpstr>
      <vt:lpstr>More XML: Attributes</vt:lpstr>
      <vt:lpstr>Attributes v.s. Elements</vt:lpstr>
      <vt:lpstr>Comparison</vt:lpstr>
      <vt:lpstr>XML Semantics: a Tree !</vt:lpstr>
      <vt:lpstr>XML Data</vt:lpstr>
      <vt:lpstr>Mapping Relational Data to XML Data</vt:lpstr>
      <vt:lpstr>Mapping Relational Data to XML Data</vt:lpstr>
      <vt:lpstr>XML=Semi-structured Data (1/3)</vt:lpstr>
      <vt:lpstr>XML=Semi-structured Data (2/3)</vt:lpstr>
      <vt:lpstr>XML=Semi-structured Data (3/3)</vt:lpstr>
      <vt:lpstr>Schema</vt:lpstr>
      <vt:lpstr>Document Type Definitions (DTD)</vt:lpstr>
      <vt:lpstr>Example DTD</vt:lpstr>
      <vt:lpstr>Example DTD</vt:lpstr>
      <vt:lpstr>DTD: The Content Model</vt:lpstr>
      <vt:lpstr>DTD: Complex Content</vt:lpstr>
      <vt:lpstr>DTD: Attributes</vt:lpstr>
      <vt:lpstr>DTD: Text</vt:lpstr>
      <vt:lpstr>Querying</vt:lpstr>
      <vt:lpstr>Querying XML Data</vt:lpstr>
      <vt:lpstr>Sample Data for Queries</vt:lpstr>
      <vt:lpstr>Data Model for XPath</vt:lpstr>
      <vt:lpstr>XPath: Simple Expressions</vt:lpstr>
      <vt:lpstr>XPath: Restricted Kleene Closure</vt:lpstr>
      <vt:lpstr>XPath: Attribute Nodes</vt:lpstr>
      <vt:lpstr>XPath: Wildcard</vt:lpstr>
      <vt:lpstr>XPath: Text Nodes</vt:lpstr>
      <vt:lpstr>XPath: Predicates</vt:lpstr>
      <vt:lpstr>XPath: More Predicates</vt:lpstr>
      <vt:lpstr>XPath: More Predicates</vt:lpstr>
      <vt:lpstr>XPath: Position Predicates</vt:lpstr>
      <vt:lpstr>XPath: More Axes</vt:lpstr>
      <vt:lpstr>XPath: More Axes</vt:lpstr>
      <vt:lpstr>XPath: Summary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09:</dc:title>
  <dc:creator>Dan</dc:creator>
  <cp:lastModifiedBy>Dan Suciu</cp:lastModifiedBy>
  <cp:revision>371</cp:revision>
  <dcterms:created xsi:type="dcterms:W3CDTF">2011-10-25T21:11:47Z</dcterms:created>
  <dcterms:modified xsi:type="dcterms:W3CDTF">2012-02-01T17:09:07Z</dcterms:modified>
</cp:coreProperties>
</file>