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6" r:id="rId3"/>
    <p:sldId id="382" r:id="rId4"/>
    <p:sldId id="42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5" r:id="rId16"/>
    <p:sldId id="429" r:id="rId17"/>
    <p:sldId id="401" r:id="rId18"/>
    <p:sldId id="402" r:id="rId19"/>
    <p:sldId id="403" r:id="rId20"/>
    <p:sldId id="396" r:id="rId21"/>
    <p:sldId id="431" r:id="rId22"/>
    <p:sldId id="432" r:id="rId23"/>
    <p:sldId id="433" r:id="rId24"/>
    <p:sldId id="437" r:id="rId25"/>
    <p:sldId id="434" r:id="rId26"/>
    <p:sldId id="435" r:id="rId27"/>
    <p:sldId id="438" r:id="rId28"/>
    <p:sldId id="436" r:id="rId29"/>
    <p:sldId id="404" r:id="rId30"/>
    <p:sldId id="405" r:id="rId31"/>
    <p:sldId id="406" r:id="rId32"/>
    <p:sldId id="407" r:id="rId33"/>
    <p:sldId id="412" r:id="rId34"/>
    <p:sldId id="413" r:id="rId35"/>
    <p:sldId id="414" r:id="rId36"/>
    <p:sldId id="427" r:id="rId37"/>
    <p:sldId id="428" r:id="rId38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6" autoAdjust="0"/>
  </p:normalViewPr>
  <p:slideViewPr>
    <p:cSldViewPr>
      <p:cViewPr varScale="1">
        <p:scale>
          <a:sx n="123" d="100"/>
          <a:sy n="123" d="100"/>
        </p:scale>
        <p:origin x="-2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8FB38D-7186-5C40-BCF7-467AE57A7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5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43EFC3-FD60-0C43-869A-FE6512C0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67C6-CE12-3B4F-9855-6F2E493F1DEE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It is not easy to go from real-world entities to a database schema.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One tool to help along the way are E/R diagram.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B2C25-9834-2B48-8DCD-E594AA8A3958}" type="slidenum">
              <a:rPr lang="en-US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Arrow</a:t>
            </a:r>
            <a:r>
              <a:rPr lang="en-US" baseline="0" dirty="0" smtClean="0"/>
              <a:t> pointing to E means that if we select one entity from each of the other entity sets in the relationship, those entities are related to at most one entity in E.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DBA71-283E-1F48-9733-508514BF6C50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A26A7-F558-7B45-B874-0EC8BEF6B319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does not reflect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redundancy: repeat address of person for each purchase. More next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different ways to convert from subclasses to relations (remember Phil B’s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2F72D-9242-C647-87B0-F3F343C5FC2A}" type="slidenum">
              <a:rPr lang="en-US"/>
              <a:pPr/>
              <a:t>4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D02F5-DE05-BD47-98F0-C7690A627490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Three principal element types</a:t>
            </a:r>
          </a:p>
          <a:p>
            <a:r>
              <a:rPr lang="en-US" dirty="0" smtClean="0"/>
              <a:t>Relationships are connections</a:t>
            </a:r>
            <a:r>
              <a:rPr lang="en-US" baseline="0" dirty="0" smtClean="0"/>
              <a:t> among two or more entity sets. </a:t>
            </a:r>
          </a:p>
          <a:p>
            <a:r>
              <a:rPr lang="en-US" baseline="0" dirty="0" smtClean="0"/>
              <a:t>Relationships can have attributes too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38F9-8481-264D-AA05-3ADCE74A9651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072FD-6A0A-EF4B-A8E5-77BEBDBF212E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E5B9E-BF4D-2642-9337-E5532D31A15E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5CF66-5FFE-EA4F-9B29-62CCB6EEE175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35208-2A3D-6640-AE12-24B071090C0B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Careful: arrow means at most one not exactly one! Exactly one is later when we talk about referential</a:t>
            </a:r>
            <a:r>
              <a:rPr lang="en-US" baseline="0" dirty="0" smtClean="0"/>
              <a:t> integrity.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4A1D9-0301-794D-9F86-D74CC81DE5FD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Multi-way</a:t>
            </a:r>
            <a:r>
              <a:rPr lang="en-US" baseline="0" dirty="0" smtClean="0"/>
              <a:t> relationships are rare in practice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60EC9-28B9-724D-B414-483E6C299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BDF0-02DA-DC40-B07D-B7ACEA001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E888-0934-224C-A567-CB89030EE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BAC5-3AF5-5B4E-9C58-590DDCBC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CB6B-399E-6D43-AFB7-CC584205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CF6A-DC92-854A-AD93-BABF4A5A3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657D9-BF5B-974C-B559-E9CA1D7A6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30A0-C220-FB45-8E4F-200311C47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8E962-9E79-BD46-9431-C926E7798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DA4CB-C2FC-B74C-B2E9-8DA56901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0886-051F-854D-8738-32EF3526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DED2216E-FF1B-E640-BC89-F624A89103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14: E/R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60EC9-28B9-724D-B414-483E6C299A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295400" y="6019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886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553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13716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657600" y="1600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6248400" y="3657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1143000" y="457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2743200" y="457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7696200" y="2971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7543800" y="685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0" y="1371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1816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11430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1905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251460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29718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133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133600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77724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6388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2590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267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5029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7010400" y="2667000"/>
            <a:ext cx="4953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7505700" y="26670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8" name="AutoShape 31"/>
          <p:cNvSpPr>
            <a:spLocks noChangeArrowheads="1"/>
          </p:cNvSpPr>
          <p:nvPr/>
        </p:nvSpPr>
        <p:spPr bwMode="auto">
          <a:xfrm>
            <a:off x="3733800" y="3206750"/>
            <a:ext cx="2328540" cy="1168539"/>
          </a:xfrm>
          <a:prstGeom prst="wedgeEllipseCallout">
            <a:avLst>
              <a:gd name="adj1" fmla="val 97762"/>
              <a:gd name="adj2" fmla="val -8414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 does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this say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88925" y="1793875"/>
            <a:ext cx="82427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How do we model a purchase relationship between buyers,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914400" y="2667000"/>
            <a:ext cx="7391400" cy="3416300"/>
            <a:chOff x="192" y="1872"/>
            <a:chExt cx="5088" cy="2352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72" y="3744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750" name="Text Box 12"/>
          <p:cNvSpPr txBox="1">
            <a:spLocks noChangeArrowheads="1"/>
          </p:cNvSpPr>
          <p:nvPr/>
        </p:nvSpPr>
        <p:spPr bwMode="auto">
          <a:xfrm>
            <a:off x="669925" y="6137275"/>
            <a:ext cx="6393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Can still model as a mathematical set (how 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4546888" cy="430887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</a:t>
            </a:r>
            <a:r>
              <a:rPr lang="en-US" sz="2400" dirty="0" smtClean="0"/>
              <a:t> What </a:t>
            </a:r>
            <a:r>
              <a:rPr lang="en-US" sz="2400" dirty="0"/>
              <a:t>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52400" y="5791200"/>
            <a:ext cx="87896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A </a:t>
            </a:r>
            <a:r>
              <a:rPr lang="en-US" dirty="0">
                <a:latin typeface="Arial"/>
                <a:cs typeface="Arial"/>
              </a:rPr>
              <a:t>given person buys a given product from at most one </a:t>
            </a:r>
            <a:r>
              <a:rPr lang="en-US" dirty="0" smtClean="0">
                <a:latin typeface="Arial"/>
                <a:cs typeface="Arial"/>
              </a:rPr>
              <a:t>store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3962400" y="3169684"/>
            <a:ext cx="1295400" cy="1167366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1844675" y="2743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6188075" y="34925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3802" name="Line 9"/>
          <p:cNvSpPr>
            <a:spLocks noChangeAspect="1" noChangeShapeType="1"/>
          </p:cNvSpPr>
          <p:nvPr/>
        </p:nvSpPr>
        <p:spPr bwMode="auto">
          <a:xfrm>
            <a:off x="5259388" y="37655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436937" y="32766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4546888" cy="430887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</a:t>
            </a:r>
            <a:r>
              <a:rPr lang="en-US" sz="2400" dirty="0" smtClean="0"/>
              <a:t> What </a:t>
            </a:r>
            <a:r>
              <a:rPr lang="en-US" sz="2400" dirty="0"/>
              <a:t>does the arrow mean 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8600" y="5410200"/>
            <a:ext cx="8700118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A </a:t>
            </a:r>
            <a:r>
              <a:rPr lang="en-US" dirty="0">
                <a:latin typeface="Arial"/>
                <a:cs typeface="Arial"/>
              </a:rPr>
              <a:t>given person buys a given product from at most one store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AND every store sells to every person at most one product </a:t>
            </a:r>
          </a:p>
        </p:txBody>
      </p:sp>
      <p:sp>
        <p:nvSpPr>
          <p:cNvPr id="35846" name="AutoShape 5"/>
          <p:cNvSpPr>
            <a:spLocks noChangeAspect="1" noChangeArrowheads="1"/>
          </p:cNvSpPr>
          <p:nvPr/>
        </p:nvSpPr>
        <p:spPr bwMode="auto">
          <a:xfrm>
            <a:off x="4014788" y="3207369"/>
            <a:ext cx="1243012" cy="1120156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5847" name="Rectangle 6"/>
          <p:cNvSpPr>
            <a:spLocks noChangeAspect="1" noChangeArrowheads="1"/>
          </p:cNvSpPr>
          <p:nvPr/>
        </p:nvSpPr>
        <p:spPr bwMode="auto">
          <a:xfrm>
            <a:off x="1828800" y="26670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5848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5849" name="Rectangle 8"/>
          <p:cNvSpPr>
            <a:spLocks noChangeAspect="1" noChangeArrowheads="1"/>
          </p:cNvSpPr>
          <p:nvPr/>
        </p:nvSpPr>
        <p:spPr bwMode="auto">
          <a:xfrm>
            <a:off x="6188075" y="3505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5850" name="Line 9"/>
          <p:cNvSpPr>
            <a:spLocks noChangeAspect="1" noChangeShapeType="1"/>
          </p:cNvSpPr>
          <p:nvPr/>
        </p:nvSpPr>
        <p:spPr bwMode="auto">
          <a:xfrm>
            <a:off x="5259388" y="37782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851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852" name="Line 11"/>
          <p:cNvSpPr>
            <a:spLocks noChangeAspect="1" noChangeShapeType="1"/>
          </p:cNvSpPr>
          <p:nvPr/>
        </p:nvSpPr>
        <p:spPr bwMode="auto">
          <a:xfrm>
            <a:off x="3413125" y="32131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8074025" cy="420688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Q</a:t>
            </a:r>
            <a:r>
              <a:rPr lang="en-US" sz="2400"/>
              <a:t>: How do we say that every person shops at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81000" y="5486400"/>
            <a:ext cx="5995452" cy="7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Cannot</a:t>
            </a:r>
            <a:r>
              <a:rPr lang="en-US" dirty="0">
                <a:latin typeface="Arial"/>
                <a:cs typeface="Arial"/>
              </a:rPr>
              <a:t>.  This is the best approximation.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(Why only approximation ?)</a:t>
            </a:r>
          </a:p>
        </p:txBody>
      </p:sp>
      <p:sp>
        <p:nvSpPr>
          <p:cNvPr id="37894" name="AutoShape 5"/>
          <p:cNvSpPr>
            <a:spLocks noChangeAspect="1" noChangeArrowheads="1"/>
          </p:cNvSpPr>
          <p:nvPr/>
        </p:nvSpPr>
        <p:spPr bwMode="auto">
          <a:xfrm>
            <a:off x="4014788" y="3200400"/>
            <a:ext cx="1250745" cy="1127125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7895" name="Rectangle 6"/>
          <p:cNvSpPr>
            <a:spLocks noChangeAspect="1" noChangeArrowheads="1"/>
          </p:cNvSpPr>
          <p:nvPr/>
        </p:nvSpPr>
        <p:spPr bwMode="auto">
          <a:xfrm>
            <a:off x="1928812" y="2743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7896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7897" name="Rectangle 8"/>
          <p:cNvSpPr>
            <a:spLocks noChangeAspect="1" noChangeArrowheads="1"/>
          </p:cNvSpPr>
          <p:nvPr/>
        </p:nvSpPr>
        <p:spPr bwMode="auto">
          <a:xfrm>
            <a:off x="6188075" y="34925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7898" name="Line 9"/>
          <p:cNvSpPr>
            <a:spLocks noChangeAspect="1" noChangeShapeType="1"/>
          </p:cNvSpPr>
          <p:nvPr/>
        </p:nvSpPr>
        <p:spPr bwMode="auto">
          <a:xfrm>
            <a:off x="5259388" y="37655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899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900" name="Line 11"/>
          <p:cNvSpPr>
            <a:spLocks noChangeAspect="1" noChangeShapeType="1"/>
          </p:cNvSpPr>
          <p:nvPr/>
        </p:nvSpPr>
        <p:spPr bwMode="auto">
          <a:xfrm>
            <a:off x="3513137" y="32893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Converting Multi-way Relationships to Binary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3429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72200" y="5486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096000" y="3810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096000" y="19812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3528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StoreOf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352800" y="1676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ProductOf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3352800" y="5105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BuyerOf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1676400" y="2362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 flipV="1">
            <a:off x="1447800" y="41910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514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8768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4876800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4876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8382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1219200" y="2438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6248400"/>
            <a:ext cx="387533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Arrows go which direction?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Converting Multi-way Relationships to Binary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3429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72200" y="5486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096000" y="3810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096000" y="19812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3528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StoreOf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352800" y="1676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ProductOf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3352800" y="5105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BuyerOf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1676400" y="2362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 flipV="1">
            <a:off x="1447800" y="41910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514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8768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4876800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4876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8382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1219200" y="2438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6248400"/>
            <a:ext cx="47269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Make sure you understand why!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6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3. Design Principles</a:t>
            </a: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28600" y="21336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248400" y="2209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H="1">
            <a:off x="2438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304800" y="1371600"/>
            <a:ext cx="2378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rgbClr val="CC0000"/>
                </a:solidFill>
                <a:latin typeface="Arial"/>
                <a:cs typeface="Arial"/>
              </a:rPr>
              <a:t>What’s wrong?</a:t>
            </a: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3581400" y="3962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President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6400800" y="4343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04800" y="4343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Country</a:t>
            </a:r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51054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>
            <a:off x="25146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198437" y="5486400"/>
            <a:ext cx="7554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  be 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faithful to the specifications of the app!</a:t>
            </a:r>
            <a:endParaRPr lang="en-US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3528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04800" y="2438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1722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48768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029200" y="1981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114800" y="2514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3886200" y="5410200"/>
            <a:ext cx="1828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114800" y="4648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514600" y="3200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1676400" y="5105400"/>
            <a:ext cx="1752600" cy="990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2438400" y="4648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5851525" y="4613275"/>
            <a:ext cx="31258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pick the right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kind of entities.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352800" y="3810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04800" y="2971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2971800" y="59436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6172200" y="4114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87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148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7467600" y="2209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14800" y="3048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191000" y="2286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6400800" y="2590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514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60325" y="4918075"/>
            <a:ext cx="341737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don’t 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complicate life more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than it already is</a:t>
            </a:r>
            <a:r>
              <a:rPr lang="en-US" b="1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E/R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Motivating scenario</a:t>
            </a:r>
          </a:p>
          <a:p>
            <a:r>
              <a:rPr lang="en-US" dirty="0" smtClean="0"/>
              <a:t>Customer asks you to help them setup a DBMS</a:t>
            </a:r>
          </a:p>
          <a:p>
            <a:r>
              <a:rPr lang="en-US" dirty="0" smtClean="0"/>
              <a:t>They want to store information about</a:t>
            </a:r>
          </a:p>
          <a:p>
            <a:pPr lvl="1"/>
            <a:r>
              <a:rPr lang="en-US" dirty="0" smtClean="0"/>
              <a:t>Companies and various branches inside companies</a:t>
            </a:r>
          </a:p>
          <a:p>
            <a:pPr lvl="2"/>
            <a:r>
              <a:rPr lang="en-US" dirty="0" smtClean="0"/>
              <a:t>Each company has a name, an address, and a CEO</a:t>
            </a:r>
          </a:p>
          <a:p>
            <a:pPr lvl="2"/>
            <a:r>
              <a:rPr lang="en-US" dirty="0" smtClean="0"/>
              <a:t>Each company also has a list of key employees</a:t>
            </a:r>
          </a:p>
          <a:p>
            <a:pPr lvl="2"/>
            <a:r>
              <a:rPr lang="en-US" dirty="0" smtClean="0"/>
              <a:t>Each branch has a name and a market share in $$$</a:t>
            </a:r>
          </a:p>
          <a:p>
            <a:pPr lvl="1"/>
            <a:r>
              <a:rPr lang="en-US" dirty="0" smtClean="0"/>
              <a:t>Products manufactured by these companies</a:t>
            </a:r>
          </a:p>
          <a:p>
            <a:pPr lvl="2"/>
            <a:r>
              <a:rPr lang="en-US" dirty="0" smtClean="0"/>
              <a:t>Each product has a name and a description</a:t>
            </a:r>
          </a:p>
          <a:p>
            <a:pPr lvl="2"/>
            <a:r>
              <a:rPr lang="en-US" dirty="0" smtClean="0"/>
              <a:t>Products are manufactured by different branches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From E/R Diagrams</a:t>
            </a:r>
            <a:br>
              <a:rPr lang="en-US"/>
            </a:br>
            <a:r>
              <a:rPr lang="en-US"/>
              <a:t>to Relational Schema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Entity set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relation</a:t>
            </a:r>
          </a:p>
          <a:p>
            <a:pPr eaLnBrk="1" hangingPunct="1"/>
            <a:r>
              <a:rPr lang="en-US" dirty="0">
                <a:sym typeface="Wingdings" charset="2"/>
              </a:rPr>
              <a:t>Relationship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relation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Entity Set to Relation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429000" y="35052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Product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3733800" y="16764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5334000" y="16764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category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2590800" y="2590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price</a:t>
            </a: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 flipH="1" flipV="1">
            <a:off x="3733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4958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105400" y="23622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533400" y="4419600"/>
            <a:ext cx="5505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3333CC"/>
                </a:solidFill>
                <a:latin typeface="Arial"/>
              </a:rPr>
              <a:t>Product</a:t>
            </a:r>
            <a:r>
              <a:rPr lang="en-US" sz="2800" dirty="0" err="1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prod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category, price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)</a:t>
            </a:r>
            <a:endParaRPr lang="en-US" sz="2800" dirty="0">
              <a:solidFill>
                <a:srgbClr val="3333CC"/>
              </a:solidFill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71600" y="518160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Arial"/>
                        </a:rPr>
                        <a:t>prod-ID</a:t>
                      </a:r>
                      <a:endParaRPr lang="en-US" sz="2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category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price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Gizmo55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Camera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99.99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Pokemn19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Toy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29.99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3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(SQL)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586097"/>
            <a:ext cx="7489550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3333CC"/>
                </a:solidFill>
                <a:latin typeface="Arial"/>
              </a:rPr>
              <a:t>CREATE TABLE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 Product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	prod-ID CHAR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(30) </a:t>
            </a:r>
            <a:r>
              <a:rPr lang="en-US" sz="3200" dirty="0">
                <a:solidFill>
                  <a:srgbClr val="3333CC"/>
                </a:solidFill>
                <a:latin typeface="Arial"/>
              </a:rPr>
              <a:t>PRIMARY KEY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	category VARCHAR(20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       price double)</a:t>
            </a:r>
            <a:endParaRPr lang="en-US" sz="3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45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N-N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524000" y="5715000"/>
            <a:ext cx="38629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that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N-N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28600" y="4572000"/>
            <a:ext cx="64900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333CC"/>
                </a:solidFill>
                <a:latin typeface="Arial"/>
              </a:rPr>
              <a:t>Orders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-ID,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date)</a:t>
            </a:r>
            <a:endParaRPr lang="en-US" sz="2800" b="1" dirty="0" smtClean="0">
              <a:solidFill>
                <a:srgbClr val="3333CC"/>
              </a:solidFill>
              <a:latin typeface="Arial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Shipment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-ID, name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date)</a:t>
            </a:r>
            <a:br>
              <a:rPr lang="en-US" sz="2800" dirty="0" smtClean="0">
                <a:solidFill>
                  <a:srgbClr val="3333CC"/>
                </a:solidFill>
                <a:latin typeface="Arial"/>
              </a:rPr>
            </a:b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Shipping-Co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name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address)</a:t>
            </a:r>
            <a:endParaRPr lang="en-US" sz="2800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50775"/>
              </p:ext>
            </p:extLst>
          </p:nvPr>
        </p:nvGraphicFramePr>
        <p:xfrm>
          <a:off x="4953000" y="5715000"/>
          <a:ext cx="411480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Arial"/>
                        </a:rPr>
                        <a:t>prod-ID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>
                          <a:latin typeface="Arial"/>
                        </a:rPr>
                        <a:t>cust</a:t>
                      </a:r>
                      <a:r>
                        <a:rPr lang="en-US" sz="1400" u="sng" dirty="0" smtClean="0">
                          <a:latin typeface="Arial"/>
                        </a:rPr>
                        <a:t>-ID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Arial"/>
                        </a:rPr>
                        <a:t>name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date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Gizmo55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Joe12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UPS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4/10/2011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Gizmo55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Joe12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FEDEX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4/9/2011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Bent Arrow 16"/>
          <p:cNvSpPr/>
          <p:nvPr/>
        </p:nvSpPr>
        <p:spPr bwMode="auto">
          <a:xfrm rot="5400000">
            <a:off x="6566916" y="5244084"/>
            <a:ext cx="381000" cy="408432"/>
          </a:xfrm>
          <a:prstGeom prst="ben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(SQL)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3447" y="1600200"/>
            <a:ext cx="7630414" cy="5016757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CREATE TABLE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Shipment(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	name CHAR(30)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		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REFERENCES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Shipping-Co,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3200" kern="0" dirty="0" smtClean="0">
                <a:latin typeface="Arial"/>
                <a:ea typeface="ＭＳ Ｐゴシック" charset="-128"/>
                <a:cs typeface="ＭＳ Ｐゴシック" charset="-128"/>
              </a:rPr>
              <a:t>         prod-ID 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CHAR(30),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       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cust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-ID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VARCHAR(20),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   	date DATETIME,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PRIMARY</a:t>
            </a:r>
            <a:r>
              <a:rPr lang="en-US" sz="3200" dirty="0" smtClean="0">
                <a:solidFill>
                  <a:schemeClr val="accent2"/>
                </a:solidFill>
                <a:latin typeface="Arial"/>
              </a:rPr>
              <a:t>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KEY</a:t>
            </a:r>
            <a:r>
              <a:rPr lang="en-US" sz="3200" dirty="0" smtClean="0">
                <a:latin typeface="Arial"/>
              </a:rPr>
              <a:t> (name, prod-ID, </a:t>
            </a:r>
            <a:r>
              <a:rPr lang="en-US" sz="3200" dirty="0" err="1" smtClean="0">
                <a:latin typeface="Arial"/>
              </a:rPr>
              <a:t>cust</a:t>
            </a:r>
            <a:r>
              <a:rPr lang="en-US" sz="3200" dirty="0" smtClean="0">
                <a:latin typeface="Arial"/>
              </a:rPr>
              <a:t>-ID),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FOREIGN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KEY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(prod-ID, </a:t>
            </a:r>
            <a:r>
              <a:rPr lang="en-US" sz="3200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-ID)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      	  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REFERENCES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Orders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333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524000" y="5715000"/>
            <a:ext cx="38285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this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81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52400" y="5065693"/>
            <a:ext cx="732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Orders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-ID,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 date1, name, 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date2) </a:t>
            </a:r>
            <a:br>
              <a:rPr lang="en-US" sz="2800" dirty="0">
                <a:solidFill>
                  <a:srgbClr val="3333CC"/>
                </a:solidFill>
                <a:latin typeface="Arial"/>
              </a:rPr>
            </a:br>
            <a:r>
              <a:rPr lang="en-US" sz="2800" b="1" dirty="0">
                <a:solidFill>
                  <a:srgbClr val="3333CC"/>
                </a:solidFill>
                <a:latin typeface="Arial"/>
              </a:rPr>
              <a:t>Shipping-Co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name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, address)</a:t>
            </a: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81000" y="6172200"/>
            <a:ext cx="83106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Remember: no separate relations for many-one relationship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Relationships to Relations</a:t>
            </a:r>
          </a:p>
        </p:txBody>
      </p:sp>
      <p:sp>
        <p:nvSpPr>
          <p:cNvPr id="48132" name="AutoShape 3"/>
          <p:cNvSpPr>
            <a:spLocks noChangeAspect="1" noChangeArrowheads="1"/>
          </p:cNvSpPr>
          <p:nvPr/>
        </p:nvSpPr>
        <p:spPr bwMode="auto">
          <a:xfrm>
            <a:off x="3246438" y="2824163"/>
            <a:ext cx="1393825" cy="1255712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Purchase</a:t>
            </a:r>
          </a:p>
        </p:txBody>
      </p:sp>
      <p:sp>
        <p:nvSpPr>
          <p:cNvPr id="48133" name="Rectangle 4"/>
          <p:cNvSpPr>
            <a:spLocks noChangeAspect="1" noChangeArrowheads="1"/>
          </p:cNvSpPr>
          <p:nvPr/>
        </p:nvSpPr>
        <p:spPr bwMode="auto">
          <a:xfrm>
            <a:off x="457200" y="2057400"/>
            <a:ext cx="2022475" cy="696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Product</a:t>
            </a:r>
          </a:p>
        </p:txBody>
      </p:sp>
      <p:sp>
        <p:nvSpPr>
          <p:cNvPr id="48134" name="Rectangle 5"/>
          <p:cNvSpPr>
            <a:spLocks noChangeAspect="1" noChangeArrowheads="1"/>
          </p:cNvSpPr>
          <p:nvPr/>
        </p:nvSpPr>
        <p:spPr bwMode="auto">
          <a:xfrm>
            <a:off x="2897188" y="4776788"/>
            <a:ext cx="2022475" cy="696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Person</a:t>
            </a:r>
          </a:p>
        </p:txBody>
      </p:sp>
      <p:sp>
        <p:nvSpPr>
          <p:cNvPr id="48135" name="Rectangle 6"/>
          <p:cNvSpPr>
            <a:spLocks noChangeAspect="1" noChangeArrowheads="1"/>
          </p:cNvSpPr>
          <p:nvPr/>
        </p:nvSpPr>
        <p:spPr bwMode="auto">
          <a:xfrm>
            <a:off x="5826125" y="3103563"/>
            <a:ext cx="2022475" cy="696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Store</a:t>
            </a:r>
          </a:p>
        </p:txBody>
      </p:sp>
      <p:sp>
        <p:nvSpPr>
          <p:cNvPr id="48136" name="Line 7"/>
          <p:cNvSpPr>
            <a:spLocks noChangeAspect="1" noChangeShapeType="1"/>
          </p:cNvSpPr>
          <p:nvPr/>
        </p:nvSpPr>
        <p:spPr bwMode="auto">
          <a:xfrm>
            <a:off x="4640263" y="3451225"/>
            <a:ext cx="1185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7" name="Line 8"/>
          <p:cNvSpPr>
            <a:spLocks noChangeAspect="1" noChangeShapeType="1"/>
          </p:cNvSpPr>
          <p:nvPr/>
        </p:nvSpPr>
        <p:spPr bwMode="auto">
          <a:xfrm>
            <a:off x="3943350" y="4079875"/>
            <a:ext cx="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8" name="Line 9"/>
          <p:cNvSpPr>
            <a:spLocks noChangeAspect="1" noChangeShapeType="1"/>
          </p:cNvSpPr>
          <p:nvPr/>
        </p:nvSpPr>
        <p:spPr bwMode="auto">
          <a:xfrm>
            <a:off x="2479675" y="2754313"/>
            <a:ext cx="766763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81000" y="32004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1752600" y="31242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price</a:t>
            </a:r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828800" y="57150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>
                <a:solidFill>
                  <a:srgbClr val="000000"/>
                </a:solidFill>
                <a:latin typeface="Arial"/>
              </a:rPr>
              <a:t>ssn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733800" y="57150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48143" name="Oval 14"/>
          <p:cNvSpPr>
            <a:spLocks noChangeArrowheads="1"/>
          </p:cNvSpPr>
          <p:nvPr/>
        </p:nvSpPr>
        <p:spPr bwMode="auto">
          <a:xfrm>
            <a:off x="5867400" y="18288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7391400" y="17526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address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9906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6" name="Line 17"/>
          <p:cNvSpPr>
            <a:spLocks noChangeShapeType="1"/>
          </p:cNvSpPr>
          <p:nvPr/>
        </p:nvSpPr>
        <p:spPr bwMode="auto">
          <a:xfrm>
            <a:off x="18288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64770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flipH="1">
            <a:off x="74676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H="1">
            <a:off x="2743200" y="548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4191000" y="5486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4724400"/>
            <a:ext cx="38285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this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7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41325" y="1828800"/>
            <a:ext cx="555617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Some objects in a class may be special</a:t>
            </a:r>
          </a:p>
          <a:p>
            <a:pPr lvl="1" eaLnBrk="0" hangingPunct="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 define a new class</a:t>
            </a:r>
          </a:p>
          <a:p>
            <a:pPr lvl="1" eaLnBrk="0" hangingPunct="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 better: define a </a:t>
            </a:r>
            <a:r>
              <a:rPr lang="en-US" i="1" dirty="0">
                <a:latin typeface="Arial"/>
                <a:cs typeface="Arial"/>
              </a:rPr>
              <a:t>subclass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4175125" y="35814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438400" y="4454525"/>
            <a:ext cx="13992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Arial"/>
                <a:cs typeface="Arial"/>
              </a:rPr>
              <a:t>Software </a:t>
            </a:r>
          </a:p>
          <a:p>
            <a:pPr eaLnBrk="0" hangingPunct="0"/>
            <a:r>
              <a:rPr lang="en-US">
                <a:latin typeface="Arial"/>
                <a:cs typeface="Arial"/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5410200" y="4454525"/>
            <a:ext cx="17931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Educational </a:t>
            </a:r>
          </a:p>
          <a:p>
            <a:pPr algn="ctr" eaLnBrk="0" hangingPunct="0"/>
            <a:r>
              <a:rPr lang="en-US">
                <a:latin typeface="Arial"/>
                <a:cs typeface="Arial"/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3048000" y="4073525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800600" y="4073525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360362" y="5638800"/>
            <a:ext cx="48887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So --- we define subclasses in E/R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Why do we need it?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Need a way to model real world entities in terms of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easy to go from real-world entities to a database schema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Consider </a:t>
            </a:r>
            <a:r>
              <a:rPr lang="en-US" sz="2400" dirty="0"/>
              <a:t>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</a:t>
            </a:r>
            <a:r>
              <a:rPr lang="en-US" sz="2000" dirty="0">
                <a:solidFill>
                  <a:schemeClr val="accent2"/>
                </a:solidFill>
              </a:rPr>
              <a:t>constraints </a:t>
            </a:r>
            <a:r>
              <a:rPr lang="en-US" sz="2000" dirty="0"/>
              <a:t>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 to achieve </a:t>
            </a:r>
            <a:r>
              <a:rPr lang="en-US" sz="2000" b="1" i="1" dirty="0">
                <a:solidFill>
                  <a:schemeClr val="accent2"/>
                </a:solidFill>
              </a:rPr>
              <a:t>good</a:t>
            </a:r>
            <a:r>
              <a:rPr lang="en-US" sz="2000" dirty="0"/>
              <a:t> designs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Several formalisms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discuss E/R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276600" y="2667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Product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3581400" y="83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u="sng">
                <a:latin typeface="Arial"/>
                <a:cs typeface="Arial"/>
              </a:rPr>
              <a:t>name</a:t>
            </a: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5181600" y="83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category</a:t>
            </a:r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24384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price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 flipV="1">
            <a:off x="35814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43434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4953000" y="1524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7" name="AutoShape 10"/>
          <p:cNvSpPr>
            <a:spLocks noChangeArrowheads="1"/>
          </p:cNvSpPr>
          <p:nvPr/>
        </p:nvSpPr>
        <p:spPr bwMode="auto">
          <a:xfrm>
            <a:off x="2286000" y="3733800"/>
            <a:ext cx="990600" cy="838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isa</a:t>
            </a:r>
          </a:p>
        </p:txBody>
      </p:sp>
      <p:sp>
        <p:nvSpPr>
          <p:cNvPr id="50188" name="AutoShape 11"/>
          <p:cNvSpPr>
            <a:spLocks noChangeArrowheads="1"/>
          </p:cNvSpPr>
          <p:nvPr/>
        </p:nvSpPr>
        <p:spPr bwMode="auto">
          <a:xfrm>
            <a:off x="5638800" y="3733800"/>
            <a:ext cx="990600" cy="838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isa</a:t>
            </a:r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5562600" y="5257800"/>
            <a:ext cx="26670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Educational Product</a:t>
            </a:r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609600" y="5257800"/>
            <a:ext cx="23622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Software Product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H="1">
            <a:off x="16764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6172200" y="4572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 flipH="1">
            <a:off x="2819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7696200" y="617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Age Group</a:t>
            </a:r>
          </a:p>
        </p:txBody>
      </p:sp>
      <p:sp>
        <p:nvSpPr>
          <p:cNvPr id="50195" name="Oval 18"/>
          <p:cNvSpPr>
            <a:spLocks noChangeArrowheads="1"/>
          </p:cNvSpPr>
          <p:nvPr/>
        </p:nvSpPr>
        <p:spPr bwMode="auto">
          <a:xfrm>
            <a:off x="152400" y="617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>
                <a:latin typeface="Arial"/>
                <a:cs typeface="Arial"/>
              </a:rPr>
              <a:t>platforms</a:t>
            </a:r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 flipH="1">
            <a:off x="1600200" y="6019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>
            <a:off x="6553200" y="6019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5410200" y="3429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9" name="Text Box 22"/>
          <p:cNvSpPr txBox="1">
            <a:spLocks noChangeArrowheads="1"/>
          </p:cNvSpPr>
          <p:nvPr/>
        </p:nvSpPr>
        <p:spPr bwMode="auto">
          <a:xfrm>
            <a:off x="1371600" y="228600"/>
            <a:ext cx="25455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Arial"/>
                <a:cs typeface="Arial"/>
              </a:rPr>
              <a:t>Subclasses</a:t>
            </a: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770438" cy="314325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Think in terms of records:</a:t>
            </a:r>
          </a:p>
          <a:p>
            <a:pPr lvl="1" eaLnBrk="1" hangingPunct="1"/>
            <a:r>
              <a:rPr lang="en-US" dirty="0">
                <a:solidFill>
                  <a:schemeClr val="accent2"/>
                </a:solidFill>
              </a:rPr>
              <a:t>Product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EducationalProduct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5562600" y="2168525"/>
            <a:ext cx="1219200" cy="838200"/>
            <a:chOff x="3360" y="1632"/>
            <a:chExt cx="768" cy="528"/>
          </a:xfrm>
        </p:grpSpPr>
        <p:sp>
          <p:nvSpPr>
            <p:cNvPr id="51233" name="Rectangle 5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4" name="Line 6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1206" name="Group 7"/>
          <p:cNvGrpSpPr>
            <a:grpSpLocks/>
          </p:cNvGrpSpPr>
          <p:nvPr/>
        </p:nvGrpSpPr>
        <p:grpSpPr bwMode="auto">
          <a:xfrm>
            <a:off x="5562600" y="3387725"/>
            <a:ext cx="1219200" cy="838200"/>
            <a:chOff x="3360" y="1632"/>
            <a:chExt cx="768" cy="528"/>
          </a:xfrm>
        </p:grpSpPr>
        <p:sp>
          <p:nvSpPr>
            <p:cNvPr id="51231" name="Rectangle 8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2" name="Line 9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1207" name="Group 10"/>
          <p:cNvGrpSpPr>
            <a:grpSpLocks/>
          </p:cNvGrpSpPr>
          <p:nvPr/>
        </p:nvGrpSpPr>
        <p:grpSpPr bwMode="auto">
          <a:xfrm>
            <a:off x="5562600" y="4911725"/>
            <a:ext cx="1219200" cy="838200"/>
            <a:chOff x="3360" y="1632"/>
            <a:chExt cx="768" cy="528"/>
          </a:xfrm>
        </p:grpSpPr>
        <p:sp>
          <p:nvSpPr>
            <p:cNvPr id="51229" name="Rectangle 11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0" name="Line 12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51208" name="Line 13"/>
          <p:cNvSpPr>
            <a:spLocks noChangeShapeType="1"/>
          </p:cNvSpPr>
          <p:nvPr/>
        </p:nvSpPr>
        <p:spPr bwMode="auto">
          <a:xfrm>
            <a:off x="5562600" y="4225925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>
            <a:off x="5562600" y="45307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0" name="Line 15"/>
          <p:cNvSpPr>
            <a:spLocks noChangeShapeType="1"/>
          </p:cNvSpPr>
          <p:nvPr/>
        </p:nvSpPr>
        <p:spPr bwMode="auto">
          <a:xfrm flipV="1">
            <a:off x="6781800" y="4225925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1" name="Line 16"/>
          <p:cNvSpPr>
            <a:spLocks noChangeShapeType="1"/>
          </p:cNvSpPr>
          <p:nvPr/>
        </p:nvSpPr>
        <p:spPr bwMode="auto">
          <a:xfrm>
            <a:off x="5562600" y="57499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2" name="Line 17"/>
          <p:cNvSpPr>
            <a:spLocks noChangeShapeType="1"/>
          </p:cNvSpPr>
          <p:nvPr/>
        </p:nvSpPr>
        <p:spPr bwMode="auto">
          <a:xfrm>
            <a:off x="5562600" y="59785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 flipV="1">
            <a:off x="6781800" y="57499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4" name="Line 19"/>
          <p:cNvSpPr>
            <a:spLocks noChangeShapeType="1"/>
          </p:cNvSpPr>
          <p:nvPr/>
        </p:nvSpPr>
        <p:spPr bwMode="auto">
          <a:xfrm>
            <a:off x="5562600" y="59785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5" name="Line 20"/>
          <p:cNvSpPr>
            <a:spLocks noChangeShapeType="1"/>
          </p:cNvSpPr>
          <p:nvPr/>
        </p:nvSpPr>
        <p:spPr bwMode="auto">
          <a:xfrm>
            <a:off x="5562600" y="62071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6" name="Line 21"/>
          <p:cNvSpPr>
            <a:spLocks noChangeShapeType="1"/>
          </p:cNvSpPr>
          <p:nvPr/>
        </p:nvSpPr>
        <p:spPr bwMode="auto">
          <a:xfrm flipV="1">
            <a:off x="6781800" y="59785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1217" name="Group 22"/>
          <p:cNvGrpSpPr>
            <a:grpSpLocks/>
          </p:cNvGrpSpPr>
          <p:nvPr/>
        </p:nvGrpSpPr>
        <p:grpSpPr bwMode="auto">
          <a:xfrm>
            <a:off x="5699128" y="2133601"/>
            <a:ext cx="920751" cy="919163"/>
            <a:chOff x="3398" y="1562"/>
            <a:chExt cx="580" cy="579"/>
          </a:xfrm>
        </p:grpSpPr>
        <p:sp>
          <p:nvSpPr>
            <p:cNvPr id="51227" name="Text Box 23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8" name="Text Box 24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grpSp>
        <p:nvGrpSpPr>
          <p:cNvPr id="51218" name="Group 25"/>
          <p:cNvGrpSpPr>
            <a:grpSpLocks/>
          </p:cNvGrpSpPr>
          <p:nvPr/>
        </p:nvGrpSpPr>
        <p:grpSpPr bwMode="auto">
          <a:xfrm>
            <a:off x="5715003" y="3387726"/>
            <a:ext cx="920751" cy="919163"/>
            <a:chOff x="3398" y="1562"/>
            <a:chExt cx="580" cy="579"/>
          </a:xfrm>
        </p:grpSpPr>
        <p:sp>
          <p:nvSpPr>
            <p:cNvPr id="51225" name="Text Box 26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6" name="Text Box 27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grpSp>
        <p:nvGrpSpPr>
          <p:cNvPr id="51219" name="Group 28"/>
          <p:cNvGrpSpPr>
            <a:grpSpLocks/>
          </p:cNvGrpSpPr>
          <p:nvPr/>
        </p:nvGrpSpPr>
        <p:grpSpPr bwMode="auto">
          <a:xfrm>
            <a:off x="5715003" y="4911726"/>
            <a:ext cx="920751" cy="919163"/>
            <a:chOff x="3398" y="1562"/>
            <a:chExt cx="580" cy="579"/>
          </a:xfrm>
        </p:grpSpPr>
        <p:sp>
          <p:nvSpPr>
            <p:cNvPr id="51223" name="Text Box 29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4" name="Text Box 30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sp>
        <p:nvSpPr>
          <p:cNvPr id="51220" name="Text Box 31"/>
          <p:cNvSpPr txBox="1">
            <a:spLocks noChangeArrowheads="1"/>
          </p:cNvSpPr>
          <p:nvPr/>
        </p:nvSpPr>
        <p:spPr bwMode="auto">
          <a:xfrm>
            <a:off x="5775325" y="4187825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field3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51221" name="Text Box 32"/>
          <p:cNvSpPr txBox="1">
            <a:spLocks noChangeArrowheads="1"/>
          </p:cNvSpPr>
          <p:nvPr/>
        </p:nvSpPr>
        <p:spPr bwMode="auto">
          <a:xfrm>
            <a:off x="5791200" y="5697538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field4</a:t>
            </a:r>
          </a:p>
        </p:txBody>
      </p:sp>
      <p:sp>
        <p:nvSpPr>
          <p:cNvPr id="51222" name="Text Box 33"/>
          <p:cNvSpPr txBox="1">
            <a:spLocks noChangeArrowheads="1"/>
          </p:cNvSpPr>
          <p:nvPr/>
        </p:nvSpPr>
        <p:spPr bwMode="auto">
          <a:xfrm>
            <a:off x="5791200" y="5926138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field5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800600" cy="6096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r>
              <a:rPr lang="en-US" sz="3600">
                <a:solidFill>
                  <a:schemeClr val="tx1"/>
                </a:solidFill>
              </a:rPr>
              <a:t>Subclasses to Relations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52228" name="Group 3"/>
          <p:cNvGrpSpPr>
            <a:grpSpLocks noChangeAspect="1"/>
          </p:cNvGrpSpPr>
          <p:nvPr/>
        </p:nvGrpSpPr>
        <p:grpSpPr bwMode="auto">
          <a:xfrm>
            <a:off x="76200" y="1524000"/>
            <a:ext cx="5867400" cy="3927475"/>
            <a:chOff x="96" y="528"/>
            <a:chExt cx="5664" cy="3792"/>
          </a:xfrm>
        </p:grpSpPr>
        <p:sp>
          <p:nvSpPr>
            <p:cNvPr id="52279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Product</a:t>
              </a:r>
            </a:p>
          </p:txBody>
        </p:sp>
        <p:sp>
          <p:nvSpPr>
            <p:cNvPr id="52280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u="sng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52281" name="Oval 6"/>
            <p:cNvSpPr>
              <a:spLocks noChangeAspect="1" noChangeArrowheads="1"/>
            </p:cNvSpPr>
            <p:nvPr/>
          </p:nvSpPr>
          <p:spPr bwMode="auto">
            <a:xfrm>
              <a:off x="3264" y="52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category</a:t>
              </a:r>
            </a:p>
          </p:txBody>
        </p:sp>
        <p:sp>
          <p:nvSpPr>
            <p:cNvPr id="52282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price</a:t>
              </a:r>
            </a:p>
          </p:txBody>
        </p:sp>
        <p:sp>
          <p:nvSpPr>
            <p:cNvPr id="52283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4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5" name="Line 10"/>
            <p:cNvSpPr>
              <a:spLocks noChangeAspect="1" noChangeShapeType="1"/>
            </p:cNvSpPr>
            <p:nvPr/>
          </p:nvSpPr>
          <p:spPr bwMode="auto">
            <a:xfrm flipV="1">
              <a:off x="3120" y="960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6" name="AutoShape 11"/>
            <p:cNvSpPr>
              <a:spLocks noChangeAspect="1" noChangeArrowheads="1"/>
            </p:cNvSpPr>
            <p:nvPr/>
          </p:nvSpPr>
          <p:spPr bwMode="auto">
            <a:xfrm>
              <a:off x="1440" y="2352"/>
              <a:ext cx="624" cy="52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isa</a:t>
              </a:r>
            </a:p>
          </p:txBody>
        </p:sp>
        <p:sp>
          <p:nvSpPr>
            <p:cNvPr id="52287" name="AutoShape 12"/>
            <p:cNvSpPr>
              <a:spLocks noChangeAspect="1" noChangeArrowheads="1"/>
            </p:cNvSpPr>
            <p:nvPr/>
          </p:nvSpPr>
          <p:spPr bwMode="auto">
            <a:xfrm>
              <a:off x="3552" y="2352"/>
              <a:ext cx="624" cy="52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isa</a:t>
              </a:r>
            </a:p>
          </p:txBody>
        </p:sp>
        <p:sp>
          <p:nvSpPr>
            <p:cNvPr id="52288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Educational Product</a:t>
              </a:r>
            </a:p>
          </p:txBody>
        </p:sp>
        <p:sp>
          <p:nvSpPr>
            <p:cNvPr id="52289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Arial"/>
                  <a:cs typeface="Arial"/>
                </a:rPr>
                <a:t>Software Product</a:t>
              </a:r>
            </a:p>
          </p:txBody>
        </p:sp>
        <p:sp>
          <p:nvSpPr>
            <p:cNvPr id="52290" name="Line 15"/>
            <p:cNvSpPr>
              <a:spLocks noChangeAspect="1" noChangeShapeType="1"/>
            </p:cNvSpPr>
            <p:nvPr/>
          </p:nvSpPr>
          <p:spPr bwMode="auto">
            <a:xfrm flipH="1">
              <a:off x="1056" y="28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1" name="Line 16"/>
            <p:cNvSpPr>
              <a:spLocks noChangeAspect="1" noChangeShapeType="1"/>
            </p:cNvSpPr>
            <p:nvPr/>
          </p:nvSpPr>
          <p:spPr bwMode="auto">
            <a:xfrm>
              <a:off x="3888" y="28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2" name="Line 17"/>
            <p:cNvSpPr>
              <a:spLocks noChangeAspect="1" noChangeShapeType="1"/>
            </p:cNvSpPr>
            <p:nvPr/>
          </p:nvSpPr>
          <p:spPr bwMode="auto">
            <a:xfrm flipH="1">
              <a:off x="1776" y="21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3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2294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Arial"/>
                  <a:cs typeface="Arial"/>
                </a:rPr>
                <a:t>platforms</a:t>
              </a:r>
            </a:p>
          </p:txBody>
        </p:sp>
        <p:sp>
          <p:nvSpPr>
            <p:cNvPr id="52295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6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7" name="Line 22"/>
            <p:cNvSpPr>
              <a:spLocks noChangeAspect="1" noChangeShapeType="1"/>
            </p:cNvSpPr>
            <p:nvPr/>
          </p:nvSpPr>
          <p:spPr bwMode="auto">
            <a:xfrm>
              <a:off x="3408" y="216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42067"/>
              </p:ext>
            </p:extLst>
          </p:nvPr>
        </p:nvGraphicFramePr>
        <p:xfrm>
          <a:off x="5334000" y="914400"/>
          <a:ext cx="36576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62722"/>
              </p:ext>
            </p:extLst>
          </p:nvPr>
        </p:nvGraphicFramePr>
        <p:xfrm>
          <a:off x="6248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10975"/>
              </p:ext>
            </p:extLst>
          </p:nvPr>
        </p:nvGraphicFramePr>
        <p:xfrm>
          <a:off x="6324600" y="4800600"/>
          <a:ext cx="2667000" cy="169164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Age 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5257800" y="452735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4572000" y="3200400"/>
            <a:ext cx="1749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Sw.Product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6214075" y="4343400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Ed.Product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28600" y="5867400"/>
            <a:ext cx="4923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Other ways to convert are possible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UnionTypes With Subclasses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436813" y="2514601"/>
            <a:ext cx="4703762" cy="1681163"/>
            <a:chOff x="1535" y="1584"/>
            <a:chExt cx="2963" cy="1059"/>
          </a:xfrm>
        </p:grpSpPr>
        <p:sp>
          <p:nvSpPr>
            <p:cNvPr id="56326" name="Rectangle 4"/>
            <p:cNvSpPr>
              <a:spLocks noChangeArrowheads="1"/>
            </p:cNvSpPr>
            <p:nvPr/>
          </p:nvSpPr>
          <p:spPr bwMode="auto">
            <a:xfrm>
              <a:off x="2256" y="1584"/>
              <a:ext cx="1377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FurniturePiece</a:t>
              </a:r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1535" y="2352"/>
              <a:ext cx="731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552" y="2256"/>
              <a:ext cx="94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>
                  <a:latin typeface="Arial"/>
                  <a:cs typeface="Arial"/>
                </a:rPr>
                <a:t>Company</a:t>
              </a:r>
            </a:p>
          </p:txBody>
        </p:sp>
      </p:grp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1371600" y="4967288"/>
            <a:ext cx="670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Arial"/>
                <a:cs typeface="Arial"/>
              </a:rPr>
              <a:t>Say: each piece of furniture is owned either by a </a:t>
            </a:r>
            <a:r>
              <a:rPr lang="en-US" sz="2800" dirty="0" smtClean="0">
                <a:latin typeface="Arial"/>
                <a:cs typeface="Arial"/>
              </a:rPr>
              <a:t>person </a:t>
            </a:r>
            <a:r>
              <a:rPr lang="en-US" sz="2800" dirty="0">
                <a:latin typeface="Arial"/>
                <a:cs typeface="Arial"/>
              </a:rPr>
              <a:t>or by a company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Say: each piece of furniture is owned either by a </a:t>
            </a:r>
            <a:r>
              <a:rPr lang="en-US" dirty="0" smtClean="0"/>
              <a:t>person </a:t>
            </a:r>
            <a:r>
              <a:rPr lang="en-US" dirty="0"/>
              <a:t>or by a company</a:t>
            </a:r>
          </a:p>
          <a:p>
            <a:pPr eaLnBrk="1" hangingPunct="1">
              <a:buFontTx/>
              <a:buNone/>
            </a:pPr>
            <a:r>
              <a:rPr lang="en-US" dirty="0"/>
              <a:t>Solution 1. </a:t>
            </a:r>
            <a:r>
              <a:rPr lang="en-US" dirty="0" smtClean="0"/>
              <a:t>Acceptable but </a:t>
            </a:r>
            <a:r>
              <a:rPr lang="en-US" dirty="0"/>
              <a:t>imperfect (What’s wrong ?)</a:t>
            </a: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1219200" y="3581400"/>
            <a:ext cx="7107238" cy="2559050"/>
            <a:chOff x="912" y="2064"/>
            <a:chExt cx="4477" cy="1612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2448" y="2064"/>
              <a:ext cx="1272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Arial"/>
                  <a:cs typeface="Arial"/>
                </a:rPr>
                <a:t>FurniturePiece</a:t>
              </a:r>
            </a:p>
          </p:txBody>
        </p:sp>
        <p:sp>
          <p:nvSpPr>
            <p:cNvPr id="57351" name="Rectangle 6"/>
            <p:cNvSpPr>
              <a:spLocks noChangeArrowheads="1"/>
            </p:cNvSpPr>
            <p:nvPr/>
          </p:nvSpPr>
          <p:spPr bwMode="auto">
            <a:xfrm>
              <a:off x="912" y="2064"/>
              <a:ext cx="679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 dirty="0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4512" y="2064"/>
              <a:ext cx="877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200">
                  <a:latin typeface="Arial"/>
                  <a:cs typeface="Arial"/>
                </a:rPr>
                <a:t>Company</a:t>
              </a:r>
            </a:p>
          </p:txBody>
        </p:sp>
        <p:sp>
          <p:nvSpPr>
            <p:cNvPr id="57353" name="AutoShape 8"/>
            <p:cNvSpPr>
              <a:spLocks noChangeArrowheads="1"/>
            </p:cNvSpPr>
            <p:nvPr/>
          </p:nvSpPr>
          <p:spPr bwMode="auto">
            <a:xfrm>
              <a:off x="1392" y="2784"/>
              <a:ext cx="1440" cy="892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err="1">
                  <a:latin typeface="Arial"/>
                  <a:cs typeface="Arial"/>
                </a:rPr>
                <a:t>ownedByPerson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57354" name="AutoShape 9"/>
            <p:cNvSpPr>
              <a:spLocks noChangeArrowheads="1"/>
            </p:cNvSpPr>
            <p:nvPr/>
          </p:nvSpPr>
          <p:spPr bwMode="auto">
            <a:xfrm>
              <a:off x="3456" y="2784"/>
              <a:ext cx="1440" cy="892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err="1" smtClean="0">
                  <a:latin typeface="Arial"/>
                  <a:cs typeface="Arial"/>
                </a:rPr>
                <a:t>ownedByComp</a:t>
              </a:r>
              <a:r>
                <a:rPr lang="en-US" sz="2200" dirty="0" smtClean="0">
                  <a:latin typeface="Arial"/>
                  <a:cs typeface="Arial"/>
                </a:rPr>
                <a:t>.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 flipV="1">
              <a:off x="283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6" name="Line 11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7" name="Line 12"/>
            <p:cNvSpPr>
              <a:spLocks noChangeShapeType="1"/>
            </p:cNvSpPr>
            <p:nvPr/>
          </p:nvSpPr>
          <p:spPr bwMode="auto">
            <a:xfrm flipH="1" flipV="1">
              <a:off x="340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 flipH="1" flipV="1">
              <a:off x="484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Solution 2: better, more laborious</a:t>
            </a:r>
          </a:p>
        </p:txBody>
      </p:sp>
      <p:sp>
        <p:nvSpPr>
          <p:cNvPr id="58373" name="AutoShape 4"/>
          <p:cNvSpPr>
            <a:spLocks noChangeAspect="1" noChangeArrowheads="1"/>
          </p:cNvSpPr>
          <p:nvPr/>
        </p:nvSpPr>
        <p:spPr bwMode="auto">
          <a:xfrm>
            <a:off x="1295400" y="3276600"/>
            <a:ext cx="762000" cy="644525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isa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657600" y="5715000"/>
            <a:ext cx="218611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FurniturePiece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1166813" y="4648200"/>
            <a:ext cx="1159843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05600" y="4648200"/>
            <a:ext cx="1501883" cy="461665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3505200" y="3810000"/>
            <a:ext cx="2286000" cy="14160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ownedBy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116388" y="2590800"/>
            <a:ext cx="109517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7010400" y="3276600"/>
            <a:ext cx="762000" cy="644525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isa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V="1">
            <a:off x="46482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V="1">
            <a:off x="4648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58382" name="AutoShape 13"/>
          <p:cNvCxnSpPr>
            <a:cxnSpLocks noChangeShapeType="1"/>
            <a:stCxn id="58375" idx="0"/>
            <a:endCxn id="58373" idx="3"/>
          </p:cNvCxnSpPr>
          <p:nvPr/>
        </p:nvCxnSpPr>
        <p:spPr bwMode="auto">
          <a:xfrm rot="16200000" flipV="1">
            <a:off x="1348031" y="4249495"/>
            <a:ext cx="727075" cy="70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3" name="AutoShape 14"/>
          <p:cNvCxnSpPr>
            <a:cxnSpLocks noChangeShapeType="1"/>
            <a:stCxn id="58376" idx="0"/>
            <a:endCxn id="58379" idx="3"/>
          </p:cNvCxnSpPr>
          <p:nvPr/>
        </p:nvCxnSpPr>
        <p:spPr bwMode="auto">
          <a:xfrm rot="16200000" flipV="1">
            <a:off x="7060434" y="4252092"/>
            <a:ext cx="727075" cy="65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4" name="AutoShape 15"/>
          <p:cNvCxnSpPr>
            <a:cxnSpLocks noChangeShapeType="1"/>
            <a:stCxn id="58373" idx="0"/>
            <a:endCxn id="58378" idx="1"/>
          </p:cNvCxnSpPr>
          <p:nvPr/>
        </p:nvCxnSpPr>
        <p:spPr bwMode="auto">
          <a:xfrm rot="5400000" flipH="1" flipV="1">
            <a:off x="2668911" y="1829123"/>
            <a:ext cx="454967" cy="2439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8385" name="AutoShape 16"/>
          <p:cNvCxnSpPr>
            <a:cxnSpLocks noChangeShapeType="1"/>
            <a:stCxn id="58379" idx="0"/>
            <a:endCxn id="58378" idx="3"/>
          </p:cNvCxnSpPr>
          <p:nvPr/>
        </p:nvCxnSpPr>
        <p:spPr bwMode="auto">
          <a:xfrm rot="16200000" flipV="1">
            <a:off x="6073997" y="1959197"/>
            <a:ext cx="454967" cy="217984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E9708-5A4F-5942-8149-D6DF113C3456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4943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Entity sets are weak when their key comes from other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classes to which they are related.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6248400" y="3048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University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838200" y="3048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Team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3886200" y="2667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affiliation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>
            <a:off x="29718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5410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24384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number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3048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sport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61722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64525" name="Rectangle 12"/>
          <p:cNvSpPr>
            <a:spLocks noChangeArrowheads="1"/>
          </p:cNvSpPr>
          <p:nvPr/>
        </p:nvSpPr>
        <p:spPr bwMode="auto">
          <a:xfrm>
            <a:off x="762000" y="2971800"/>
            <a:ext cx="228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6" name="AutoShape 13"/>
          <p:cNvSpPr>
            <a:spLocks noChangeArrowheads="1"/>
          </p:cNvSpPr>
          <p:nvPr/>
        </p:nvSpPr>
        <p:spPr bwMode="auto">
          <a:xfrm>
            <a:off x="3733800" y="2590800"/>
            <a:ext cx="18288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>
            <a:off x="26670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65532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12954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1981200" y="3886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67818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1066800" y="5638800"/>
            <a:ext cx="53160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Team(sport, 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number, </a:t>
            </a: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universityName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</a:rPr>
              <a:t>University(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8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wrap="none">
            <a:noAutofit/>
          </a:bodyPr>
          <a:lstStyle/>
          <a:p>
            <a:pPr>
              <a:buNone/>
            </a:pPr>
            <a:fld id="{3B3D0E61-B4DF-4B4A-A1F4-4B0F37F2C8AD}" type="slidenum">
              <a:rPr lang="en-US" smtClean="0">
                <a:solidFill>
                  <a:srgbClr val="000000"/>
                </a:solidFill>
              </a:rPr>
              <a:pPr>
                <a:buNone/>
              </a:pPr>
              <a:t>37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What Are the Keys of R ?</a:t>
            </a:r>
          </a:p>
        </p:txBody>
      </p:sp>
      <p:sp>
        <p:nvSpPr>
          <p:cNvPr id="65540" name="Diamond 17"/>
          <p:cNvSpPr>
            <a:spLocks noChangeArrowheads="1"/>
          </p:cNvSpPr>
          <p:nvPr/>
        </p:nvSpPr>
        <p:spPr bwMode="auto">
          <a:xfrm>
            <a:off x="4419600" y="1600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1" name="Rectangle 18"/>
          <p:cNvSpPr>
            <a:spLocks noChangeArrowheads="1"/>
          </p:cNvSpPr>
          <p:nvPr/>
        </p:nvSpPr>
        <p:spPr bwMode="auto">
          <a:xfrm>
            <a:off x="1943100" y="17526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65542" name="Oval 9"/>
          <p:cNvSpPr>
            <a:spLocks noChangeArrowheads="1"/>
          </p:cNvSpPr>
          <p:nvPr/>
        </p:nvSpPr>
        <p:spPr bwMode="auto">
          <a:xfrm>
            <a:off x="723900" y="990600"/>
            <a:ext cx="5842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65543" name="Oval 9"/>
          <p:cNvSpPr>
            <a:spLocks noChangeArrowheads="1"/>
          </p:cNvSpPr>
          <p:nvPr/>
        </p:nvSpPr>
        <p:spPr bwMode="auto">
          <a:xfrm>
            <a:off x="741363" y="1733550"/>
            <a:ext cx="54927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B</a:t>
            </a:r>
          </a:p>
        </p:txBody>
      </p:sp>
      <p:sp>
        <p:nvSpPr>
          <p:cNvPr id="65544" name="Rectangle 21"/>
          <p:cNvSpPr>
            <a:spLocks noChangeArrowheads="1"/>
          </p:cNvSpPr>
          <p:nvPr/>
        </p:nvSpPr>
        <p:spPr bwMode="auto">
          <a:xfrm>
            <a:off x="6019800" y="25908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65545" name="Rectangle 22"/>
          <p:cNvSpPr>
            <a:spLocks noChangeArrowheads="1"/>
          </p:cNvSpPr>
          <p:nvPr/>
        </p:nvSpPr>
        <p:spPr bwMode="auto">
          <a:xfrm>
            <a:off x="1943100" y="41148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T</a:t>
            </a:r>
          </a:p>
        </p:txBody>
      </p:sp>
      <p:sp>
        <p:nvSpPr>
          <p:cNvPr id="65546" name="Rectangle 23"/>
          <p:cNvSpPr>
            <a:spLocks noChangeArrowheads="1"/>
          </p:cNvSpPr>
          <p:nvPr/>
        </p:nvSpPr>
        <p:spPr bwMode="auto">
          <a:xfrm>
            <a:off x="7905750" y="47625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65547" name="Diamond 24"/>
          <p:cNvSpPr>
            <a:spLocks noChangeArrowheads="1"/>
          </p:cNvSpPr>
          <p:nvPr/>
        </p:nvSpPr>
        <p:spPr bwMode="auto">
          <a:xfrm>
            <a:off x="4191000" y="3505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8" name="Diamond 25"/>
          <p:cNvSpPr>
            <a:spLocks noChangeArrowheads="1"/>
          </p:cNvSpPr>
          <p:nvPr/>
        </p:nvSpPr>
        <p:spPr bwMode="auto">
          <a:xfrm>
            <a:off x="2019295" y="28194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9" name="Rectangle 26"/>
          <p:cNvSpPr>
            <a:spLocks noChangeArrowheads="1"/>
          </p:cNvSpPr>
          <p:nvPr/>
        </p:nvSpPr>
        <p:spPr bwMode="auto">
          <a:xfrm>
            <a:off x="2971800" y="5972175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Q</a:t>
            </a:r>
          </a:p>
        </p:txBody>
      </p:sp>
      <p:sp>
        <p:nvSpPr>
          <p:cNvPr id="65550" name="Rectangle 27"/>
          <p:cNvSpPr>
            <a:spLocks noChangeArrowheads="1"/>
          </p:cNvSpPr>
          <p:nvPr/>
        </p:nvSpPr>
        <p:spPr bwMode="auto">
          <a:xfrm>
            <a:off x="6019800" y="47625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U</a:t>
            </a:r>
          </a:p>
        </p:txBody>
      </p:sp>
      <p:sp>
        <p:nvSpPr>
          <p:cNvPr id="65551" name="Diamond 28"/>
          <p:cNvSpPr>
            <a:spLocks noChangeArrowheads="1"/>
          </p:cNvSpPr>
          <p:nvPr/>
        </p:nvSpPr>
        <p:spPr bwMode="auto">
          <a:xfrm>
            <a:off x="7981950" y="3505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2" name="Diamond 29"/>
          <p:cNvSpPr>
            <a:spLocks noChangeArrowheads="1"/>
          </p:cNvSpPr>
          <p:nvPr/>
        </p:nvSpPr>
        <p:spPr bwMode="auto">
          <a:xfrm>
            <a:off x="6096000" y="3505200"/>
            <a:ext cx="914400" cy="917079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3" name="Rectangle 31"/>
          <p:cNvSpPr>
            <a:spLocks noChangeArrowheads="1"/>
          </p:cNvSpPr>
          <p:nvPr/>
        </p:nvSpPr>
        <p:spPr bwMode="auto">
          <a:xfrm>
            <a:off x="4114800" y="47625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W</a:t>
            </a:r>
          </a:p>
        </p:txBody>
      </p:sp>
      <p:sp>
        <p:nvSpPr>
          <p:cNvPr id="65554" name="Diamond 32"/>
          <p:cNvSpPr>
            <a:spLocks noChangeArrowheads="1"/>
          </p:cNvSpPr>
          <p:nvPr/>
        </p:nvSpPr>
        <p:spPr bwMode="auto">
          <a:xfrm>
            <a:off x="533400" y="39624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5" name="Rectangle 33"/>
          <p:cNvSpPr>
            <a:spLocks noChangeArrowheads="1"/>
          </p:cNvSpPr>
          <p:nvPr/>
        </p:nvSpPr>
        <p:spPr bwMode="auto">
          <a:xfrm>
            <a:off x="457200" y="54102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65556" name="Rectangle 34"/>
          <p:cNvSpPr>
            <a:spLocks noChangeArrowheads="1"/>
          </p:cNvSpPr>
          <p:nvPr/>
        </p:nvSpPr>
        <p:spPr bwMode="auto">
          <a:xfrm>
            <a:off x="6934200" y="60579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Z</a:t>
            </a:r>
          </a:p>
        </p:txBody>
      </p:sp>
      <p:sp>
        <p:nvSpPr>
          <p:cNvPr id="65557" name="Oval 9"/>
          <p:cNvSpPr>
            <a:spLocks noChangeArrowheads="1"/>
          </p:cNvSpPr>
          <p:nvPr/>
        </p:nvSpPr>
        <p:spPr bwMode="auto">
          <a:xfrm>
            <a:off x="3264332" y="4095006"/>
            <a:ext cx="572224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C</a:t>
            </a:r>
          </a:p>
        </p:txBody>
      </p:sp>
      <p:sp>
        <p:nvSpPr>
          <p:cNvPr id="65558" name="Oval 9"/>
          <p:cNvSpPr>
            <a:spLocks noChangeArrowheads="1"/>
          </p:cNvSpPr>
          <p:nvPr/>
        </p:nvSpPr>
        <p:spPr bwMode="auto">
          <a:xfrm>
            <a:off x="685800" y="61722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D</a:t>
            </a:r>
          </a:p>
        </p:txBody>
      </p:sp>
      <p:sp>
        <p:nvSpPr>
          <p:cNvPr id="65559" name="Oval 9"/>
          <p:cNvSpPr>
            <a:spLocks noChangeArrowheads="1"/>
          </p:cNvSpPr>
          <p:nvPr/>
        </p:nvSpPr>
        <p:spPr bwMode="auto">
          <a:xfrm>
            <a:off x="2197566" y="5953175"/>
            <a:ext cx="548344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E</a:t>
            </a:r>
          </a:p>
        </p:txBody>
      </p:sp>
      <p:sp>
        <p:nvSpPr>
          <p:cNvPr id="65560" name="Oval 9"/>
          <p:cNvSpPr>
            <a:spLocks noChangeArrowheads="1"/>
          </p:cNvSpPr>
          <p:nvPr/>
        </p:nvSpPr>
        <p:spPr bwMode="auto">
          <a:xfrm>
            <a:off x="6083593" y="6038106"/>
            <a:ext cx="596315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G</a:t>
            </a:r>
          </a:p>
        </p:txBody>
      </p:sp>
      <p:sp>
        <p:nvSpPr>
          <p:cNvPr id="65561" name="Oval 9"/>
          <p:cNvSpPr>
            <a:spLocks noChangeArrowheads="1"/>
          </p:cNvSpPr>
          <p:nvPr/>
        </p:nvSpPr>
        <p:spPr bwMode="auto">
          <a:xfrm>
            <a:off x="8153400" y="57150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K</a:t>
            </a:r>
          </a:p>
        </p:txBody>
      </p:sp>
      <p:sp>
        <p:nvSpPr>
          <p:cNvPr id="65562" name="Oval 9"/>
          <p:cNvSpPr>
            <a:spLocks noChangeArrowheads="1"/>
          </p:cNvSpPr>
          <p:nvPr/>
        </p:nvSpPr>
        <p:spPr bwMode="auto">
          <a:xfrm>
            <a:off x="7696200" y="19050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H</a:t>
            </a:r>
          </a:p>
        </p:txBody>
      </p:sp>
      <p:sp>
        <p:nvSpPr>
          <p:cNvPr id="65563" name="Oval 9"/>
          <p:cNvSpPr>
            <a:spLocks noChangeArrowheads="1"/>
          </p:cNvSpPr>
          <p:nvPr/>
        </p:nvSpPr>
        <p:spPr bwMode="auto">
          <a:xfrm>
            <a:off x="4386179" y="5751562"/>
            <a:ext cx="524042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F</a:t>
            </a:r>
          </a:p>
        </p:txBody>
      </p:sp>
      <p:cxnSp>
        <p:nvCxnSpPr>
          <p:cNvPr id="65564" name="Shape 43"/>
          <p:cNvCxnSpPr>
            <a:cxnSpLocks noChangeShapeType="1"/>
            <a:stCxn id="65542" idx="6"/>
            <a:endCxn id="65541" idx="0"/>
          </p:cNvCxnSpPr>
          <p:nvPr/>
        </p:nvCxnSpPr>
        <p:spPr bwMode="auto">
          <a:xfrm>
            <a:off x="1308100" y="1314450"/>
            <a:ext cx="1168400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5" name="Straight Connector 45"/>
          <p:cNvCxnSpPr>
            <a:cxnSpLocks noChangeShapeType="1"/>
            <a:stCxn id="65543" idx="6"/>
            <a:endCxn id="65541" idx="1"/>
          </p:cNvCxnSpPr>
          <p:nvPr/>
        </p:nvCxnSpPr>
        <p:spPr bwMode="auto">
          <a:xfrm>
            <a:off x="1290638" y="2057400"/>
            <a:ext cx="652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6" name="Straight Connector 50"/>
          <p:cNvCxnSpPr>
            <a:cxnSpLocks noChangeShapeType="1"/>
            <a:stCxn id="65545" idx="3"/>
            <a:endCxn id="65557" idx="2"/>
          </p:cNvCxnSpPr>
          <p:nvPr/>
        </p:nvCxnSpPr>
        <p:spPr bwMode="auto">
          <a:xfrm>
            <a:off x="3009900" y="4419600"/>
            <a:ext cx="2544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7" name="Straight Connector 53"/>
          <p:cNvCxnSpPr>
            <a:cxnSpLocks noChangeShapeType="1"/>
            <a:stCxn id="65555" idx="2"/>
            <a:endCxn id="65558" idx="0"/>
          </p:cNvCxnSpPr>
          <p:nvPr/>
        </p:nvCxnSpPr>
        <p:spPr bwMode="auto">
          <a:xfrm rot="5400000">
            <a:off x="904875" y="6086475"/>
            <a:ext cx="1524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8" name="Straight Connector 56"/>
          <p:cNvCxnSpPr>
            <a:cxnSpLocks noChangeShapeType="1"/>
            <a:stCxn id="65559" idx="6"/>
            <a:endCxn id="65549" idx="1"/>
          </p:cNvCxnSpPr>
          <p:nvPr/>
        </p:nvCxnSpPr>
        <p:spPr bwMode="auto">
          <a:xfrm flipV="1">
            <a:off x="2745910" y="6276975"/>
            <a:ext cx="22589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9" name="Straight Connector 59"/>
          <p:cNvCxnSpPr>
            <a:cxnSpLocks noChangeShapeType="1"/>
            <a:stCxn id="65553" idx="2"/>
            <a:endCxn id="65563" idx="0"/>
          </p:cNvCxnSpPr>
          <p:nvPr/>
        </p:nvCxnSpPr>
        <p:spPr bwMode="auto">
          <a:xfrm>
            <a:off x="4648200" y="5372100"/>
            <a:ext cx="0" cy="3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0" name="Straight Connector 61"/>
          <p:cNvCxnSpPr>
            <a:cxnSpLocks noChangeShapeType="1"/>
            <a:stCxn id="65544" idx="3"/>
            <a:endCxn id="65562" idx="2"/>
          </p:cNvCxnSpPr>
          <p:nvPr/>
        </p:nvCxnSpPr>
        <p:spPr bwMode="auto">
          <a:xfrm flipV="1">
            <a:off x="7086600" y="2228850"/>
            <a:ext cx="6096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1" name="Straight Connector 63"/>
          <p:cNvCxnSpPr>
            <a:cxnSpLocks noChangeShapeType="1"/>
            <a:stCxn id="65560" idx="6"/>
            <a:endCxn id="65556" idx="1"/>
          </p:cNvCxnSpPr>
          <p:nvPr/>
        </p:nvCxnSpPr>
        <p:spPr bwMode="auto">
          <a:xfrm>
            <a:off x="6679908" y="6362700"/>
            <a:ext cx="254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2" name="Oval 9"/>
          <p:cNvSpPr>
            <a:spLocks noChangeArrowheads="1"/>
          </p:cNvSpPr>
          <p:nvPr/>
        </p:nvSpPr>
        <p:spPr bwMode="auto">
          <a:xfrm>
            <a:off x="5500625" y="5562650"/>
            <a:ext cx="484313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L</a:t>
            </a:r>
          </a:p>
        </p:txBody>
      </p:sp>
      <p:cxnSp>
        <p:nvCxnSpPr>
          <p:cNvPr id="65573" name="Shape 67"/>
          <p:cNvCxnSpPr>
            <a:cxnSpLocks noChangeShapeType="1"/>
            <a:stCxn id="65550" idx="2"/>
            <a:endCxn id="65572" idx="6"/>
          </p:cNvCxnSpPr>
          <p:nvPr/>
        </p:nvCxnSpPr>
        <p:spPr bwMode="auto">
          <a:xfrm rot="5400000">
            <a:off x="6011497" y="5345541"/>
            <a:ext cx="515144" cy="5682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4" name="Straight Connector 69"/>
          <p:cNvCxnSpPr>
            <a:cxnSpLocks noChangeShapeType="1"/>
            <a:stCxn id="65561" idx="0"/>
            <a:endCxn id="65546" idx="2"/>
          </p:cNvCxnSpPr>
          <p:nvPr/>
        </p:nvCxnSpPr>
        <p:spPr bwMode="auto">
          <a:xfrm rot="5400000" flipH="1" flipV="1">
            <a:off x="8268494" y="5544344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5" name="Straight Connector 71"/>
          <p:cNvCxnSpPr>
            <a:cxnSpLocks noChangeShapeType="1"/>
            <a:stCxn id="65541" idx="2"/>
            <a:endCxn id="65548" idx="0"/>
          </p:cNvCxnSpPr>
          <p:nvPr/>
        </p:nvCxnSpPr>
        <p:spPr bwMode="auto">
          <a:xfrm flipH="1">
            <a:off x="2476495" y="2362200"/>
            <a:ext cx="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6" name="Straight Connector 73"/>
          <p:cNvCxnSpPr>
            <a:cxnSpLocks noChangeShapeType="1"/>
            <a:stCxn id="65545" idx="1"/>
            <a:endCxn id="65554" idx="3"/>
          </p:cNvCxnSpPr>
          <p:nvPr/>
        </p:nvCxnSpPr>
        <p:spPr bwMode="auto">
          <a:xfrm flipH="1">
            <a:off x="1447800" y="4419600"/>
            <a:ext cx="495300" cy="1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7" name="Straight Connector 75"/>
          <p:cNvCxnSpPr>
            <a:cxnSpLocks noChangeShapeType="1"/>
            <a:stCxn id="65541" idx="3"/>
            <a:endCxn id="65540" idx="1"/>
          </p:cNvCxnSpPr>
          <p:nvPr/>
        </p:nvCxnSpPr>
        <p:spPr bwMode="auto">
          <a:xfrm>
            <a:off x="3009900" y="2057400"/>
            <a:ext cx="1409700" cy="1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8" name="Shape 77"/>
          <p:cNvCxnSpPr>
            <a:cxnSpLocks noChangeShapeType="1"/>
            <a:stCxn id="65540" idx="3"/>
            <a:endCxn id="65544" idx="0"/>
          </p:cNvCxnSpPr>
          <p:nvPr/>
        </p:nvCxnSpPr>
        <p:spPr bwMode="auto">
          <a:xfrm>
            <a:off x="5334000" y="2058740"/>
            <a:ext cx="1219200" cy="53206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79" name="Straight Arrow Connector 79"/>
          <p:cNvCxnSpPr>
            <a:cxnSpLocks noChangeShapeType="1"/>
            <a:stCxn id="65548" idx="2"/>
            <a:endCxn id="65545" idx="0"/>
          </p:cNvCxnSpPr>
          <p:nvPr/>
        </p:nvCxnSpPr>
        <p:spPr bwMode="auto">
          <a:xfrm>
            <a:off x="2476495" y="3736479"/>
            <a:ext cx="5" cy="378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0" name="Straight Arrow Connector 81"/>
          <p:cNvCxnSpPr>
            <a:cxnSpLocks noChangeShapeType="1"/>
            <a:stCxn id="65554" idx="2"/>
            <a:endCxn id="65555" idx="0"/>
          </p:cNvCxnSpPr>
          <p:nvPr/>
        </p:nvCxnSpPr>
        <p:spPr bwMode="auto">
          <a:xfrm>
            <a:off x="990600" y="4879479"/>
            <a:ext cx="0" cy="530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1" name="Straight Arrow Connector 83"/>
          <p:cNvCxnSpPr>
            <a:cxnSpLocks noChangeShapeType="1"/>
            <a:stCxn id="65544" idx="2"/>
            <a:endCxn id="65552" idx="0"/>
          </p:cNvCxnSpPr>
          <p:nvPr/>
        </p:nvCxnSpPr>
        <p:spPr bwMode="auto">
          <a:xfrm>
            <a:off x="65532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2" name="Shape 85"/>
          <p:cNvCxnSpPr>
            <a:cxnSpLocks noChangeShapeType="1"/>
            <a:stCxn id="65544" idx="1"/>
            <a:endCxn id="65547" idx="0"/>
          </p:cNvCxnSpPr>
          <p:nvPr/>
        </p:nvCxnSpPr>
        <p:spPr bwMode="auto">
          <a:xfrm rot="10800000" flipV="1">
            <a:off x="4648200" y="2895600"/>
            <a:ext cx="137160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3" name="Shape 88"/>
          <p:cNvCxnSpPr>
            <a:cxnSpLocks noChangeShapeType="1"/>
            <a:stCxn id="65544" idx="3"/>
            <a:endCxn id="65551" idx="0"/>
          </p:cNvCxnSpPr>
          <p:nvPr/>
        </p:nvCxnSpPr>
        <p:spPr bwMode="auto">
          <a:xfrm>
            <a:off x="7086600" y="2895600"/>
            <a:ext cx="135255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4" name="Straight Arrow Connector 90"/>
          <p:cNvCxnSpPr>
            <a:cxnSpLocks noChangeShapeType="1"/>
            <a:stCxn id="65547" idx="2"/>
            <a:endCxn id="65553" idx="0"/>
          </p:cNvCxnSpPr>
          <p:nvPr/>
        </p:nvCxnSpPr>
        <p:spPr bwMode="auto">
          <a:xfrm>
            <a:off x="464820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5" name="Straight Arrow Connector 92"/>
          <p:cNvCxnSpPr>
            <a:cxnSpLocks noChangeShapeType="1"/>
            <a:stCxn id="65552" idx="2"/>
            <a:endCxn id="65550" idx="0"/>
          </p:cNvCxnSpPr>
          <p:nvPr/>
        </p:nvCxnSpPr>
        <p:spPr bwMode="auto">
          <a:xfrm>
            <a:off x="655320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6" name="Straight Arrow Connector 94"/>
          <p:cNvCxnSpPr>
            <a:cxnSpLocks noChangeShapeType="1"/>
            <a:stCxn id="65551" idx="2"/>
            <a:endCxn id="65546" idx="0"/>
          </p:cNvCxnSpPr>
          <p:nvPr/>
        </p:nvCxnSpPr>
        <p:spPr bwMode="auto">
          <a:xfrm>
            <a:off x="843915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5587" name="Diamond 95"/>
          <p:cNvSpPr>
            <a:spLocks noChangeAspect="1"/>
          </p:cNvSpPr>
          <p:nvPr/>
        </p:nvSpPr>
        <p:spPr bwMode="auto">
          <a:xfrm>
            <a:off x="3238500" y="5257800"/>
            <a:ext cx="533400" cy="533400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88" name="Diamond 96"/>
          <p:cNvSpPr>
            <a:spLocks noChangeAspect="1"/>
          </p:cNvSpPr>
          <p:nvPr/>
        </p:nvSpPr>
        <p:spPr bwMode="auto">
          <a:xfrm>
            <a:off x="7200900" y="5334000"/>
            <a:ext cx="533400" cy="533400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589" name="Shape 98"/>
          <p:cNvCxnSpPr>
            <a:cxnSpLocks noChangeShapeType="1"/>
            <a:stCxn id="65553" idx="1"/>
            <a:endCxn id="65587" idx="0"/>
          </p:cNvCxnSpPr>
          <p:nvPr/>
        </p:nvCxnSpPr>
        <p:spPr bwMode="auto">
          <a:xfrm rot="10800000" flipV="1">
            <a:off x="3505200" y="5067300"/>
            <a:ext cx="609600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0" name="Straight Arrow Connector 100"/>
          <p:cNvCxnSpPr>
            <a:cxnSpLocks noChangeShapeType="1"/>
            <a:stCxn id="65587" idx="2"/>
            <a:endCxn id="65549" idx="0"/>
          </p:cNvCxnSpPr>
          <p:nvPr/>
        </p:nvCxnSpPr>
        <p:spPr bwMode="auto">
          <a:xfrm rot="5400000">
            <a:off x="3414712" y="5881688"/>
            <a:ext cx="1825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1" name="Straight Arrow Connector 102"/>
          <p:cNvCxnSpPr>
            <a:cxnSpLocks noChangeShapeType="1"/>
            <a:stCxn id="65588" idx="2"/>
            <a:endCxn id="65556" idx="0"/>
          </p:cNvCxnSpPr>
          <p:nvPr/>
        </p:nvCxnSpPr>
        <p:spPr bwMode="auto">
          <a:xfrm rot="5400000">
            <a:off x="7372351" y="5962650"/>
            <a:ext cx="190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2" name="Shape 104"/>
          <p:cNvCxnSpPr>
            <a:cxnSpLocks noChangeShapeType="1"/>
            <a:stCxn id="65550" idx="3"/>
            <a:endCxn id="65588" idx="0"/>
          </p:cNvCxnSpPr>
          <p:nvPr/>
        </p:nvCxnSpPr>
        <p:spPr bwMode="auto">
          <a:xfrm>
            <a:off x="7086600" y="5067300"/>
            <a:ext cx="381000" cy="2667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5044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n 47"/>
          <p:cNvSpPr/>
          <p:nvPr/>
        </p:nvSpPr>
        <p:spPr bwMode="auto">
          <a:xfrm>
            <a:off x="3583336" y="5518764"/>
            <a:ext cx="5408264" cy="1186836"/>
          </a:xfrm>
          <a:prstGeom prst="can">
            <a:avLst>
              <a:gd name="adj" fmla="val 1395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0" y="1600200"/>
            <a:ext cx="3581400" cy="865188"/>
            <a:chOff x="0" y="624"/>
            <a:chExt cx="5760" cy="1392"/>
          </a:xfrm>
        </p:grpSpPr>
        <p:sp>
          <p:nvSpPr>
            <p:cNvPr id="175109" name="Rectangle 5"/>
            <p:cNvSpPr>
              <a:spLocks noChangeAspect="1" noChangeArrowheads="1"/>
            </p:cNvSpPr>
            <p:nvPr/>
          </p:nvSpPr>
          <p:spPr bwMode="auto">
            <a:xfrm>
              <a:off x="4176" y="960"/>
              <a:ext cx="158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>
                  <a:latin typeface="Arial"/>
                  <a:cs typeface="Arial"/>
                </a:rPr>
                <a:t>Doctor</a:t>
              </a:r>
            </a:p>
          </p:txBody>
        </p:sp>
        <p:sp>
          <p:nvSpPr>
            <p:cNvPr id="175110" name="AutoShape 6"/>
            <p:cNvSpPr>
              <a:spLocks noChangeAspect="1" noChangeArrowheads="1"/>
            </p:cNvSpPr>
            <p:nvPr/>
          </p:nvSpPr>
          <p:spPr bwMode="auto">
            <a:xfrm>
              <a:off x="2400" y="816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err="1">
                  <a:latin typeface="Arial"/>
                  <a:cs typeface="Arial"/>
                </a:rPr>
                <a:t>patien_of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75111" name="Rectangle 7"/>
            <p:cNvSpPr>
              <a:spLocks noChangeAspect="1" noChangeArrowheads="1"/>
            </p:cNvSpPr>
            <p:nvPr/>
          </p:nvSpPr>
          <p:spPr bwMode="auto">
            <a:xfrm>
              <a:off x="720" y="1056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175112" name="Oval 8"/>
            <p:cNvSpPr>
              <a:spLocks noChangeAspect="1" noChangeArrowheads="1"/>
            </p:cNvSpPr>
            <p:nvPr/>
          </p:nvSpPr>
          <p:spPr bwMode="auto">
            <a:xfrm>
              <a:off x="0" y="62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175113" name="Oval 9"/>
            <p:cNvSpPr>
              <a:spLocks noChangeAspect="1" noChangeArrowheads="1"/>
            </p:cNvSpPr>
            <p:nvPr/>
          </p:nvSpPr>
          <p:spPr bwMode="auto">
            <a:xfrm>
              <a:off x="0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zip</a:t>
              </a:r>
            </a:p>
          </p:txBody>
        </p:sp>
        <p:sp>
          <p:nvSpPr>
            <p:cNvPr id="175114" name="Oval 10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175115" name="Oval 11"/>
            <p:cNvSpPr>
              <a:spLocks noChangeAspect="1" noChangeArrowheads="1"/>
            </p:cNvSpPr>
            <p:nvPr/>
          </p:nvSpPr>
          <p:spPr bwMode="auto">
            <a:xfrm>
              <a:off x="48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dno</a:t>
              </a:r>
            </a:p>
          </p:txBody>
        </p:sp>
        <p:sp>
          <p:nvSpPr>
            <p:cNvPr id="175116" name="Line 12"/>
            <p:cNvSpPr>
              <a:spLocks noChangeAspect="1" noChangeShapeType="1"/>
            </p:cNvSpPr>
            <p:nvPr/>
          </p:nvSpPr>
          <p:spPr bwMode="auto">
            <a:xfrm flipH="1" flipV="1">
              <a:off x="81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7" name="Line 13"/>
            <p:cNvSpPr>
              <a:spLocks noChangeAspect="1" noChangeShapeType="1"/>
            </p:cNvSpPr>
            <p:nvPr/>
          </p:nvSpPr>
          <p:spPr bwMode="auto">
            <a:xfrm flipH="1">
              <a:off x="86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8" name="Line 14"/>
            <p:cNvSpPr>
              <a:spLocks noChangeAspect="1" noChangeShapeType="1"/>
            </p:cNvSpPr>
            <p:nvPr/>
          </p:nvSpPr>
          <p:spPr bwMode="auto">
            <a:xfrm>
              <a:off x="206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9" name="Line 15"/>
            <p:cNvSpPr>
              <a:spLocks noChangeAspect="1" noChangeShapeType="1"/>
            </p:cNvSpPr>
            <p:nvPr/>
          </p:nvSpPr>
          <p:spPr bwMode="auto">
            <a:xfrm>
              <a:off x="3360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20" name="Line 16"/>
            <p:cNvSpPr>
              <a:spLocks noChangeAspect="1" noChangeShapeType="1"/>
            </p:cNvSpPr>
            <p:nvPr/>
          </p:nvSpPr>
          <p:spPr bwMode="auto">
            <a:xfrm flipH="1">
              <a:off x="4464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21" name="Line 17"/>
            <p:cNvSpPr>
              <a:spLocks noChangeAspect="1" noChangeShapeType="1"/>
            </p:cNvSpPr>
            <p:nvPr/>
          </p:nvSpPr>
          <p:spPr bwMode="auto">
            <a:xfrm>
              <a:off x="4800" y="14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152400" y="1712913"/>
            <a:ext cx="272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Conceptual Model:</a:t>
            </a:r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123874" y="2743200"/>
            <a:ext cx="348279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Relational Model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Tables + constraints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And also functional dep.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76200" y="4038600"/>
            <a:ext cx="30927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Normalization:</a:t>
            </a:r>
          </a:p>
          <a:p>
            <a:r>
              <a:rPr lang="en-US" sz="2400" dirty="0">
                <a:latin typeface="Arial"/>
                <a:cs typeface="Arial"/>
              </a:rPr>
              <a:t>Eliminates anomalies</a:t>
            </a:r>
          </a:p>
        </p:txBody>
      </p:sp>
      <p:graphicFrame>
        <p:nvGraphicFramePr>
          <p:cNvPr id="175258" name="Group 154"/>
          <p:cNvGraphicFramePr>
            <a:graphicFrameLocks noGrp="1"/>
          </p:cNvGraphicFramePr>
          <p:nvPr/>
        </p:nvGraphicFramePr>
        <p:xfrm>
          <a:off x="3962400" y="2971800"/>
          <a:ext cx="1524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7" name="Group 153"/>
          <p:cNvGraphicFramePr>
            <a:graphicFrameLocks noGrp="1"/>
          </p:cNvGraphicFramePr>
          <p:nvPr/>
        </p:nvGraphicFramePr>
        <p:xfrm>
          <a:off x="6019800" y="2971800"/>
          <a:ext cx="1905000" cy="502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6" name="Group 152"/>
          <p:cNvGraphicFramePr>
            <a:graphicFrameLocks noGrp="1"/>
          </p:cNvGraphicFramePr>
          <p:nvPr/>
        </p:nvGraphicFramePr>
        <p:xfrm>
          <a:off x="5029200" y="4343400"/>
          <a:ext cx="1143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5" name="Group 151"/>
          <p:cNvGraphicFramePr>
            <a:graphicFrameLocks noGrp="1"/>
          </p:cNvGraphicFramePr>
          <p:nvPr/>
        </p:nvGraphicFramePr>
        <p:xfrm>
          <a:off x="6477000" y="4343400"/>
          <a:ext cx="381000" cy="69977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4" name="Group 150"/>
          <p:cNvGraphicFramePr>
            <a:graphicFrameLocks noGrp="1"/>
          </p:cNvGraphicFramePr>
          <p:nvPr/>
        </p:nvGraphicFramePr>
        <p:xfrm>
          <a:off x="7239000" y="43434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3" name="Group 149"/>
          <p:cNvGraphicFramePr>
            <a:graphicFrameLocks noGrp="1"/>
          </p:cNvGraphicFramePr>
          <p:nvPr/>
        </p:nvGraphicFramePr>
        <p:xfrm>
          <a:off x="3810000" y="43434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246" name="Line 142"/>
          <p:cNvSpPr>
            <a:spLocks noChangeShapeType="1"/>
          </p:cNvSpPr>
          <p:nvPr/>
        </p:nvSpPr>
        <p:spPr bwMode="auto">
          <a:xfrm>
            <a:off x="5715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7" name="Line 143"/>
          <p:cNvSpPr>
            <a:spLocks noChangeShapeType="1"/>
          </p:cNvSpPr>
          <p:nvPr/>
        </p:nvSpPr>
        <p:spPr bwMode="auto">
          <a:xfrm flipH="1">
            <a:off x="4191000" y="3810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8" name="Line 144"/>
          <p:cNvSpPr>
            <a:spLocks noChangeShapeType="1"/>
          </p:cNvSpPr>
          <p:nvPr/>
        </p:nvSpPr>
        <p:spPr bwMode="auto">
          <a:xfrm>
            <a:off x="4876800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9" name="Line 145"/>
          <p:cNvSpPr>
            <a:spLocks noChangeShapeType="1"/>
          </p:cNvSpPr>
          <p:nvPr/>
        </p:nvSpPr>
        <p:spPr bwMode="auto">
          <a:xfrm flipH="1">
            <a:off x="6705600" y="3657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50" name="Line 146"/>
          <p:cNvSpPr>
            <a:spLocks noChangeShapeType="1"/>
          </p:cNvSpPr>
          <p:nvPr/>
        </p:nvSpPr>
        <p:spPr bwMode="auto">
          <a:xfrm>
            <a:off x="7239000" y="3657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51" name="Line 147"/>
          <p:cNvSpPr>
            <a:spLocks noChangeShapeType="1"/>
          </p:cNvSpPr>
          <p:nvPr/>
        </p:nvSpPr>
        <p:spPr bwMode="auto">
          <a:xfrm>
            <a:off x="0" y="274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52" name="Line 14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52400" y="4876800"/>
            <a:ext cx="3124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Conceptual Schema</a:t>
            </a:r>
          </a:p>
        </p:txBody>
      </p:sp>
      <p:sp>
        <p:nvSpPr>
          <p:cNvPr id="36" name="Line 148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52400" y="6019800"/>
            <a:ext cx="31242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Physical Schema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76200" y="5558135"/>
            <a:ext cx="3417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Physical storage </a:t>
            </a:r>
            <a:r>
              <a:rPr lang="en-US" dirty="0" smtClean="0">
                <a:latin typeface="Arial"/>
                <a:cs typeface="Arial"/>
              </a:rPr>
              <a:t>details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39" name="Group 152"/>
          <p:cNvGraphicFramePr>
            <a:graphicFrameLocks noGrp="1"/>
          </p:cNvGraphicFramePr>
          <p:nvPr/>
        </p:nvGraphicFramePr>
        <p:xfrm>
          <a:off x="5029200" y="5791200"/>
          <a:ext cx="1143000" cy="3352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51"/>
          <p:cNvGraphicFramePr>
            <a:graphicFrameLocks noGrp="1"/>
          </p:cNvGraphicFramePr>
          <p:nvPr/>
        </p:nvGraphicFramePr>
        <p:xfrm>
          <a:off x="6477000" y="5791200"/>
          <a:ext cx="381000" cy="69977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50"/>
          <p:cNvGraphicFramePr>
            <a:graphicFrameLocks noGrp="1"/>
          </p:cNvGraphicFramePr>
          <p:nvPr/>
        </p:nvGraphicFramePr>
        <p:xfrm>
          <a:off x="7239000" y="57912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49"/>
          <p:cNvGraphicFramePr>
            <a:graphicFrameLocks noGrp="1"/>
          </p:cNvGraphicFramePr>
          <p:nvPr/>
        </p:nvGraphicFramePr>
        <p:xfrm>
          <a:off x="3810000" y="57912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152"/>
          <p:cNvGraphicFramePr>
            <a:graphicFrameLocks noGrp="1"/>
          </p:cNvGraphicFramePr>
          <p:nvPr/>
        </p:nvGraphicFramePr>
        <p:xfrm>
          <a:off x="5029200" y="6294120"/>
          <a:ext cx="1143000" cy="3352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Isosceles Triangle 46"/>
          <p:cNvSpPr/>
          <p:nvPr/>
        </p:nvSpPr>
        <p:spPr bwMode="auto">
          <a:xfrm rot="5400000">
            <a:off x="8136191" y="5747449"/>
            <a:ext cx="735458" cy="82296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/ Relationship Diagrams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143000" y="2200275"/>
            <a:ext cx="705618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Arial"/>
                <a:cs typeface="Arial"/>
              </a:rPr>
              <a:t>Objects		entities</a:t>
            </a:r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Classes            </a:t>
            </a:r>
            <a:r>
              <a:rPr lang="en-US" dirty="0" smtClean="0">
                <a:latin typeface="Arial"/>
                <a:cs typeface="Arial"/>
              </a:rPr>
              <a:t> 	entity </a:t>
            </a:r>
            <a:r>
              <a:rPr lang="en-US" dirty="0">
                <a:latin typeface="Arial"/>
                <a:cs typeface="Arial"/>
              </a:rPr>
              <a:t>sets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Attributes are like in </a:t>
            </a:r>
            <a:r>
              <a:rPr lang="en-US" dirty="0" smtClean="0">
                <a:latin typeface="Arial"/>
                <a:cs typeface="Arial"/>
              </a:rPr>
              <a:t>ODL</a:t>
            </a:r>
          </a:p>
          <a:p>
            <a:pPr eaLnBrk="0" hangingPunct="0"/>
            <a:r>
              <a:rPr lang="en-US" dirty="0" smtClean="0">
                <a:latin typeface="Arial"/>
                <a:cs typeface="Arial"/>
              </a:rPr>
              <a:t>(ODL = Object Definition Language)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Relationships: like in ODL  except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- first class citizens (not associated with classes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   - not necessarily binary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172200" y="2362200"/>
            <a:ext cx="12192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6670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6248400" y="3352800"/>
            <a:ext cx="1295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Arial"/>
                <a:cs typeface="Arial"/>
              </a:rPr>
              <a:t>address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6019800" y="4267200"/>
            <a:ext cx="1828800" cy="6858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Arial"/>
                <a:cs typeface="Arial"/>
              </a:rPr>
              <a:t>buys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6670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7086600" y="1422261"/>
            <a:ext cx="1981200" cy="865584"/>
          </a:xfrm>
          <a:prstGeom prst="wedgeEllipseCallout">
            <a:avLst>
              <a:gd name="adj1" fmla="val -67741"/>
              <a:gd name="adj2" fmla="val 7077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This is an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entity 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371600" y="1600200"/>
            <a:ext cx="6400800" cy="3581400"/>
            <a:chOff x="864" y="1008"/>
            <a:chExt cx="4032" cy="2256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864" y="2208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buys</a:t>
              </a:r>
            </a:p>
          </p:txBody>
        </p:sp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2304" y="1008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makes</a:t>
              </a:r>
            </a:p>
          </p:txBody>
        </p:sp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3936" y="2304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employs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3264" y="14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1872" y="14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134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3552" y="273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4416" y="1680"/>
              <a:ext cx="312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457200"/>
            <a:ext cx="8839200" cy="6248400"/>
            <a:chOff x="144" y="288"/>
            <a:chExt cx="5568" cy="3936"/>
          </a:xfrm>
        </p:grpSpPr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44" y="288"/>
              <a:ext cx="2544" cy="1152"/>
              <a:chOff x="144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76" y="288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144" y="86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Arial"/>
                    <a:cs typeface="Arial"/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864" y="3456"/>
              <a:ext cx="4224" cy="768"/>
              <a:chOff x="864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64" y="379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4704" y="432"/>
              <a:ext cx="1008" cy="1872"/>
              <a:chOff x="4704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Arial"/>
                    <a:cs typeface="Arial"/>
                  </a:rPr>
                  <a:t>stockprice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704" y="43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52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 in E/R Diagrams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entity set must have a key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667000" y="47244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2971800" y="2895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4572000" y="2895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category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828800" y="38100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price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 flipV="1">
            <a:off x="29718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V="1">
            <a:off x="37338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V="1">
            <a:off x="4343400" y="35814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Relation 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A, B are sets, then a relation R is a subset of A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A={1,2,3},   B={</a:t>
            </a:r>
            <a:r>
              <a:rPr lang="en-US" dirty="0" err="1"/>
              <a:t>a,b,c,d</a:t>
            </a:r>
            <a:r>
              <a:rPr lang="en-US" dirty="0"/>
              <a:t>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>
                <a:sym typeface="Symbol" charset="2"/>
              </a:rPr>
              <a:t> B = {(1,a),(1,b), . . ., (3,d)}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R = {(1,a), (1,c), (3,b)}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makes</a:t>
            </a:r>
            <a:r>
              <a:rPr lang="en-US" dirty="0" smtClean="0"/>
              <a:t> </a:t>
            </a:r>
            <a:r>
              <a:rPr lang="en-US" dirty="0"/>
              <a:t>is a subset of </a:t>
            </a:r>
            <a:r>
              <a:rPr lang="en-US" b="1" dirty="0"/>
              <a:t>Product </a:t>
            </a:r>
            <a:r>
              <a:rPr lang="en-US" b="1" dirty="0" err="1">
                <a:sym typeface="Symbol" charset="2"/>
              </a:rPr>
              <a:t></a:t>
            </a:r>
            <a:r>
              <a:rPr lang="en-US" b="1" dirty="0"/>
              <a:t> Company</a:t>
            </a:r>
            <a:r>
              <a:rPr lang="en-US" dirty="0"/>
              <a:t>: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334000" y="3048000"/>
            <a:ext cx="3368675" cy="2320925"/>
            <a:chOff x="998" y="2858"/>
            <a:chExt cx="2122" cy="1462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0" name="Line 14"/>
            <p:cNvSpPr>
              <a:spLocks noChangeShapeType="1"/>
            </p:cNvSpPr>
            <p:nvPr/>
          </p:nvSpPr>
          <p:spPr bwMode="auto">
            <a:xfrm>
              <a:off x="187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1" name="Line 15"/>
            <p:cNvSpPr>
              <a:spLocks noChangeShapeType="1"/>
            </p:cNvSpPr>
            <p:nvPr/>
          </p:nvSpPr>
          <p:spPr bwMode="auto">
            <a:xfrm>
              <a:off x="1872" y="3072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 flipV="1">
              <a:off x="1872" y="3408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998" y="3386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198" y="3914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B=</a:t>
              </a:r>
            </a:p>
          </p:txBody>
        </p:sp>
      </p:grpSp>
      <p:sp>
        <p:nvSpPr>
          <p:cNvPr id="25606" name="AutoShape 19"/>
          <p:cNvSpPr>
            <a:spLocks noChangeAspect="1" noChangeArrowheads="1"/>
          </p:cNvSpPr>
          <p:nvPr/>
        </p:nvSpPr>
        <p:spPr bwMode="auto">
          <a:xfrm>
            <a:off x="3821113" y="5486400"/>
            <a:ext cx="746125" cy="671512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/>
              <a:t>makes</a:t>
            </a:r>
          </a:p>
        </p:txBody>
      </p:sp>
      <p:sp>
        <p:nvSpPr>
          <p:cNvPr id="25607" name="Rectangle 20"/>
          <p:cNvSpPr>
            <a:spLocks noChangeAspect="1" noChangeArrowheads="1"/>
          </p:cNvSpPr>
          <p:nvPr/>
        </p:nvSpPr>
        <p:spPr bwMode="auto">
          <a:xfrm>
            <a:off x="5165725" y="5635625"/>
            <a:ext cx="1082675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Company</a:t>
            </a:r>
          </a:p>
        </p:txBody>
      </p:sp>
      <p:sp>
        <p:nvSpPr>
          <p:cNvPr id="25608" name="Rectangle 21"/>
          <p:cNvSpPr>
            <a:spLocks noChangeAspect="1" noChangeArrowheads="1"/>
          </p:cNvSpPr>
          <p:nvPr/>
        </p:nvSpPr>
        <p:spPr bwMode="auto">
          <a:xfrm>
            <a:off x="2438400" y="5822950"/>
            <a:ext cx="1046163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/>
              <a:t>Product</a:t>
            </a:r>
          </a:p>
        </p:txBody>
      </p:sp>
      <p:sp>
        <p:nvSpPr>
          <p:cNvPr id="25609" name="Line 22"/>
          <p:cNvSpPr>
            <a:spLocks noChangeAspect="1" noChangeShapeType="1"/>
          </p:cNvSpPr>
          <p:nvPr/>
        </p:nvSpPr>
        <p:spPr bwMode="auto">
          <a:xfrm>
            <a:off x="4567238" y="5822950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23"/>
          <p:cNvSpPr>
            <a:spLocks noChangeAspect="1" noChangeShapeType="1"/>
          </p:cNvSpPr>
          <p:nvPr/>
        </p:nvSpPr>
        <p:spPr bwMode="auto">
          <a:xfrm flipH="1">
            <a:off x="3484563" y="5822950"/>
            <a:ext cx="33655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Multiplicity of E/R Relations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one-one: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many-one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many</a:t>
            </a:r>
            <a:r>
              <a:rPr lang="en-US" dirty="0"/>
              <a:t>-many</a:t>
            </a:r>
          </a:p>
        </p:txBody>
      </p:sp>
      <p:sp>
        <p:nvSpPr>
          <p:cNvPr id="27653" name="AutoShape 4"/>
          <p:cNvSpPr>
            <a:spLocks noChangeAspect="1" noChangeArrowheads="1"/>
          </p:cNvSpPr>
          <p:nvPr/>
        </p:nvSpPr>
        <p:spPr bwMode="auto">
          <a:xfrm>
            <a:off x="5638800" y="198120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4" name="AutoShape 5"/>
          <p:cNvSpPr>
            <a:spLocks noChangeAspect="1" noChangeArrowheads="1"/>
          </p:cNvSpPr>
          <p:nvPr/>
        </p:nvSpPr>
        <p:spPr bwMode="auto">
          <a:xfrm>
            <a:off x="5638800" y="350520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5" name="AutoShape 6"/>
          <p:cNvSpPr>
            <a:spLocks noChangeAspect="1" noChangeArrowheads="1"/>
          </p:cNvSpPr>
          <p:nvPr/>
        </p:nvSpPr>
        <p:spPr bwMode="auto">
          <a:xfrm>
            <a:off x="5638800" y="495935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H="1">
            <a:off x="4943475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6477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647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H="1">
            <a:off x="50292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6477000" y="5340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5029200" y="5340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662" name="Group 13"/>
          <p:cNvGrpSpPr>
            <a:grpSpLocks/>
          </p:cNvGrpSpPr>
          <p:nvPr/>
        </p:nvGrpSpPr>
        <p:grpSpPr bwMode="auto">
          <a:xfrm>
            <a:off x="2438400" y="2378075"/>
            <a:ext cx="1143000" cy="1008063"/>
            <a:chOff x="1536" y="1498"/>
            <a:chExt cx="720" cy="635"/>
          </a:xfrm>
        </p:grpSpPr>
        <p:sp>
          <p:nvSpPr>
            <p:cNvPr id="27681" name="Oval 14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82" name="Oval 15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274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2743200" y="2590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2743200" y="2971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666" name="Group 19"/>
          <p:cNvGrpSpPr>
            <a:grpSpLocks/>
          </p:cNvGrpSpPr>
          <p:nvPr/>
        </p:nvGrpSpPr>
        <p:grpSpPr bwMode="auto">
          <a:xfrm>
            <a:off x="2514600" y="3581400"/>
            <a:ext cx="1143000" cy="1008063"/>
            <a:chOff x="1536" y="1498"/>
            <a:chExt cx="720" cy="635"/>
          </a:xfrm>
        </p:grpSpPr>
        <p:sp>
          <p:nvSpPr>
            <p:cNvPr id="27679" name="Oval 20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80" name="Oval 21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grpSp>
        <p:nvGrpSpPr>
          <p:cNvPr id="27667" name="Group 22"/>
          <p:cNvGrpSpPr>
            <a:grpSpLocks/>
          </p:cNvGrpSpPr>
          <p:nvPr/>
        </p:nvGrpSpPr>
        <p:grpSpPr bwMode="auto">
          <a:xfrm>
            <a:off x="2590800" y="5105400"/>
            <a:ext cx="1143000" cy="1008063"/>
            <a:chOff x="1536" y="1498"/>
            <a:chExt cx="720" cy="635"/>
          </a:xfrm>
        </p:grpSpPr>
        <p:sp>
          <p:nvSpPr>
            <p:cNvPr id="27677" name="Oval 23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78" name="Oval 24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28194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26"/>
          <p:cNvSpPr>
            <a:spLocks noChangeShapeType="1"/>
          </p:cNvSpPr>
          <p:nvPr/>
        </p:nvSpPr>
        <p:spPr bwMode="auto">
          <a:xfrm>
            <a:off x="28194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27"/>
          <p:cNvSpPr>
            <a:spLocks noChangeShapeType="1"/>
          </p:cNvSpPr>
          <p:nvPr/>
        </p:nvSpPr>
        <p:spPr bwMode="auto">
          <a:xfrm>
            <a:off x="2819400" y="4191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28"/>
          <p:cNvSpPr>
            <a:spLocks noChangeShapeType="1"/>
          </p:cNvSpPr>
          <p:nvPr/>
        </p:nvSpPr>
        <p:spPr bwMode="auto">
          <a:xfrm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29"/>
          <p:cNvSpPr>
            <a:spLocks noChangeShapeType="1"/>
          </p:cNvSpPr>
          <p:nvPr/>
        </p:nvSpPr>
        <p:spPr bwMode="auto">
          <a:xfrm>
            <a:off x="2895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Line 30"/>
          <p:cNvSpPr>
            <a:spLocks noChangeShapeType="1"/>
          </p:cNvSpPr>
          <p:nvPr/>
        </p:nvSpPr>
        <p:spPr bwMode="auto">
          <a:xfrm flipH="1"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31"/>
          <p:cNvSpPr>
            <a:spLocks noChangeShapeType="1"/>
          </p:cNvSpPr>
          <p:nvPr/>
        </p:nvSpPr>
        <p:spPr bwMode="auto">
          <a:xfrm>
            <a:off x="2895600" y="5486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32"/>
          <p:cNvSpPr>
            <a:spLocks noChangeShapeType="1"/>
          </p:cNvSpPr>
          <p:nvPr/>
        </p:nvSpPr>
        <p:spPr bwMode="auto">
          <a:xfrm flipH="1">
            <a:off x="28956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Line 33"/>
          <p:cNvSpPr>
            <a:spLocks noChangeShapeType="1"/>
          </p:cNvSpPr>
          <p:nvPr/>
        </p:nvSpPr>
        <p:spPr bwMode="auto">
          <a:xfrm>
            <a:off x="2895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1403</Words>
  <Application>Microsoft Macintosh PowerPoint</Application>
  <PresentationFormat>On-screen Show (4:3)</PresentationFormat>
  <Paragraphs>505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Introduction to Data Management CSE 344</vt:lpstr>
      <vt:lpstr>Today: E/R Diagrams</vt:lpstr>
      <vt:lpstr>Database Design</vt:lpstr>
      <vt:lpstr>Database Design Process</vt:lpstr>
      <vt:lpstr>Entity / Relationship Diagrams</vt:lpstr>
      <vt:lpstr>  </vt:lpstr>
      <vt:lpstr>Keys in E/R Diagrams</vt:lpstr>
      <vt:lpstr>What is a Relation ?</vt:lpstr>
      <vt:lpstr>Multiplicity of E/R Relations</vt:lpstr>
      <vt:lpstr> 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Converting Multi-way Relationships to Binary</vt:lpstr>
      <vt:lpstr>3. Design Principles</vt:lpstr>
      <vt:lpstr>Design Principles: What’s Wrong?</vt:lpstr>
      <vt:lpstr>Design Principles: What’s Wrong?</vt:lpstr>
      <vt:lpstr>From E/R Diagrams to Relational Schema</vt:lpstr>
      <vt:lpstr>Entity Set to Relation</vt:lpstr>
      <vt:lpstr>Create Table (SQL)</vt:lpstr>
      <vt:lpstr>N-N Relationships to Relations</vt:lpstr>
      <vt:lpstr>N-N Relationships to Relations</vt:lpstr>
      <vt:lpstr>Create Table (SQL)</vt:lpstr>
      <vt:lpstr>N-1 Relationships to Relations</vt:lpstr>
      <vt:lpstr>N-1 Relationships to Relations</vt:lpstr>
      <vt:lpstr>Multi-way Relationships to Relations</vt:lpstr>
      <vt:lpstr>Modeling Subclasses</vt:lpstr>
      <vt:lpstr>  </vt:lpstr>
      <vt:lpstr>Understanding Subclasses</vt:lpstr>
      <vt:lpstr>  Subclasses to Relations </vt:lpstr>
      <vt:lpstr>Modeling UnionTypes With Subclasses</vt:lpstr>
      <vt:lpstr>Modeling Union Types with Subclasses</vt:lpstr>
      <vt:lpstr>Modeling Union Types with Subclasses</vt:lpstr>
      <vt:lpstr>Weak Entity Sets</vt:lpstr>
      <vt:lpstr>What Are the Keys of R ?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502</cp:revision>
  <dcterms:created xsi:type="dcterms:W3CDTF">2011-10-31T05:16:36Z</dcterms:created>
  <dcterms:modified xsi:type="dcterms:W3CDTF">2012-02-13T17:06:28Z</dcterms:modified>
</cp:coreProperties>
</file>