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2"/>
  </p:notesMasterIdLst>
  <p:handoutMasterIdLst>
    <p:handoutMasterId r:id="rId53"/>
  </p:handoutMasterIdLst>
  <p:sldIdLst>
    <p:sldId id="281" r:id="rId3"/>
    <p:sldId id="504" r:id="rId4"/>
    <p:sldId id="506" r:id="rId5"/>
    <p:sldId id="552" r:id="rId6"/>
    <p:sldId id="507" r:id="rId7"/>
    <p:sldId id="508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53" r:id="rId27"/>
    <p:sldId id="554" r:id="rId28"/>
    <p:sldId id="528" r:id="rId29"/>
    <p:sldId id="558" r:id="rId30"/>
    <p:sldId id="559" r:id="rId31"/>
    <p:sldId id="560" r:id="rId32"/>
    <p:sldId id="531" r:id="rId33"/>
    <p:sldId id="532" r:id="rId34"/>
    <p:sldId id="533" r:id="rId35"/>
    <p:sldId id="534" r:id="rId36"/>
    <p:sldId id="538" r:id="rId37"/>
    <p:sldId id="539" r:id="rId38"/>
    <p:sldId id="536" r:id="rId39"/>
    <p:sldId id="537" r:id="rId40"/>
    <p:sldId id="561" r:id="rId41"/>
    <p:sldId id="563" r:id="rId42"/>
    <p:sldId id="562" r:id="rId43"/>
    <p:sldId id="543" r:id="rId44"/>
    <p:sldId id="564" r:id="rId45"/>
    <p:sldId id="565" r:id="rId46"/>
    <p:sldId id="566" r:id="rId47"/>
    <p:sldId id="569" r:id="rId48"/>
    <p:sldId id="567" r:id="rId49"/>
    <p:sldId id="568" r:id="rId50"/>
    <p:sldId id="502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92" autoAdjust="0"/>
  </p:normalViewPr>
  <p:slideViewPr>
    <p:cSldViewPr>
      <p:cViewPr varScale="1">
        <p:scale>
          <a:sx n="153" d="100"/>
          <a:sy n="153" d="100"/>
        </p:scale>
        <p:origin x="-13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39A1F-D239-E54B-9178-341FB07D568A}" type="datetimeFigureOut">
              <a:rPr lang="en-US" smtClean="0">
                <a:latin typeface="Arial"/>
              </a:rPr>
              <a:pPr/>
              <a:t>2/15/12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0601-60FE-214E-B362-8A0D20E33E32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9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fld id="{667D77F7-A10C-3343-9030-3127FEDB0F0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660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439F5-7B54-0248-9DD7-FC1435B850E1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D6AE9-DF6D-8849-9E8F-8BBE6546346A}" type="slidenum">
              <a:rPr lang="en-US"/>
              <a:pPr/>
              <a:t>10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9D9C56-4E5B-8843-A0FB-36ED20B49D72}" type="slidenum">
              <a:rPr lang="en-US"/>
              <a:pPr/>
              <a:t>11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4C87A8-D1DB-E646-A3D9-495B41F3558E}" type="slidenum">
              <a:rPr lang="en-US"/>
              <a:pPr/>
              <a:t>12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r>
              <a:rPr lang="en-US" dirty="0"/>
              <a:t>No: </a:t>
            </a:r>
            <a:r>
              <a:rPr lang="en-US" dirty="0" err="1"/>
              <a:t>color,category</a:t>
            </a:r>
            <a:r>
              <a:rPr lang="en-US" dirty="0"/>
              <a:t> </a:t>
            </a:r>
            <a:r>
              <a:rPr lang="en-US" dirty="0" err="1">
                <a:sym typeface="Wingdings" charset="2"/>
              </a:rPr>
              <a:t></a:t>
            </a:r>
            <a:r>
              <a:rPr lang="en-US" dirty="0">
                <a:sym typeface="Wingdings" charset="2"/>
              </a:rPr>
              <a:t> price doesn’t hold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37895F-76F7-8A4E-ADFA-760268807898}" type="slidenum">
              <a:rPr lang="en-US"/>
              <a:pPr/>
              <a:t>13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r>
              <a:rPr lang="en-US" dirty="0" smtClean="0"/>
              <a:t>Yes.</a:t>
            </a:r>
          </a:p>
          <a:p>
            <a:pPr eaLnBrk="1" hangingPunct="1"/>
            <a:r>
              <a:rPr lang="en-US" dirty="0" smtClean="0"/>
              <a:t>If we can be sure that every instance of R will be one in which a</a:t>
            </a:r>
            <a:r>
              <a:rPr lang="en-US" baseline="0" dirty="0" smtClean="0"/>
              <a:t> given FD is true, then we say that R satisfies the FD.</a:t>
            </a:r>
          </a:p>
          <a:p>
            <a:pPr eaLnBrk="1" hangingPunct="1"/>
            <a:r>
              <a:rPr lang="en-US" baseline="0" dirty="0" smtClean="0"/>
              <a:t>If we say that R satisfies an FD F, we are stating a constraint on R. [Should add this statement to the slides above]</a:t>
            </a:r>
            <a:endParaRPr lang="en-US" dirty="0" smtClean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804883-2116-CE4A-A5FC-3C1C2AEB9CCD}" type="slidenum">
              <a:rPr lang="en-US"/>
              <a:pPr/>
              <a:t>14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r>
              <a:rPr lang="en-US" dirty="0" smtClean="0"/>
              <a:t>This is an important observation. This means that if we find out from application domain that a</a:t>
            </a:r>
            <a:r>
              <a:rPr lang="en-US" baseline="0" dirty="0" smtClean="0"/>
              <a:t> relation satisfies some </a:t>
            </a:r>
            <a:r>
              <a:rPr lang="en-US" baseline="0" dirty="0" err="1" smtClean="0"/>
              <a:t>FDs</a:t>
            </a:r>
            <a:r>
              <a:rPr lang="en-US" baseline="0" dirty="0" smtClean="0"/>
              <a:t>, it doesn’t mean that we found all the </a:t>
            </a:r>
            <a:r>
              <a:rPr lang="en-US" baseline="0" dirty="0" err="1" smtClean="0"/>
              <a:t>FDs</a:t>
            </a:r>
            <a:r>
              <a:rPr lang="en-US" baseline="0" dirty="0" smtClean="0"/>
              <a:t> that it satisfies! There could be more </a:t>
            </a:r>
            <a:r>
              <a:rPr lang="en-US" baseline="0" dirty="0" err="1" smtClean="0"/>
              <a:t>FDs</a:t>
            </a:r>
            <a:r>
              <a:rPr lang="en-US" baseline="0" dirty="0" smtClean="0"/>
              <a:t> implied by the ones we have.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149D58-2DA2-1443-9F9F-5A5791703DA9}" type="slidenum">
              <a:rPr lang="en-US"/>
              <a:pPr/>
              <a:t>15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r>
              <a:rPr lang="en-US" dirty="0" smtClean="0"/>
              <a:t>The</a:t>
            </a:r>
            <a:r>
              <a:rPr lang="en-US" baseline="0" dirty="0" smtClean="0"/>
              <a:t> closure of a set of </a:t>
            </a:r>
            <a:r>
              <a:rPr lang="en-US" baseline="0" dirty="0" err="1" smtClean="0"/>
              <a:t>FDs</a:t>
            </a:r>
            <a:r>
              <a:rPr lang="en-US" baseline="0" dirty="0" smtClean="0"/>
              <a:t> is a set F+ of all the </a:t>
            </a:r>
            <a:r>
              <a:rPr lang="en-US" baseline="0" dirty="0" err="1" smtClean="0"/>
              <a:t>FDs</a:t>
            </a:r>
            <a:r>
              <a:rPr lang="en-US" baseline="0" dirty="0" smtClean="0"/>
              <a:t> implied by a given set F of </a:t>
            </a:r>
            <a:r>
              <a:rPr lang="en-US" baseline="0" dirty="0" err="1" smtClean="0"/>
              <a:t>FDs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4CEE6-9D0A-9E4F-A388-05E06C49C97D}" type="slidenum">
              <a:rPr lang="en-US"/>
              <a:pPr/>
              <a:t>16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BEAD7-DA65-964F-BA9D-E9A5643E9129}" type="slidenum">
              <a:rPr lang="en-US"/>
              <a:pPr/>
              <a:t>17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3A1A9-8376-A84C-AA0A-B63A58432419}" type="slidenum">
              <a:rPr lang="en-US"/>
              <a:pPr/>
              <a:t>18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6C1522-C373-854C-A8DD-C66BD0DD45EF}" type="slidenum">
              <a:rPr lang="en-US"/>
              <a:pPr/>
              <a:t>19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CE29A7-CE87-B343-9AA0-DCF6D945CDC7}" type="slidenum">
              <a:rPr lang="en-US"/>
              <a:pPr/>
              <a:t>2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59C2D-DFDD-4C4E-BE59-A270D41FD186}" type="slidenum">
              <a:rPr lang="en-US"/>
              <a:pPr/>
              <a:t>20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2D147-838E-BD4E-8B94-D1B3A85A310E}" type="slidenum">
              <a:rPr lang="en-US"/>
              <a:pPr/>
              <a:t>21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63818E-F5BA-8841-BCFA-E1F4C2BFF2DE}" type="slidenum">
              <a:rPr lang="en-US"/>
              <a:pPr/>
              <a:t>22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r>
              <a:rPr lang="en-US" dirty="0" smtClean="0"/>
              <a:t>Closure</a:t>
            </a:r>
            <a:r>
              <a:rPr lang="en-US" baseline="0" dirty="0" smtClean="0"/>
              <a:t> of attribute set A under FD set F is attribute set B such that every relation that satisfies all of F also satisfies A -&gt; B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3597C1-A66A-BF46-A62E-ED2CAC45208E}" type="slidenum">
              <a:rPr lang="en-US"/>
              <a:pPr/>
              <a:t>23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EB3EAB-DEA2-2242-89EA-4615D67214B9}" type="slidenum">
              <a:rPr lang="en-US"/>
              <a:pPr/>
              <a:t>24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EB3EAB-DEA2-2242-89EA-4615D67214B9}" type="slidenum">
              <a:rPr lang="en-US"/>
              <a:pPr/>
              <a:t>25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EB3EAB-DEA2-2242-89EA-4615D67214B9}" type="slidenum">
              <a:rPr lang="en-US"/>
              <a:pPr/>
              <a:t>26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C9F95C-E375-9742-9709-EFA7B555F5B7}" type="slidenum">
              <a:rPr lang="en-US"/>
              <a:pPr/>
              <a:t>27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19089-1518-BA47-9166-42602486FE99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19089-1518-BA47-9166-42602486FE99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E3EC0E-376B-1445-B15A-F60B42FB423C}" type="slidenum">
              <a:rPr lang="en-US"/>
              <a:pPr/>
              <a:t>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19089-1518-BA47-9166-42602486FE99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7838F5-BA95-154A-98DE-08DEDDAFAC4F}" type="slidenum">
              <a:rPr lang="en-US"/>
              <a:pPr/>
              <a:t>31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45F83-AAD4-2842-AB50-6131289ABD4A}" type="slidenum">
              <a:rPr lang="en-US"/>
              <a:pPr/>
              <a:t>32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21E9D9-9EE0-604B-BB31-27FB54CDF0B6}" type="slidenum">
              <a:rPr lang="en-US"/>
              <a:pPr/>
              <a:t>33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r>
              <a:rPr lang="en-US"/>
              <a:t>Keys: {student, room, time},  {student, course}  and all supersets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555D97-9400-1F47-BE32-8D738C825807}" type="slidenum">
              <a:rPr lang="en-US"/>
              <a:pPr/>
              <a:t>34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r>
              <a:rPr lang="en-US"/>
              <a:t>Keys: {student, room, time},  {student, course}  and all supersets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3398B1-6A27-9340-AFAD-451069A3AAAE}" type="slidenum">
              <a:rPr lang="en-US"/>
              <a:pPr/>
              <a:t>35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CDFFF-752C-EF4C-AB35-EA2F443C93B9}" type="slidenum">
              <a:rPr lang="en-US"/>
              <a:pPr/>
              <a:t>36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EC32D6-9BB8-1F40-B75D-4BF74F1E3C1F}" type="slidenum">
              <a:rPr lang="en-US"/>
              <a:pPr/>
              <a:t>37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63A08-B100-3E46-96CC-3659BDE8EEAB}" type="slidenum">
              <a:rPr lang="en-US"/>
              <a:pPr/>
              <a:t>38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D01EE-2D11-2E47-B6DE-14C247431799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E3EC0E-376B-1445-B15A-F60B42FB423C}" type="slidenum">
              <a:rPr lang="en-US"/>
              <a:pPr/>
              <a:t>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006A9D-7029-2246-8D86-AA6916F247D1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B2239E-E7E6-BD40-BD41-1F92F6211CD7}" type="slidenum">
              <a:rPr lang="en-US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EC8046-29B1-9B4B-BE2A-043F0AECE946}" type="slidenum">
              <a:rPr lang="en-US"/>
              <a:pPr/>
              <a:t>42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79473-8EBF-A049-BFBB-BB9981CECCE5}" type="slidenum">
              <a:rPr lang="en-US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79473-8EBF-A049-BFBB-BB9981CECCE5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79473-8EBF-A049-BFBB-BB9981CECCE5}" type="slidenum">
              <a:rPr lang="en-US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79473-8EBF-A049-BFBB-BB9981CECCE5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621526-A3C4-DA4B-9E5D-0CF58F37DE72}" type="slidenum">
              <a:rPr lang="en-US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621526-A3C4-DA4B-9E5D-0CF58F37DE72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702BAC-49ED-6B4E-BA45-604F16B60E24}" type="slidenum">
              <a:rPr lang="en-US"/>
              <a:pPr/>
              <a:t>49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E30577-8409-EB46-97B4-E6AB9E16C8DF}" type="slidenum">
              <a:rPr lang="en-US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DA1B4-9B7E-DD4E-BDC1-91F05039D9E9}" type="slidenum">
              <a:rPr lang="en-US"/>
              <a:pPr/>
              <a:t>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BE56C-83B1-C74E-BF4E-63819D96A76D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r>
              <a:rPr lang="en-US" dirty="0" smtClean="0"/>
              <a:t>When X -&gt; Y, we say that X determines Y.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9DBDE-B312-C540-BC3C-288429E35FF6}" type="slidenum">
              <a:rPr lang="en-US"/>
              <a:pPr/>
              <a:t>8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r>
              <a:rPr lang="en-US" dirty="0" smtClean="0"/>
              <a:t>If we can be sure that every instance of R will be one in which a</a:t>
            </a:r>
            <a:r>
              <a:rPr lang="en-US" baseline="0" dirty="0" smtClean="0"/>
              <a:t> given FD is true, then we say that R satisfies the FD.</a:t>
            </a:r>
          </a:p>
          <a:p>
            <a:pPr eaLnBrk="1" hangingPunct="1"/>
            <a:r>
              <a:rPr lang="en-US" baseline="0" dirty="0" smtClean="0"/>
              <a:t>If we say that R satisfies an FD F, we are stating a constraint on R.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FAAE94-8B5D-5F4D-8916-9793FE54C367}" type="slidenum">
              <a:rPr lang="en-US"/>
              <a:pPr/>
              <a:t>9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8314C-24A4-5844-9192-9E15741E9E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92A29-4DB1-1947-9D8B-11DF84074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1C7C5-989E-BE49-A556-C98F90317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Dan Suciu -- CSEP544 Fall 2011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7A41-B96C-2940-A65B-63B6B355DD5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49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Dan Suciu -- CSEP544 Fall 2011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BA1B6-96C2-FD4C-AB39-C4E82BD447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21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Dan Suciu -- CSEP544 Fall 2011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86527-6B38-FB43-B93F-483626B524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2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75FA1-193C-8F47-8FD6-A3B76FEF5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6839B-8F97-A44C-81A0-FDE83D46A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D0273-7FD2-D741-B9D1-842155E23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47B45-4BD7-F640-A313-657569610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7AF92-79C7-514C-95E6-5A5593B5C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CC15F-2AA9-6841-B2EC-FD4DB65AA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BE0D4-F550-5D40-A0A1-F16FA264D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1F1D6-0E86-624E-A99B-58F21C453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CSE 344 – Winter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fld id="{EA593E18-CBAB-1C41-8E77-DDE5A80361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None/>
              <a:defRPr sz="1400">
                <a:latin typeface="Arial"/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None/>
              <a:defRPr sz="1400">
                <a:latin typeface="Arial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Dan Suciu -- </a:t>
            </a:r>
            <a:r>
              <a:rPr lang="da-DK" dirty="0" smtClean="0">
                <a:solidFill>
                  <a:srgbClr val="000000"/>
                </a:solidFill>
              </a:rPr>
              <a:t>CSEP544 Fall 2011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None/>
              <a:defRPr sz="1400">
                <a:latin typeface="Arial"/>
              </a:defRPr>
            </a:lvl1pPr>
          </a:lstStyle>
          <a:p>
            <a:fld id="{AD27AA91-F32A-9C49-A3DD-26B4AAB05F0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60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Introduction to  Management</a:t>
            </a:r>
            <a:br>
              <a:rPr lang="en-US" sz="3600" dirty="0" smtClean="0"/>
            </a:br>
            <a:r>
              <a:rPr lang="en-US" sz="3600" dirty="0" smtClean="0"/>
              <a:t>CSE 344</a:t>
            </a:r>
            <a:endParaRPr lang="en-US" sz="3600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2672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Lectures 16: Database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8314C-24A4-5844-9192-9E15741E9E5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05A44B-929E-844D-B3DC-15922994AD0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1670050" y="2319338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205163" y="2319338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3195638" y="2319338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4510088" y="2319338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5867400" y="2319338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1670050" y="2805113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3205163" y="2805113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195638" y="2805113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3214688" y="2805113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4510088" y="2805113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867400" y="2805113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75" name="Rectangle 14"/>
          <p:cNvSpPr>
            <a:spLocks noChangeArrowheads="1"/>
          </p:cNvSpPr>
          <p:nvPr/>
        </p:nvSpPr>
        <p:spPr bwMode="auto">
          <a:xfrm>
            <a:off x="4510088" y="3749675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76" name="Rectangle 15"/>
          <p:cNvSpPr>
            <a:spLocks noChangeArrowheads="1"/>
          </p:cNvSpPr>
          <p:nvPr/>
        </p:nvSpPr>
        <p:spPr bwMode="auto">
          <a:xfrm>
            <a:off x="2819400" y="5181600"/>
            <a:ext cx="289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Position</a:t>
            </a:r>
            <a:r>
              <a:rPr lang="en-US" sz="2400" dirty="0">
                <a:latin typeface="Arial"/>
                <a:cs typeface="Arial"/>
              </a:rPr>
              <a:t>  </a:t>
            </a:r>
            <a:r>
              <a:rPr lang="en-US" sz="24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latin typeface="Arial"/>
                <a:cs typeface="Arial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Phone</a:t>
            </a:r>
          </a:p>
        </p:txBody>
      </p:sp>
      <p:graphicFrame>
        <p:nvGraphicFramePr>
          <p:cNvPr id="457744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588461"/>
              </p:ext>
            </p:extLst>
          </p:nvPr>
        </p:nvGraphicFramePr>
        <p:xfrm>
          <a:off x="914400" y="2286000"/>
          <a:ext cx="6629400" cy="22860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EmpID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9876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9876   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Symbol" charset="2"/>
                        </a:rPr>
                        <a:t>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  <a:sym typeface="Symbol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Salesrep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F6A3B6-596A-3448-B8B8-0AF52D34590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1670050" y="2319338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3205163" y="2319338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3195638" y="2319338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3214688" y="2319338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4510088" y="2319338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5867400" y="2319338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1670050" y="2805113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3205163" y="2805113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3195638" y="2805113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21" name="Rectangle 12"/>
          <p:cNvSpPr>
            <a:spLocks noChangeArrowheads="1"/>
          </p:cNvSpPr>
          <p:nvPr/>
        </p:nvSpPr>
        <p:spPr bwMode="auto">
          <a:xfrm>
            <a:off x="3214688" y="2805113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22" name="Rectangle 13"/>
          <p:cNvSpPr>
            <a:spLocks noChangeArrowheads="1"/>
          </p:cNvSpPr>
          <p:nvPr/>
        </p:nvSpPr>
        <p:spPr bwMode="auto">
          <a:xfrm>
            <a:off x="4510088" y="2805113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23" name="Rectangle 14"/>
          <p:cNvSpPr>
            <a:spLocks noChangeArrowheads="1"/>
          </p:cNvSpPr>
          <p:nvPr/>
        </p:nvSpPr>
        <p:spPr bwMode="auto">
          <a:xfrm>
            <a:off x="5867400" y="2805113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24" name="Rectangle 15"/>
          <p:cNvSpPr>
            <a:spLocks noChangeArrowheads="1"/>
          </p:cNvSpPr>
          <p:nvPr/>
        </p:nvSpPr>
        <p:spPr bwMode="auto">
          <a:xfrm>
            <a:off x="4510088" y="3749675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57" name="Rectangle 48"/>
          <p:cNvSpPr>
            <a:spLocks noChangeArrowheads="1"/>
          </p:cNvSpPr>
          <p:nvPr/>
        </p:nvSpPr>
        <p:spPr bwMode="auto">
          <a:xfrm>
            <a:off x="2447359" y="5177135"/>
            <a:ext cx="41304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 But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not Phone  </a:t>
            </a:r>
            <a:r>
              <a:rPr lang="en-US" sz="2400" dirty="0" err="1">
                <a:solidFill>
                  <a:srgbClr val="FF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    Position</a:t>
            </a:r>
          </a:p>
        </p:txBody>
      </p:sp>
      <p:graphicFrame>
        <p:nvGraphicFramePr>
          <p:cNvPr id="21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164792"/>
              </p:ext>
            </p:extLst>
          </p:nvPr>
        </p:nvGraphicFramePr>
        <p:xfrm>
          <a:off x="914400" y="2286000"/>
          <a:ext cx="6629400" cy="22860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EmpID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1234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  <a:sym typeface="Symbol" charset="2"/>
                        </a:rPr>
                        <a:t>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9876</a:t>
                      </a:r>
                      <a:endParaRPr kumimoji="0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/>
                        <a:sym typeface="Symbol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  <a:sym typeface="Symbol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Salesrep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1234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  <a:sym typeface="Symbol" charset="2"/>
                        </a:rPr>
                        <a:t>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119C72-2FEF-5740-A6B3-DFA9F446A8F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45087" name="Text Box 30"/>
          <p:cNvSpPr txBox="1">
            <a:spLocks noChangeArrowheads="1"/>
          </p:cNvSpPr>
          <p:nvPr/>
        </p:nvSpPr>
        <p:spPr bwMode="auto">
          <a:xfrm>
            <a:off x="92232" y="6172200"/>
            <a:ext cx="547036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Does this instance satisfy all the </a:t>
            </a:r>
            <a:r>
              <a:rPr lang="en-US" sz="2400" dirty="0" err="1">
                <a:latin typeface="Arial"/>
                <a:cs typeface="Arial"/>
              </a:rPr>
              <a:t>FDs</a:t>
            </a:r>
            <a:r>
              <a:rPr lang="en-US" sz="2400" dirty="0">
                <a:latin typeface="Arial"/>
                <a:cs typeface="Arial"/>
              </a:rPr>
              <a:t> ?</a:t>
            </a: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5638800" y="1203325"/>
            <a:ext cx="3403496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 </a:t>
            </a:r>
            <a:r>
              <a:rPr lang="en-US" sz="24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category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department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color, category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price</a:t>
            </a:r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842453"/>
              </p:ext>
            </p:extLst>
          </p:nvPr>
        </p:nvGraphicFramePr>
        <p:xfrm>
          <a:off x="457200" y="2727325"/>
          <a:ext cx="8229601" cy="2413000"/>
        </p:xfrm>
        <a:graphic>
          <a:graphicData uri="http://schemas.openxmlformats.org/drawingml/2006/table">
            <a:tbl>
              <a:tblPr/>
              <a:tblGrid>
                <a:gridCol w="1600200"/>
                <a:gridCol w="1828113"/>
                <a:gridCol w="1372287"/>
                <a:gridCol w="2209800"/>
                <a:gridCol w="1219201"/>
              </a:tblGrid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color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department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Gizmo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Green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Toys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Tweaker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Black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Toys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58B9EE-1FBF-624B-8752-79263FB38C3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graphicFrame>
        <p:nvGraphicFramePr>
          <p:cNvPr id="46387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1810"/>
              </p:ext>
            </p:extLst>
          </p:nvPr>
        </p:nvGraphicFramePr>
        <p:xfrm>
          <a:off x="457200" y="2727325"/>
          <a:ext cx="8229601" cy="3216275"/>
        </p:xfrm>
        <a:graphic>
          <a:graphicData uri="http://schemas.openxmlformats.org/drawingml/2006/table">
            <a:tbl>
              <a:tblPr/>
              <a:tblGrid>
                <a:gridCol w="1600200"/>
                <a:gridCol w="1828113"/>
                <a:gridCol w="1372287"/>
                <a:gridCol w="2209800"/>
                <a:gridCol w="1219201"/>
              </a:tblGrid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color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department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Gizmo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Green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Toys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Tweaker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Black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Toys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Gizmo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Stationary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Green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Office-supp.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40" name="Text Box 35"/>
          <p:cNvSpPr txBox="1">
            <a:spLocks noChangeArrowheads="1"/>
          </p:cNvSpPr>
          <p:nvPr/>
        </p:nvSpPr>
        <p:spPr bwMode="auto">
          <a:xfrm>
            <a:off x="152400" y="6172200"/>
            <a:ext cx="317887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What about this one ?</a:t>
            </a: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5638800" y="1203325"/>
            <a:ext cx="3403496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 </a:t>
            </a:r>
            <a:r>
              <a:rPr lang="en-US" sz="24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category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department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color, category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price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1131C3-9F49-FD43-8AF5-780BA42D553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 Interesting Observation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143000" y="2586335"/>
            <a:ext cx="34689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If all these FDs are true: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4724400" y="2205335"/>
            <a:ext cx="3403496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color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category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department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color, category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price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1143000" y="4132560"/>
            <a:ext cx="35033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Then this FD also holds:</a:t>
            </a:r>
          </a:p>
        </p:txBody>
      </p:sp>
      <p:sp>
        <p:nvSpPr>
          <p:cNvPr id="465926" name="Text Box 6"/>
          <p:cNvSpPr txBox="1">
            <a:spLocks noChangeArrowheads="1"/>
          </p:cNvSpPr>
          <p:nvPr/>
        </p:nvSpPr>
        <p:spPr bwMode="auto">
          <a:xfrm>
            <a:off x="4724400" y="4116685"/>
            <a:ext cx="344562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name, category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price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1981200" y="4948535"/>
            <a:ext cx="12280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Why ??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53F14D-F07E-BD4E-A63F-46C71515D67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Goal: Find ALL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Functional Dependencies</a:t>
            </a:r>
            <a:endParaRPr lang="en-US" dirty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/>
              <a:t>Anomalies occur when certain “bad” </a:t>
            </a:r>
            <a:r>
              <a:rPr lang="en-US" dirty="0" err="1"/>
              <a:t>FDs</a:t>
            </a:r>
            <a:r>
              <a:rPr lang="en-US" dirty="0"/>
              <a:t> hold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We know some of the </a:t>
            </a:r>
            <a:r>
              <a:rPr lang="en-US" dirty="0" err="1"/>
              <a:t>FDs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Need to find </a:t>
            </a:r>
            <a:r>
              <a:rPr lang="en-US" i="1" dirty="0"/>
              <a:t>all</a:t>
            </a:r>
            <a:r>
              <a:rPr lang="en-US" dirty="0"/>
              <a:t> </a:t>
            </a:r>
            <a:r>
              <a:rPr lang="en-US" dirty="0" err="1" smtClean="0"/>
              <a:t>FDs</a:t>
            </a:r>
            <a:endParaRPr lang="en-US" dirty="0" smtClean="0"/>
          </a:p>
          <a:p>
            <a:pPr eaLnBrk="1" hangingPunct="1"/>
            <a:r>
              <a:rPr lang="en-US" dirty="0" smtClean="0"/>
              <a:t>Then </a:t>
            </a:r>
            <a:r>
              <a:rPr lang="en-US" dirty="0"/>
              <a:t>look for the bad ones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F3D8C3-AE3B-BB4C-A1D3-F766B6C239D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Armstrong’s Rules (1/3)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914400" y="3352800"/>
            <a:ext cx="22549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Arial"/>
                <a:cs typeface="Arial"/>
              </a:rPr>
              <a:t>Is equivalent to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6096000" y="2638425"/>
            <a:ext cx="249865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Splitting rule</a:t>
            </a:r>
          </a:p>
          <a:p>
            <a:pPr eaLnBrk="0" hangingPunct="0"/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       and </a:t>
            </a:r>
          </a:p>
          <a:p>
            <a:pPr eaLnBrk="0" hangingPunct="0"/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Combing rule</a:t>
            </a:r>
          </a:p>
        </p:txBody>
      </p:sp>
      <p:graphicFrame>
        <p:nvGraphicFramePr>
          <p:cNvPr id="47002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118863"/>
              </p:ext>
            </p:extLst>
          </p:nvPr>
        </p:nvGraphicFramePr>
        <p:xfrm>
          <a:off x="5029200" y="4419600"/>
          <a:ext cx="3756025" cy="1828799"/>
        </p:xfrm>
        <a:graphic>
          <a:graphicData uri="http://schemas.openxmlformats.org/drawingml/2006/table">
            <a:tbl>
              <a:tblPr/>
              <a:tblGrid>
                <a:gridCol w="418159"/>
                <a:gridCol w="416308"/>
                <a:gridCol w="418159"/>
                <a:gridCol w="416307"/>
                <a:gridCol w="418159"/>
                <a:gridCol w="418159"/>
                <a:gridCol w="416308"/>
                <a:gridCol w="418159"/>
                <a:gridCol w="416307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A</a:t>
                      </a:r>
                      <a:r>
                        <a:rPr kumimoji="0" lang="en-US" sz="1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A</a:t>
                      </a:r>
                      <a:r>
                        <a:rPr kumimoji="0" lang="en-US" sz="1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B</a:t>
                      </a:r>
                      <a:r>
                        <a:rPr kumimoji="0" lang="en-US" sz="1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B</a:t>
                      </a:r>
                      <a:r>
                        <a:rPr kumimoji="0" lang="en-US" sz="14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</a:t>
                      </a:r>
                      <a:endParaRPr kumimoji="0" lang="en-US" sz="1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0093" name="Text Box 77"/>
          <p:cNvSpPr txBox="1">
            <a:spLocks noChangeArrowheads="1"/>
          </p:cNvSpPr>
          <p:nvPr/>
        </p:nvSpPr>
        <p:spPr bwMode="auto">
          <a:xfrm>
            <a:off x="762000" y="2286000"/>
            <a:ext cx="425088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, 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, …, 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B</a:t>
            </a:r>
            <a:r>
              <a:rPr lang="en-US" sz="2400" baseline="-250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m</a:t>
            </a:r>
            <a:endParaRPr lang="en-US" sz="2400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70094" name="Text Box 78"/>
          <p:cNvSpPr txBox="1">
            <a:spLocks noChangeArrowheads="1"/>
          </p:cNvSpPr>
          <p:nvPr/>
        </p:nvSpPr>
        <p:spPr bwMode="auto">
          <a:xfrm>
            <a:off x="1371600" y="4495800"/>
            <a:ext cx="2791249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1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2</a:t>
            </a:r>
            <a:endParaRPr lang="en-US" sz="2400" baseline="-25000" dirty="0">
              <a:solidFill>
                <a:srgbClr val="0000FF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   </a:t>
            </a:r>
            <a:r>
              <a:rPr lang="en-US" sz="2400" dirty="0">
                <a:latin typeface="Arial"/>
                <a:cs typeface="Arial"/>
              </a:rPr>
              <a:t>. . . . .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B</a:t>
            </a:r>
            <a:r>
              <a:rPr lang="en-US" sz="2400" baseline="-250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m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720738-219E-014A-892F-898FE6A4E3B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Armstrong’s Rules (2/3)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6096000" y="2362200"/>
            <a:ext cx="18267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Trivial Rule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1305300" y="4572000"/>
            <a:ext cx="1056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rgbClr val="FF0000"/>
                </a:solidFill>
                <a:latin typeface="Arial"/>
                <a:cs typeface="Arial"/>
              </a:rPr>
              <a:t>Why ?</a:t>
            </a:r>
          </a:p>
        </p:txBody>
      </p:sp>
      <p:graphicFrame>
        <p:nvGraphicFramePr>
          <p:cNvPr id="4720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23599"/>
              </p:ext>
            </p:extLst>
          </p:nvPr>
        </p:nvGraphicFramePr>
        <p:xfrm>
          <a:off x="4533900" y="3962400"/>
          <a:ext cx="3086100" cy="2194560"/>
        </p:xfrm>
        <a:graphic>
          <a:graphicData uri="http://schemas.openxmlformats.org/drawingml/2006/table">
            <a:tbl>
              <a:tblPr/>
              <a:tblGrid>
                <a:gridCol w="617538"/>
                <a:gridCol w="617537"/>
                <a:gridCol w="615950"/>
                <a:gridCol w="617538"/>
                <a:gridCol w="617537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A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A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346" name="Text Box 49"/>
          <p:cNvSpPr txBox="1">
            <a:spLocks noChangeArrowheads="1"/>
          </p:cNvSpPr>
          <p:nvPr/>
        </p:nvSpPr>
        <p:spPr bwMode="auto">
          <a:xfrm>
            <a:off x="3641725" y="3165475"/>
            <a:ext cx="28235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where i = 1, 2, ..., n</a:t>
            </a:r>
          </a:p>
        </p:txBody>
      </p:sp>
      <p:sp>
        <p:nvSpPr>
          <p:cNvPr id="472114" name="Text Box 50"/>
          <p:cNvSpPr txBox="1">
            <a:spLocks noChangeArrowheads="1"/>
          </p:cNvSpPr>
          <p:nvPr/>
        </p:nvSpPr>
        <p:spPr bwMode="auto">
          <a:xfrm>
            <a:off x="685800" y="2438400"/>
            <a:ext cx="26479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i</a:t>
            </a:r>
            <a:endParaRPr lang="en-US" sz="2400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8558B3-6125-F249-8DED-7030FBAB16E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Armstrong’s Rules (3/3)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1357312" y="2057400"/>
            <a:ext cx="27390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Transitive</a:t>
            </a:r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 Rule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1509712" y="3022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Arial"/>
                <a:cs typeface="Arial"/>
              </a:rPr>
              <a:t>If</a:t>
            </a:r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1585912" y="4013200"/>
            <a:ext cx="6981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Arial"/>
                <a:cs typeface="Arial"/>
              </a:rPr>
              <a:t>and</a:t>
            </a:r>
          </a:p>
        </p:txBody>
      </p:sp>
      <p:sp>
        <p:nvSpPr>
          <p:cNvPr id="57351" name="Text Box 6"/>
          <p:cNvSpPr txBox="1">
            <a:spLocks noChangeArrowheads="1"/>
          </p:cNvSpPr>
          <p:nvPr/>
        </p:nvSpPr>
        <p:spPr bwMode="auto">
          <a:xfrm>
            <a:off x="1509712" y="5080000"/>
            <a:ext cx="783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Arial"/>
                <a:cs typeface="Arial"/>
              </a:rPr>
              <a:t>then</a:t>
            </a:r>
          </a:p>
        </p:txBody>
      </p:sp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3582987" y="5648325"/>
            <a:ext cx="1056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rgbClr val="FF0000"/>
                </a:solidFill>
                <a:latin typeface="Arial"/>
                <a:cs typeface="Arial"/>
              </a:rPr>
              <a:t>Why ?</a:t>
            </a:r>
          </a:p>
        </p:txBody>
      </p:sp>
      <p:sp>
        <p:nvSpPr>
          <p:cNvPr id="474120" name="Text Box 8"/>
          <p:cNvSpPr txBox="1">
            <a:spLocks noChangeArrowheads="1"/>
          </p:cNvSpPr>
          <p:nvPr/>
        </p:nvSpPr>
        <p:spPr bwMode="auto">
          <a:xfrm>
            <a:off x="3125787" y="2981325"/>
            <a:ext cx="425088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, 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, …, 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B</a:t>
            </a:r>
            <a:r>
              <a:rPr lang="en-US" sz="2400" baseline="-250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m</a:t>
            </a:r>
            <a:endParaRPr lang="en-US" sz="2400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74121" name="Text Box 9"/>
          <p:cNvSpPr txBox="1">
            <a:spLocks noChangeArrowheads="1"/>
          </p:cNvSpPr>
          <p:nvPr/>
        </p:nvSpPr>
        <p:spPr bwMode="auto">
          <a:xfrm>
            <a:off x="3133725" y="4048125"/>
            <a:ext cx="437997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, 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, …, 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B</a:t>
            </a:r>
            <a:r>
              <a:rPr lang="en-US" sz="2400" baseline="-250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m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C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Arial"/>
                <a:cs typeface="Arial"/>
              </a:rPr>
              <a:t>p</a:t>
            </a:r>
            <a:endParaRPr lang="en-US" sz="2400" dirty="0">
              <a:solidFill>
                <a:srgbClr val="0000FF"/>
              </a:solidFill>
              <a:latin typeface="Arial"/>
              <a:cs typeface="Arial"/>
              <a:sym typeface="Wingdings" charset="2"/>
            </a:endParaRPr>
          </a:p>
        </p:txBody>
      </p:sp>
      <p:sp>
        <p:nvSpPr>
          <p:cNvPr id="474122" name="Text Box 10"/>
          <p:cNvSpPr txBox="1">
            <a:spLocks noChangeArrowheads="1"/>
          </p:cNvSpPr>
          <p:nvPr/>
        </p:nvSpPr>
        <p:spPr bwMode="auto">
          <a:xfrm>
            <a:off x="3125787" y="5038725"/>
            <a:ext cx="424502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C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Arial"/>
                <a:cs typeface="Arial"/>
              </a:rPr>
              <a:t>p</a:t>
            </a:r>
            <a:endParaRPr lang="en-US" sz="2400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A40B8A-3C62-624F-9543-08E0A4C2123B}" type="slidenum">
              <a:rPr lang="en-US" smtClean="0"/>
              <a:pPr/>
              <a:t>19</a:t>
            </a:fld>
            <a:endParaRPr lang="en-US" smtClean="0"/>
          </a:p>
        </p:txBody>
      </p:sp>
      <p:graphicFrame>
        <p:nvGraphicFramePr>
          <p:cNvPr id="47616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80875"/>
              </p:ext>
            </p:extLst>
          </p:nvPr>
        </p:nvGraphicFramePr>
        <p:xfrm>
          <a:off x="533400" y="2667001"/>
          <a:ext cx="8024813" cy="2743200"/>
        </p:xfrm>
        <a:graphic>
          <a:graphicData uri="http://schemas.openxmlformats.org/drawingml/2006/table">
            <a:tbl>
              <a:tblPr/>
              <a:tblGrid>
                <a:gridCol w="617538"/>
                <a:gridCol w="617537"/>
                <a:gridCol w="615950"/>
                <a:gridCol w="617538"/>
                <a:gridCol w="617537"/>
                <a:gridCol w="617538"/>
                <a:gridCol w="617537"/>
                <a:gridCol w="615950"/>
                <a:gridCol w="617538"/>
                <a:gridCol w="617537"/>
                <a:gridCol w="617538"/>
                <a:gridCol w="617537"/>
                <a:gridCol w="617538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</a:t>
                      </a:r>
                      <a:endParaRPr kumimoji="0" 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</a:t>
                      </a:r>
                      <a:r>
                        <a:rPr kumimoji="0" lang="en-US" sz="24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Armstrong’s Rules (3/3)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991380"/>
            <a:ext cx="182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Illustration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ECD8AE-69D6-D245-9891-0945A8C4149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Relational Schema Design</a:t>
            </a:r>
          </a:p>
        </p:txBody>
      </p:sp>
      <p:grpSp>
        <p:nvGrpSpPr>
          <p:cNvPr id="22532" name="Group 3"/>
          <p:cNvGrpSpPr>
            <a:grpSpLocks noChangeAspect="1"/>
          </p:cNvGrpSpPr>
          <p:nvPr/>
        </p:nvGrpSpPr>
        <p:grpSpPr bwMode="auto">
          <a:xfrm>
            <a:off x="3657600" y="1905000"/>
            <a:ext cx="3581400" cy="865188"/>
            <a:chOff x="0" y="624"/>
            <a:chExt cx="5760" cy="1392"/>
          </a:xfrm>
        </p:grpSpPr>
        <p:sp>
          <p:nvSpPr>
            <p:cNvPr id="22664" name="Rectangle 4"/>
            <p:cNvSpPr>
              <a:spLocks noChangeAspect="1" noChangeArrowheads="1"/>
            </p:cNvSpPr>
            <p:nvPr/>
          </p:nvSpPr>
          <p:spPr bwMode="auto">
            <a:xfrm>
              <a:off x="4176" y="960"/>
              <a:ext cx="1584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/>
                <a:t>Person</a:t>
              </a:r>
            </a:p>
          </p:txBody>
        </p:sp>
        <p:sp>
          <p:nvSpPr>
            <p:cNvPr id="22665" name="AutoShape 5"/>
            <p:cNvSpPr>
              <a:spLocks noChangeAspect="1" noChangeArrowheads="1"/>
            </p:cNvSpPr>
            <p:nvPr/>
          </p:nvSpPr>
          <p:spPr bwMode="auto">
            <a:xfrm>
              <a:off x="2400" y="816"/>
              <a:ext cx="960" cy="864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/>
                <a:t>buys</a:t>
              </a:r>
            </a:p>
          </p:txBody>
        </p:sp>
        <p:sp>
          <p:nvSpPr>
            <p:cNvPr id="22666" name="Rectangle 6"/>
            <p:cNvSpPr>
              <a:spLocks noChangeAspect="1" noChangeArrowheads="1"/>
            </p:cNvSpPr>
            <p:nvPr/>
          </p:nvSpPr>
          <p:spPr bwMode="auto">
            <a:xfrm>
              <a:off x="720" y="1056"/>
              <a:ext cx="1344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/>
                <a:t>Product</a:t>
              </a:r>
            </a:p>
          </p:txBody>
        </p:sp>
        <p:sp>
          <p:nvSpPr>
            <p:cNvPr id="22667" name="Oval 7"/>
            <p:cNvSpPr>
              <a:spLocks noChangeAspect="1" noChangeArrowheads="1"/>
            </p:cNvSpPr>
            <p:nvPr/>
          </p:nvSpPr>
          <p:spPr bwMode="auto">
            <a:xfrm>
              <a:off x="0" y="624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/>
                <a:t>name</a:t>
              </a:r>
            </a:p>
          </p:txBody>
        </p:sp>
        <p:sp>
          <p:nvSpPr>
            <p:cNvPr id="22668" name="Oval 8"/>
            <p:cNvSpPr>
              <a:spLocks noChangeAspect="1" noChangeArrowheads="1"/>
            </p:cNvSpPr>
            <p:nvPr/>
          </p:nvSpPr>
          <p:spPr bwMode="auto">
            <a:xfrm>
              <a:off x="0" y="1584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/>
                <a:t>price</a:t>
              </a:r>
            </a:p>
          </p:txBody>
        </p:sp>
        <p:sp>
          <p:nvSpPr>
            <p:cNvPr id="22669" name="Oval 9"/>
            <p:cNvSpPr>
              <a:spLocks noChangeAspect="1" noChangeArrowheads="1"/>
            </p:cNvSpPr>
            <p:nvPr/>
          </p:nvSpPr>
          <p:spPr bwMode="auto">
            <a:xfrm>
              <a:off x="3648" y="1584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/>
                <a:t>name</a:t>
              </a:r>
            </a:p>
          </p:txBody>
        </p:sp>
        <p:sp>
          <p:nvSpPr>
            <p:cNvPr id="22670" name="Oval 10"/>
            <p:cNvSpPr>
              <a:spLocks noChangeAspect="1" noChangeArrowheads="1"/>
            </p:cNvSpPr>
            <p:nvPr/>
          </p:nvSpPr>
          <p:spPr bwMode="auto">
            <a:xfrm>
              <a:off x="4848" y="1584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/>
                <a:t>ssn</a:t>
              </a:r>
            </a:p>
          </p:txBody>
        </p:sp>
        <p:sp>
          <p:nvSpPr>
            <p:cNvPr id="22671" name="Line 11"/>
            <p:cNvSpPr>
              <a:spLocks noChangeAspect="1" noChangeShapeType="1"/>
            </p:cNvSpPr>
            <p:nvPr/>
          </p:nvSpPr>
          <p:spPr bwMode="auto">
            <a:xfrm flipH="1" flipV="1">
              <a:off x="81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2672" name="Line 12"/>
            <p:cNvSpPr>
              <a:spLocks noChangeAspect="1" noChangeShapeType="1"/>
            </p:cNvSpPr>
            <p:nvPr/>
          </p:nvSpPr>
          <p:spPr bwMode="auto">
            <a:xfrm flipH="1">
              <a:off x="864" y="153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2673" name="Line 13"/>
            <p:cNvSpPr>
              <a:spLocks noChangeAspect="1" noChangeShapeType="1"/>
            </p:cNvSpPr>
            <p:nvPr/>
          </p:nvSpPr>
          <p:spPr bwMode="auto">
            <a:xfrm>
              <a:off x="2064" y="12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2674" name="Line 14"/>
            <p:cNvSpPr>
              <a:spLocks noChangeAspect="1" noChangeShapeType="1"/>
            </p:cNvSpPr>
            <p:nvPr/>
          </p:nvSpPr>
          <p:spPr bwMode="auto">
            <a:xfrm>
              <a:off x="3360" y="124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2675" name="Line 15"/>
            <p:cNvSpPr>
              <a:spLocks noChangeAspect="1" noChangeShapeType="1"/>
            </p:cNvSpPr>
            <p:nvPr/>
          </p:nvSpPr>
          <p:spPr bwMode="auto">
            <a:xfrm flipH="1">
              <a:off x="4464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2676" name="Line 16"/>
            <p:cNvSpPr>
              <a:spLocks noChangeAspect="1" noChangeShapeType="1"/>
            </p:cNvSpPr>
            <p:nvPr/>
          </p:nvSpPr>
          <p:spPr bwMode="auto">
            <a:xfrm>
              <a:off x="4800" y="144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sp>
        <p:nvSpPr>
          <p:cNvPr id="22533" name="Text Box 17"/>
          <p:cNvSpPr txBox="1">
            <a:spLocks noChangeArrowheads="1"/>
          </p:cNvSpPr>
          <p:nvPr/>
        </p:nvSpPr>
        <p:spPr bwMode="auto">
          <a:xfrm>
            <a:off x="517525" y="2022475"/>
            <a:ext cx="27510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Arial"/>
                <a:cs typeface="Arial"/>
              </a:rPr>
              <a:t>Conceptual Model:</a:t>
            </a:r>
          </a:p>
        </p:txBody>
      </p:sp>
      <p:sp>
        <p:nvSpPr>
          <p:cNvPr id="22534" name="Text Box 18"/>
          <p:cNvSpPr txBox="1">
            <a:spLocks noChangeArrowheads="1"/>
          </p:cNvSpPr>
          <p:nvPr/>
        </p:nvSpPr>
        <p:spPr bwMode="auto">
          <a:xfrm>
            <a:off x="609600" y="3733800"/>
            <a:ext cx="25627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Arial"/>
                <a:cs typeface="Arial"/>
              </a:rPr>
              <a:t>Relational Model:</a:t>
            </a:r>
          </a:p>
          <a:p>
            <a:pPr eaLnBrk="0" hangingPunct="0"/>
            <a:r>
              <a:rPr lang="en-US" sz="2400" dirty="0">
                <a:latin typeface="Arial"/>
                <a:cs typeface="Arial"/>
              </a:rPr>
              <a:t>plus FD’s</a:t>
            </a:r>
          </a:p>
        </p:txBody>
      </p:sp>
      <p:sp>
        <p:nvSpPr>
          <p:cNvPr id="22535" name="Text Box 19"/>
          <p:cNvSpPr txBox="1">
            <a:spLocks noChangeArrowheads="1"/>
          </p:cNvSpPr>
          <p:nvPr/>
        </p:nvSpPr>
        <p:spPr bwMode="auto">
          <a:xfrm>
            <a:off x="304800" y="5257800"/>
            <a:ext cx="31952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Arial"/>
                <a:cs typeface="Arial"/>
              </a:rPr>
              <a:t>Normalization:</a:t>
            </a:r>
          </a:p>
          <a:p>
            <a:pPr eaLnBrk="0" hangingPunct="0"/>
            <a:r>
              <a:rPr lang="en-US" sz="2400" dirty="0">
                <a:latin typeface="Arial"/>
                <a:cs typeface="Arial"/>
              </a:rPr>
              <a:t>Eliminates </a:t>
            </a:r>
            <a:r>
              <a:rPr lang="en-US" sz="2400" b="1" i="1" u="sng" dirty="0">
                <a:latin typeface="Arial"/>
                <a:cs typeface="Arial"/>
              </a:rPr>
              <a:t>anomalies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439316" name="Group 20"/>
          <p:cNvGraphicFramePr>
            <a:graphicFrameLocks noGrp="1"/>
          </p:cNvGraphicFramePr>
          <p:nvPr/>
        </p:nvGraphicFramePr>
        <p:xfrm>
          <a:off x="3810000" y="3810000"/>
          <a:ext cx="1524000" cy="792479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9343" name="Group 47"/>
          <p:cNvGraphicFramePr>
            <a:graphicFrameLocks noGrp="1"/>
          </p:cNvGraphicFramePr>
          <p:nvPr/>
        </p:nvGraphicFramePr>
        <p:xfrm>
          <a:off x="5867400" y="3810000"/>
          <a:ext cx="1905000" cy="594359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9369" name="Group 73"/>
          <p:cNvGraphicFramePr>
            <a:graphicFrameLocks noGrp="1"/>
          </p:cNvGraphicFramePr>
          <p:nvPr/>
        </p:nvGraphicFramePr>
        <p:xfrm>
          <a:off x="4800600" y="5181600"/>
          <a:ext cx="1143000" cy="792479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9391" name="Group 95"/>
          <p:cNvGraphicFramePr>
            <a:graphicFrameLocks noGrp="1"/>
          </p:cNvGraphicFramePr>
          <p:nvPr/>
        </p:nvGraphicFramePr>
        <p:xfrm>
          <a:off x="6248400" y="5181600"/>
          <a:ext cx="381000" cy="792479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9403" name="Group 107"/>
          <p:cNvGraphicFramePr>
            <a:graphicFrameLocks noGrp="1"/>
          </p:cNvGraphicFramePr>
          <p:nvPr/>
        </p:nvGraphicFramePr>
        <p:xfrm>
          <a:off x="7010400" y="5181600"/>
          <a:ext cx="762000" cy="792479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9420" name="Group 124"/>
          <p:cNvGraphicFramePr>
            <a:graphicFrameLocks noGrp="1"/>
          </p:cNvGraphicFramePr>
          <p:nvPr/>
        </p:nvGraphicFramePr>
        <p:xfrm>
          <a:off x="3581400" y="5181600"/>
          <a:ext cx="762000" cy="792479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57" name="Line 141"/>
          <p:cNvSpPr>
            <a:spLocks noChangeShapeType="1"/>
          </p:cNvSpPr>
          <p:nvPr/>
        </p:nvSpPr>
        <p:spPr bwMode="auto">
          <a:xfrm>
            <a:off x="5562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2658" name="Line 142"/>
          <p:cNvSpPr>
            <a:spLocks noChangeShapeType="1"/>
          </p:cNvSpPr>
          <p:nvPr/>
        </p:nvSpPr>
        <p:spPr bwMode="auto">
          <a:xfrm flipH="1">
            <a:off x="3962400" y="4724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2659" name="Line 143"/>
          <p:cNvSpPr>
            <a:spLocks noChangeShapeType="1"/>
          </p:cNvSpPr>
          <p:nvPr/>
        </p:nvSpPr>
        <p:spPr bwMode="auto">
          <a:xfrm>
            <a:off x="4648200" y="4724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2660" name="Line 144"/>
          <p:cNvSpPr>
            <a:spLocks noChangeShapeType="1"/>
          </p:cNvSpPr>
          <p:nvPr/>
        </p:nvSpPr>
        <p:spPr bwMode="auto">
          <a:xfrm flipH="1">
            <a:off x="6477000" y="4572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2661" name="Line 145"/>
          <p:cNvSpPr>
            <a:spLocks noChangeShapeType="1"/>
          </p:cNvSpPr>
          <p:nvPr/>
        </p:nvSpPr>
        <p:spPr bwMode="auto">
          <a:xfrm>
            <a:off x="7010400" y="4495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2662" name="Line 146"/>
          <p:cNvSpPr>
            <a:spLocks noChangeShapeType="1"/>
          </p:cNvSpPr>
          <p:nvPr/>
        </p:nvSpPr>
        <p:spPr bwMode="auto">
          <a:xfrm>
            <a:off x="152400" y="3200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2663" name="Line 147"/>
          <p:cNvSpPr>
            <a:spLocks noChangeShapeType="1"/>
          </p:cNvSpPr>
          <p:nvPr/>
        </p:nvSpPr>
        <p:spPr bwMode="auto">
          <a:xfrm>
            <a:off x="152400" y="48768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noFill/>
        </p:spPr>
        <p:txBody>
          <a:bodyPr/>
          <a:lstStyle/>
          <a:p>
            <a:fld id="{0FBC1992-D251-5348-A773-B0FFAEB8D85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(continued)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762000" y="2057400"/>
            <a:ext cx="4067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Start from the following FDs: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685800" y="3048000"/>
            <a:ext cx="33321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Infer the following FDs:</a:t>
            </a:r>
          </a:p>
        </p:txBody>
      </p:sp>
      <p:graphicFrame>
        <p:nvGraphicFramePr>
          <p:cNvPr id="478214" name="Group 6"/>
          <p:cNvGraphicFramePr>
            <a:graphicFrameLocks noGrp="1"/>
          </p:cNvGraphicFramePr>
          <p:nvPr/>
        </p:nvGraphicFramePr>
        <p:xfrm>
          <a:off x="838200" y="3581400"/>
          <a:ext cx="7620000" cy="3108960"/>
        </p:xfrm>
        <a:graphic>
          <a:graphicData uri="http://schemas.openxmlformats.org/drawingml/2006/table">
            <a:tbl>
              <a:tblPr/>
              <a:tblGrid>
                <a:gridCol w="5308315"/>
                <a:gridCol w="2311685"/>
              </a:tblGrid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Inferred FD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Which Rule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did we apply 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4. name, category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 name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 color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 category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7.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 color, category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 price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029200" y="1676400"/>
            <a:ext cx="3736920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1. name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color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2. category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department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3. color, category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price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861CDD-63BA-B645-89A8-043293D9BCE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(continued)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905000" y="1981200"/>
            <a:ext cx="1463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Answers:</a:t>
            </a:r>
          </a:p>
        </p:txBody>
      </p:sp>
      <p:graphicFrame>
        <p:nvGraphicFramePr>
          <p:cNvPr id="480260" name="Group 4"/>
          <p:cNvGraphicFramePr>
            <a:graphicFrameLocks noGrp="1"/>
          </p:cNvGraphicFramePr>
          <p:nvPr/>
        </p:nvGraphicFramePr>
        <p:xfrm>
          <a:off x="381000" y="3048000"/>
          <a:ext cx="8534400" cy="3108960"/>
        </p:xfrm>
        <a:graphic>
          <a:graphicData uri="http://schemas.openxmlformats.org/drawingml/2006/table">
            <a:tbl>
              <a:tblPr/>
              <a:tblGrid>
                <a:gridCol w="5187577"/>
                <a:gridCol w="3346823"/>
              </a:tblGrid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Inferred FD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Which Rule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did we apply 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 name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Trivial rule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 color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Transitivity on 4,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 category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Trivial rule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7.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 color, category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Split/combine on 5, 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 price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Transitivity on 3,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17" name="Rectangle 28"/>
          <p:cNvSpPr>
            <a:spLocks noChangeArrowheads="1"/>
          </p:cNvSpPr>
          <p:nvPr/>
        </p:nvSpPr>
        <p:spPr bwMode="auto">
          <a:xfrm>
            <a:off x="836613" y="6240463"/>
            <a:ext cx="657628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THIS IS TOO HARD !  Let’s see an easier way.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29200" y="1676400"/>
            <a:ext cx="3736920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1. name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color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2. category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department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3. color, category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price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1FD160-58D2-AE4A-A63A-702EDBF9523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Closure of a set of Attributes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457200" y="1765518"/>
            <a:ext cx="81452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sz="2800" b="1" dirty="0">
                <a:latin typeface="Arial"/>
                <a:cs typeface="Arial"/>
              </a:rPr>
              <a:t>Given</a:t>
            </a:r>
            <a:r>
              <a:rPr lang="en-US" sz="2800" dirty="0">
                <a:latin typeface="Arial"/>
                <a:cs typeface="Arial"/>
              </a:rPr>
              <a:t> a set of attributes  A</a:t>
            </a:r>
            <a:r>
              <a:rPr lang="en-US" sz="2800" baseline="-25000" dirty="0">
                <a:latin typeface="Arial"/>
                <a:cs typeface="Arial"/>
              </a:rPr>
              <a:t>1</a:t>
            </a:r>
            <a:r>
              <a:rPr lang="en-US" sz="2800" dirty="0">
                <a:latin typeface="Arial"/>
                <a:cs typeface="Arial"/>
              </a:rPr>
              <a:t>, …, A</a:t>
            </a:r>
            <a:r>
              <a:rPr lang="en-US" sz="2800" baseline="-2500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 </a:t>
            </a:r>
          </a:p>
          <a:p>
            <a:pPr eaLnBrk="0" hangingPunct="0">
              <a:defRPr/>
            </a:pPr>
            <a:endParaRPr lang="en-US" sz="2800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sz="2800" dirty="0">
                <a:latin typeface="Arial"/>
                <a:cs typeface="Arial"/>
              </a:rPr>
              <a:t>The </a:t>
            </a:r>
            <a:r>
              <a:rPr lang="en-US" sz="2800" b="1" dirty="0">
                <a:latin typeface="Arial"/>
                <a:cs typeface="Arial"/>
              </a:rPr>
              <a:t>closure</a:t>
            </a:r>
            <a:r>
              <a:rPr lang="en-US" sz="2800" dirty="0">
                <a:latin typeface="Arial"/>
                <a:cs typeface="Arial"/>
              </a:rPr>
              <a:t>, {A</a:t>
            </a:r>
            <a:r>
              <a:rPr lang="en-US" sz="2800" baseline="-25000" dirty="0">
                <a:latin typeface="Arial"/>
                <a:cs typeface="Arial"/>
              </a:rPr>
              <a:t>1</a:t>
            </a:r>
            <a:r>
              <a:rPr lang="en-US" sz="2800" dirty="0">
                <a:latin typeface="Arial"/>
                <a:cs typeface="Arial"/>
              </a:rPr>
              <a:t>, …, A</a:t>
            </a:r>
            <a:r>
              <a:rPr lang="en-US" sz="2800" baseline="-2500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}</a:t>
            </a:r>
            <a:r>
              <a:rPr lang="en-US" sz="2800" baseline="30000" dirty="0">
                <a:latin typeface="Arial"/>
                <a:cs typeface="Arial"/>
              </a:rPr>
              <a:t>+</a:t>
            </a:r>
            <a:r>
              <a:rPr lang="en-US" sz="2800" dirty="0">
                <a:latin typeface="Arial"/>
                <a:cs typeface="Arial"/>
              </a:rPr>
              <a:t>  = the set of attributes B</a:t>
            </a:r>
            <a:br>
              <a:rPr lang="en-US" sz="2800" dirty="0">
                <a:latin typeface="Arial"/>
                <a:cs typeface="Arial"/>
              </a:rPr>
            </a:br>
            <a:r>
              <a:rPr lang="en-US" sz="2800" dirty="0">
                <a:latin typeface="Arial"/>
                <a:cs typeface="Arial"/>
              </a:rPr>
              <a:t>                                                 </a:t>
            </a:r>
            <a:r>
              <a:rPr lang="en-US" sz="2800" dirty="0" err="1">
                <a:latin typeface="Arial"/>
                <a:cs typeface="Arial"/>
              </a:rPr>
              <a:t>s.t</a:t>
            </a:r>
            <a:r>
              <a:rPr lang="en-US" sz="2800" dirty="0">
                <a:latin typeface="Arial"/>
                <a:cs typeface="Arial"/>
              </a:rPr>
              <a:t>. A</a:t>
            </a:r>
            <a:r>
              <a:rPr lang="en-US" sz="2800" baseline="-25000" dirty="0">
                <a:latin typeface="Arial"/>
                <a:cs typeface="Arial"/>
              </a:rPr>
              <a:t>1</a:t>
            </a:r>
            <a:r>
              <a:rPr lang="en-US" sz="2800" dirty="0">
                <a:latin typeface="Arial"/>
                <a:cs typeface="Arial"/>
              </a:rPr>
              <a:t>, …, A</a:t>
            </a:r>
            <a:r>
              <a:rPr lang="en-US" sz="2800" baseline="-2500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  </a:t>
            </a:r>
            <a:r>
              <a:rPr lang="en-US" sz="28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800" dirty="0">
                <a:latin typeface="Arial"/>
                <a:cs typeface="Arial"/>
                <a:sym typeface="Wingdings" charset="2"/>
              </a:rPr>
              <a:t> B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533400" y="3810000"/>
            <a:ext cx="14676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Example:</a:t>
            </a: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0" y="4800600"/>
            <a:ext cx="927209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Closures:</a:t>
            </a:r>
            <a:br>
              <a:rPr lang="en-US" sz="2400" dirty="0">
                <a:latin typeface="Arial"/>
                <a:cs typeface="Arial"/>
              </a:rPr>
            </a:br>
            <a:r>
              <a:rPr lang="en-US" sz="2400" dirty="0">
                <a:latin typeface="Arial"/>
                <a:cs typeface="Arial"/>
              </a:rPr>
              <a:t>      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 = 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  <a:r>
              <a:rPr lang="en-US" sz="2400" dirty="0">
                <a:latin typeface="Arial"/>
                <a:cs typeface="Arial"/>
              </a:rPr>
              <a:t>}</a:t>
            </a:r>
            <a:br>
              <a:rPr lang="en-US" sz="2400" dirty="0">
                <a:latin typeface="Arial"/>
                <a:cs typeface="Arial"/>
              </a:rPr>
            </a:br>
            <a:r>
              <a:rPr lang="en-US" sz="2400" dirty="0">
                <a:latin typeface="Arial"/>
                <a:cs typeface="Arial"/>
              </a:rPr>
              <a:t>      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category</a:t>
            </a:r>
            <a:r>
              <a:rPr lang="en-US" sz="2400" dirty="0">
                <a:latin typeface="Arial"/>
                <a:cs typeface="Arial"/>
              </a:rPr>
              <a:t>}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=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category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department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price</a:t>
            </a:r>
            <a:r>
              <a:rPr lang="en-US" sz="2400" dirty="0">
                <a:latin typeface="Arial"/>
                <a:cs typeface="Arial"/>
              </a:rPr>
              <a:t>}</a:t>
            </a:r>
            <a:br>
              <a:rPr lang="en-US" sz="2400" dirty="0">
                <a:latin typeface="Arial"/>
                <a:cs typeface="Arial"/>
              </a:rPr>
            </a:br>
            <a:r>
              <a:rPr lang="en-US" sz="2400" dirty="0">
                <a:latin typeface="Arial"/>
                <a:cs typeface="Arial"/>
              </a:rPr>
              <a:t>      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=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  <a:r>
              <a:rPr lang="en-US" sz="2400" dirty="0">
                <a:latin typeface="Arial"/>
                <a:cs typeface="Arial"/>
              </a:rPr>
              <a:t>}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133600" y="3810000"/>
            <a:ext cx="3736920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1. name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color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2. category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department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3. color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category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price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2966B3-9638-374D-BF05-CC9567182AD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Closure Algorithm</a:t>
            </a:r>
          </a:p>
        </p:txBody>
      </p:sp>
      <p:sp>
        <p:nvSpPr>
          <p:cNvPr id="484355" name="Text Box 3"/>
          <p:cNvSpPr txBox="1">
            <a:spLocks noChangeArrowheads="1"/>
          </p:cNvSpPr>
          <p:nvPr/>
        </p:nvSpPr>
        <p:spPr bwMode="auto">
          <a:xfrm>
            <a:off x="76200" y="1905000"/>
            <a:ext cx="5075077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sz="2400" dirty="0">
                <a:latin typeface="Arial"/>
                <a:cs typeface="Arial"/>
              </a:rPr>
              <a:t>X={A1, …, An}.</a:t>
            </a:r>
          </a:p>
          <a:p>
            <a:pPr eaLnBrk="0" hangingPunct="0">
              <a:defRPr/>
            </a:pPr>
            <a:endParaRPr lang="en-US" sz="2400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sz="2400" b="1" dirty="0">
                <a:latin typeface="Arial"/>
                <a:cs typeface="Arial"/>
              </a:rPr>
              <a:t>Repeat until</a:t>
            </a:r>
            <a:r>
              <a:rPr lang="en-US" sz="2400" dirty="0">
                <a:latin typeface="Arial"/>
                <a:cs typeface="Arial"/>
              </a:rPr>
              <a:t> X doesn’t change  </a:t>
            </a:r>
            <a:r>
              <a:rPr lang="en-US" sz="2400" b="1" dirty="0">
                <a:latin typeface="Arial"/>
                <a:cs typeface="Arial"/>
              </a:rPr>
              <a:t>do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  <a:p>
            <a:pPr eaLnBrk="0" hangingPunct="0">
              <a:defRPr/>
            </a:pPr>
            <a:r>
              <a:rPr lang="en-US" sz="2400" dirty="0">
                <a:latin typeface="Arial"/>
                <a:cs typeface="Arial"/>
              </a:rPr>
              <a:t>    </a:t>
            </a:r>
            <a:r>
              <a:rPr lang="en-US" sz="2400" b="1" dirty="0">
                <a:latin typeface="Arial"/>
                <a:cs typeface="Arial"/>
              </a:rPr>
              <a:t>if</a:t>
            </a:r>
            <a:r>
              <a:rPr lang="en-US" sz="2400" dirty="0">
                <a:latin typeface="Arial"/>
                <a:cs typeface="Arial"/>
              </a:rPr>
              <a:t>      B</a:t>
            </a:r>
            <a:r>
              <a:rPr lang="en-US" sz="2400" baseline="-25000" dirty="0">
                <a:latin typeface="Arial"/>
                <a:cs typeface="Arial"/>
              </a:rPr>
              <a:t>1</a:t>
            </a:r>
            <a:r>
              <a:rPr lang="en-US" sz="2400" dirty="0">
                <a:latin typeface="Arial"/>
                <a:cs typeface="Arial"/>
              </a:rPr>
              <a:t>, …, </a:t>
            </a:r>
            <a:r>
              <a:rPr lang="en-US" sz="2400" dirty="0" err="1">
                <a:latin typeface="Arial"/>
                <a:cs typeface="Arial"/>
              </a:rPr>
              <a:t>B</a:t>
            </a:r>
            <a:r>
              <a:rPr lang="en-US" sz="2400" baseline="-25000" dirty="0" err="1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 C</a:t>
            </a:r>
            <a:r>
              <a:rPr lang="en-US" sz="2400" dirty="0">
                <a:latin typeface="Arial"/>
                <a:cs typeface="Arial"/>
              </a:rPr>
              <a:t>   is a FD </a:t>
            </a:r>
            <a:r>
              <a:rPr lang="en-US" sz="2400" b="1" dirty="0">
                <a:latin typeface="Arial"/>
                <a:cs typeface="Arial"/>
              </a:rPr>
              <a:t>and</a:t>
            </a:r>
            <a:endParaRPr lang="en-US" sz="2400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sz="2400" dirty="0">
                <a:latin typeface="Arial"/>
                <a:cs typeface="Arial"/>
              </a:rPr>
              <a:t>             B</a:t>
            </a:r>
            <a:r>
              <a:rPr lang="en-US" sz="2400" baseline="-25000" dirty="0">
                <a:latin typeface="Arial"/>
                <a:cs typeface="Arial"/>
              </a:rPr>
              <a:t>1</a:t>
            </a:r>
            <a:r>
              <a:rPr lang="en-US" sz="2400" dirty="0">
                <a:latin typeface="Arial"/>
                <a:cs typeface="Arial"/>
              </a:rPr>
              <a:t>, …, </a:t>
            </a:r>
            <a:r>
              <a:rPr lang="en-US" sz="2400" dirty="0" err="1">
                <a:latin typeface="Arial"/>
                <a:cs typeface="Arial"/>
              </a:rPr>
              <a:t>B</a:t>
            </a:r>
            <a:r>
              <a:rPr lang="en-US" sz="2400" baseline="-25000" dirty="0" err="1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  are all in X</a:t>
            </a:r>
          </a:p>
          <a:p>
            <a:pPr eaLnBrk="0" hangingPunct="0">
              <a:defRPr/>
            </a:pPr>
            <a:r>
              <a:rPr lang="en-US" sz="2400" dirty="0">
                <a:latin typeface="Arial"/>
                <a:cs typeface="Arial"/>
              </a:rPr>
              <a:t>    </a:t>
            </a:r>
            <a:r>
              <a:rPr lang="en-US" sz="2400" b="1" dirty="0">
                <a:latin typeface="Arial"/>
                <a:cs typeface="Arial"/>
              </a:rPr>
              <a:t>then</a:t>
            </a:r>
            <a:r>
              <a:rPr lang="en-US" sz="2400" dirty="0">
                <a:latin typeface="Arial"/>
                <a:cs typeface="Arial"/>
              </a:rPr>
              <a:t>  add C to X.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990600" y="4648200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category</a:t>
            </a:r>
            <a:r>
              <a:rPr lang="en-US" sz="2400" dirty="0">
                <a:latin typeface="Arial"/>
                <a:cs typeface="Arial"/>
              </a:rPr>
              <a:t>}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= </a:t>
            </a:r>
            <a:br>
              <a:rPr lang="en-US" sz="2400" dirty="0">
                <a:latin typeface="Arial"/>
                <a:cs typeface="Arial"/>
              </a:rPr>
            </a:br>
            <a:r>
              <a:rPr lang="en-US" sz="2400" dirty="0">
                <a:latin typeface="Arial"/>
                <a:cs typeface="Arial"/>
              </a:rPr>
              <a:t>      {                                                                    }</a:t>
            </a:r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5681662" y="1981200"/>
            <a:ext cx="14676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Example: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1708150" y="5013325"/>
            <a:ext cx="5911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category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department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price</a:t>
            </a:r>
          </a:p>
        </p:txBody>
      </p:sp>
      <p:sp>
        <p:nvSpPr>
          <p:cNvPr id="67593" name="Rectangle 8"/>
          <p:cNvSpPr>
            <a:spLocks noChangeArrowheads="1"/>
          </p:cNvSpPr>
          <p:nvPr/>
        </p:nvSpPr>
        <p:spPr bwMode="auto">
          <a:xfrm>
            <a:off x="1035050" y="5568950"/>
            <a:ext cx="11598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Hence: </a:t>
            </a:r>
          </a:p>
        </p:txBody>
      </p:sp>
      <p:sp>
        <p:nvSpPr>
          <p:cNvPr id="484361" name="Text Box 9"/>
          <p:cNvSpPr txBox="1">
            <a:spLocks noChangeArrowheads="1"/>
          </p:cNvSpPr>
          <p:nvPr/>
        </p:nvSpPr>
        <p:spPr bwMode="auto">
          <a:xfrm>
            <a:off x="2209800" y="5562600"/>
            <a:ext cx="59947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name, category </a:t>
            </a:r>
            <a:r>
              <a:rPr lang="en-US" sz="24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color, department, price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257800" y="2819400"/>
            <a:ext cx="3736920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1. name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color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2. category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department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3. color, category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price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9" grpId="0" build="p" bldLvl="5" autoUpdateAnimBg="0"/>
      <p:bldP spid="48436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7C3B73-6A27-3B48-8277-C7B3C658006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838200" y="4572000"/>
            <a:ext cx="667657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Arial"/>
                <a:cs typeface="Arial"/>
              </a:rPr>
              <a:t>Compute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sz="2400" dirty="0">
                <a:latin typeface="Arial"/>
                <a:cs typeface="Arial"/>
              </a:rPr>
              <a:t>}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    X =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sz="2400" dirty="0">
                <a:latin typeface="Arial"/>
                <a:cs typeface="Arial"/>
              </a:rPr>
              <a:t>,                             }</a:t>
            </a:r>
          </a:p>
          <a:p>
            <a:pPr eaLnBrk="0" hangingPunct="0"/>
            <a:endParaRPr lang="en-US" sz="2400" dirty="0">
              <a:latin typeface="Arial"/>
              <a:cs typeface="Arial"/>
            </a:endParaRPr>
          </a:p>
          <a:p>
            <a:pPr eaLnBrk="0" hangingPunct="0"/>
            <a:r>
              <a:rPr lang="en-US" sz="2400" dirty="0">
                <a:latin typeface="Arial"/>
                <a:cs typeface="Arial"/>
              </a:rPr>
              <a:t>Compute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2400" dirty="0">
                <a:latin typeface="Arial"/>
                <a:cs typeface="Arial"/>
              </a:rPr>
              <a:t>}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   X =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2400" dirty="0">
                <a:latin typeface="Arial"/>
                <a:cs typeface="Arial"/>
              </a:rPr>
              <a:t>,                             }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838200" y="2362200"/>
            <a:ext cx="2287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R(A,B,C,D,E,F)</a:t>
            </a:r>
          </a:p>
        </p:txBody>
      </p:sp>
      <p:sp>
        <p:nvSpPr>
          <p:cNvPr id="69639" name="Rectangle 6"/>
          <p:cNvSpPr>
            <a:spLocks noChangeArrowheads="1"/>
          </p:cNvSpPr>
          <p:nvPr/>
        </p:nvSpPr>
        <p:spPr bwMode="auto">
          <a:xfrm>
            <a:off x="762000" y="1600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Arial"/>
                <a:cs typeface="Arial"/>
              </a:rPr>
              <a:t>In class: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48200" y="2438400"/>
            <a:ext cx="1696097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A, B 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 C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A, D 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 E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      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 D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A, 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F  </a:t>
            </a:r>
            <a:r>
              <a:rPr lang="en-US" sz="2400" dirty="0" smtClean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7C3B73-6A27-3B48-8277-C7B3C658006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838200" y="4572000"/>
            <a:ext cx="6642313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Arial"/>
                <a:cs typeface="Arial"/>
              </a:rPr>
              <a:t>Compute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sz="2400" dirty="0">
                <a:latin typeface="Arial"/>
                <a:cs typeface="Arial"/>
              </a:rPr>
              <a:t>}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    X =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sz="2400" dirty="0">
                <a:latin typeface="Arial"/>
                <a:cs typeface="Arial"/>
              </a:rPr>
              <a:t>,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}</a:t>
            </a:r>
          </a:p>
          <a:p>
            <a:pPr eaLnBrk="0" hangingPunct="0"/>
            <a:endParaRPr lang="en-US" sz="2400" dirty="0">
              <a:latin typeface="Arial"/>
              <a:cs typeface="Arial"/>
            </a:endParaRPr>
          </a:p>
          <a:p>
            <a:pPr eaLnBrk="0" hangingPunct="0"/>
            <a:r>
              <a:rPr lang="en-US" sz="2400" dirty="0">
                <a:latin typeface="Arial"/>
                <a:cs typeface="Arial"/>
              </a:rPr>
              <a:t>Compute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2400" dirty="0">
                <a:latin typeface="Arial"/>
                <a:cs typeface="Arial"/>
              </a:rPr>
              <a:t>}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   X =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2400" dirty="0">
                <a:latin typeface="Arial"/>
                <a:cs typeface="Arial"/>
              </a:rPr>
              <a:t>,                             }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838200" y="2362200"/>
            <a:ext cx="2287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R(A,B,C,D,E,F)</a:t>
            </a:r>
          </a:p>
        </p:txBody>
      </p:sp>
      <p:sp>
        <p:nvSpPr>
          <p:cNvPr id="69639" name="Rectangle 6"/>
          <p:cNvSpPr>
            <a:spLocks noChangeArrowheads="1"/>
          </p:cNvSpPr>
          <p:nvPr/>
        </p:nvSpPr>
        <p:spPr bwMode="auto">
          <a:xfrm>
            <a:off x="762000" y="1600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Arial"/>
                <a:cs typeface="Arial"/>
              </a:rPr>
              <a:t>In class: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48200" y="2438400"/>
            <a:ext cx="1696097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A, B 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 C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A, D 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 E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      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 D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A, 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F  </a:t>
            </a:r>
            <a:r>
              <a:rPr lang="en-US" sz="2400" dirty="0" smtClean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7C3B73-6A27-3B48-8277-C7B3C658006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838200" y="4572000"/>
            <a:ext cx="566728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Arial"/>
                <a:cs typeface="Arial"/>
              </a:rPr>
              <a:t>Compute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sz="2400" dirty="0">
                <a:latin typeface="Arial"/>
                <a:cs typeface="Arial"/>
              </a:rPr>
              <a:t>}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    X =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sz="2400" dirty="0">
                <a:latin typeface="Arial"/>
                <a:cs typeface="Arial"/>
              </a:rPr>
              <a:t>,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}</a:t>
            </a:r>
          </a:p>
          <a:p>
            <a:pPr eaLnBrk="0" hangingPunct="0"/>
            <a:endParaRPr lang="en-US" sz="2400" dirty="0">
              <a:latin typeface="Arial"/>
              <a:cs typeface="Arial"/>
            </a:endParaRPr>
          </a:p>
          <a:p>
            <a:pPr eaLnBrk="0" hangingPunct="0"/>
            <a:r>
              <a:rPr lang="en-US" sz="2400" dirty="0">
                <a:latin typeface="Arial"/>
                <a:cs typeface="Arial"/>
              </a:rPr>
              <a:t>Compute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2400" dirty="0">
                <a:latin typeface="Arial"/>
                <a:cs typeface="Arial"/>
              </a:rPr>
              <a:t>}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   X =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}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838200" y="2362200"/>
            <a:ext cx="2287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R(A,B,C,D,E,F)</a:t>
            </a:r>
          </a:p>
        </p:txBody>
      </p:sp>
      <p:sp>
        <p:nvSpPr>
          <p:cNvPr id="69639" name="Rectangle 6"/>
          <p:cNvSpPr>
            <a:spLocks noChangeArrowheads="1"/>
          </p:cNvSpPr>
          <p:nvPr/>
        </p:nvSpPr>
        <p:spPr bwMode="auto">
          <a:xfrm>
            <a:off x="762000" y="1600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Arial"/>
                <a:cs typeface="Arial"/>
              </a:rPr>
              <a:t>In class: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48200" y="2438400"/>
            <a:ext cx="1696097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A, B 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 C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A, D 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 E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      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 D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A, 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F  </a:t>
            </a:r>
            <a:r>
              <a:rPr lang="en-US" sz="2400" dirty="0" smtClean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970AB-2D4C-9548-971A-B4A790EF572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Do We Need Closure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With closure we can find all FD’s easily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To check if </a:t>
            </a:r>
            <a:r>
              <a:rPr lang="en-US" dirty="0" smtClean="0"/>
              <a:t>X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</a:t>
            </a:r>
            <a:endParaRPr lang="en-US" dirty="0"/>
          </a:p>
          <a:p>
            <a:pPr lvl="1" eaLnBrk="1" hangingPunct="1"/>
            <a:r>
              <a:rPr lang="en-US" dirty="0"/>
              <a:t>Compute X</a:t>
            </a:r>
            <a:r>
              <a:rPr lang="en-US" baseline="30000" dirty="0"/>
              <a:t>+</a:t>
            </a:r>
            <a:endParaRPr lang="en-US" dirty="0"/>
          </a:p>
          <a:p>
            <a:pPr lvl="1" eaLnBrk="1" hangingPunct="1"/>
            <a:r>
              <a:rPr lang="en-US" dirty="0"/>
              <a:t>Check if A </a:t>
            </a:r>
            <a:r>
              <a:rPr lang="en-US" dirty="0" err="1">
                <a:latin typeface="Symbol" charset="2"/>
              </a:rPr>
              <a:t>Î</a:t>
            </a:r>
            <a:r>
              <a:rPr lang="en-US" dirty="0"/>
              <a:t> X</a:t>
            </a:r>
            <a:r>
              <a:rPr lang="en-US" baseline="30000" dirty="0"/>
              <a:t>+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Practice at Home</a:t>
            </a:r>
            <a:endParaRPr lang="en-US" dirty="0"/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1600200" y="1972753"/>
            <a:ext cx="1696097" cy="12741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A, B 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 C</a:t>
            </a:r>
            <a:br>
              <a:rPr lang="en-US" sz="2400" dirty="0">
                <a:solidFill>
                  <a:srgbClr val="3333CC"/>
                </a:solidFill>
                <a:latin typeface="Arial"/>
              </a:rPr>
            </a:br>
            <a:r>
              <a:rPr lang="en-US" sz="2400" dirty="0">
                <a:solidFill>
                  <a:srgbClr val="3333CC"/>
                </a:solidFill>
                <a:latin typeface="Arial"/>
              </a:rPr>
              <a:t>A, D 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 B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B      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 D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" y="1524000"/>
            <a:ext cx="3445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Find all FD’s implied by: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40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Practice at Home</a:t>
            </a:r>
            <a:endParaRPr lang="en-US" dirty="0"/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1600200" y="1972753"/>
            <a:ext cx="1696097" cy="12741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A, B 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 C</a:t>
            </a:r>
            <a:br>
              <a:rPr lang="en-US" sz="2400" dirty="0">
                <a:solidFill>
                  <a:srgbClr val="3333CC"/>
                </a:solidFill>
                <a:latin typeface="Arial"/>
              </a:rPr>
            </a:br>
            <a:r>
              <a:rPr lang="en-US" sz="2400" dirty="0">
                <a:solidFill>
                  <a:srgbClr val="3333CC"/>
                </a:solidFill>
                <a:latin typeface="Arial"/>
              </a:rPr>
              <a:t>A, D 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 B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B      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 D</a:t>
            </a:r>
          </a:p>
        </p:txBody>
      </p:sp>
      <p:sp>
        <p:nvSpPr>
          <p:cNvPr id="73734" name="Text Box 5"/>
          <p:cNvSpPr txBox="1">
            <a:spLocks noChangeArrowheads="1"/>
          </p:cNvSpPr>
          <p:nvPr/>
        </p:nvSpPr>
        <p:spPr bwMode="auto">
          <a:xfrm>
            <a:off x="304800" y="3276600"/>
            <a:ext cx="4649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Step 1: Compute X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, for every X:</a:t>
            </a:r>
          </a:p>
        </p:txBody>
      </p:sp>
      <p:sp>
        <p:nvSpPr>
          <p:cNvPr id="490502" name="Text Box 6"/>
          <p:cNvSpPr txBox="1">
            <a:spLocks noChangeArrowheads="1"/>
          </p:cNvSpPr>
          <p:nvPr/>
        </p:nvSpPr>
        <p:spPr bwMode="auto">
          <a:xfrm>
            <a:off x="303213" y="3663155"/>
            <a:ext cx="8492078" cy="21605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A+ = A,   B+ = BD,   C+ = C,   D+ = D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AB+ =ABCD, AC+=AC, AD+=ABCD,</a:t>
            </a:r>
            <a:br>
              <a:rPr lang="en-US" sz="2400" dirty="0">
                <a:solidFill>
                  <a:srgbClr val="000000"/>
                </a:solidFill>
                <a:latin typeface="Arial"/>
              </a:rPr>
            </a:br>
            <a:r>
              <a:rPr lang="en-US" sz="2400" dirty="0">
                <a:solidFill>
                  <a:srgbClr val="000000"/>
                </a:solidFill>
                <a:latin typeface="Arial"/>
              </a:rPr>
              <a:t>                     BC+=BCD,  BD+=BD,  CD+=CD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ABC+ = ABD+ = ACD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= ABCD (no need to compute– why ?)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BCD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= BCD,    ABCD+ = ABCD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" y="1524000"/>
            <a:ext cx="3445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Find all FD’s implied by: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197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1E2DA-66D6-B24C-B5D5-B4F5A975DBD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Relational Schema Design</a:t>
            </a:r>
          </a:p>
        </p:txBody>
      </p:sp>
      <p:graphicFrame>
        <p:nvGraphicFramePr>
          <p:cNvPr id="4433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09784"/>
              </p:ext>
            </p:extLst>
          </p:nvPr>
        </p:nvGraphicFramePr>
        <p:xfrm>
          <a:off x="762000" y="2133600"/>
          <a:ext cx="7543800" cy="1584960"/>
        </p:xfrm>
        <a:graphic>
          <a:graphicData uri="http://schemas.openxmlformats.org/drawingml/2006/table">
            <a:tbl>
              <a:tblPr/>
              <a:tblGrid>
                <a:gridCol w="1885950"/>
                <a:gridCol w="1885950"/>
                <a:gridCol w="1885950"/>
                <a:gridCol w="1885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PhoneNumber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7" name="Rectangle 32"/>
          <p:cNvSpPr>
            <a:spLocks noChangeArrowheads="1"/>
          </p:cNvSpPr>
          <p:nvPr/>
        </p:nvSpPr>
        <p:spPr bwMode="auto">
          <a:xfrm>
            <a:off x="304800" y="3954363"/>
            <a:ext cx="887559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One person may have multiple phones, but lives in only one city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Primary key is thus (</a:t>
            </a:r>
            <a:r>
              <a:rPr lang="en-US" sz="2400" dirty="0" err="1" smtClean="0">
                <a:latin typeface="Arial"/>
                <a:cs typeface="Arial"/>
              </a:rPr>
              <a:t>SSN,PhoneNumber</a:t>
            </a:r>
            <a:r>
              <a:rPr lang="en-US" sz="2400" dirty="0" smtClean="0">
                <a:latin typeface="Arial"/>
                <a:cs typeface="Arial"/>
              </a:rPr>
              <a:t>)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What is the problem with this schema?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Practice at Home</a:t>
            </a:r>
            <a:endParaRPr lang="en-US" dirty="0"/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1600200" y="1972753"/>
            <a:ext cx="1696097" cy="12741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A, B 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 C</a:t>
            </a:r>
            <a:br>
              <a:rPr lang="en-US" sz="2400" dirty="0">
                <a:solidFill>
                  <a:srgbClr val="3333CC"/>
                </a:solidFill>
                <a:latin typeface="Arial"/>
              </a:rPr>
            </a:br>
            <a:r>
              <a:rPr lang="en-US" sz="2400" dirty="0">
                <a:solidFill>
                  <a:srgbClr val="3333CC"/>
                </a:solidFill>
                <a:latin typeface="Arial"/>
              </a:rPr>
              <a:t>A, D 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 B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B      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 D</a:t>
            </a:r>
          </a:p>
        </p:txBody>
      </p:sp>
      <p:sp>
        <p:nvSpPr>
          <p:cNvPr id="73734" name="Text Box 5"/>
          <p:cNvSpPr txBox="1">
            <a:spLocks noChangeArrowheads="1"/>
          </p:cNvSpPr>
          <p:nvPr/>
        </p:nvSpPr>
        <p:spPr bwMode="auto">
          <a:xfrm>
            <a:off x="304800" y="3276600"/>
            <a:ext cx="4649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Step 1: Compute X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, for every X:</a:t>
            </a:r>
          </a:p>
        </p:txBody>
      </p:sp>
      <p:sp>
        <p:nvSpPr>
          <p:cNvPr id="490502" name="Text Box 6"/>
          <p:cNvSpPr txBox="1">
            <a:spLocks noChangeArrowheads="1"/>
          </p:cNvSpPr>
          <p:nvPr/>
        </p:nvSpPr>
        <p:spPr bwMode="auto">
          <a:xfrm>
            <a:off x="303213" y="3663155"/>
            <a:ext cx="8492078" cy="21605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A+ = A,   B+ = BD,   C+ = C,   D+ = D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AB+ =ABCD, AC+=AC, AD+=ABCD,</a:t>
            </a:r>
            <a:br>
              <a:rPr lang="en-US" sz="2400" dirty="0">
                <a:solidFill>
                  <a:srgbClr val="000000"/>
                </a:solidFill>
                <a:latin typeface="Arial"/>
              </a:rPr>
            </a:br>
            <a:r>
              <a:rPr lang="en-US" sz="2400" dirty="0">
                <a:solidFill>
                  <a:srgbClr val="000000"/>
                </a:solidFill>
                <a:latin typeface="Arial"/>
              </a:rPr>
              <a:t>                     BC+=BCD,  BD+=BD,  CD+=CD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ABC+ = ABD+ = ACD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= ABCD (no need to compute– why ?)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BCD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= BCD,    ABCD+ = ABCD</a:t>
            </a:r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306674" y="5857690"/>
            <a:ext cx="83039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Step 2: Enumerate all FD’s X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 Y, </a:t>
            </a:r>
            <a:r>
              <a:rPr lang="en-US" sz="2400" dirty="0" err="1">
                <a:solidFill>
                  <a:srgbClr val="000000"/>
                </a:solidFill>
                <a:latin typeface="Arial"/>
                <a:sym typeface="Wingdings" charset="2"/>
              </a:rPr>
              <a:t>s.t.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 Y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Symbol" charset="2"/>
              </a:rPr>
              <a:t>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X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and X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Symbol" charset="2"/>
              </a:rPr>
              <a:t>Y = :</a:t>
            </a:r>
          </a:p>
        </p:txBody>
      </p:sp>
      <p:sp>
        <p:nvSpPr>
          <p:cNvPr id="490504" name="Text Box 8"/>
          <p:cNvSpPr txBox="1">
            <a:spLocks noChangeArrowheads="1"/>
          </p:cNvSpPr>
          <p:nvPr/>
        </p:nvSpPr>
        <p:spPr bwMode="auto">
          <a:xfrm>
            <a:off x="306674" y="6293608"/>
            <a:ext cx="7366069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AB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 CD,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AD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BC,  ABC  D, ABD  C, ACD  B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" y="1524000"/>
            <a:ext cx="3445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Find all FD’s implied by: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430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77FEFF-4BF8-3C4D-9B92-6F3847A2F1F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Keys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839200" cy="4114800"/>
          </a:xfrm>
        </p:spPr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b="1" dirty="0" err="1"/>
              <a:t>superkey</a:t>
            </a:r>
            <a:r>
              <a:rPr lang="en-US" dirty="0"/>
              <a:t> is a set of attributes A</a:t>
            </a:r>
            <a:r>
              <a:rPr lang="en-US" baseline="-25000" dirty="0"/>
              <a:t>1</a:t>
            </a:r>
            <a:r>
              <a:rPr lang="en-US" dirty="0"/>
              <a:t>, ..., A</a:t>
            </a:r>
            <a:r>
              <a:rPr lang="en-US" baseline="-25000" dirty="0"/>
              <a:t>n</a:t>
            </a:r>
            <a:r>
              <a:rPr lang="en-US" dirty="0"/>
              <a:t> </a:t>
            </a:r>
            <a:r>
              <a:rPr lang="en-US" dirty="0" err="1"/>
              <a:t>s.t</a:t>
            </a:r>
            <a:r>
              <a:rPr lang="en-US" dirty="0"/>
              <a:t>. for any other attribute B, we have A</a:t>
            </a:r>
            <a:r>
              <a:rPr lang="en-US" baseline="-25000" dirty="0"/>
              <a:t>1</a:t>
            </a:r>
            <a:r>
              <a:rPr lang="en-US" dirty="0"/>
              <a:t>, ..., A</a:t>
            </a:r>
            <a:r>
              <a:rPr lang="en-US" baseline="-25000" dirty="0"/>
              <a:t>n</a:t>
            </a:r>
            <a:r>
              <a:rPr lang="en-US" dirty="0"/>
              <a:t> </a:t>
            </a:r>
            <a:r>
              <a:rPr lang="en-US" dirty="0" err="1">
                <a:sym typeface="Wingdings" charset="2"/>
              </a:rPr>
              <a:t></a:t>
            </a:r>
            <a:r>
              <a:rPr lang="en-US" dirty="0">
                <a:sym typeface="Wingdings" charset="2"/>
              </a:rPr>
              <a:t> B</a:t>
            </a:r>
          </a:p>
          <a:p>
            <a:pPr eaLnBrk="1" hangingPunct="1"/>
            <a:endParaRPr lang="en-US" dirty="0">
              <a:sym typeface="Wingdings" charset="2"/>
            </a:endParaRPr>
          </a:p>
          <a:p>
            <a:pPr eaLnBrk="1" hangingPunct="1"/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 minimal </a:t>
            </a:r>
            <a:r>
              <a:rPr lang="en-US" dirty="0" err="1"/>
              <a:t>superkey</a:t>
            </a:r>
            <a:endParaRPr lang="en-US" dirty="0"/>
          </a:p>
          <a:p>
            <a:pPr lvl="1" eaLnBrk="1" hangingPunct="1"/>
            <a:r>
              <a:rPr lang="en-US" dirty="0"/>
              <a:t>I.e. set of attributes which is a </a:t>
            </a:r>
            <a:r>
              <a:rPr lang="en-US" dirty="0" err="1"/>
              <a:t>superkey</a:t>
            </a:r>
            <a:r>
              <a:rPr lang="en-US" dirty="0"/>
              <a:t> and for which no subset is a </a:t>
            </a:r>
            <a:r>
              <a:rPr lang="en-US" dirty="0" err="1"/>
              <a:t>superkey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C1DDA-3144-8140-A719-8FAFAD98716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Computing (Super)Keys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Wingdings" charset="2"/>
              </a:rPr>
              <a:t>Compute X</a:t>
            </a:r>
            <a:r>
              <a:rPr lang="en-US" baseline="30000" dirty="0">
                <a:sym typeface="Wingdings" charset="2"/>
              </a:rPr>
              <a:t>+</a:t>
            </a:r>
            <a:r>
              <a:rPr lang="en-US" dirty="0">
                <a:sym typeface="Wingdings" charset="2"/>
              </a:rPr>
              <a:t> for all sets X</a:t>
            </a:r>
          </a:p>
          <a:p>
            <a:pPr eaLnBrk="1" hangingPunct="1"/>
            <a:r>
              <a:rPr lang="en-US" dirty="0">
                <a:sym typeface="Wingdings" charset="2"/>
              </a:rPr>
              <a:t>If X</a:t>
            </a:r>
            <a:r>
              <a:rPr lang="en-US" baseline="30000" dirty="0">
                <a:sym typeface="Wingdings" charset="2"/>
              </a:rPr>
              <a:t>+</a:t>
            </a:r>
            <a:r>
              <a:rPr lang="en-US" dirty="0">
                <a:sym typeface="Wingdings" charset="2"/>
              </a:rPr>
              <a:t> = all attributes, then X is a</a:t>
            </a:r>
            <a:r>
              <a:rPr lang="en-US" dirty="0" smtClean="0">
                <a:sym typeface="Wingdings" charset="2"/>
              </a:rPr>
              <a:t> </a:t>
            </a:r>
            <a:r>
              <a:rPr lang="en-US" dirty="0" err="1" smtClean="0">
                <a:sym typeface="Wingdings" charset="2"/>
              </a:rPr>
              <a:t>superkey</a:t>
            </a:r>
            <a:endParaRPr lang="en-US" dirty="0">
              <a:sym typeface="Wingdings" charset="2"/>
            </a:endParaRPr>
          </a:p>
          <a:p>
            <a:pPr eaLnBrk="1" hangingPunct="1"/>
            <a:r>
              <a:rPr lang="en-US" dirty="0">
                <a:sym typeface="Wingdings" charset="2"/>
              </a:rPr>
              <a:t>List only the minimal </a:t>
            </a:r>
            <a:r>
              <a:rPr lang="en-US" dirty="0" smtClean="0">
                <a:sym typeface="Wingdings" charset="2"/>
              </a:rPr>
              <a:t>X’s to get the keys</a:t>
            </a:r>
            <a:endParaRPr lang="en-US" dirty="0">
              <a:sym typeface="Wingdings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C6ACA0-CEF5-534D-ABE1-772C8049A69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rgbClr val="0000FF"/>
                </a:solidFill>
              </a:rPr>
              <a:t>Product(name</a:t>
            </a:r>
            <a:r>
              <a:rPr lang="en-US" dirty="0">
                <a:solidFill>
                  <a:srgbClr val="0000FF"/>
                </a:solidFill>
              </a:rPr>
              <a:t>, price, category, color)</a:t>
            </a:r>
          </a:p>
        </p:txBody>
      </p:sp>
      <p:sp>
        <p:nvSpPr>
          <p:cNvPr id="498692" name="Rectangle 4"/>
          <p:cNvSpPr>
            <a:spLocks noChangeArrowheads="1"/>
          </p:cNvSpPr>
          <p:nvPr/>
        </p:nvSpPr>
        <p:spPr bwMode="auto">
          <a:xfrm>
            <a:off x="2590800" y="2971800"/>
            <a:ext cx="3989118" cy="9612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latin typeface="Arial"/>
                <a:cs typeface="Arial"/>
              </a:rPr>
              <a:t>name, category </a:t>
            </a:r>
            <a:r>
              <a:rPr lang="en-US" sz="28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800" dirty="0">
                <a:latin typeface="Arial"/>
                <a:cs typeface="Arial"/>
                <a:sym typeface="Wingdings" charset="2"/>
              </a:rPr>
              <a:t> price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latin typeface="Arial"/>
                <a:cs typeface="Arial"/>
                <a:sym typeface="Wingdings" charset="2"/>
              </a:rPr>
              <a:t>category </a:t>
            </a:r>
            <a:r>
              <a:rPr lang="en-US" sz="28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800" dirty="0">
                <a:latin typeface="Arial"/>
                <a:cs typeface="Arial"/>
                <a:sym typeface="Wingdings" charset="2"/>
              </a:rPr>
              <a:t> color</a:t>
            </a: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1135063" y="4419600"/>
            <a:ext cx="2545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What is the key 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B5CAE9-03CC-654D-823C-EF7CEC74EFB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rgbClr val="0000FF"/>
                </a:solidFill>
              </a:rPr>
              <a:t>Product(name</a:t>
            </a:r>
            <a:r>
              <a:rPr lang="en-US" dirty="0">
                <a:solidFill>
                  <a:srgbClr val="0000FF"/>
                </a:solidFill>
              </a:rPr>
              <a:t>, price, category, color)</a:t>
            </a: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1135063" y="4419600"/>
            <a:ext cx="2545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What is the key ?</a:t>
            </a:r>
          </a:p>
        </p:txBody>
      </p:sp>
      <p:sp>
        <p:nvSpPr>
          <p:cNvPr id="83975" name="Rectangle 6"/>
          <p:cNvSpPr>
            <a:spLocks noChangeArrowheads="1"/>
          </p:cNvSpPr>
          <p:nvPr/>
        </p:nvSpPr>
        <p:spPr bwMode="auto">
          <a:xfrm>
            <a:off x="1600200" y="4953000"/>
            <a:ext cx="7363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(name, category) +  =</a:t>
            </a:r>
            <a:r>
              <a:rPr lang="en-US" sz="2400" dirty="0" smtClean="0">
                <a:latin typeface="Arial"/>
                <a:cs typeface="Arial"/>
              </a:rPr>
              <a:t> { name</a:t>
            </a:r>
            <a:r>
              <a:rPr lang="en-US" sz="2400" dirty="0">
                <a:latin typeface="Arial"/>
                <a:cs typeface="Arial"/>
              </a:rPr>
              <a:t>, category, price, </a:t>
            </a:r>
            <a:r>
              <a:rPr lang="en-US" sz="2400" dirty="0" smtClean="0">
                <a:latin typeface="Arial"/>
                <a:cs typeface="Arial"/>
              </a:rPr>
              <a:t>color }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3976" name="Rectangle 7"/>
          <p:cNvSpPr>
            <a:spLocks noChangeArrowheads="1"/>
          </p:cNvSpPr>
          <p:nvPr/>
        </p:nvSpPr>
        <p:spPr bwMode="auto">
          <a:xfrm>
            <a:off x="1600200" y="5562600"/>
            <a:ext cx="4615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Hence (name, category) is a key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0800" y="2971800"/>
            <a:ext cx="3989118" cy="9612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latin typeface="Arial"/>
                <a:cs typeface="Arial"/>
              </a:rPr>
              <a:t>name, category </a:t>
            </a:r>
            <a:r>
              <a:rPr lang="en-US" sz="28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800" dirty="0">
                <a:latin typeface="Arial"/>
                <a:cs typeface="Arial"/>
                <a:sym typeface="Wingdings" charset="2"/>
              </a:rPr>
              <a:t> price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latin typeface="Arial"/>
                <a:cs typeface="Arial"/>
                <a:sym typeface="Wingdings" charset="2"/>
              </a:rPr>
              <a:t>category </a:t>
            </a:r>
            <a:r>
              <a:rPr lang="en-US" sz="28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800" dirty="0">
                <a:latin typeface="Arial"/>
                <a:cs typeface="Arial"/>
                <a:sym typeface="Wingdings" charset="2"/>
              </a:rPr>
              <a:t> color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7CFC62-7BAF-094C-AA86-47B522DC2A8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Key or Keys ?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sym typeface="Wingdings" charset="2"/>
              </a:rPr>
              <a:t>Can we have more than one key ?</a:t>
            </a:r>
          </a:p>
          <a:p>
            <a:pPr eaLnBrk="1" hangingPunct="1">
              <a:buFontTx/>
              <a:buNone/>
            </a:pPr>
            <a:endParaRPr lang="en-US" sz="2400" dirty="0">
              <a:sym typeface="Wingdings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ym typeface="Wingdings" charset="2"/>
              </a:rPr>
              <a:t>Given R(A,B,C) define FD’s </a:t>
            </a:r>
            <a:r>
              <a:rPr lang="en-US" sz="2400" dirty="0" err="1">
                <a:sym typeface="Wingdings" charset="2"/>
              </a:rPr>
              <a:t>s.t</a:t>
            </a:r>
            <a:r>
              <a:rPr lang="en-US" sz="2400" dirty="0">
                <a:sym typeface="Wingdings" charset="2"/>
              </a:rPr>
              <a:t>. there are two or more keys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AC7CE9-F223-9F47-AB1B-550344376CC8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Key or Keys ?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sym typeface="Wingdings" charset="2"/>
              </a:rPr>
              <a:t>Can we have more than one key ?</a:t>
            </a:r>
          </a:p>
          <a:p>
            <a:pPr eaLnBrk="1" hangingPunct="1">
              <a:buFontTx/>
              <a:buNone/>
            </a:pPr>
            <a:endParaRPr lang="en-US" sz="2400" dirty="0">
              <a:sym typeface="Wingdings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ym typeface="Wingdings" charset="2"/>
              </a:rPr>
              <a:t>Given R(A,B,C) define FD’s </a:t>
            </a:r>
            <a:r>
              <a:rPr lang="en-US" sz="2400" dirty="0" err="1">
                <a:sym typeface="Wingdings" charset="2"/>
              </a:rPr>
              <a:t>s.t</a:t>
            </a:r>
            <a:r>
              <a:rPr lang="en-US" sz="2400" dirty="0">
                <a:sym typeface="Wingdings" charset="2"/>
              </a:rPr>
              <a:t>. there are two or more keys</a:t>
            </a: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3962400" y="3962400"/>
            <a:ext cx="1427163" cy="1076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  <a:cs typeface="Arial"/>
              </a:rPr>
              <a:t>AB</a:t>
            </a:r>
            <a:r>
              <a:rPr lang="en-US" dirty="0">
                <a:latin typeface="Arial"/>
                <a:cs typeface="Arial"/>
                <a:sym typeface="Wingdings" charset="2"/>
              </a:rPr>
              <a:t>C</a:t>
            </a:r>
            <a:br>
              <a:rPr lang="en-US" dirty="0">
                <a:latin typeface="Arial"/>
                <a:cs typeface="Arial"/>
                <a:sym typeface="Wingdings" charset="2"/>
              </a:rPr>
            </a:br>
            <a:r>
              <a:rPr lang="en-US" dirty="0">
                <a:latin typeface="Arial"/>
                <a:cs typeface="Arial"/>
                <a:sym typeface="Wingdings" charset="2"/>
              </a:rPr>
              <a:t>BCA</a:t>
            </a:r>
          </a:p>
        </p:txBody>
      </p:sp>
      <p:sp>
        <p:nvSpPr>
          <p:cNvPr id="510981" name="Rectangle 5"/>
          <p:cNvSpPr>
            <a:spLocks noChangeArrowheads="1"/>
          </p:cNvSpPr>
          <p:nvPr/>
        </p:nvSpPr>
        <p:spPr bwMode="auto">
          <a:xfrm>
            <a:off x="7010400" y="3962400"/>
            <a:ext cx="1427163" cy="1076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>
                <a:latin typeface="Arial"/>
                <a:cs typeface="Arial"/>
              </a:rPr>
              <a:t>A</a:t>
            </a:r>
            <a:r>
              <a:rPr lang="en-US">
                <a:latin typeface="Arial"/>
                <a:cs typeface="Arial"/>
                <a:sym typeface="Wingdings" charset="2"/>
              </a:rPr>
              <a:t>BC</a:t>
            </a:r>
            <a:br>
              <a:rPr lang="en-US">
                <a:latin typeface="Arial"/>
                <a:cs typeface="Arial"/>
                <a:sym typeface="Wingdings" charset="2"/>
              </a:rPr>
            </a:br>
            <a:r>
              <a:rPr lang="en-US">
                <a:latin typeface="Arial"/>
                <a:cs typeface="Arial"/>
                <a:sym typeface="Wingdings" charset="2"/>
              </a:rPr>
              <a:t>BAC</a:t>
            </a:r>
          </a:p>
        </p:txBody>
      </p:sp>
      <p:sp>
        <p:nvSpPr>
          <p:cNvPr id="94215" name="Rectangle 6"/>
          <p:cNvSpPr>
            <a:spLocks noChangeArrowheads="1"/>
          </p:cNvSpPr>
          <p:nvPr/>
        </p:nvSpPr>
        <p:spPr bwMode="auto">
          <a:xfrm>
            <a:off x="6019800" y="4343400"/>
            <a:ext cx="458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or</a:t>
            </a:r>
          </a:p>
        </p:txBody>
      </p:sp>
      <p:sp>
        <p:nvSpPr>
          <p:cNvPr id="94216" name="Rectangle 7"/>
          <p:cNvSpPr>
            <a:spLocks noChangeArrowheads="1"/>
          </p:cNvSpPr>
          <p:nvPr/>
        </p:nvSpPr>
        <p:spPr bwMode="auto">
          <a:xfrm>
            <a:off x="2590800" y="5867400"/>
            <a:ext cx="356785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what are the keys here ?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38200" y="3962400"/>
            <a:ext cx="1384714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 smtClean="0">
                <a:latin typeface="Arial"/>
                <a:cs typeface="Arial"/>
              </a:rPr>
              <a:t>A </a:t>
            </a:r>
            <a:r>
              <a:rPr lang="en-US" dirty="0" smtClean="0">
                <a:latin typeface="Arial"/>
                <a:cs typeface="Arial"/>
                <a:sym typeface="Wingdings" charset="2"/>
              </a:rPr>
              <a:t> B</a:t>
            </a:r>
            <a:r>
              <a:rPr lang="en-US" dirty="0">
                <a:latin typeface="Arial"/>
                <a:cs typeface="Arial"/>
                <a:sym typeface="Wingdings" charset="2"/>
              </a:rPr>
              <a:t/>
            </a:r>
            <a:br>
              <a:rPr lang="en-US" dirty="0">
                <a:latin typeface="Arial"/>
                <a:cs typeface="Arial"/>
                <a:sym typeface="Wingdings" charset="2"/>
              </a:rPr>
            </a:br>
            <a:r>
              <a:rPr lang="en-US" dirty="0" smtClean="0">
                <a:latin typeface="Arial"/>
                <a:cs typeface="Arial"/>
                <a:sym typeface="Wingdings" charset="2"/>
              </a:rPr>
              <a:t>B  C</a:t>
            </a:r>
          </a:p>
          <a:p>
            <a:pPr eaLnBrk="0" hangingPunct="0">
              <a:defRPr/>
            </a:pPr>
            <a:r>
              <a:rPr lang="en-US" dirty="0" smtClean="0">
                <a:latin typeface="Arial"/>
                <a:cs typeface="Arial"/>
                <a:sym typeface="Wingdings" charset="2"/>
              </a:rPr>
              <a:t>C </a:t>
            </a:r>
            <a:r>
              <a:rPr lang="en-US" dirty="0" smtClean="0">
                <a:latin typeface="Arial"/>
                <a:cs typeface="Arial"/>
                <a:sym typeface="Wingdings"/>
              </a:rPr>
              <a:t> A</a:t>
            </a:r>
            <a:endParaRPr lang="en-US" dirty="0">
              <a:latin typeface="Arial"/>
              <a:cs typeface="Arial"/>
              <a:sym typeface="Wingdings" charset="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895600" y="4343400"/>
            <a:ext cx="458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B0BFB3-CB34-8746-8C57-8ADCCC0483DC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Anomalies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Main idea: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X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 </a:t>
            </a:r>
            <a:r>
              <a:rPr lang="en-US" dirty="0"/>
              <a:t>is OK if X is a (super)key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X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 </a:t>
            </a:r>
            <a:r>
              <a:rPr lang="en-US" dirty="0"/>
              <a:t>is not OK otherwise</a:t>
            </a:r>
          </a:p>
          <a:p>
            <a:pPr eaLnBrk="1" hangingPunct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546AB-1251-4A48-B99C-2A285E23C294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762000" y="4953000"/>
            <a:ext cx="41020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Arial"/>
                <a:cs typeface="Arial"/>
              </a:rPr>
              <a:t>What</a:t>
            </a:r>
            <a:r>
              <a:rPr lang="en-US" sz="2400" dirty="0" smtClean="0">
                <a:latin typeface="Arial"/>
                <a:cs typeface="Arial"/>
              </a:rPr>
              <a:t> is the </a:t>
            </a:r>
            <a:r>
              <a:rPr lang="en-US" sz="2400" dirty="0">
                <a:latin typeface="Arial"/>
                <a:cs typeface="Arial"/>
              </a:rPr>
              <a:t>key?</a:t>
            </a:r>
          </a:p>
          <a:p>
            <a:pPr eaLnBrk="0" hangingPunct="0"/>
            <a:r>
              <a:rPr lang="en-US" sz="2400" dirty="0">
                <a:latin typeface="Arial"/>
                <a:cs typeface="Arial"/>
              </a:rPr>
              <a:t>	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SSN</a:t>
            </a:r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</a:rPr>
              <a:t>PhoneNumber</a:t>
            </a:r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</a:rPr>
              <a:t>}</a:t>
            </a:r>
          </a:p>
        </p:txBody>
      </p:sp>
      <p:graphicFrame>
        <p:nvGraphicFramePr>
          <p:cNvPr id="5068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30638"/>
              </p:ext>
            </p:extLst>
          </p:nvPr>
        </p:nvGraphicFramePr>
        <p:xfrm>
          <a:off x="838200" y="1828800"/>
          <a:ext cx="7543799" cy="2286000"/>
        </p:xfrm>
        <a:graphic>
          <a:graphicData uri="http://schemas.openxmlformats.org/drawingml/2006/table">
            <a:tbl>
              <a:tblPr/>
              <a:tblGrid>
                <a:gridCol w="1311965"/>
                <a:gridCol w="2131943"/>
                <a:gridCol w="2213941"/>
                <a:gridCol w="188595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6916" name="Rectangle 36"/>
          <p:cNvSpPr>
            <a:spLocks noChangeArrowheads="1"/>
          </p:cNvSpPr>
          <p:nvPr/>
        </p:nvSpPr>
        <p:spPr bwMode="auto">
          <a:xfrm>
            <a:off x="609600" y="4419600"/>
            <a:ext cx="289754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SSN </a:t>
            </a:r>
            <a:r>
              <a:rPr lang="en-US" sz="24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Name, City</a:t>
            </a:r>
          </a:p>
        </p:txBody>
      </p:sp>
      <p:sp>
        <p:nvSpPr>
          <p:cNvPr id="506917" name="Rectangle 37"/>
          <p:cNvSpPr>
            <a:spLocks noChangeArrowheads="1"/>
          </p:cNvSpPr>
          <p:nvPr/>
        </p:nvSpPr>
        <p:spPr bwMode="auto">
          <a:xfrm>
            <a:off x="4953000" y="5257800"/>
            <a:ext cx="3872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Hence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SSN</a:t>
            </a:r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Name, City</a:t>
            </a:r>
          </a:p>
          <a:p>
            <a:r>
              <a:rPr lang="en-US" sz="2400" dirty="0">
                <a:latin typeface="Arial"/>
                <a:cs typeface="Arial"/>
              </a:rPr>
              <a:t>is a “bad” dependency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 autoUpdateAnimBg="0"/>
      <p:bldP spid="50691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2786A2-74E8-C147-AAA0-6FE1766D09FA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Boyce-Codd Normal Form</a:t>
            </a:r>
          </a:p>
        </p:txBody>
      </p:sp>
      <p:sp>
        <p:nvSpPr>
          <p:cNvPr id="96261" name="Text Box 4"/>
          <p:cNvSpPr txBox="1">
            <a:spLocks noChangeArrowheads="1"/>
          </p:cNvSpPr>
          <p:nvPr/>
        </p:nvSpPr>
        <p:spPr bwMode="auto">
          <a:xfrm>
            <a:off x="76200" y="2133600"/>
            <a:ext cx="19468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There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are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no</a:t>
            </a:r>
            <a:br>
              <a:rPr lang="en-US" sz="2400" dirty="0" smtClean="0">
                <a:solidFill>
                  <a:srgbClr val="000000"/>
                </a:solidFill>
                <a:latin typeface="Arial"/>
              </a:rPr>
            </a:b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“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bad”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FDs: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2286000" y="2133600"/>
            <a:ext cx="6549289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u="sng" dirty="0" smtClean="0">
                <a:solidFill>
                  <a:srgbClr val="FF0000"/>
                </a:solidFill>
                <a:latin typeface="Arial"/>
              </a:rPr>
              <a:t>Definition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. A 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relation R is in BCNF if: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  Whenever X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sym typeface="Wingdings" charset="2"/>
              </a:rPr>
              <a:t>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B is a non-trivial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sym typeface="Wingdings" charset="2"/>
              </a:rPr>
              <a:t>dependency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,</a:t>
            </a:r>
            <a:br>
              <a:rPr lang="en-US" sz="2400" dirty="0" smtClean="0">
                <a:solidFill>
                  <a:srgbClr val="000000"/>
                </a:solidFill>
                <a:latin typeface="Arial"/>
              </a:rPr>
            </a:b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then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X is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</a:rPr>
              <a:t>superkey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96263" name="Rectangle 6"/>
          <p:cNvSpPr>
            <a:spLocks noChangeArrowheads="1"/>
          </p:cNvSpPr>
          <p:nvPr/>
        </p:nvSpPr>
        <p:spPr bwMode="auto">
          <a:xfrm>
            <a:off x="228600" y="4953000"/>
            <a:ext cx="1929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Equivalently: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09800" y="4953000"/>
            <a:ext cx="6421349" cy="90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u="sng" dirty="0" smtClean="0">
                <a:solidFill>
                  <a:srgbClr val="FF0000"/>
                </a:solidFill>
                <a:latin typeface="Arial"/>
              </a:rPr>
              <a:t>Definition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. A 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relation R is in BCNF if: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Symbol" charset="2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X, either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 X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X   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or  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X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[all attributes]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60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1E2DA-66D6-B24C-B5D5-B4F5A975DBD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Relational Schema Design</a:t>
            </a:r>
          </a:p>
        </p:txBody>
      </p:sp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381000" y="3916144"/>
            <a:ext cx="85972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Anomalies:</a:t>
            </a:r>
            <a:endParaRPr lang="en-US" sz="2400" dirty="0">
              <a:latin typeface="Arial"/>
              <a:cs typeface="Arial"/>
            </a:endParaRPr>
          </a:p>
          <a:p>
            <a:pPr eaLnBrk="0" hangingPunct="0"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Redundancy</a:t>
            </a:r>
            <a:r>
              <a:rPr lang="en-US" sz="2400" dirty="0" smtClean="0">
                <a:latin typeface="Arial"/>
                <a:cs typeface="Arial"/>
              </a:rPr>
              <a:t>	 = repeat </a:t>
            </a:r>
            <a:r>
              <a:rPr lang="en-US" sz="2400" dirty="0">
                <a:latin typeface="Arial"/>
                <a:cs typeface="Arial"/>
              </a:rPr>
              <a:t>data</a:t>
            </a:r>
          </a:p>
          <a:p>
            <a:pPr eaLnBrk="0" hangingPunct="0"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Update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anomalies</a:t>
            </a:r>
            <a:r>
              <a:rPr lang="en-US" sz="2400" dirty="0" smtClean="0">
                <a:latin typeface="Arial"/>
                <a:cs typeface="Arial"/>
              </a:rPr>
              <a:t>	 = what if Fred </a:t>
            </a:r>
            <a:r>
              <a:rPr lang="en-US" sz="2400" dirty="0">
                <a:latin typeface="Arial"/>
                <a:cs typeface="Arial"/>
              </a:rPr>
              <a:t>moves to “Bellevue</a:t>
            </a:r>
            <a:r>
              <a:rPr lang="en-US" sz="2400" dirty="0" smtClean="0">
                <a:latin typeface="Arial"/>
                <a:cs typeface="Arial"/>
              </a:rPr>
              <a:t>”?</a:t>
            </a:r>
          </a:p>
          <a:p>
            <a:pPr eaLnBrk="0" hangingPunct="0"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Deletion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anomalies </a:t>
            </a:r>
            <a:r>
              <a:rPr lang="en-US" sz="2400" dirty="0" smtClean="0">
                <a:latin typeface="Arial"/>
                <a:cs typeface="Arial"/>
              </a:rPr>
              <a:t>= what if Joe </a:t>
            </a:r>
            <a:r>
              <a:rPr lang="en-US" sz="2400" dirty="0">
                <a:latin typeface="Arial"/>
                <a:cs typeface="Arial"/>
              </a:rPr>
              <a:t>deletes his phone </a:t>
            </a:r>
            <a:r>
              <a:rPr lang="en-US" sz="2400" dirty="0" smtClean="0">
                <a:latin typeface="Arial"/>
                <a:cs typeface="Arial"/>
              </a:rPr>
              <a:t>number?</a:t>
            </a:r>
          </a:p>
        </p:txBody>
      </p:sp>
      <p:graphicFrame>
        <p:nvGraphicFramePr>
          <p:cNvPr id="4433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583274"/>
              </p:ext>
            </p:extLst>
          </p:nvPr>
        </p:nvGraphicFramePr>
        <p:xfrm>
          <a:off x="762000" y="2133600"/>
          <a:ext cx="7543800" cy="1584960"/>
        </p:xfrm>
        <a:graphic>
          <a:graphicData uri="http://schemas.openxmlformats.org/drawingml/2006/table">
            <a:tbl>
              <a:tblPr/>
              <a:tblGrid>
                <a:gridCol w="1885950"/>
                <a:gridCol w="1885950"/>
                <a:gridCol w="1885950"/>
                <a:gridCol w="1885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PhoneNumber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D05423-7B60-3447-9BDE-BD7061B1995D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BCNF Decomposition Algorithm</a:t>
            </a:r>
          </a:p>
        </p:txBody>
      </p:sp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838200" y="1752600"/>
            <a:ext cx="7828986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Normalize(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R)</a:t>
            </a:r>
            <a:br>
              <a:rPr lang="en-US" sz="2800" dirty="0">
                <a:solidFill>
                  <a:srgbClr val="000000"/>
                </a:solidFill>
                <a:latin typeface="Arial"/>
              </a:rPr>
            </a:b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find X 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s.t.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: X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≠  X</a:t>
            </a:r>
            <a:r>
              <a:rPr lang="en-US" sz="2800" baseline="30000" dirty="0" smtClean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 ≠   [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all attributes]</a:t>
            </a:r>
            <a:br>
              <a:rPr lang="en-US" sz="2800" dirty="0">
                <a:solidFill>
                  <a:srgbClr val="000000"/>
                </a:solidFill>
                <a:latin typeface="Arial"/>
              </a:rPr>
            </a:b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800" b="1" u="sng" dirty="0">
                <a:solidFill>
                  <a:srgbClr val="000000"/>
                </a:solidFill>
                <a:latin typeface="Arial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(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not found)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1" u="sng" dirty="0" smtClean="0">
                <a:solidFill>
                  <a:srgbClr val="000000"/>
                </a:solidFill>
                <a:latin typeface="Arial"/>
              </a:rPr>
              <a:t>then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“R is in BCNF”</a:t>
            </a:r>
            <a:br>
              <a:rPr lang="en-US" sz="2800" dirty="0">
                <a:solidFill>
                  <a:srgbClr val="000000"/>
                </a:solidFill>
                <a:latin typeface="Arial"/>
              </a:rPr>
            </a:b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800" b="1" u="sng" dirty="0">
                <a:solidFill>
                  <a:srgbClr val="000000"/>
                </a:solidFill>
                <a:latin typeface="Arial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Y = X</a:t>
            </a:r>
            <a:r>
              <a:rPr lang="en-US" sz="28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-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X;      Z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= [all attributes] - X</a:t>
            </a:r>
            <a:r>
              <a:rPr lang="en-US" sz="28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</a:t>
            </a:r>
            <a:br>
              <a:rPr lang="en-US" sz="2800" dirty="0">
                <a:solidFill>
                  <a:srgbClr val="000000"/>
                </a:solidFill>
                <a:latin typeface="Arial"/>
              </a:rPr>
            </a:br>
            <a:r>
              <a:rPr lang="en-US" sz="2800" dirty="0">
                <a:solidFill>
                  <a:srgbClr val="000000"/>
                </a:solidFill>
                <a:latin typeface="Arial"/>
              </a:rPr>
              <a:t>   decompose R into R1(X </a:t>
            </a:r>
            <a:r>
              <a:rPr lang="en-US" sz="2800" dirty="0">
                <a:solidFill>
                  <a:srgbClr val="000000"/>
                </a:solidFill>
                <a:latin typeface="Arial"/>
                <a:sym typeface="Symbol" charset="2"/>
              </a:rPr>
              <a:t> Y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) and R2(X </a:t>
            </a:r>
            <a:r>
              <a:rPr lang="en-US" sz="2800" dirty="0">
                <a:solidFill>
                  <a:srgbClr val="000000"/>
                </a:solidFill>
                <a:latin typeface="Arial"/>
                <a:sym typeface="Symbol" charset="2"/>
              </a:rPr>
              <a:t> Z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Arial"/>
              </a:rPr>
            </a:br>
            <a:r>
              <a:rPr lang="en-US" sz="2800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Normalize(R1);  Normalize(R2);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Oval 1"/>
          <p:cNvSpPr>
            <a:spLocks noChangeAspect="1"/>
          </p:cNvSpPr>
          <p:nvPr/>
        </p:nvSpPr>
        <p:spPr bwMode="auto">
          <a:xfrm>
            <a:off x="1981200" y="4876800"/>
            <a:ext cx="1524000" cy="1524000"/>
          </a:xfrm>
          <a:prstGeom prst="ellipse">
            <a:avLst/>
          </a:prstGeom>
          <a:solidFill>
            <a:srgbClr val="C0C0C0">
              <a:alpha val="3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2895600" y="4876800"/>
            <a:ext cx="1524000" cy="1524000"/>
          </a:xfrm>
          <a:prstGeom prst="ellipse">
            <a:avLst/>
          </a:prstGeom>
          <a:solidFill>
            <a:srgbClr val="C0C0C0">
              <a:alpha val="3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5329535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532953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0" y="5329535"/>
            <a:ext cx="37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4600" y="6324600"/>
            <a:ext cx="50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US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7744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8988A0-B42E-2D4A-BF03-017137FFBBB2}" type="slidenum">
              <a:rPr lang="en-US" smtClean="0">
                <a:solidFill>
                  <a:srgbClr val="000000"/>
                </a:solidFill>
              </a:rPr>
              <a:pPr/>
              <a:t>41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152400" y="5029200"/>
            <a:ext cx="70038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The only key is:</a:t>
            </a:r>
            <a:r>
              <a:rPr lang="en-US" sz="2400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{</a:t>
            </a:r>
            <a:r>
              <a:rPr lang="en-US" sz="2400" dirty="0" smtClean="0">
                <a:solidFill>
                  <a:srgbClr val="3333CC"/>
                </a:solidFill>
                <a:latin typeface="Arial"/>
              </a:rPr>
              <a:t>SSN, </a:t>
            </a:r>
            <a:r>
              <a:rPr lang="en-US" sz="2400" dirty="0" err="1" smtClean="0">
                <a:solidFill>
                  <a:srgbClr val="3333CC"/>
                </a:solidFill>
                <a:latin typeface="Arial"/>
              </a:rPr>
              <a:t>PhoneNumber</a:t>
            </a:r>
            <a:r>
              <a:rPr lang="en-US" sz="2400" dirty="0" smtClean="0">
                <a:solidFill>
                  <a:srgbClr val="3333CC"/>
                </a:solidFill>
                <a:latin typeface="Arial"/>
              </a:rPr>
              <a:t>}</a:t>
            </a:r>
            <a:br>
              <a:rPr lang="en-US" sz="2400" dirty="0" smtClean="0">
                <a:solidFill>
                  <a:srgbClr val="3333CC"/>
                </a:solidFill>
                <a:latin typeface="Arial"/>
              </a:rPr>
            </a:br>
            <a:r>
              <a:rPr lang="en-US" sz="2400" dirty="0">
                <a:solidFill>
                  <a:srgbClr val="000000"/>
                </a:solidFill>
                <a:latin typeface="Arial"/>
              </a:rPr>
              <a:t>Hence 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SSN 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 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Name, </a:t>
            </a:r>
            <a:r>
              <a:rPr lang="en-US" sz="2400" dirty="0" smtClean="0">
                <a:solidFill>
                  <a:srgbClr val="3333CC"/>
                </a:solidFill>
                <a:latin typeface="Arial"/>
              </a:rPr>
              <a:t>City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a “bad”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dependency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916" name="Rectangle 36"/>
          <p:cNvSpPr>
            <a:spLocks noChangeArrowheads="1"/>
          </p:cNvSpPr>
          <p:nvPr/>
        </p:nvSpPr>
        <p:spPr bwMode="auto">
          <a:xfrm>
            <a:off x="609600" y="4419600"/>
            <a:ext cx="289754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SSN 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 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Name, City</a:t>
            </a:r>
          </a:p>
        </p:txBody>
      </p:sp>
      <p:sp>
        <p:nvSpPr>
          <p:cNvPr id="506917" name="Rectangle 37"/>
          <p:cNvSpPr>
            <a:spLocks noChangeArrowheads="1"/>
          </p:cNvSpPr>
          <p:nvPr/>
        </p:nvSpPr>
        <p:spPr bwMode="auto">
          <a:xfrm>
            <a:off x="152400" y="5867400"/>
            <a:ext cx="78098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In other words:  </a:t>
            </a:r>
            <a:br>
              <a:rPr lang="en-US" sz="2400" dirty="0" smtClean="0">
                <a:solidFill>
                  <a:srgbClr val="000000"/>
                </a:solidFill>
                <a:latin typeface="Arial"/>
              </a:rPr>
            </a:br>
            <a:r>
              <a:rPr lang="en-US" sz="2400" dirty="0" smtClean="0">
                <a:solidFill>
                  <a:srgbClr val="3333CC"/>
                </a:solidFill>
                <a:latin typeface="Arial"/>
              </a:rPr>
              <a:t>SSN+ = 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Name, </a:t>
            </a:r>
            <a:r>
              <a:rPr lang="en-US" sz="2400" dirty="0" smtClean="0">
                <a:solidFill>
                  <a:srgbClr val="3333CC"/>
                </a:solidFill>
                <a:latin typeface="Arial"/>
              </a:rPr>
              <a:t>City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and is neither 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SSN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nor </a:t>
            </a:r>
            <a:r>
              <a:rPr lang="en-US" sz="2400" dirty="0" smtClean="0">
                <a:solidFill>
                  <a:srgbClr val="3333CC"/>
                </a:solidFill>
                <a:latin typeface="Arial"/>
              </a:rPr>
              <a:t>All Attributes</a:t>
            </a:r>
            <a:endParaRPr lang="en-US" sz="2400" dirty="0">
              <a:solidFill>
                <a:srgbClr val="3333CC"/>
              </a:solidFill>
              <a:latin typeface="Arial"/>
            </a:endParaRP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0829"/>
              </p:ext>
            </p:extLst>
          </p:nvPr>
        </p:nvGraphicFramePr>
        <p:xfrm>
          <a:off x="1143000" y="1828800"/>
          <a:ext cx="7467600" cy="2286000"/>
        </p:xfrm>
        <a:graphic>
          <a:graphicData uri="http://schemas.openxmlformats.org/drawingml/2006/table">
            <a:tbl>
              <a:tblPr/>
              <a:tblGrid>
                <a:gridCol w="1298713"/>
                <a:gridCol w="2110409"/>
                <a:gridCol w="2191578"/>
                <a:gridCol w="18669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PhoneNumber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Oval 8"/>
          <p:cNvSpPr>
            <a:spLocks noChangeAspect="1"/>
          </p:cNvSpPr>
          <p:nvPr/>
        </p:nvSpPr>
        <p:spPr bwMode="auto">
          <a:xfrm>
            <a:off x="7010400" y="4191000"/>
            <a:ext cx="1295400" cy="1295400"/>
          </a:xfrm>
          <a:prstGeom prst="ellipse">
            <a:avLst/>
          </a:prstGeom>
          <a:solidFill>
            <a:srgbClr val="C0C0C0">
              <a:alpha val="3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7848600" y="4191000"/>
            <a:ext cx="1295400" cy="1295400"/>
          </a:xfrm>
          <a:prstGeom prst="ellipse">
            <a:avLst/>
          </a:prstGeom>
          <a:solidFill>
            <a:srgbClr val="C0C0C0">
              <a:alpha val="3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4648200"/>
            <a:ext cx="7889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Name,</a:t>
            </a:r>
            <a:b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City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72400" y="4724400"/>
            <a:ext cx="606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SSN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04565" y="4572000"/>
            <a:ext cx="915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Phone-</a:t>
            </a:r>
            <a:b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Number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6961" y="5410200"/>
            <a:ext cx="686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SSN</a:t>
            </a:r>
            <a:r>
              <a:rPr lang="en-US" sz="1600" baseline="30000" dirty="0" smtClean="0">
                <a:solidFill>
                  <a:srgbClr val="000000"/>
                </a:solidFill>
                <a:latin typeface="Arial"/>
                <a:cs typeface="Arial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6619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DA916E-3B79-E043-A40D-C2C9B069940A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BCNF Decomposition</a:t>
            </a:r>
          </a:p>
        </p:txBody>
      </p:sp>
      <p:graphicFrame>
        <p:nvGraphicFramePr>
          <p:cNvPr id="5191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49046"/>
              </p:ext>
            </p:extLst>
          </p:nvPr>
        </p:nvGraphicFramePr>
        <p:xfrm>
          <a:off x="914400" y="2209800"/>
          <a:ext cx="4953000" cy="1188720"/>
        </p:xfrm>
        <a:graphic>
          <a:graphicData uri="http://schemas.openxmlformats.org/drawingml/2006/table">
            <a:tbl>
              <a:tblPr/>
              <a:tblGrid>
                <a:gridCol w="1651000"/>
                <a:gridCol w="1651000"/>
                <a:gridCol w="16510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918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82700"/>
              </p:ext>
            </p:extLst>
          </p:nvPr>
        </p:nvGraphicFramePr>
        <p:xfrm>
          <a:off x="990600" y="3886200"/>
          <a:ext cx="3962400" cy="198120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PhoneNumber</a:t>
                      </a:r>
                      <a:endParaRPr kumimoji="0" lang="en-US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42" name="Rectangle 41"/>
          <p:cNvSpPr>
            <a:spLocks noChangeArrowheads="1"/>
          </p:cNvSpPr>
          <p:nvPr/>
        </p:nvSpPr>
        <p:spPr bwMode="auto">
          <a:xfrm>
            <a:off x="6017852" y="2209800"/>
            <a:ext cx="28975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SSN 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Name, City</a:t>
            </a:r>
          </a:p>
        </p:txBody>
      </p:sp>
      <p:sp>
        <p:nvSpPr>
          <p:cNvPr id="102443" name="Text Box 42"/>
          <p:cNvSpPr txBox="1">
            <a:spLocks noChangeArrowheads="1"/>
          </p:cNvSpPr>
          <p:nvPr/>
        </p:nvSpPr>
        <p:spPr bwMode="auto">
          <a:xfrm>
            <a:off x="5105400" y="4876800"/>
            <a:ext cx="32926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Let’s check anomalies:</a:t>
            </a:r>
          </a:p>
          <a:p>
            <a:pPr lvl="1"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 Redundancy ?</a:t>
            </a:r>
          </a:p>
          <a:p>
            <a:pPr lvl="1"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 Update ?</a:t>
            </a:r>
          </a:p>
          <a:p>
            <a:pPr lvl="1"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 Delete ?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6400800" y="3124200"/>
            <a:ext cx="1295400" cy="1295400"/>
          </a:xfrm>
          <a:prstGeom prst="ellipse">
            <a:avLst/>
          </a:prstGeom>
          <a:solidFill>
            <a:srgbClr val="C0C0C0">
              <a:alpha val="3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7239000" y="3124200"/>
            <a:ext cx="1295400" cy="1295400"/>
          </a:xfrm>
          <a:prstGeom prst="ellipse">
            <a:avLst/>
          </a:prstGeom>
          <a:solidFill>
            <a:srgbClr val="C0C0C0">
              <a:alpha val="3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3581400"/>
            <a:ext cx="7889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Name,</a:t>
            </a:r>
            <a:b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City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2800" y="3657600"/>
            <a:ext cx="606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SSN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4965" y="3505200"/>
            <a:ext cx="915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Phone-</a:t>
            </a:r>
            <a:b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Number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7361" y="4343400"/>
            <a:ext cx="686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SSN</a:t>
            </a:r>
            <a:r>
              <a:rPr lang="en-US" sz="1600" baseline="30000" dirty="0" smtClean="0">
                <a:solidFill>
                  <a:srgbClr val="000000"/>
                </a:solidFill>
                <a:latin typeface="Arial"/>
                <a:cs typeface="Arial"/>
              </a:rPr>
              <a:t>+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7D2FA3-D8FB-ED4F-9192-206CC57666C8}" type="slidenum">
              <a:rPr lang="en-US" smtClean="0">
                <a:solidFill>
                  <a:srgbClr val="000000"/>
                </a:solidFill>
              </a:rPr>
              <a:pPr/>
              <a:t>43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/>
              <a:t>Example BCNF Decomposition</a:t>
            </a:r>
          </a:p>
        </p:txBody>
      </p:sp>
      <p:sp>
        <p:nvSpPr>
          <p:cNvPr id="108548" name="Text Box 3"/>
          <p:cNvSpPr txBox="1">
            <a:spLocks noChangeArrowheads="1"/>
          </p:cNvSpPr>
          <p:nvPr/>
        </p:nvSpPr>
        <p:spPr bwMode="auto">
          <a:xfrm>
            <a:off x="517525" y="1565275"/>
            <a:ext cx="7147359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Person(name, SSN, age, </a:t>
            </a:r>
            <a:r>
              <a:rPr lang="en-US" sz="2400" dirty="0" err="1">
                <a:solidFill>
                  <a:srgbClr val="3333CC"/>
                </a:solidFill>
                <a:latin typeface="Arial"/>
              </a:rPr>
              <a:t>hairColor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, </a:t>
            </a:r>
            <a:r>
              <a:rPr lang="en-US" sz="2400" dirty="0" err="1">
                <a:solidFill>
                  <a:srgbClr val="3333CC"/>
                </a:solidFill>
                <a:latin typeface="Arial"/>
              </a:rPr>
              <a:t>phoneNumber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)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	SSN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 name, age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	age  </a:t>
            </a:r>
            <a:r>
              <a:rPr lang="en-US" sz="2400" dirty="0" err="1">
                <a:solidFill>
                  <a:srgbClr val="000000"/>
                </a:solidFill>
                <a:latin typeface="Arial"/>
                <a:sym typeface="Wingdings" charset="2"/>
              </a:rPr>
              <a:t>hairColor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50" name="Rectangle 5"/>
          <p:cNvSpPr>
            <a:spLocks noChangeArrowheads="1"/>
          </p:cNvSpPr>
          <p:nvPr/>
        </p:nvSpPr>
        <p:spPr bwMode="auto">
          <a:xfrm>
            <a:off x="4038600" y="228600"/>
            <a:ext cx="4696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Find X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s.t.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: X ≠X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≠ [all attributes]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569913" y="2922588"/>
            <a:ext cx="7139695" cy="33424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noAutofit/>
          </a:bodyPr>
          <a:lstStyle/>
          <a:p>
            <a:pPr eaLnBrk="0" hangingPunct="0">
              <a:spcBef>
                <a:spcPct val="20000"/>
              </a:spcBef>
            </a:pPr>
            <a:endParaRPr lang="en-US" sz="2400" dirty="0">
              <a:solidFill>
                <a:srgbClr val="3333CC"/>
              </a:solidFill>
              <a:latin typeface="Arial"/>
              <a:sym typeface="Wingding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115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7D2FA3-D8FB-ED4F-9192-206CC57666C8}" type="slidenum">
              <a:rPr lang="en-US" smtClean="0">
                <a:solidFill>
                  <a:srgbClr val="000000"/>
                </a:solidFill>
              </a:rPr>
              <a:pPr/>
              <a:t>44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/>
              <a:t>Example BCNF Decomposition</a:t>
            </a:r>
          </a:p>
        </p:txBody>
      </p:sp>
      <p:sp>
        <p:nvSpPr>
          <p:cNvPr id="108548" name="Text Box 3"/>
          <p:cNvSpPr txBox="1">
            <a:spLocks noChangeArrowheads="1"/>
          </p:cNvSpPr>
          <p:nvPr/>
        </p:nvSpPr>
        <p:spPr bwMode="auto">
          <a:xfrm>
            <a:off x="517525" y="1565275"/>
            <a:ext cx="7147359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Person(name, SSN, age, </a:t>
            </a:r>
            <a:r>
              <a:rPr lang="en-US" sz="2400" dirty="0" err="1">
                <a:solidFill>
                  <a:srgbClr val="3333CC"/>
                </a:solidFill>
                <a:latin typeface="Arial"/>
              </a:rPr>
              <a:t>hairColor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, </a:t>
            </a:r>
            <a:r>
              <a:rPr lang="en-US" sz="2400" dirty="0" err="1">
                <a:solidFill>
                  <a:srgbClr val="3333CC"/>
                </a:solidFill>
                <a:latin typeface="Arial"/>
              </a:rPr>
              <a:t>phoneNumber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)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	SSN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 name, age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	age  </a:t>
            </a:r>
            <a:r>
              <a:rPr lang="en-US" sz="2400" dirty="0" err="1">
                <a:solidFill>
                  <a:srgbClr val="000000"/>
                </a:solidFill>
                <a:latin typeface="Arial"/>
                <a:sym typeface="Wingdings" charset="2"/>
              </a:rPr>
              <a:t>hairColor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50" name="Rectangle 5"/>
          <p:cNvSpPr>
            <a:spLocks noChangeArrowheads="1"/>
          </p:cNvSpPr>
          <p:nvPr/>
        </p:nvSpPr>
        <p:spPr bwMode="auto">
          <a:xfrm>
            <a:off x="4038600" y="228600"/>
            <a:ext cx="4696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Find X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s.t.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: X ≠X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≠ [all attributes]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569913" y="2922588"/>
            <a:ext cx="7814960" cy="33424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no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Iteration 1: </a:t>
            </a:r>
            <a:r>
              <a:rPr lang="en-US" sz="2400" dirty="0" smtClean="0">
                <a:solidFill>
                  <a:srgbClr val="3333CC"/>
                </a:solidFill>
                <a:latin typeface="Arial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:   SSN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+ = SSN,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name, age, </a:t>
            </a:r>
            <a:r>
              <a:rPr lang="en-US" sz="2400" dirty="0" err="1">
                <a:solidFill>
                  <a:srgbClr val="000000"/>
                </a:solidFill>
                <a:latin typeface="Arial"/>
                <a:sym typeface="Wingdings" charset="2"/>
              </a:rPr>
              <a:t>hairColor</a:t>
            </a:r>
            <a:endParaRPr lang="en-US" sz="2400" dirty="0">
              <a:solidFill>
                <a:srgbClr val="000000"/>
              </a:solidFill>
              <a:latin typeface="Arial"/>
              <a:sym typeface="Wingdings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Decompose into: 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(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SSN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, 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name, age,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hairColor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)</a:t>
            </a:r>
            <a:b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</a:b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                            Phone(SSN,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phoneNumber</a:t>
            </a:r>
            <a:r>
              <a:rPr lang="en-US" sz="2400" dirty="0" smtClean="0">
                <a:solidFill>
                  <a:srgbClr val="3333CC"/>
                </a:solidFill>
                <a:latin typeface="Arial"/>
                <a:sym typeface="Wingdings" charset="2"/>
              </a:rPr>
              <a:t>)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2514600" y="4419600"/>
            <a:ext cx="1524000" cy="1524000"/>
          </a:xfrm>
          <a:prstGeom prst="ellipse">
            <a:avLst/>
          </a:prstGeom>
          <a:solidFill>
            <a:srgbClr val="C0C0C0">
              <a:alpha val="3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 bwMode="auto">
          <a:xfrm>
            <a:off x="3200400" y="4419600"/>
            <a:ext cx="2133600" cy="1524000"/>
          </a:xfrm>
          <a:prstGeom prst="ellipse">
            <a:avLst/>
          </a:prstGeom>
          <a:solidFill>
            <a:srgbClr val="C0C0C0">
              <a:alpha val="3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2800" y="4953000"/>
            <a:ext cx="55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SSN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0800" y="4800600"/>
            <a:ext cx="915635" cy="860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name,</a:t>
            </a:r>
            <a:b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age,</a:t>
            </a:r>
            <a:b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Arial"/>
                <a:cs typeface="Arial"/>
              </a:rPr>
              <a:t>hairColor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8600" y="4876800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err="1" smtClean="0">
                <a:solidFill>
                  <a:srgbClr val="000000"/>
                </a:solidFill>
                <a:latin typeface="Arial"/>
                <a:cs typeface="Arial"/>
              </a:rPr>
              <a:t>phoneNumber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06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7D2FA3-D8FB-ED4F-9192-206CC57666C8}" type="slidenum">
              <a:rPr lang="en-US" smtClean="0">
                <a:solidFill>
                  <a:srgbClr val="000000"/>
                </a:solidFill>
              </a:rPr>
              <a:pPr/>
              <a:t>45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/>
              <a:t>Example BCNF Decomposition</a:t>
            </a:r>
          </a:p>
        </p:txBody>
      </p:sp>
      <p:sp>
        <p:nvSpPr>
          <p:cNvPr id="108548" name="Text Box 3"/>
          <p:cNvSpPr txBox="1">
            <a:spLocks noChangeArrowheads="1"/>
          </p:cNvSpPr>
          <p:nvPr/>
        </p:nvSpPr>
        <p:spPr bwMode="auto">
          <a:xfrm>
            <a:off x="517525" y="1565275"/>
            <a:ext cx="7147359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Person(name, SSN, age, </a:t>
            </a:r>
            <a:r>
              <a:rPr lang="en-US" sz="2400" dirty="0" err="1">
                <a:solidFill>
                  <a:srgbClr val="3333CC"/>
                </a:solidFill>
                <a:latin typeface="Arial"/>
              </a:rPr>
              <a:t>hairColor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, </a:t>
            </a:r>
            <a:r>
              <a:rPr lang="en-US" sz="2400" dirty="0" err="1">
                <a:solidFill>
                  <a:srgbClr val="3333CC"/>
                </a:solidFill>
                <a:latin typeface="Arial"/>
              </a:rPr>
              <a:t>phoneNumber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)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	SSN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 name, age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	age  </a:t>
            </a:r>
            <a:r>
              <a:rPr lang="en-US" sz="2400" dirty="0" err="1">
                <a:solidFill>
                  <a:srgbClr val="000000"/>
                </a:solidFill>
                <a:latin typeface="Arial"/>
                <a:sym typeface="Wingdings" charset="2"/>
              </a:rPr>
              <a:t>hairColor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50" name="Rectangle 5"/>
          <p:cNvSpPr>
            <a:spLocks noChangeArrowheads="1"/>
          </p:cNvSpPr>
          <p:nvPr/>
        </p:nvSpPr>
        <p:spPr bwMode="auto">
          <a:xfrm>
            <a:off x="4038600" y="228600"/>
            <a:ext cx="4696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Find X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s.t.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: X ≠X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≠ [all attributes]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569913" y="2922588"/>
            <a:ext cx="7814960" cy="33424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Iteration 1: </a:t>
            </a:r>
            <a:r>
              <a:rPr lang="en-US" sz="2400" dirty="0" smtClean="0">
                <a:solidFill>
                  <a:srgbClr val="3333CC"/>
                </a:solidFill>
                <a:latin typeface="Arial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:   SSN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+ = SSN,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name, age, </a:t>
            </a:r>
            <a:r>
              <a:rPr lang="en-US" sz="2400" dirty="0" err="1">
                <a:solidFill>
                  <a:srgbClr val="000000"/>
                </a:solidFill>
                <a:latin typeface="Arial"/>
                <a:sym typeface="Wingdings" charset="2"/>
              </a:rPr>
              <a:t>hairColor</a:t>
            </a:r>
            <a:endParaRPr lang="en-US" sz="2400" dirty="0">
              <a:solidFill>
                <a:srgbClr val="000000"/>
              </a:solidFill>
              <a:latin typeface="Arial"/>
              <a:sym typeface="Wingdings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Decompose into: 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(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SSN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, 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name, age,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hairColor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)</a:t>
            </a:r>
            <a:b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</a:b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                           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Phone(SSN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,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phoneNumber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)</a:t>
            </a:r>
          </a:p>
          <a:p>
            <a:pPr eaLnBrk="0" hangingPunct="0">
              <a:spcBef>
                <a:spcPct val="20000"/>
              </a:spcBef>
            </a:pPr>
            <a:endParaRPr lang="en-US" sz="2400" dirty="0">
              <a:solidFill>
                <a:srgbClr val="3333CC"/>
              </a:solidFill>
              <a:latin typeface="Arial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Iteration 2:  </a:t>
            </a:r>
            <a:r>
              <a:rPr lang="en-US" sz="2400" dirty="0" smtClean="0">
                <a:solidFill>
                  <a:srgbClr val="3333CC"/>
                </a:solidFill>
                <a:latin typeface="Arial"/>
                <a:sym typeface="Wingdings" charset="2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sym typeface="Wingdings" charset="2"/>
              </a:rPr>
              <a:t>:   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+ = age, </a:t>
            </a:r>
            <a:r>
              <a:rPr lang="en-US" sz="2400" dirty="0" err="1">
                <a:solidFill>
                  <a:srgbClr val="000000"/>
                </a:solidFill>
                <a:latin typeface="Arial"/>
                <a:sym typeface="Wingdings" charset="2"/>
              </a:rPr>
              <a:t>hairColor</a:t>
            </a:r>
            <a:endParaRPr lang="en-US" sz="2400" dirty="0">
              <a:solidFill>
                <a:srgbClr val="000000"/>
              </a:solidFill>
              <a:latin typeface="Arial"/>
              <a:sym typeface="Wingdings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Decompose: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People(SSN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, name, age)</a:t>
            </a:r>
            <a:b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</a:b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                    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Hair(age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,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hairColor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)</a:t>
            </a:r>
            <a:b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</a:b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                    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Phone(SSN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,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phoneNumber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)</a:t>
            </a:r>
          </a:p>
        </p:txBody>
      </p:sp>
      <p:sp>
        <p:nvSpPr>
          <p:cNvPr id="525318" name="Oval 6"/>
          <p:cNvSpPr>
            <a:spLocks noChangeArrowheads="1"/>
          </p:cNvSpPr>
          <p:nvPr/>
        </p:nvSpPr>
        <p:spPr bwMode="auto">
          <a:xfrm>
            <a:off x="6629400" y="1828800"/>
            <a:ext cx="2232388" cy="116853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What are</a:t>
            </a:r>
            <a:br>
              <a:rPr lang="en-US" sz="2400" dirty="0">
                <a:solidFill>
                  <a:srgbClr val="000000"/>
                </a:solidFill>
                <a:latin typeface="Arial"/>
              </a:rPr>
            </a:br>
            <a:r>
              <a:rPr lang="en-US" sz="2400" dirty="0">
                <a:solidFill>
                  <a:srgbClr val="000000"/>
                </a:solidFill>
                <a:latin typeface="Arial"/>
              </a:rPr>
              <a:t>the keys ?</a:t>
            </a:r>
          </a:p>
        </p:txBody>
      </p:sp>
    </p:spTree>
    <p:extLst>
      <p:ext uri="{BB962C8B-B14F-4D97-AF65-F5344CB8AC3E}">
        <p14:creationId xmlns:p14="http://schemas.microsoft.com/office/powerpoint/2010/main" val="5628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7D2FA3-D8FB-ED4F-9192-206CC57666C8}" type="slidenum">
              <a:rPr lang="en-US" smtClean="0">
                <a:solidFill>
                  <a:srgbClr val="000000"/>
                </a:solidFill>
              </a:rPr>
              <a:pPr/>
              <a:t>46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/>
              <a:t>Example BCNF Decomposition</a:t>
            </a:r>
          </a:p>
        </p:txBody>
      </p:sp>
      <p:sp>
        <p:nvSpPr>
          <p:cNvPr id="108548" name="Text Box 3"/>
          <p:cNvSpPr txBox="1">
            <a:spLocks noChangeArrowheads="1"/>
          </p:cNvSpPr>
          <p:nvPr/>
        </p:nvSpPr>
        <p:spPr bwMode="auto">
          <a:xfrm>
            <a:off x="517525" y="1565275"/>
            <a:ext cx="7147359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Person(name, SSN, age, </a:t>
            </a:r>
            <a:r>
              <a:rPr lang="en-US" sz="2400" dirty="0" err="1">
                <a:solidFill>
                  <a:srgbClr val="3333CC"/>
                </a:solidFill>
                <a:latin typeface="Arial"/>
              </a:rPr>
              <a:t>hairColor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, </a:t>
            </a:r>
            <a:r>
              <a:rPr lang="en-US" sz="2400" dirty="0" err="1">
                <a:solidFill>
                  <a:srgbClr val="3333CC"/>
                </a:solidFill>
                <a:latin typeface="Arial"/>
              </a:rPr>
              <a:t>phoneNumber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)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	SSN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 name, age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	age  </a:t>
            </a:r>
            <a:r>
              <a:rPr lang="en-US" sz="2400" dirty="0" err="1">
                <a:solidFill>
                  <a:srgbClr val="000000"/>
                </a:solidFill>
                <a:latin typeface="Arial"/>
                <a:sym typeface="Wingdings" charset="2"/>
              </a:rPr>
              <a:t>hairColor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50" name="Rectangle 5"/>
          <p:cNvSpPr>
            <a:spLocks noChangeArrowheads="1"/>
          </p:cNvSpPr>
          <p:nvPr/>
        </p:nvSpPr>
        <p:spPr bwMode="auto">
          <a:xfrm>
            <a:off x="4038600" y="228600"/>
            <a:ext cx="4696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Find X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s.t.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: X ≠X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≠ [all attributes]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569913" y="2922588"/>
            <a:ext cx="7814960" cy="33424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Iteration 1: </a:t>
            </a:r>
            <a:r>
              <a:rPr lang="en-US" sz="2400" dirty="0" smtClean="0">
                <a:solidFill>
                  <a:srgbClr val="3333CC"/>
                </a:solidFill>
                <a:latin typeface="Arial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:   SSN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+ = SSN,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name, age, </a:t>
            </a:r>
            <a:r>
              <a:rPr lang="en-US" sz="2400" dirty="0" err="1">
                <a:solidFill>
                  <a:srgbClr val="000000"/>
                </a:solidFill>
                <a:latin typeface="Arial"/>
                <a:sym typeface="Wingdings" charset="2"/>
              </a:rPr>
              <a:t>hairColor</a:t>
            </a:r>
            <a:endParaRPr lang="en-US" sz="2400" dirty="0">
              <a:solidFill>
                <a:srgbClr val="000000"/>
              </a:solidFill>
              <a:latin typeface="Arial"/>
              <a:sym typeface="Wingdings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Decompose into: 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(</a:t>
            </a:r>
            <a:r>
              <a:rPr lang="en-US" sz="2400" u="sng" dirty="0">
                <a:solidFill>
                  <a:srgbClr val="3333CC"/>
                </a:solidFill>
                <a:latin typeface="Arial"/>
                <a:sym typeface="Wingdings" charset="2"/>
              </a:rPr>
              <a:t>SSN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, 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name, age,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hairColor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)</a:t>
            </a:r>
            <a:b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</a:b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                           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Phone(SSN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,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phoneNumber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)</a:t>
            </a:r>
          </a:p>
          <a:p>
            <a:pPr eaLnBrk="0" hangingPunct="0">
              <a:spcBef>
                <a:spcPct val="20000"/>
              </a:spcBef>
            </a:pPr>
            <a:endParaRPr lang="en-US" sz="2400" dirty="0">
              <a:solidFill>
                <a:srgbClr val="3333CC"/>
              </a:solidFill>
              <a:latin typeface="Arial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Iteration 2:  </a:t>
            </a:r>
            <a:r>
              <a:rPr lang="en-US" sz="2400" dirty="0" smtClean="0">
                <a:solidFill>
                  <a:srgbClr val="3333CC"/>
                </a:solidFill>
                <a:latin typeface="Arial"/>
                <a:sym typeface="Wingdings" charset="2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sym typeface="Wingdings" charset="2"/>
              </a:rPr>
              <a:t>:   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+ = age, </a:t>
            </a:r>
            <a:r>
              <a:rPr lang="en-US" sz="2400" dirty="0" err="1">
                <a:solidFill>
                  <a:srgbClr val="000000"/>
                </a:solidFill>
                <a:latin typeface="Arial"/>
                <a:sym typeface="Wingdings" charset="2"/>
              </a:rPr>
              <a:t>hairColor</a:t>
            </a:r>
            <a:endParaRPr lang="en-US" sz="2400" dirty="0">
              <a:solidFill>
                <a:srgbClr val="000000"/>
              </a:solidFill>
              <a:latin typeface="Arial"/>
              <a:sym typeface="Wingdings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Decompose: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People(</a:t>
            </a:r>
            <a:r>
              <a:rPr lang="en-US" sz="2400" u="sng" dirty="0" err="1">
                <a:solidFill>
                  <a:srgbClr val="3333CC"/>
                </a:solidFill>
                <a:latin typeface="Arial"/>
                <a:sym typeface="Wingdings" charset="2"/>
              </a:rPr>
              <a:t>SSN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, name, age)</a:t>
            </a:r>
            <a:b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</a:b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                    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Hair(</a:t>
            </a:r>
            <a:r>
              <a:rPr lang="en-US" sz="2400" u="sng" dirty="0" err="1">
                <a:solidFill>
                  <a:srgbClr val="3333CC"/>
                </a:solidFill>
                <a:latin typeface="Arial"/>
                <a:sym typeface="Wingdings" charset="2"/>
              </a:rPr>
              <a:t>age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,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hairColor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)</a:t>
            </a:r>
            <a:b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</a:b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                    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Phone(</a:t>
            </a:r>
            <a:r>
              <a:rPr lang="en-US" sz="2400" u="sng" dirty="0" err="1">
                <a:solidFill>
                  <a:srgbClr val="3333CC"/>
                </a:solidFill>
                <a:latin typeface="Arial"/>
                <a:sym typeface="Wingdings" charset="2"/>
              </a:rPr>
              <a:t>SSN</a:t>
            </a:r>
            <a:r>
              <a:rPr lang="en-US" sz="2400" u="sng" dirty="0">
                <a:solidFill>
                  <a:srgbClr val="3333CC"/>
                </a:solidFill>
                <a:latin typeface="Arial"/>
                <a:sym typeface="Wingdings" charset="2"/>
              </a:rPr>
              <a:t>, </a:t>
            </a:r>
            <a:r>
              <a:rPr lang="en-US" sz="2400" u="sng" dirty="0" err="1">
                <a:solidFill>
                  <a:srgbClr val="3333CC"/>
                </a:solidFill>
                <a:latin typeface="Arial"/>
                <a:sym typeface="Wingdings" charset="2"/>
              </a:rPr>
              <a:t>phoneNumber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)</a:t>
            </a:r>
          </a:p>
        </p:txBody>
      </p:sp>
      <p:sp>
        <p:nvSpPr>
          <p:cNvPr id="525318" name="Oval 6"/>
          <p:cNvSpPr>
            <a:spLocks noChangeArrowheads="1"/>
          </p:cNvSpPr>
          <p:nvPr/>
        </p:nvSpPr>
        <p:spPr bwMode="auto">
          <a:xfrm>
            <a:off x="6019800" y="2133600"/>
            <a:ext cx="3026122" cy="6491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Note the keys!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053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A05208-318A-DD4A-92CF-EE5EE159BC43}" type="slidenum">
              <a:rPr lang="en-US" smtClean="0">
                <a:solidFill>
                  <a:srgbClr val="000000"/>
                </a:solidFill>
              </a:rPr>
              <a:pPr/>
              <a:t>47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Practice at Home</a:t>
            </a:r>
            <a:endParaRPr lang="en-US" dirty="0"/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7467600" y="381000"/>
            <a:ext cx="1392238" cy="955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 </a:t>
            </a:r>
            <a:r>
              <a:rPr lang="en-US" sz="28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 B</a:t>
            </a:r>
            <a:br>
              <a:rPr lang="en-US" sz="2800" dirty="0">
                <a:solidFill>
                  <a:srgbClr val="000000"/>
                </a:solidFill>
                <a:latin typeface="Arial"/>
              </a:rPr>
            </a:br>
            <a:r>
              <a:rPr lang="en-US" sz="2800" dirty="0">
                <a:solidFill>
                  <a:srgbClr val="000000"/>
                </a:solidFill>
                <a:latin typeface="Arial"/>
              </a:rPr>
              <a:t>B </a:t>
            </a:r>
            <a:r>
              <a:rPr lang="en-US" sz="28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C</a:t>
            </a:r>
          </a:p>
        </p:txBody>
      </p:sp>
      <p:sp>
        <p:nvSpPr>
          <p:cNvPr id="527365" name="Oval 5"/>
          <p:cNvSpPr>
            <a:spLocks noChangeArrowheads="1"/>
          </p:cNvSpPr>
          <p:nvPr/>
        </p:nvSpPr>
        <p:spPr bwMode="auto">
          <a:xfrm>
            <a:off x="2562455" y="1828800"/>
            <a:ext cx="4423903" cy="12305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R(A,B,C,D)</a:t>
            </a:r>
            <a:br>
              <a:rPr lang="en-US" sz="2800" dirty="0">
                <a:solidFill>
                  <a:srgbClr val="000000"/>
                </a:solidFill>
                <a:latin typeface="Arial"/>
              </a:rPr>
            </a:br>
            <a:r>
              <a:rPr lang="en-US" sz="2800" dirty="0">
                <a:solidFill>
                  <a:srgbClr val="000000"/>
                </a:solidFill>
                <a:latin typeface="Arial"/>
              </a:rPr>
              <a:t> A</a:t>
            </a:r>
            <a:r>
              <a:rPr lang="en-US" sz="28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= ABC ≠ ABCD</a:t>
            </a:r>
          </a:p>
        </p:txBody>
      </p:sp>
      <p:sp>
        <p:nvSpPr>
          <p:cNvPr id="110599" name="Rectangle 6"/>
          <p:cNvSpPr>
            <a:spLocks noChangeArrowheads="1"/>
          </p:cNvSpPr>
          <p:nvPr/>
        </p:nvSpPr>
        <p:spPr bwMode="auto">
          <a:xfrm>
            <a:off x="228600" y="177800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R(A,B,C,D)</a:t>
            </a:r>
          </a:p>
        </p:txBody>
      </p:sp>
    </p:spTree>
    <p:extLst>
      <p:ext uri="{BB962C8B-B14F-4D97-AF65-F5344CB8AC3E}">
        <p14:creationId xmlns:p14="http://schemas.microsoft.com/office/powerpoint/2010/main" val="158376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A05208-318A-DD4A-92CF-EE5EE159BC43}" type="slidenum">
              <a:rPr lang="en-US" smtClean="0">
                <a:solidFill>
                  <a:srgbClr val="000000"/>
                </a:solidFill>
              </a:rPr>
              <a:pPr/>
              <a:t>48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Practice at Home</a:t>
            </a:r>
          </a:p>
        </p:txBody>
      </p:sp>
      <p:sp>
        <p:nvSpPr>
          <p:cNvPr id="527363" name="Oval 3"/>
          <p:cNvSpPr>
            <a:spLocks noChangeArrowheads="1"/>
          </p:cNvSpPr>
          <p:nvPr/>
        </p:nvSpPr>
        <p:spPr bwMode="auto">
          <a:xfrm>
            <a:off x="6776857" y="4708456"/>
            <a:ext cx="2232388" cy="116853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What are</a:t>
            </a:r>
            <a:br>
              <a:rPr lang="en-US" sz="2400" dirty="0">
                <a:solidFill>
                  <a:srgbClr val="000000"/>
                </a:solidFill>
                <a:latin typeface="Arial"/>
              </a:rPr>
            </a:br>
            <a:r>
              <a:rPr lang="en-US" sz="2400" dirty="0">
                <a:solidFill>
                  <a:srgbClr val="000000"/>
                </a:solidFill>
                <a:latin typeface="Arial"/>
              </a:rPr>
              <a:t>the keys ?</a:t>
            </a:r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7467600" y="381000"/>
            <a:ext cx="1392238" cy="955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 </a:t>
            </a:r>
            <a:r>
              <a:rPr lang="en-US" sz="28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 B</a:t>
            </a:r>
            <a:br>
              <a:rPr lang="en-US" sz="2800" dirty="0">
                <a:solidFill>
                  <a:srgbClr val="000000"/>
                </a:solidFill>
                <a:latin typeface="Arial"/>
              </a:rPr>
            </a:br>
            <a:r>
              <a:rPr lang="en-US" sz="2800" dirty="0">
                <a:solidFill>
                  <a:srgbClr val="000000"/>
                </a:solidFill>
                <a:latin typeface="Arial"/>
              </a:rPr>
              <a:t>B </a:t>
            </a:r>
            <a:r>
              <a:rPr lang="en-US" sz="28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C</a:t>
            </a:r>
          </a:p>
        </p:txBody>
      </p:sp>
      <p:sp>
        <p:nvSpPr>
          <p:cNvPr id="527365" name="Oval 5"/>
          <p:cNvSpPr>
            <a:spLocks noChangeArrowheads="1"/>
          </p:cNvSpPr>
          <p:nvPr/>
        </p:nvSpPr>
        <p:spPr bwMode="auto">
          <a:xfrm>
            <a:off x="2562455" y="1828800"/>
            <a:ext cx="4423903" cy="12305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R(A,B,C,D)</a:t>
            </a:r>
            <a:br>
              <a:rPr lang="en-US" sz="2800" dirty="0">
                <a:solidFill>
                  <a:srgbClr val="000000"/>
                </a:solidFill>
                <a:latin typeface="Arial"/>
              </a:rPr>
            </a:br>
            <a:r>
              <a:rPr lang="en-US" sz="2800" dirty="0">
                <a:solidFill>
                  <a:srgbClr val="000000"/>
                </a:solidFill>
                <a:latin typeface="Arial"/>
              </a:rPr>
              <a:t> A</a:t>
            </a:r>
            <a:r>
              <a:rPr lang="en-US" sz="28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= ABC ≠ ABCD</a:t>
            </a:r>
          </a:p>
        </p:txBody>
      </p:sp>
      <p:sp>
        <p:nvSpPr>
          <p:cNvPr id="110599" name="Rectangle 6"/>
          <p:cNvSpPr>
            <a:spLocks noChangeArrowheads="1"/>
          </p:cNvSpPr>
          <p:nvPr/>
        </p:nvSpPr>
        <p:spPr bwMode="auto">
          <a:xfrm>
            <a:off x="228600" y="177800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R(A,B,C,D)</a:t>
            </a:r>
          </a:p>
        </p:txBody>
      </p:sp>
      <p:sp>
        <p:nvSpPr>
          <p:cNvPr id="527367" name="Rectangle 7"/>
          <p:cNvSpPr>
            <a:spLocks noChangeArrowheads="1"/>
          </p:cNvSpPr>
          <p:nvPr/>
        </p:nvSpPr>
        <p:spPr bwMode="auto">
          <a:xfrm>
            <a:off x="228600" y="5867400"/>
            <a:ext cx="688576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What happens if in R we first pick B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 ?  Or AB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 ?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39826" y="2879726"/>
            <a:ext cx="7286627" cy="2043113"/>
            <a:chOff x="718" y="1814"/>
            <a:chExt cx="4590" cy="1287"/>
          </a:xfrm>
        </p:grpSpPr>
        <p:sp>
          <p:nvSpPr>
            <p:cNvPr id="110607" name="Oval 9"/>
            <p:cNvSpPr>
              <a:spLocks noChangeArrowheads="1"/>
            </p:cNvSpPr>
            <p:nvPr/>
          </p:nvSpPr>
          <p:spPr bwMode="auto">
            <a:xfrm>
              <a:off x="718" y="2256"/>
              <a:ext cx="2380" cy="8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800" dirty="0">
                  <a:solidFill>
                    <a:srgbClr val="000000"/>
                  </a:solidFill>
                  <a:latin typeface="Arial"/>
                </a:rPr>
                <a:t>R</a:t>
              </a:r>
              <a:r>
                <a:rPr lang="en-US" sz="2800" baseline="-25000" dirty="0">
                  <a:solidFill>
                    <a:srgbClr val="000000"/>
                  </a:solidFill>
                  <a:latin typeface="Arial"/>
                </a:rPr>
                <a:t>1</a:t>
              </a:r>
              <a:r>
                <a:rPr lang="en-US" sz="2800" dirty="0">
                  <a:solidFill>
                    <a:srgbClr val="000000"/>
                  </a:solidFill>
                  <a:latin typeface="Arial"/>
                </a:rPr>
                <a:t>(A,B,C)</a:t>
              </a:r>
              <a:br>
                <a:rPr lang="en-US" sz="2800" dirty="0">
                  <a:solidFill>
                    <a:srgbClr val="000000"/>
                  </a:solidFill>
                  <a:latin typeface="Arial"/>
                </a:rPr>
              </a:br>
              <a:r>
                <a:rPr lang="en-US" sz="2800" dirty="0">
                  <a:solidFill>
                    <a:srgbClr val="000000"/>
                  </a:solidFill>
                  <a:latin typeface="Arial"/>
                </a:rPr>
                <a:t> B</a:t>
              </a:r>
              <a:r>
                <a:rPr lang="en-US" sz="2800" baseline="30000" dirty="0">
                  <a:solidFill>
                    <a:srgbClr val="000000"/>
                  </a:solidFill>
                  <a:latin typeface="Arial"/>
                </a:rPr>
                <a:t>+</a:t>
              </a:r>
              <a:r>
                <a:rPr lang="en-US" sz="2800" dirty="0">
                  <a:solidFill>
                    <a:srgbClr val="000000"/>
                  </a:solidFill>
                  <a:latin typeface="Arial"/>
                </a:rPr>
                <a:t> = BC ≠ ABC</a:t>
              </a:r>
            </a:p>
          </p:txBody>
        </p:sp>
        <p:sp>
          <p:nvSpPr>
            <p:cNvPr id="110608" name="Oval 10"/>
            <p:cNvSpPr>
              <a:spLocks noChangeArrowheads="1"/>
            </p:cNvSpPr>
            <p:nvPr/>
          </p:nvSpPr>
          <p:spPr bwMode="auto">
            <a:xfrm>
              <a:off x="4046" y="2304"/>
              <a:ext cx="1262" cy="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800" dirty="0">
                  <a:solidFill>
                    <a:srgbClr val="000000"/>
                  </a:solidFill>
                  <a:latin typeface="Arial"/>
                </a:rPr>
                <a:t>R</a:t>
              </a:r>
              <a:r>
                <a:rPr lang="en-US" sz="2800" baseline="-25000" dirty="0">
                  <a:solidFill>
                    <a:srgbClr val="000000"/>
                  </a:solidFill>
                  <a:latin typeface="Arial"/>
                </a:rPr>
                <a:t>2</a:t>
              </a:r>
              <a:r>
                <a:rPr lang="en-US" sz="2800" dirty="0">
                  <a:solidFill>
                    <a:srgbClr val="000000"/>
                  </a:solidFill>
                  <a:latin typeface="Arial"/>
                </a:rPr>
                <a:t>(A,D)</a:t>
              </a:r>
            </a:p>
          </p:txBody>
        </p:sp>
        <p:cxnSp>
          <p:nvCxnSpPr>
            <p:cNvPr id="110609" name="AutoShape 11"/>
            <p:cNvCxnSpPr>
              <a:cxnSpLocks noChangeShapeType="1"/>
              <a:stCxn id="527365" idx="3"/>
              <a:endCxn id="110607" idx="0"/>
            </p:cNvCxnSpPr>
            <p:nvPr/>
          </p:nvCxnSpPr>
          <p:spPr bwMode="auto">
            <a:xfrm flipH="1">
              <a:off x="1908" y="1814"/>
              <a:ext cx="114" cy="4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610" name="AutoShape 12"/>
            <p:cNvCxnSpPr>
              <a:cxnSpLocks noChangeShapeType="1"/>
              <a:stCxn id="527365" idx="5"/>
              <a:endCxn id="110608" idx="0"/>
            </p:cNvCxnSpPr>
            <p:nvPr/>
          </p:nvCxnSpPr>
          <p:spPr bwMode="auto">
            <a:xfrm>
              <a:off x="3993" y="1814"/>
              <a:ext cx="684" cy="4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27014" y="4725988"/>
            <a:ext cx="5551490" cy="1114425"/>
            <a:chOff x="143" y="2977"/>
            <a:chExt cx="3497" cy="702"/>
          </a:xfrm>
        </p:grpSpPr>
        <p:sp>
          <p:nvSpPr>
            <p:cNvPr id="110603" name="Oval 14"/>
            <p:cNvSpPr>
              <a:spLocks noChangeArrowheads="1"/>
            </p:cNvSpPr>
            <p:nvPr/>
          </p:nvSpPr>
          <p:spPr bwMode="auto">
            <a:xfrm>
              <a:off x="143" y="3216"/>
              <a:ext cx="1324" cy="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800" dirty="0">
                  <a:solidFill>
                    <a:srgbClr val="000000"/>
                  </a:solidFill>
                  <a:latin typeface="Arial"/>
                </a:rPr>
                <a:t>R</a:t>
              </a:r>
              <a:r>
                <a:rPr lang="en-US" sz="2400" baseline="-25000" dirty="0">
                  <a:solidFill>
                    <a:srgbClr val="000000"/>
                  </a:solidFill>
                  <a:latin typeface="Arial"/>
                </a:rPr>
                <a:t>11</a:t>
              </a:r>
              <a:r>
                <a:rPr lang="en-US" sz="2800" dirty="0">
                  <a:solidFill>
                    <a:srgbClr val="000000"/>
                  </a:solidFill>
                  <a:latin typeface="Arial"/>
                </a:rPr>
                <a:t>(B,C)</a:t>
              </a:r>
            </a:p>
          </p:txBody>
        </p:sp>
        <p:sp>
          <p:nvSpPr>
            <p:cNvPr id="110604" name="Oval 15"/>
            <p:cNvSpPr>
              <a:spLocks noChangeArrowheads="1"/>
            </p:cNvSpPr>
            <p:nvPr/>
          </p:nvSpPr>
          <p:spPr bwMode="auto">
            <a:xfrm>
              <a:off x="2311" y="3207"/>
              <a:ext cx="1329" cy="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800" dirty="0">
                  <a:solidFill>
                    <a:srgbClr val="000000"/>
                  </a:solidFill>
                  <a:latin typeface="Arial"/>
                </a:rPr>
                <a:t>R</a:t>
              </a:r>
              <a:r>
                <a:rPr lang="en-US" sz="2400" baseline="-25000" dirty="0">
                  <a:solidFill>
                    <a:srgbClr val="000000"/>
                  </a:solidFill>
                  <a:latin typeface="Arial"/>
                </a:rPr>
                <a:t>12</a:t>
              </a:r>
              <a:r>
                <a:rPr lang="en-US" sz="2800" dirty="0">
                  <a:solidFill>
                    <a:srgbClr val="000000"/>
                  </a:solidFill>
                  <a:latin typeface="Arial"/>
                </a:rPr>
                <a:t>(A,B)</a:t>
              </a:r>
            </a:p>
          </p:txBody>
        </p:sp>
        <p:cxnSp>
          <p:nvCxnSpPr>
            <p:cNvPr id="110605" name="AutoShape 16"/>
            <p:cNvCxnSpPr>
              <a:cxnSpLocks noChangeShapeType="1"/>
              <a:stCxn id="110607" idx="3"/>
              <a:endCxn id="110603" idx="0"/>
            </p:cNvCxnSpPr>
            <p:nvPr/>
          </p:nvCxnSpPr>
          <p:spPr bwMode="auto">
            <a:xfrm flipH="1">
              <a:off x="805" y="2977"/>
              <a:ext cx="262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606" name="AutoShape 17"/>
            <p:cNvCxnSpPr>
              <a:cxnSpLocks noChangeShapeType="1"/>
              <a:stCxn id="110607" idx="5"/>
              <a:endCxn id="110604" idx="0"/>
            </p:cNvCxnSpPr>
            <p:nvPr/>
          </p:nvCxnSpPr>
          <p:spPr bwMode="auto">
            <a:xfrm>
              <a:off x="2749" y="2977"/>
              <a:ext cx="226" cy="2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3254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D2972B-B0EE-E547-97A0-3A2B2E5AAF57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Schema Refinements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n-US" dirty="0"/>
              <a:t>Normal Forms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1st Normal Form = all tables are flat</a:t>
            </a:r>
          </a:p>
          <a:p>
            <a:pPr eaLnBrk="1" hangingPunct="1"/>
            <a:r>
              <a:rPr lang="en-US" dirty="0"/>
              <a:t>2nd Normal Form = obsolete</a:t>
            </a:r>
          </a:p>
          <a:p>
            <a:pPr eaLnBrk="1" hangingPunct="1"/>
            <a:r>
              <a:rPr lang="en-US" dirty="0"/>
              <a:t>Boyce </a:t>
            </a:r>
            <a:r>
              <a:rPr lang="en-US" dirty="0" err="1"/>
              <a:t>Codd</a:t>
            </a:r>
            <a:r>
              <a:rPr lang="en-US" dirty="0"/>
              <a:t> Normal Form =</a:t>
            </a:r>
            <a:r>
              <a:rPr lang="en-US" dirty="0" smtClean="0"/>
              <a:t> today</a:t>
            </a:r>
          </a:p>
          <a:p>
            <a:pPr eaLnBrk="1" hangingPunct="1"/>
            <a:r>
              <a:rPr lang="en-US" dirty="0"/>
              <a:t>3rd Normal Form = see book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50E668-F1C5-084D-821F-99F7018A422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 Decomposition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212725" y="1489075"/>
            <a:ext cx="41519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Break the relation into two: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4454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924028"/>
              </p:ext>
            </p:extLst>
          </p:nvPr>
        </p:nvGraphicFramePr>
        <p:xfrm>
          <a:off x="304800" y="3841750"/>
          <a:ext cx="4514850" cy="1097280"/>
        </p:xfrm>
        <a:graphic>
          <a:graphicData uri="http://schemas.openxmlformats.org/drawingml/2006/table">
            <a:tbl>
              <a:tblPr/>
              <a:tblGrid>
                <a:gridCol w="1504950"/>
                <a:gridCol w="1504950"/>
                <a:gridCol w="150495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5462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90755"/>
              </p:ext>
            </p:extLst>
          </p:nvPr>
        </p:nvGraphicFramePr>
        <p:xfrm>
          <a:off x="5029200" y="3886200"/>
          <a:ext cx="3657600" cy="146304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PhoneNumber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12" name="Text Box 39"/>
          <p:cNvSpPr txBox="1">
            <a:spLocks noChangeArrowheads="1"/>
          </p:cNvSpPr>
          <p:nvPr/>
        </p:nvSpPr>
        <p:spPr bwMode="auto">
          <a:xfrm>
            <a:off x="381000" y="5014913"/>
            <a:ext cx="684033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Anomalies have gone:</a:t>
            </a:r>
            <a:endParaRPr lang="en-US" sz="2400" dirty="0">
              <a:latin typeface="Arial"/>
              <a:cs typeface="Arial"/>
            </a:endParaRPr>
          </a:p>
          <a:p>
            <a:pPr eaLnBrk="0" hangingPunct="0"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 No more repeated data</a:t>
            </a:r>
          </a:p>
          <a:p>
            <a:pPr eaLnBrk="0" hangingPunct="0"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 Easy to move Fred to “Bellevue” (how ?)</a:t>
            </a:r>
          </a:p>
          <a:p>
            <a:pPr eaLnBrk="0" hangingPunct="0"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 Easy to delete all Joe’s phone </a:t>
            </a:r>
            <a:r>
              <a:rPr lang="en-US" sz="2400" dirty="0" smtClean="0">
                <a:latin typeface="Arial"/>
                <a:cs typeface="Arial"/>
              </a:rPr>
              <a:t>numbers </a:t>
            </a:r>
            <a:r>
              <a:rPr lang="en-US" sz="2400" dirty="0">
                <a:latin typeface="Arial"/>
                <a:cs typeface="Arial"/>
              </a:rPr>
              <a:t>(how ?)</a:t>
            </a:r>
          </a:p>
        </p:txBody>
      </p:sp>
      <p:graphicFrame>
        <p:nvGraphicFramePr>
          <p:cNvPr id="44548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50606"/>
              </p:ext>
            </p:extLst>
          </p:nvPr>
        </p:nvGraphicFramePr>
        <p:xfrm>
          <a:off x="1676400" y="2057400"/>
          <a:ext cx="6781800" cy="1463040"/>
        </p:xfrm>
        <a:graphic>
          <a:graphicData uri="http://schemas.openxmlformats.org/drawingml/2006/table">
            <a:tbl>
              <a:tblPr/>
              <a:tblGrid>
                <a:gridCol w="1695450"/>
                <a:gridCol w="1695450"/>
                <a:gridCol w="1695450"/>
                <a:gridCol w="169545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40" name="Line 67"/>
          <p:cNvSpPr>
            <a:spLocks noChangeShapeType="1"/>
          </p:cNvSpPr>
          <p:nvPr/>
        </p:nvSpPr>
        <p:spPr bwMode="auto">
          <a:xfrm flipH="1">
            <a:off x="914400" y="3048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8741" name="Line 68"/>
          <p:cNvSpPr>
            <a:spLocks noChangeShapeType="1"/>
          </p:cNvSpPr>
          <p:nvPr/>
        </p:nvSpPr>
        <p:spPr bwMode="auto">
          <a:xfrm rot="2354864" flipV="1">
            <a:off x="7135139" y="3582781"/>
            <a:ext cx="664924" cy="149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63980-E5F3-D846-8E5F-15371E1C5F5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Relational Schema Design</a:t>
            </a:r>
            <a:br>
              <a:rPr lang="en-US"/>
            </a:br>
            <a:r>
              <a:rPr lang="en-US"/>
              <a:t>(or Logical Design)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How do we do this systematically?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Start </a:t>
            </a:r>
            <a:r>
              <a:rPr lang="en-US" dirty="0"/>
              <a:t>with some relational </a:t>
            </a:r>
            <a:r>
              <a:rPr lang="en-US" dirty="0" smtClean="0"/>
              <a:t>schema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Find </a:t>
            </a:r>
            <a:r>
              <a:rPr lang="en-US" dirty="0"/>
              <a:t>out its </a:t>
            </a:r>
            <a:r>
              <a:rPr lang="en-US" b="1" i="1" u="sng" dirty="0"/>
              <a:t>functional </a:t>
            </a:r>
            <a:r>
              <a:rPr lang="en-US" b="1" i="1" u="sng" dirty="0" smtClean="0"/>
              <a:t>dependencies</a:t>
            </a:r>
            <a:r>
              <a:rPr lang="en-US" dirty="0" smtClean="0"/>
              <a:t> (FDs)</a:t>
            </a:r>
            <a:endParaRPr lang="en-US" b="1" i="1" u="sng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Use FDs to </a:t>
            </a:r>
            <a:r>
              <a:rPr lang="en-US" b="1" i="1" u="sng" dirty="0" smtClean="0"/>
              <a:t>normalize</a:t>
            </a:r>
            <a:r>
              <a:rPr lang="en-US" dirty="0" smtClean="0"/>
              <a:t> the relational </a:t>
            </a:r>
            <a:r>
              <a:rPr lang="en-US" dirty="0"/>
              <a:t>schema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4B58B6-A0F6-3840-8F0A-98DB02B737B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Functional </a:t>
            </a:r>
            <a:r>
              <a:rPr lang="en-US" dirty="0" smtClean="0"/>
              <a:t>Dependencies (</a:t>
            </a:r>
            <a:r>
              <a:rPr lang="en-US" dirty="0" err="1" smtClean="0"/>
              <a:t>FDs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441325" y="19192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2000">
              <a:latin typeface="Arial"/>
              <a:cs typeface="Arial"/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609600" y="1771472"/>
            <a:ext cx="627497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 u="sng" dirty="0" smtClean="0">
                <a:solidFill>
                  <a:srgbClr val="FF0000"/>
                </a:solidFill>
                <a:latin typeface="Arial"/>
                <a:cs typeface="Arial"/>
              </a:rPr>
              <a:t>Definition</a:t>
            </a:r>
          </a:p>
          <a:p>
            <a:pPr eaLnBrk="0" hangingPunct="0"/>
            <a:endParaRPr lang="en-US" sz="20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              If two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tuples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agree on the attributes 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1371600" y="3581400"/>
            <a:ext cx="61044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Arial"/>
                <a:cs typeface="Arial"/>
              </a:rPr>
              <a:t> then they must also agree on the attributes</a:t>
            </a: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759764" y="4613275"/>
            <a:ext cx="14500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Arial"/>
                <a:cs typeface="Arial"/>
              </a:rPr>
              <a:t>Formally:  </a:t>
            </a:r>
          </a:p>
        </p:txBody>
      </p:sp>
      <p:sp>
        <p:nvSpPr>
          <p:cNvPr id="451591" name="Text Box 7"/>
          <p:cNvSpPr txBox="1">
            <a:spLocks noChangeArrowheads="1"/>
          </p:cNvSpPr>
          <p:nvPr/>
        </p:nvSpPr>
        <p:spPr bwMode="auto">
          <a:xfrm>
            <a:off x="1997517" y="5410200"/>
            <a:ext cx="425088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, 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, …, 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B</a:t>
            </a:r>
            <a:r>
              <a:rPr lang="en-US" sz="2400" baseline="-250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m</a:t>
            </a:r>
            <a:endParaRPr lang="en-US" sz="2400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51592" name="Text Box 8"/>
          <p:cNvSpPr txBox="1">
            <a:spLocks noChangeArrowheads="1"/>
          </p:cNvSpPr>
          <p:nvPr/>
        </p:nvSpPr>
        <p:spPr bwMode="auto">
          <a:xfrm>
            <a:off x="2971800" y="3062288"/>
            <a:ext cx="1942559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451593" name="Text Box 9"/>
          <p:cNvSpPr txBox="1">
            <a:spLocks noChangeArrowheads="1"/>
          </p:cNvSpPr>
          <p:nvPr/>
        </p:nvSpPr>
        <p:spPr bwMode="auto">
          <a:xfrm>
            <a:off x="2971800" y="4114800"/>
            <a:ext cx="202050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, 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, …, 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B</a:t>
            </a:r>
            <a:r>
              <a:rPr lang="en-US" sz="2400" baseline="-250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m</a:t>
            </a:r>
            <a:endParaRPr lang="en-US" sz="2400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344 –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3394E7-BD77-D644-BDA1-89734FAF97B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Functional Dependencies (FDs)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915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u="sng" kern="1200" dirty="0" smtClean="0">
                <a:solidFill>
                  <a:srgbClr val="FF0000"/>
                </a:solidFill>
                <a:ea typeface="+mn-ea"/>
              </a:rPr>
              <a:t>Definition</a:t>
            </a: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, ..., A</a:t>
            </a:r>
            <a:r>
              <a:rPr lang="en-US" sz="2400" baseline="-25000" dirty="0">
                <a:solidFill>
                  <a:srgbClr val="0000FF"/>
                </a:solidFill>
              </a:rPr>
              <a:t>m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B</a:t>
            </a:r>
            <a:r>
              <a:rPr lang="en-US" sz="2400" baseline="-25000" dirty="0">
                <a:solidFill>
                  <a:srgbClr val="FF0000"/>
                </a:solidFill>
                <a:sym typeface="Wingdings" charset="2"/>
              </a:rPr>
              <a:t>1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, ...,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B</a:t>
            </a:r>
            <a:r>
              <a:rPr lang="en-US" sz="2400" baseline="-25000" dirty="0" err="1">
                <a:solidFill>
                  <a:srgbClr val="FF0000"/>
                </a:solidFill>
                <a:sym typeface="Wingdings" charset="2"/>
              </a:rPr>
              <a:t>n</a:t>
            </a:r>
            <a:r>
              <a:rPr lang="en-US" sz="2400" baseline="-25000" dirty="0">
                <a:solidFill>
                  <a:srgbClr val="FF0000"/>
                </a:solidFill>
                <a:sym typeface="Wingdings" charset="2"/>
              </a:rPr>
              <a:t> </a:t>
            </a:r>
            <a:r>
              <a:rPr lang="en-US" sz="2400" dirty="0">
                <a:sym typeface="Wingdings" charset="2"/>
              </a:rPr>
              <a:t>holds in R if:</a:t>
            </a:r>
            <a:endParaRPr lang="en-US" sz="2400" dirty="0" smtClean="0">
              <a:sym typeface="Wingdings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ym typeface="Wingdings" charset="2"/>
              </a:rPr>
              <a:t>	</a:t>
            </a:r>
            <a:r>
              <a:rPr lang="en-US" sz="2400" dirty="0" err="1" smtClean="0">
                <a:sym typeface="Symbol" charset="2"/>
              </a:rPr>
              <a:t></a:t>
            </a:r>
            <a:r>
              <a:rPr lang="en-US" sz="2400" dirty="0" err="1">
                <a:sym typeface="Symbol" charset="2"/>
              </a:rPr>
              <a:t>t</a:t>
            </a:r>
            <a:r>
              <a:rPr lang="en-US" sz="2400" dirty="0">
                <a:sym typeface="Symbol" charset="2"/>
              </a:rPr>
              <a:t>, </a:t>
            </a:r>
            <a:r>
              <a:rPr lang="en-US" sz="2400" dirty="0" err="1">
                <a:sym typeface="Symbol" charset="2"/>
              </a:rPr>
              <a:t>t</a:t>
            </a:r>
            <a:r>
              <a:rPr lang="en-US" sz="2400" dirty="0">
                <a:sym typeface="Symbol" charset="2"/>
              </a:rPr>
              <a:t>’ </a:t>
            </a:r>
            <a:r>
              <a:rPr lang="en-US" sz="2400" dirty="0" err="1">
                <a:sym typeface="Symbol" charset="2"/>
              </a:rPr>
              <a:t></a:t>
            </a:r>
            <a:r>
              <a:rPr lang="en-US" sz="2400" dirty="0">
                <a:sym typeface="Symbol" charset="2"/>
              </a:rPr>
              <a:t> R,</a:t>
            </a:r>
            <a:r>
              <a:rPr lang="en-US" sz="24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charset="2"/>
              </a:rPr>
              <a:t>	(</a:t>
            </a:r>
            <a:r>
              <a:rPr lang="en-US" sz="2400" dirty="0" smtClean="0">
                <a:solidFill>
                  <a:srgbClr val="0000FF"/>
                </a:solidFill>
                <a:sym typeface="Symbol" charset="2"/>
              </a:rPr>
              <a:t>t</a:t>
            </a:r>
            <a:r>
              <a:rPr lang="en-US" sz="2400" dirty="0">
                <a:solidFill>
                  <a:srgbClr val="0000FF"/>
                </a:solidFill>
                <a:sym typeface="Symbol" charset="2"/>
              </a:rPr>
              <a:t>.</a:t>
            </a:r>
            <a:r>
              <a:rPr lang="en-US" sz="2400" dirty="0" smtClean="0">
                <a:solidFill>
                  <a:srgbClr val="0000FF"/>
                </a:solidFill>
                <a:sym typeface="Symbol" charset="2"/>
              </a:rPr>
              <a:t>A</a:t>
            </a:r>
            <a:r>
              <a:rPr lang="en-US" sz="2400" baseline="-25000" dirty="0" smtClean="0">
                <a:solidFill>
                  <a:srgbClr val="0000FF"/>
                </a:solidFill>
                <a:sym typeface="Symbol" charset="2"/>
              </a:rPr>
              <a:t>1 </a:t>
            </a:r>
            <a:r>
              <a:rPr lang="en-US" sz="2400" dirty="0" smtClean="0">
                <a:solidFill>
                  <a:srgbClr val="0000FF"/>
                </a:solidFill>
                <a:sym typeface="Symbol" charset="2"/>
              </a:rPr>
              <a:t>= t</a:t>
            </a:r>
            <a:r>
              <a:rPr lang="en-US" sz="2400" dirty="0">
                <a:solidFill>
                  <a:srgbClr val="0000FF"/>
                </a:solidFill>
                <a:sym typeface="Symbol" charset="2"/>
              </a:rPr>
              <a:t>’.A</a:t>
            </a:r>
            <a:r>
              <a:rPr lang="en-US" sz="2400" baseline="-25000" dirty="0">
                <a:solidFill>
                  <a:srgbClr val="0000FF"/>
                </a:solidFill>
                <a:sym typeface="Symbol" charset="2"/>
              </a:rPr>
              <a:t>1</a:t>
            </a:r>
            <a:r>
              <a:rPr lang="en-US" sz="2400" baseline="-25000" dirty="0" smtClean="0">
                <a:solidFill>
                  <a:srgbClr val="0000FF"/>
                </a:solidFill>
                <a:sym typeface="Symbol" charset="2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sym typeface="Symbol" charset="2"/>
              </a:rPr>
              <a:t></a:t>
            </a:r>
            <a:r>
              <a:rPr lang="en-US" sz="2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Symbol" charset="2"/>
              </a:rPr>
              <a:t>...</a:t>
            </a:r>
            <a:r>
              <a:rPr lang="en-US" sz="2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charset="2"/>
              </a:rPr>
              <a:t></a:t>
            </a:r>
            <a:r>
              <a:rPr lang="en-US" sz="2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charset="2"/>
              </a:rPr>
              <a:t>t</a:t>
            </a:r>
            <a:r>
              <a:rPr lang="en-US" sz="2400" dirty="0" err="1">
                <a:solidFill>
                  <a:srgbClr val="0000FF"/>
                </a:solidFill>
                <a:sym typeface="Symbol" charset="2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sym typeface="Symbol" charset="2"/>
              </a:rPr>
              <a:t>A</a:t>
            </a:r>
            <a:r>
              <a:rPr lang="en-US" sz="2400" baseline="-25000" dirty="0" err="1" smtClean="0">
                <a:solidFill>
                  <a:srgbClr val="0000FF"/>
                </a:solidFill>
                <a:sym typeface="Symbol" charset="2"/>
              </a:rPr>
              <a:t>m</a:t>
            </a:r>
            <a:r>
              <a:rPr lang="en-US" sz="2400" baseline="-250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 charset="2"/>
              </a:rPr>
              <a:t>= </a:t>
            </a:r>
            <a:r>
              <a:rPr lang="en-US" sz="2400" dirty="0" err="1" smtClean="0">
                <a:solidFill>
                  <a:srgbClr val="0000FF"/>
                </a:solidFill>
                <a:sym typeface="Symbol" charset="2"/>
              </a:rPr>
              <a:t>t</a:t>
            </a:r>
            <a:r>
              <a:rPr lang="en-US" sz="2400" dirty="0" err="1">
                <a:solidFill>
                  <a:srgbClr val="0000FF"/>
                </a:solidFill>
                <a:sym typeface="Symbol" charset="2"/>
              </a:rPr>
              <a:t>’.A</a:t>
            </a:r>
            <a:r>
              <a:rPr lang="en-US" sz="2400" baseline="-25000" dirty="0" err="1">
                <a:solidFill>
                  <a:srgbClr val="0000FF"/>
                </a:solidFill>
                <a:sym typeface="Symbol" charset="2"/>
              </a:rPr>
              <a:t>m</a:t>
            </a:r>
            <a:r>
              <a:rPr lang="en-US" sz="2400" baseline="-25000" dirty="0" smtClean="0">
                <a:solidFill>
                  <a:srgbClr val="0000FF"/>
                </a:solidFill>
                <a:sym typeface="Symbol" charset="2"/>
              </a:rPr>
              <a:t>  </a:t>
            </a:r>
            <a:r>
              <a:rPr lang="en-US" sz="2400" dirty="0" err="1" smtClean="0">
                <a:sym typeface="Symbol" charset="2"/>
              </a:rPr>
              <a:t></a:t>
            </a:r>
            <a:r>
              <a:rPr lang="en-US" sz="2400" dirty="0" smtClean="0">
                <a:sym typeface="Symbol" charset="2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sym typeface="Symbol" charset="2"/>
              </a:rPr>
              <a:t>t</a:t>
            </a:r>
            <a:r>
              <a:rPr lang="en-US" sz="2400" dirty="0">
                <a:solidFill>
                  <a:srgbClr val="FF0000"/>
                </a:solidFill>
                <a:sym typeface="Symbol" charset="2"/>
              </a:rPr>
              <a:t>.</a:t>
            </a:r>
            <a:r>
              <a:rPr lang="en-US" sz="2400" dirty="0" smtClean="0">
                <a:solidFill>
                  <a:srgbClr val="FF0000"/>
                </a:solidFill>
                <a:sym typeface="Symbol" charset="2"/>
              </a:rPr>
              <a:t>B</a:t>
            </a:r>
            <a:r>
              <a:rPr lang="en-US" sz="2400" baseline="-25000" dirty="0" smtClean="0">
                <a:solidFill>
                  <a:srgbClr val="FF0000"/>
                </a:solidFill>
                <a:sym typeface="Symbol" charset="2"/>
              </a:rPr>
              <a:t>1 </a:t>
            </a:r>
            <a:r>
              <a:rPr lang="en-US" sz="2400" dirty="0" smtClean="0">
                <a:solidFill>
                  <a:srgbClr val="FF0000"/>
                </a:solidFill>
                <a:sym typeface="Symbol" charset="2"/>
              </a:rPr>
              <a:t>= t</a:t>
            </a:r>
            <a:r>
              <a:rPr lang="en-US" sz="2400" dirty="0">
                <a:solidFill>
                  <a:srgbClr val="FF0000"/>
                </a:solidFill>
                <a:sym typeface="Symbol" charset="2"/>
              </a:rPr>
              <a:t>’.B</a:t>
            </a:r>
            <a:r>
              <a:rPr lang="en-US" sz="2400" baseline="-25000" dirty="0">
                <a:solidFill>
                  <a:srgbClr val="FF0000"/>
                </a:solidFill>
                <a:sym typeface="Symbol" charset="2"/>
              </a:rPr>
              <a:t>1 </a:t>
            </a:r>
            <a:r>
              <a:rPr lang="en-US" sz="2400" dirty="0" err="1">
                <a:solidFill>
                  <a:srgbClr val="FF0000"/>
                </a:solidFill>
                <a:sym typeface="Symbol" charset="2"/>
              </a:rPr>
              <a:t></a:t>
            </a:r>
            <a:r>
              <a:rPr lang="en-US" sz="2400" dirty="0">
                <a:solidFill>
                  <a:srgbClr val="FF0000"/>
                </a:solidFill>
                <a:sym typeface="Symbol" charset="2"/>
              </a:rPr>
              <a:t> ... </a:t>
            </a:r>
            <a:r>
              <a:rPr lang="en-US" sz="2400" dirty="0" err="1">
                <a:solidFill>
                  <a:srgbClr val="FF0000"/>
                </a:solidFill>
                <a:sym typeface="Symbol" charset="2"/>
              </a:rPr>
              <a:t></a:t>
            </a:r>
            <a:r>
              <a:rPr lang="en-US" sz="2400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2400" dirty="0" err="1">
                <a:solidFill>
                  <a:srgbClr val="FF0000"/>
                </a:solidFill>
                <a:sym typeface="Symbol" charset="2"/>
              </a:rPr>
              <a:t>t.</a:t>
            </a:r>
            <a:r>
              <a:rPr lang="en-US" sz="2400" dirty="0" err="1" smtClean="0">
                <a:solidFill>
                  <a:srgbClr val="FF0000"/>
                </a:solidFill>
                <a:sym typeface="Symbol" charset="2"/>
              </a:rPr>
              <a:t>B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 charset="2"/>
              </a:rPr>
              <a:t>n</a:t>
            </a:r>
            <a:r>
              <a:rPr lang="en-US" sz="2400" baseline="-250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 charset="2"/>
              </a:rPr>
              <a:t>= </a:t>
            </a:r>
            <a:r>
              <a:rPr lang="en-US" sz="2400" dirty="0" err="1" smtClean="0">
                <a:solidFill>
                  <a:srgbClr val="FF0000"/>
                </a:solidFill>
                <a:sym typeface="Symbol" charset="2"/>
              </a:rPr>
              <a:t>t</a:t>
            </a:r>
            <a:r>
              <a:rPr lang="en-US" sz="2400" dirty="0" err="1">
                <a:solidFill>
                  <a:srgbClr val="FF0000"/>
                </a:solidFill>
                <a:sym typeface="Symbol" charset="2"/>
              </a:rPr>
              <a:t>’.B</a:t>
            </a:r>
            <a:r>
              <a:rPr lang="en-US" sz="2400" baseline="-25000" dirty="0" err="1">
                <a:solidFill>
                  <a:srgbClr val="FF0000"/>
                </a:solidFill>
                <a:sym typeface="Symbol" charset="2"/>
              </a:rPr>
              <a:t>n</a:t>
            </a:r>
            <a:r>
              <a:rPr lang="en-US" sz="2400" baseline="-25000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)</a:t>
            </a:r>
          </a:p>
          <a:p>
            <a:pPr eaLnBrk="1" hangingPunct="1">
              <a:buFontTx/>
              <a:buNone/>
            </a:pPr>
            <a:endParaRPr lang="en-US" sz="2400" baseline="-25000" dirty="0">
              <a:sym typeface="Symbol" charset="2"/>
            </a:endParaRPr>
          </a:p>
        </p:txBody>
      </p:sp>
      <p:graphicFrame>
        <p:nvGraphicFramePr>
          <p:cNvPr id="4536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60325"/>
              </p:ext>
            </p:extLst>
          </p:nvPr>
        </p:nvGraphicFramePr>
        <p:xfrm>
          <a:off x="1066800" y="3622675"/>
          <a:ext cx="6400800" cy="2246313"/>
        </p:xfrm>
        <a:graphic>
          <a:graphicData uri="http://schemas.openxmlformats.org/drawingml/2006/table">
            <a:tbl>
              <a:tblPr/>
              <a:tblGrid>
                <a:gridCol w="639763"/>
                <a:gridCol w="641350"/>
                <a:gridCol w="638175"/>
                <a:gridCol w="641350"/>
                <a:gridCol w="639762"/>
                <a:gridCol w="639763"/>
                <a:gridCol w="641350"/>
                <a:gridCol w="638175"/>
                <a:gridCol w="641350"/>
                <a:gridCol w="639762"/>
              </a:tblGrid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n</a:t>
                      </a:r>
                      <a:endParaRPr kumimoji="0" 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36948" name="AutoShape 83"/>
          <p:cNvSpPr>
            <a:spLocks/>
          </p:cNvSpPr>
          <p:nvPr/>
        </p:nvSpPr>
        <p:spPr bwMode="auto">
          <a:xfrm rot="-5400000">
            <a:off x="2628900" y="5067300"/>
            <a:ext cx="228600" cy="2133600"/>
          </a:xfrm>
          <a:prstGeom prst="leftBrace">
            <a:avLst>
              <a:gd name="adj1" fmla="val 77778"/>
              <a:gd name="adj2" fmla="val 50000"/>
            </a:avLst>
          </a:prstGeom>
          <a:noFill/>
          <a:ln w="730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Arial"/>
              </a:rPr>
              <a:t/>
            </a:r>
            <a:br>
              <a:rPr lang="en-US" sz="2400" dirty="0">
                <a:latin typeface="Arial"/>
              </a:rPr>
            </a:br>
            <a:r>
              <a:rPr lang="en-US" sz="2400" dirty="0">
                <a:latin typeface="Arial"/>
              </a:rPr>
              <a:t/>
            </a:r>
            <a:br>
              <a:rPr lang="en-US" sz="2400" dirty="0">
                <a:latin typeface="Arial"/>
              </a:rPr>
            </a:br>
            <a:r>
              <a:rPr lang="en-US" sz="2400" dirty="0">
                <a:latin typeface="Arial"/>
              </a:rPr>
              <a:t>if </a:t>
            </a:r>
            <a:r>
              <a:rPr lang="en-US" sz="2400" dirty="0">
                <a:solidFill>
                  <a:srgbClr val="0000FF"/>
                </a:solidFill>
                <a:latin typeface="Arial"/>
              </a:rPr>
              <a:t>t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t’</a:t>
            </a:r>
            <a:r>
              <a:rPr lang="en-US" sz="2400" dirty="0">
                <a:latin typeface="Arial"/>
              </a:rPr>
              <a:t> agree here</a:t>
            </a:r>
          </a:p>
        </p:txBody>
      </p:sp>
      <p:sp>
        <p:nvSpPr>
          <p:cNvPr id="36949" name="AutoShape 84"/>
          <p:cNvSpPr>
            <a:spLocks/>
          </p:cNvSpPr>
          <p:nvPr/>
        </p:nvSpPr>
        <p:spPr bwMode="auto">
          <a:xfrm rot="-5400000">
            <a:off x="5143500" y="5067300"/>
            <a:ext cx="228600" cy="2133600"/>
          </a:xfrm>
          <a:prstGeom prst="leftBrace">
            <a:avLst>
              <a:gd name="adj1" fmla="val 77778"/>
              <a:gd name="adj2" fmla="val 50000"/>
            </a:avLst>
          </a:prstGeom>
          <a:noFill/>
          <a:ln w="730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Arial"/>
              </a:rPr>
              <a:t/>
            </a:r>
            <a:br>
              <a:rPr lang="en-US" sz="2400" dirty="0">
                <a:latin typeface="Arial"/>
              </a:rPr>
            </a:br>
            <a:r>
              <a:rPr lang="en-US" sz="2400" dirty="0">
                <a:latin typeface="Arial"/>
              </a:rPr>
              <a:t/>
            </a:r>
            <a:br>
              <a:rPr lang="en-US" sz="2400" dirty="0">
                <a:latin typeface="Arial"/>
              </a:rPr>
            </a:br>
            <a:r>
              <a:rPr lang="en-US" sz="2400" dirty="0">
                <a:latin typeface="Arial"/>
              </a:rPr>
              <a:t>then </a:t>
            </a:r>
            <a:r>
              <a:rPr lang="en-US" sz="2400" dirty="0">
                <a:solidFill>
                  <a:srgbClr val="0000FF"/>
                </a:solidFill>
                <a:latin typeface="Arial"/>
              </a:rPr>
              <a:t>t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t’</a:t>
            </a:r>
            <a:r>
              <a:rPr lang="en-US" sz="2400" dirty="0">
                <a:latin typeface="Arial"/>
              </a:rPr>
              <a:t> agree here</a:t>
            </a:r>
          </a:p>
        </p:txBody>
      </p:sp>
      <p:sp>
        <p:nvSpPr>
          <p:cNvPr id="36950" name="Text Box 85"/>
          <p:cNvSpPr txBox="1">
            <a:spLocks noChangeArrowheads="1"/>
          </p:cNvSpPr>
          <p:nvPr/>
        </p:nvSpPr>
        <p:spPr bwMode="auto">
          <a:xfrm>
            <a:off x="685800" y="4495800"/>
            <a:ext cx="2744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</a:rPr>
              <a:t>t</a:t>
            </a:r>
          </a:p>
        </p:txBody>
      </p:sp>
      <p:sp>
        <p:nvSpPr>
          <p:cNvPr id="36951" name="Text Box 86"/>
          <p:cNvSpPr txBox="1">
            <a:spLocks noChangeArrowheads="1"/>
          </p:cNvSpPr>
          <p:nvPr/>
        </p:nvSpPr>
        <p:spPr bwMode="auto">
          <a:xfrm>
            <a:off x="685800" y="5181600"/>
            <a:ext cx="3271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</a:rPr>
              <a:t>t’</a:t>
            </a:r>
          </a:p>
        </p:txBody>
      </p:sp>
      <p:sp>
        <p:nvSpPr>
          <p:cNvPr id="36952" name="Text Box 87"/>
          <p:cNvSpPr txBox="1">
            <a:spLocks noChangeArrowheads="1"/>
          </p:cNvSpPr>
          <p:nvPr/>
        </p:nvSpPr>
        <p:spPr bwMode="auto">
          <a:xfrm>
            <a:off x="622823" y="3667780"/>
            <a:ext cx="4439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6F7CD-A856-074E-A2DF-6E42804B718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77724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err="1">
                <a:solidFill>
                  <a:srgbClr val="0000FF"/>
                </a:solidFill>
              </a:rPr>
              <a:t>EmpID</a:t>
            </a:r>
            <a:r>
              <a:rPr lang="en-US" sz="2400" dirty="0"/>
              <a:t>  </a:t>
            </a:r>
            <a:r>
              <a:rPr lang="en-US" sz="2400" dirty="0" err="1">
                <a:sym typeface="Wingdings" charset="2"/>
              </a:rPr>
              <a:t></a:t>
            </a:r>
            <a:r>
              <a:rPr lang="en-US" sz="2400" dirty="0"/>
              <a:t>   </a:t>
            </a:r>
            <a:r>
              <a:rPr lang="en-US" sz="2400" dirty="0">
                <a:solidFill>
                  <a:srgbClr val="0000FF"/>
                </a:solidFill>
              </a:rPr>
              <a:t>Name, Phone, Position</a:t>
            </a: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rgbClr val="0000FF"/>
                </a:solidFill>
              </a:rPr>
              <a:t>Position</a:t>
            </a:r>
            <a:r>
              <a:rPr lang="en-US" sz="2400" dirty="0"/>
              <a:t>  </a:t>
            </a:r>
            <a:r>
              <a:rPr lang="en-US" sz="2400" dirty="0" err="1">
                <a:sym typeface="Wingdings" charset="2"/>
              </a:rPr>
              <a:t></a:t>
            </a:r>
            <a:r>
              <a:rPr lang="en-US" sz="2400" dirty="0"/>
              <a:t>   </a:t>
            </a:r>
            <a:r>
              <a:rPr lang="en-US" sz="2400" dirty="0">
                <a:solidFill>
                  <a:srgbClr val="0000FF"/>
                </a:solidFill>
              </a:rPr>
              <a:t>Phone</a:t>
            </a: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but  not   Phone 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</a:rPr>
              <a:t>    Position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415925" y="1676400"/>
            <a:ext cx="644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An FD </a:t>
            </a:r>
            <a:r>
              <a:rPr lang="en-US" sz="2400" u="sng" dirty="0">
                <a:latin typeface="Arial"/>
                <a:cs typeface="Arial"/>
              </a:rPr>
              <a:t>holds</a:t>
            </a:r>
            <a:r>
              <a:rPr lang="en-US" sz="2400" dirty="0">
                <a:latin typeface="Arial"/>
                <a:cs typeface="Arial"/>
              </a:rPr>
              <a:t>, or </a:t>
            </a:r>
            <a:r>
              <a:rPr lang="en-US" sz="2400" u="sng" dirty="0">
                <a:latin typeface="Arial"/>
                <a:cs typeface="Arial"/>
              </a:rPr>
              <a:t>does not hold</a:t>
            </a:r>
            <a:r>
              <a:rPr lang="en-US" sz="2400" dirty="0">
                <a:latin typeface="Arial"/>
                <a:cs typeface="Arial"/>
              </a:rPr>
              <a:t> on an instance:</a:t>
            </a:r>
          </a:p>
        </p:txBody>
      </p:sp>
      <p:graphicFrame>
        <p:nvGraphicFramePr>
          <p:cNvPr id="4556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98315"/>
              </p:ext>
            </p:extLst>
          </p:nvPr>
        </p:nvGraphicFramePr>
        <p:xfrm>
          <a:off x="914400" y="2286000"/>
          <a:ext cx="6629400" cy="22860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EmpID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2958</Words>
  <Application>Microsoft Macintosh PowerPoint</Application>
  <PresentationFormat>On-screen Show (4:3)</PresentationFormat>
  <Paragraphs>741</Paragraphs>
  <Slides>49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Default Design</vt:lpstr>
      <vt:lpstr>1_Default Design</vt:lpstr>
      <vt:lpstr>Introduction to  Management CSE 344</vt:lpstr>
      <vt:lpstr>Relational Schema Design</vt:lpstr>
      <vt:lpstr>Relational Schema Design</vt:lpstr>
      <vt:lpstr>Relational Schema Design</vt:lpstr>
      <vt:lpstr>Relation Decomposition</vt:lpstr>
      <vt:lpstr>Relational Schema Design (or Logical Design)</vt:lpstr>
      <vt:lpstr>Functional Dependencies (FDs)</vt:lpstr>
      <vt:lpstr>Functional Dependencies (FDs)</vt:lpstr>
      <vt:lpstr>Example</vt:lpstr>
      <vt:lpstr>Example</vt:lpstr>
      <vt:lpstr>Example</vt:lpstr>
      <vt:lpstr>Example</vt:lpstr>
      <vt:lpstr>Example</vt:lpstr>
      <vt:lpstr>An Interesting Observation</vt:lpstr>
      <vt:lpstr>Goal: Find ALL  Functional Dependencies</vt:lpstr>
      <vt:lpstr>Armstrong’s Rules (1/3)</vt:lpstr>
      <vt:lpstr>Armstrong’s Rules (2/3)</vt:lpstr>
      <vt:lpstr>Armstrong’s Rules (3/3)</vt:lpstr>
      <vt:lpstr>PowerPoint Presentation</vt:lpstr>
      <vt:lpstr>Example (continued)</vt:lpstr>
      <vt:lpstr>Example (continued)</vt:lpstr>
      <vt:lpstr>Closure of a set of Attributes</vt:lpstr>
      <vt:lpstr>Closure Algorithm</vt:lpstr>
      <vt:lpstr>Example</vt:lpstr>
      <vt:lpstr>Example</vt:lpstr>
      <vt:lpstr>Example</vt:lpstr>
      <vt:lpstr>Why Do We Need Closure</vt:lpstr>
      <vt:lpstr>Practice at Home</vt:lpstr>
      <vt:lpstr>Practice at Home</vt:lpstr>
      <vt:lpstr>Practice at Home</vt:lpstr>
      <vt:lpstr>Keys</vt:lpstr>
      <vt:lpstr>Computing (Super)Keys</vt:lpstr>
      <vt:lpstr>Example</vt:lpstr>
      <vt:lpstr>Example</vt:lpstr>
      <vt:lpstr>Key or Keys ?</vt:lpstr>
      <vt:lpstr>Key or Keys ?</vt:lpstr>
      <vt:lpstr>Eliminating Anomalies</vt:lpstr>
      <vt:lpstr>Example</vt:lpstr>
      <vt:lpstr>Boyce-Codd Normal Form</vt:lpstr>
      <vt:lpstr>BCNF Decomposition Algorithm</vt:lpstr>
      <vt:lpstr>Example</vt:lpstr>
      <vt:lpstr>Example BCNF Decomposition</vt:lpstr>
      <vt:lpstr>Example BCNF Decomposition</vt:lpstr>
      <vt:lpstr>Example BCNF Decomposition</vt:lpstr>
      <vt:lpstr>Example BCNF Decomposition</vt:lpstr>
      <vt:lpstr>Example BCNF Decomposition</vt:lpstr>
      <vt:lpstr>Practice at Home</vt:lpstr>
      <vt:lpstr>Practice at Home</vt:lpstr>
      <vt:lpstr>Schema Refinements  = Normal Forms</vt:lpstr>
    </vt:vector>
  </TitlesOfParts>
  <Company>cse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Dan</dc:creator>
  <cp:lastModifiedBy>Dan Suciu</cp:lastModifiedBy>
  <cp:revision>368</cp:revision>
  <cp:lastPrinted>2010-10-12T23:59:49Z</cp:lastPrinted>
  <dcterms:created xsi:type="dcterms:W3CDTF">2011-11-07T05:45:59Z</dcterms:created>
  <dcterms:modified xsi:type="dcterms:W3CDTF">2012-02-15T17:04:29Z</dcterms:modified>
</cp:coreProperties>
</file>