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7" r:id="rId1"/>
    <p:sldMasterId id="2147483739" r:id="rId2"/>
    <p:sldMasterId id="2147483741" r:id="rId3"/>
  </p:sldMasterIdLst>
  <p:notesMasterIdLst>
    <p:notesMasterId r:id="rId28"/>
  </p:notesMasterIdLst>
  <p:handoutMasterIdLst>
    <p:handoutMasterId r:id="rId29"/>
  </p:handoutMasterIdLst>
  <p:sldIdLst>
    <p:sldId id="553" r:id="rId4"/>
    <p:sldId id="544" r:id="rId5"/>
    <p:sldId id="554" r:id="rId6"/>
    <p:sldId id="562" r:id="rId7"/>
    <p:sldId id="563" r:id="rId8"/>
    <p:sldId id="561" r:id="rId9"/>
    <p:sldId id="564" r:id="rId10"/>
    <p:sldId id="555" r:id="rId11"/>
    <p:sldId id="556" r:id="rId12"/>
    <p:sldId id="557" r:id="rId13"/>
    <p:sldId id="558" r:id="rId14"/>
    <p:sldId id="551" r:id="rId15"/>
    <p:sldId id="552" r:id="rId16"/>
    <p:sldId id="539" r:id="rId17"/>
    <p:sldId id="540" r:id="rId18"/>
    <p:sldId id="541" r:id="rId19"/>
    <p:sldId id="542" r:id="rId20"/>
    <p:sldId id="456" r:id="rId21"/>
    <p:sldId id="453" r:id="rId22"/>
    <p:sldId id="457" r:id="rId23"/>
    <p:sldId id="458" r:id="rId24"/>
    <p:sldId id="459" r:id="rId25"/>
    <p:sldId id="546" r:id="rId26"/>
    <p:sldId id="46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339933"/>
    <a:srgbClr val="FF0000"/>
    <a:srgbClr val="800080"/>
    <a:srgbClr val="66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0" autoAdjust="0"/>
    <p:restoredTop sz="85389" autoAdjust="0"/>
  </p:normalViewPr>
  <p:slideViewPr>
    <p:cSldViewPr>
      <p:cViewPr varScale="1">
        <p:scale>
          <a:sx n="152" d="100"/>
          <a:sy n="152" d="100"/>
        </p:scale>
        <p:origin x="-12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-258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3.0</c:v>
                </c:pt>
                <c:pt idx="2">
                  <c:v>2.0</c:v>
                </c:pt>
                <c:pt idx="3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709608"/>
        <c:axId val="662712568"/>
      </c:scatterChart>
      <c:valAx>
        <c:axId val="662709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62712568"/>
        <c:crosses val="autoZero"/>
        <c:crossBetween val="midCat"/>
        <c:majorUnit val="1.0"/>
      </c:valAx>
      <c:valAx>
        <c:axId val="662712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27096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Sheet1!$A$2:$A$8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1.0E6</c:v>
                </c:pt>
                <c:pt idx="1">
                  <c:v>100000.0</c:v>
                </c:pt>
                <c:pt idx="2">
                  <c:v>10000.0</c:v>
                </c:pt>
                <c:pt idx="3">
                  <c:v>1000.0</c:v>
                </c:pt>
                <c:pt idx="4">
                  <c:v>100.0</c:v>
                </c:pt>
                <c:pt idx="5">
                  <c:v>10.0</c:v>
                </c:pt>
                <c:pt idx="6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107592"/>
        <c:axId val="663110616"/>
      </c:scatterChart>
      <c:valAx>
        <c:axId val="663107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63110616"/>
        <c:crosses val="autoZero"/>
        <c:crossBetween val="midCat"/>
      </c:valAx>
      <c:valAx>
        <c:axId val="663110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3107592"/>
        <c:crosses val="autoZero"/>
        <c:crossBetween val="midCat"/>
        <c:dispUnits>
          <c:builtInUnit val="tenThousands"/>
          <c:dispUnitsLbl>
            <c:layout/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1000.0</c:v>
                </c:pt>
                <c:pt idx="1">
                  <c:v>1.0E6</c:v>
                </c:pt>
                <c:pt idx="2">
                  <c:v>1000.0</c:v>
                </c:pt>
                <c:pt idx="3">
                  <c:v>1000.0</c:v>
                </c:pt>
                <c:pt idx="4">
                  <c:v>1000.0</c:v>
                </c:pt>
                <c:pt idx="5">
                  <c:v>1000.0</c:v>
                </c:pt>
                <c:pt idx="6">
                  <c:v>200000.0</c:v>
                </c:pt>
                <c:pt idx="7">
                  <c:v>1000.0</c:v>
                </c:pt>
                <c:pt idx="8">
                  <c:v>1000.0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725912"/>
        <c:axId val="235728872"/>
      </c:scatterChart>
      <c:valAx>
        <c:axId val="235725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5728872"/>
        <c:crosses val="autoZero"/>
        <c:crossBetween val="midCat"/>
      </c:valAx>
      <c:valAx>
        <c:axId val="235728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5725912"/>
        <c:crosses val="autoZero"/>
        <c:crossBetween val="midCat"/>
        <c:dispUnits>
          <c:builtInUnit val="tenThousands"/>
          <c:dispUnitsLbl>
            <c:layout/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Sheet1!$A$2:$A$8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10000.0</c:v>
                </c:pt>
                <c:pt idx="5">
                  <c:v>100000.0</c:v>
                </c:pt>
                <c:pt idx="6">
                  <c:v>1.0E6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752952"/>
        <c:axId val="235755976"/>
      </c:scatterChart>
      <c:valAx>
        <c:axId val="235752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5755976"/>
        <c:crosses val="autoZero"/>
        <c:crossBetween val="midCat"/>
      </c:valAx>
      <c:valAx>
        <c:axId val="235755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5752952"/>
        <c:crosses val="autoZero"/>
        <c:crossBetween val="midCat"/>
        <c:dispUnits>
          <c:builtInUnit val="tenThousands"/>
          <c:dispUnitsLbl>
            <c:layout/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1.0E6</c:v>
                </c:pt>
                <c:pt idx="1">
                  <c:v>316227.7660168381</c:v>
                </c:pt>
                <c:pt idx="2">
                  <c:v>100000.0</c:v>
                </c:pt>
                <c:pt idx="3">
                  <c:v>31622.77660168384</c:v>
                </c:pt>
                <c:pt idx="4">
                  <c:v>10000.0</c:v>
                </c:pt>
                <c:pt idx="5">
                  <c:v>3162.277660168379</c:v>
                </c:pt>
                <c:pt idx="6">
                  <c:v>1000.0</c:v>
                </c:pt>
                <c:pt idx="7">
                  <c:v>316.2277660168382</c:v>
                </c:pt>
                <c:pt idx="8">
                  <c:v>100.0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809976"/>
        <c:axId val="235812936"/>
      </c:scatterChart>
      <c:valAx>
        <c:axId val="235809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5812936"/>
        <c:crosses val="autoZero"/>
        <c:crossBetween val="midCat"/>
      </c:valAx>
      <c:valAx>
        <c:axId val="235812936"/>
        <c:scaling>
          <c:logBase val="10.0"/>
          <c:orientation val="minMax"/>
          <c:min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58099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1.0E6</c:v>
                </c:pt>
                <c:pt idx="1">
                  <c:v>316227.7660168381</c:v>
                </c:pt>
                <c:pt idx="2">
                  <c:v>100000.0</c:v>
                </c:pt>
                <c:pt idx="3">
                  <c:v>31622.77660168384</c:v>
                </c:pt>
                <c:pt idx="4">
                  <c:v>10000.0</c:v>
                </c:pt>
                <c:pt idx="5">
                  <c:v>3162.277660168379</c:v>
                </c:pt>
                <c:pt idx="6">
                  <c:v>1000.0</c:v>
                </c:pt>
                <c:pt idx="7">
                  <c:v>316.2277660168382</c:v>
                </c:pt>
                <c:pt idx="8">
                  <c:v>100.0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837064"/>
        <c:axId val="235840024"/>
      </c:scatterChart>
      <c:valAx>
        <c:axId val="235837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5840024"/>
        <c:crosses val="autoZero"/>
        <c:crossBetween val="midCat"/>
      </c:valAx>
      <c:valAx>
        <c:axId val="235840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58370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100000.0</c:v>
                </c:pt>
                <c:pt idx="1">
                  <c:v>25000.0</c:v>
                </c:pt>
                <c:pt idx="2">
                  <c:v>11111.11111111111</c:v>
                </c:pt>
                <c:pt idx="3">
                  <c:v>6250.0</c:v>
                </c:pt>
                <c:pt idx="4">
                  <c:v>4000.0</c:v>
                </c:pt>
                <c:pt idx="5">
                  <c:v>2777.777777777778</c:v>
                </c:pt>
                <c:pt idx="6">
                  <c:v>2040.816326530612</c:v>
                </c:pt>
                <c:pt idx="7">
                  <c:v>1562.5</c:v>
                </c:pt>
                <c:pt idx="8">
                  <c:v>1234.567901234568</c:v>
                </c:pt>
                <c:pt idx="9">
                  <c:v>1000.0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879592"/>
        <c:axId val="235882552"/>
      </c:scatterChart>
      <c:valAx>
        <c:axId val="235879592"/>
        <c:scaling>
          <c:logBase val="2.0"/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5882552"/>
        <c:crosses val="autoZero"/>
        <c:crossBetween val="midCat"/>
      </c:valAx>
      <c:valAx>
        <c:axId val="235882552"/>
        <c:scaling>
          <c:logBase val="10.0"/>
          <c:orientation val="minMax"/>
          <c:min val="1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587959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Sheet1!$A$2:$A$17</c:f>
              <c:numCache>
                <c:formatCode>General</c:formatCode>
                <c:ptCount val="1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100000.0</c:v>
                </c:pt>
                <c:pt idx="1">
                  <c:v>25000.0</c:v>
                </c:pt>
                <c:pt idx="2">
                  <c:v>11111.11111111111</c:v>
                </c:pt>
                <c:pt idx="3">
                  <c:v>6250.0</c:v>
                </c:pt>
                <c:pt idx="4">
                  <c:v>4000.0</c:v>
                </c:pt>
                <c:pt idx="5">
                  <c:v>2777.777777777778</c:v>
                </c:pt>
                <c:pt idx="6">
                  <c:v>2040.816326530612</c:v>
                </c:pt>
                <c:pt idx="7">
                  <c:v>1562.5</c:v>
                </c:pt>
                <c:pt idx="8">
                  <c:v>1234.567901234568</c:v>
                </c:pt>
                <c:pt idx="9">
                  <c:v>1000.0</c:v>
                </c:pt>
                <c:pt idx="10">
                  <c:v>826.4462809917352</c:v>
                </c:pt>
                <c:pt idx="11">
                  <c:v>694.4444444444442</c:v>
                </c:pt>
                <c:pt idx="12">
                  <c:v>591.715976331361</c:v>
                </c:pt>
                <c:pt idx="13">
                  <c:v>510.204081632653</c:v>
                </c:pt>
                <c:pt idx="14">
                  <c:v>444.4444444444445</c:v>
                </c:pt>
                <c:pt idx="15">
                  <c:v>390.625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907064"/>
        <c:axId val="235910024"/>
      </c:scatterChart>
      <c:valAx>
        <c:axId val="235907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5910024"/>
        <c:crossesAt val="10.0"/>
        <c:crossBetween val="midCat"/>
        <c:majorUnit val="2.0"/>
      </c:valAx>
      <c:valAx>
        <c:axId val="235910024"/>
        <c:scaling>
          <c:logBase val="10.0"/>
          <c:orientation val="minMax"/>
          <c:min val="1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59070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AEDCC-6929-AF46-809C-0EAF36BB4F42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5171C-5920-0344-87F5-19EBC5444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16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96BEBB-2A40-B847-B6A3-30E7EFD02A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21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7BD9-9992-4240-BA7D-4E059C0BD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7C4-6DC3-954F-96AB-D597D889E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9C14-9296-134F-98C7-160C4151C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CSE 344 – Winter 2012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395A72-8585-774E-A6D9-C880D4400FE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D5D7-247A-C749-AE8A-55DFE122B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417D-1F6E-8B42-8D4E-B737E4BAA3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E383-1258-154B-9EBE-E335E4E78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EB20-918E-B141-9139-B65C4638C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94DF-2D3D-EA42-A7EC-A6AAE628D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4DFE-39C9-B04E-A4E0-67EB48232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DCED-B257-FB41-8383-7451AE5CB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4997-910E-DA45-863F-413D5EDA33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30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CSE 344 – Winter 2012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  <a:cs typeface="+mn-cs"/>
              </a:defRPr>
            </a:lvl1pPr>
          </a:lstStyle>
          <a:p>
            <a:fld id="{06B94997-910E-DA45-863F-413D5EDA339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Osaka" charset="-128"/>
          <a:cs typeface="Osaka" charset="-128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Osaka" charset="-128"/>
          <a:cs typeface="Osaka" charset="-128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Osaka" charset="-128"/>
          <a:cs typeface="Osaka" charset="-128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222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1016000"/>
          </a:xfrm>
          <a:prstGeom prst="rect">
            <a:avLst/>
          </a:prstGeom>
          <a:solidFill>
            <a:srgbClr val="7B0099"/>
          </a:solidFill>
          <a:ln w="222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0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0">
            <a:gsLst>
              <a:gs pos="0">
                <a:srgbClr val="E6E6E6"/>
              </a:gs>
              <a:gs pos="100000">
                <a:schemeClr val="bg1"/>
              </a:gs>
            </a:gsLst>
            <a:lin ang="5400000" scaled="1"/>
          </a:gradFill>
          <a:ln w="222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84138"/>
            <a:ext cx="8915400" cy="906462"/>
          </a:xfrm>
          <a:prstGeom prst="rect">
            <a:avLst/>
          </a:prstGeom>
          <a:solidFill>
            <a:srgbClr val="7B00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220788"/>
            <a:ext cx="8061325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330700" y="65786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defTabSz="457200" fontAlgn="auto">
              <a:spcBef>
                <a:spcPct val="50000"/>
              </a:spcBef>
              <a:spcAft>
                <a:spcPts val="0"/>
              </a:spcAft>
            </a:pPr>
            <a:r>
              <a:rPr lang="en-US" sz="1000" b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-</a:t>
            </a:r>
            <a:r>
              <a:rPr lang="en-US" sz="10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fld id="{7410E113-558F-F546-A226-0BD4B56A8598}" type="slidenum">
              <a:rPr lang="en-US" sz="1000">
                <a:solidFill>
                  <a:srgbClr val="000000"/>
                </a:solidFill>
                <a:latin typeface="Arial"/>
                <a:ea typeface="+mn-ea"/>
                <a:cs typeface="+mn-cs"/>
              </a:rPr>
              <a:pPr defTabSz="457200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r>
              <a:rPr lang="en-US" sz="10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00" b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-</a:t>
            </a:r>
          </a:p>
        </p:txBody>
      </p:sp>
      <p:pic>
        <p:nvPicPr>
          <p:cNvPr id="18444" name="Picture 12" descr="3d_ybang_bu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9638" y="6500813"/>
            <a:ext cx="538162" cy="3571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1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1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1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1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1" fontAlgn="base" hangingPunct="1">
        <a:spcBef>
          <a:spcPct val="3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3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35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35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35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35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35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hadoop.apache.org/pig/" TargetMode="Externa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Data Management</a:t>
            </a:r>
            <a:br>
              <a:rPr lang="en-US" dirty="0"/>
            </a:br>
            <a:r>
              <a:rPr lang="en-US" dirty="0"/>
              <a:t>CSE 344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629400" cy="1752600"/>
          </a:xfrm>
        </p:spPr>
        <p:txBody>
          <a:bodyPr/>
          <a:lstStyle/>
          <a:p>
            <a:r>
              <a:rPr lang="en-US" dirty="0" smtClean="0"/>
              <a:t>Lecture 23</a:t>
            </a:r>
            <a:br>
              <a:rPr lang="en-US" dirty="0" smtClean="0"/>
            </a:br>
            <a:r>
              <a:rPr lang="en-US" dirty="0" smtClean="0"/>
              <a:t>Analyzing Big Graphs and Pig Latin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7BD9-9992-4240-BA7D-4E059C0BD2D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Histogram of the 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6172200" cy="5118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8400" y="2209800"/>
            <a:ext cx="2892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 1990’s</a:t>
            </a:r>
          </a:p>
          <a:p>
            <a:r>
              <a:rPr lang="en-US" dirty="0" smtClean="0"/>
              <a:t>200M Webpages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3810000"/>
            <a:ext cx="23606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Exponential ?</a:t>
            </a:r>
          </a:p>
          <a:p>
            <a:endParaRPr lang="en-US" dirty="0"/>
          </a:p>
          <a:p>
            <a:r>
              <a:rPr lang="en-US" dirty="0" err="1" smtClean="0"/>
              <a:t>Zipf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Bowtie Structure of the Web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2999"/>
            <a:ext cx="8686800" cy="565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Parallel Execution in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Data is typically a file in the Google File System </a:t>
            </a:r>
          </a:p>
          <a:p>
            <a:pPr lvl="1"/>
            <a:r>
              <a:rPr lang="en-US" sz="2000" dirty="0" smtClean="0"/>
              <a:t>HDFS for </a:t>
            </a:r>
            <a:r>
              <a:rPr lang="en-US" sz="2000" dirty="0" err="1" smtClean="0"/>
              <a:t>Hadoop</a:t>
            </a:r>
            <a:endParaRPr lang="en-US" sz="2000" dirty="0" smtClean="0"/>
          </a:p>
          <a:p>
            <a:pPr lvl="1"/>
            <a:r>
              <a:rPr lang="en-US" sz="2000" dirty="0" smtClean="0"/>
              <a:t>File system partitions file into chunks </a:t>
            </a:r>
          </a:p>
          <a:p>
            <a:pPr lvl="1"/>
            <a:r>
              <a:rPr lang="en-US" sz="2000" dirty="0" smtClean="0"/>
              <a:t>Each chunk is replicated on </a:t>
            </a:r>
            <a:r>
              <a:rPr lang="en-US" sz="2000" dirty="0" err="1" smtClean="0"/>
              <a:t>k</a:t>
            </a:r>
            <a:r>
              <a:rPr lang="en-US" sz="2000" dirty="0" smtClean="0"/>
              <a:t> (typically 3) machines</a:t>
            </a:r>
          </a:p>
          <a:p>
            <a:r>
              <a:rPr lang="en-US" sz="2400" dirty="0" smtClean="0"/>
              <a:t>Each machine can run a few map and reduce tasks simultaneously</a:t>
            </a:r>
          </a:p>
          <a:p>
            <a:r>
              <a:rPr lang="en-US" sz="2400" dirty="0" smtClean="0"/>
              <a:t>Each map task consumes one chunk</a:t>
            </a:r>
          </a:p>
          <a:p>
            <a:pPr lvl="1"/>
            <a:r>
              <a:rPr lang="en-US" sz="2000" dirty="0" smtClean="0"/>
              <a:t>Can adjust how much data goes into each map task using “splits”</a:t>
            </a:r>
          </a:p>
          <a:p>
            <a:pPr lvl="1"/>
            <a:r>
              <a:rPr lang="en-US" sz="2000" dirty="0" smtClean="0"/>
              <a:t>Scheduler tries to schedule map task where its input data is located</a:t>
            </a:r>
          </a:p>
          <a:p>
            <a:r>
              <a:rPr lang="en-US" sz="2400" dirty="0" smtClean="0"/>
              <a:t>Map output is partitioned across reducers </a:t>
            </a:r>
          </a:p>
          <a:p>
            <a:r>
              <a:rPr lang="en-US" sz="2400" dirty="0" smtClean="0"/>
              <a:t>Map output is also written locally to disk</a:t>
            </a:r>
          </a:p>
          <a:p>
            <a:r>
              <a:rPr lang="en-US" sz="2400" dirty="0" smtClean="0"/>
              <a:t>Number of reduce tasks is configurable</a:t>
            </a:r>
          </a:p>
          <a:p>
            <a:r>
              <a:rPr lang="en-US" sz="2400" dirty="0" smtClean="0"/>
              <a:t>System shuffles data between map and reduce tasks</a:t>
            </a:r>
          </a:p>
          <a:p>
            <a:r>
              <a:rPr lang="en-US" sz="2400" dirty="0" smtClean="0"/>
              <a:t>Reducers sort-merge data before consuming it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3" descr="MapReduceDAG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09825"/>
            <a:ext cx="82296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33600" y="3733800"/>
            <a:ext cx="487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400" y="3886200"/>
            <a:ext cx="990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67500" y="3924300"/>
            <a:ext cx="7239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65838" y="3429000"/>
            <a:ext cx="182562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3419475"/>
            <a:ext cx="182563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 sz="2000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75786" name="TextBox 10"/>
          <p:cNvSpPr txBox="1">
            <a:spLocks noChangeArrowheads="1"/>
          </p:cNvSpPr>
          <p:nvPr/>
        </p:nvSpPr>
        <p:spPr bwMode="auto">
          <a:xfrm>
            <a:off x="3732213" y="4125913"/>
            <a:ext cx="15430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 sz="2000">
                <a:solidFill>
                  <a:srgbClr val="000000"/>
                </a:solidFill>
                <a:latin typeface="Calibri" charset="0"/>
              </a:rPr>
              <a:t>Local storage</a:t>
            </a:r>
          </a:p>
        </p:txBody>
      </p:sp>
      <p:sp>
        <p:nvSpPr>
          <p:cNvPr id="12" name="Can 11"/>
          <p:cNvSpPr/>
          <p:nvPr/>
        </p:nvSpPr>
        <p:spPr>
          <a:xfrm>
            <a:off x="3656013" y="4049713"/>
            <a:ext cx="1601787" cy="52228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 sz="2000">
                <a:solidFill>
                  <a:srgbClr val="FFFFFF"/>
                </a:solidFill>
                <a:latin typeface="Calibri" charset="0"/>
                <a:cs typeface="ＭＳ Ｐゴシック" charset="-128"/>
              </a:rPr>
              <a:t>`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261644" y="3891757"/>
            <a:ext cx="314325" cy="1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413250" y="3890963"/>
            <a:ext cx="315913" cy="15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2284413" y="17145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579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Phases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EB20-918E-B141-9139-B65C4638CC6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Illustrated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92249" y="2412917"/>
            <a:ext cx="1269182" cy="875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map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2249" y="4123565"/>
            <a:ext cx="1269182" cy="875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reduce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26055" y="2412917"/>
            <a:ext cx="1269182" cy="875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map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26055" y="4123565"/>
            <a:ext cx="1269182" cy="875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reduce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11" idx="0"/>
          </p:cNvCxnSpPr>
          <p:nvPr/>
        </p:nvCxnSpPr>
        <p:spPr>
          <a:xfrm rot="16200000" flipH="1">
            <a:off x="3975987" y="2838906"/>
            <a:ext cx="835512" cy="173380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rot="5400000">
            <a:off x="3109084" y="3705809"/>
            <a:ext cx="835512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rot="5400000">
            <a:off x="4842890" y="3705809"/>
            <a:ext cx="835512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9" idx="0"/>
          </p:cNvCxnSpPr>
          <p:nvPr/>
        </p:nvCxnSpPr>
        <p:spPr>
          <a:xfrm rot="5400000">
            <a:off x="3975987" y="2838906"/>
            <a:ext cx="835512" cy="173380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" y="1212588"/>
            <a:ext cx="473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Romeo, Romeo, wherefore art thou Romeo?</a:t>
            </a:r>
            <a:endParaRPr lang="en-US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>
            <a:stCxn id="25" idx="2"/>
            <a:endCxn id="8" idx="0"/>
          </p:cNvCxnSpPr>
          <p:nvPr/>
        </p:nvCxnSpPr>
        <p:spPr>
          <a:xfrm rot="16200000" flipH="1">
            <a:off x="2570881" y="1456957"/>
            <a:ext cx="830997" cy="1080922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3204" y="1212588"/>
            <a:ext cx="222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What, art thou hurt?</a:t>
            </a:r>
            <a:endParaRPr lang="en-US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38" name="Straight Connector 37"/>
          <p:cNvCxnSpPr>
            <a:stCxn id="37" idx="2"/>
            <a:endCxn id="10" idx="0"/>
          </p:cNvCxnSpPr>
          <p:nvPr/>
        </p:nvCxnSpPr>
        <p:spPr>
          <a:xfrm rot="5400000">
            <a:off x="5642612" y="1199955"/>
            <a:ext cx="830997" cy="1594927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Illustrated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92249" y="2412917"/>
            <a:ext cx="1269182" cy="875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map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2249" y="4123565"/>
            <a:ext cx="1269182" cy="875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reduce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26055" y="2412917"/>
            <a:ext cx="1269182" cy="875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map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26055" y="4123565"/>
            <a:ext cx="1269182" cy="875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reduce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11" idx="0"/>
          </p:cNvCxnSpPr>
          <p:nvPr/>
        </p:nvCxnSpPr>
        <p:spPr>
          <a:xfrm rot="16200000" flipH="1">
            <a:off x="3975987" y="2838906"/>
            <a:ext cx="835512" cy="173380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rot="5400000">
            <a:off x="3109084" y="3705809"/>
            <a:ext cx="835512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rot="5400000">
            <a:off x="4842890" y="3705809"/>
            <a:ext cx="835512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9" idx="0"/>
          </p:cNvCxnSpPr>
          <p:nvPr/>
        </p:nvCxnSpPr>
        <p:spPr>
          <a:xfrm rot="5400000">
            <a:off x="3975987" y="2838906"/>
            <a:ext cx="835512" cy="173380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" y="1212588"/>
            <a:ext cx="473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Romeo, Romeo, wherefore art thou Romeo?</a:t>
            </a:r>
            <a:endParaRPr lang="en-US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1884" y="2064535"/>
            <a:ext cx="148059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Romeo,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Romeo,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wherefore,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art,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thou,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Romeo, 1</a:t>
            </a:r>
            <a:endParaRPr lang="en-US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>
            <a:stCxn id="25" idx="2"/>
            <a:endCxn id="8" idx="0"/>
          </p:cNvCxnSpPr>
          <p:nvPr/>
        </p:nvCxnSpPr>
        <p:spPr>
          <a:xfrm rot="16200000" flipH="1">
            <a:off x="2570881" y="1456957"/>
            <a:ext cx="830997" cy="1080922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3204" y="1212588"/>
            <a:ext cx="222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What, art thou hurt?</a:t>
            </a:r>
            <a:endParaRPr lang="en-US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38" name="Straight Connector 37"/>
          <p:cNvCxnSpPr>
            <a:stCxn id="37" idx="2"/>
            <a:endCxn id="10" idx="0"/>
          </p:cNvCxnSpPr>
          <p:nvPr/>
        </p:nvCxnSpPr>
        <p:spPr>
          <a:xfrm rot="5400000">
            <a:off x="5642612" y="1199955"/>
            <a:ext cx="830997" cy="1594927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15974" y="2341534"/>
            <a:ext cx="980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What,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art,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thou,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hurt, 1</a:t>
            </a:r>
            <a:endParaRPr lang="en-US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Illustrated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92249" y="2412917"/>
            <a:ext cx="1269182" cy="875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map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2249" y="4123565"/>
            <a:ext cx="1269182" cy="875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reduce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26055" y="2412917"/>
            <a:ext cx="1269182" cy="875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map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26055" y="4123565"/>
            <a:ext cx="1269182" cy="875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reduce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11" idx="0"/>
          </p:cNvCxnSpPr>
          <p:nvPr/>
        </p:nvCxnSpPr>
        <p:spPr>
          <a:xfrm rot="16200000" flipH="1">
            <a:off x="3975987" y="2838906"/>
            <a:ext cx="835512" cy="173380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rot="5400000">
            <a:off x="3109084" y="3705809"/>
            <a:ext cx="835512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rot="5400000">
            <a:off x="4842890" y="3705809"/>
            <a:ext cx="835512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9" idx="0"/>
          </p:cNvCxnSpPr>
          <p:nvPr/>
        </p:nvCxnSpPr>
        <p:spPr>
          <a:xfrm rot="5400000">
            <a:off x="3975987" y="2838906"/>
            <a:ext cx="835512" cy="173380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" y="1212588"/>
            <a:ext cx="473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Romeo, Romeo, wherefore art thou Romeo?</a:t>
            </a:r>
            <a:endParaRPr lang="en-US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1884" y="2064535"/>
            <a:ext cx="148059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Romeo,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Romeo,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wherefore,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art,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thou,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Romeo, 1</a:t>
            </a:r>
            <a:endParaRPr lang="en-US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884" y="4124359"/>
            <a:ext cx="123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art, (1, 1)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hurt (1),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thou (1, 1)</a:t>
            </a:r>
          </a:p>
        </p:txBody>
      </p:sp>
      <p:cxnSp>
        <p:nvCxnSpPr>
          <p:cNvPr id="33" name="Straight Connector 32"/>
          <p:cNvCxnSpPr>
            <a:stCxn id="25" idx="2"/>
            <a:endCxn id="8" idx="0"/>
          </p:cNvCxnSpPr>
          <p:nvPr/>
        </p:nvCxnSpPr>
        <p:spPr>
          <a:xfrm rot="16200000" flipH="1">
            <a:off x="2570881" y="1456957"/>
            <a:ext cx="830997" cy="1080922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3204" y="1212588"/>
            <a:ext cx="222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What, art thou hurt?</a:t>
            </a:r>
            <a:endParaRPr lang="en-US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38" name="Straight Connector 37"/>
          <p:cNvCxnSpPr>
            <a:stCxn id="37" idx="2"/>
            <a:endCxn id="10" idx="0"/>
          </p:cNvCxnSpPr>
          <p:nvPr/>
        </p:nvCxnSpPr>
        <p:spPr>
          <a:xfrm rot="5400000">
            <a:off x="5642612" y="1199955"/>
            <a:ext cx="830997" cy="1594927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15974" y="2341534"/>
            <a:ext cx="980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What,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art,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thou,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hurt, 1</a:t>
            </a:r>
            <a:endParaRPr lang="en-US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15974" y="4124359"/>
            <a:ext cx="1865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Romeo, (1, 1, 1)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wherefore, (1)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what, (1)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Illustrated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92249" y="2412917"/>
            <a:ext cx="1269182" cy="875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map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2249" y="4123565"/>
            <a:ext cx="1269182" cy="875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reduce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26055" y="2412917"/>
            <a:ext cx="1269182" cy="875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map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26055" y="4123565"/>
            <a:ext cx="1269182" cy="875136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reduce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11" idx="0"/>
          </p:cNvCxnSpPr>
          <p:nvPr/>
        </p:nvCxnSpPr>
        <p:spPr>
          <a:xfrm rot="16200000" flipH="1">
            <a:off x="3975987" y="2838906"/>
            <a:ext cx="835512" cy="173380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rot="5400000">
            <a:off x="3109084" y="3705809"/>
            <a:ext cx="835512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rot="5400000">
            <a:off x="4842890" y="3705809"/>
            <a:ext cx="835512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9" idx="0"/>
          </p:cNvCxnSpPr>
          <p:nvPr/>
        </p:nvCxnSpPr>
        <p:spPr>
          <a:xfrm rot="5400000">
            <a:off x="3975987" y="2838906"/>
            <a:ext cx="835512" cy="173380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" y="1212588"/>
            <a:ext cx="473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Romeo, Romeo, wherefore art thou Romeo?</a:t>
            </a:r>
            <a:endParaRPr lang="en-US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1884" y="2064535"/>
            <a:ext cx="148059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Romeo,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Romeo,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wherefore,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art,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thou,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Romeo, 1</a:t>
            </a:r>
            <a:endParaRPr lang="en-US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884" y="4124359"/>
            <a:ext cx="123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art, (1, 1)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hurt (1),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thou (1, 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91884" y="5426608"/>
            <a:ext cx="890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art, 2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hurt,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thou, 2</a:t>
            </a:r>
            <a:endParaRPr lang="en-US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>
            <a:stCxn id="25" idx="2"/>
            <a:endCxn id="8" idx="0"/>
          </p:cNvCxnSpPr>
          <p:nvPr/>
        </p:nvCxnSpPr>
        <p:spPr>
          <a:xfrm rot="16200000" flipH="1">
            <a:off x="2570881" y="1456957"/>
            <a:ext cx="830997" cy="1080922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3204" y="1212588"/>
            <a:ext cx="222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What, art thou hurt?</a:t>
            </a:r>
            <a:endParaRPr lang="en-US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38" name="Straight Connector 37"/>
          <p:cNvCxnSpPr>
            <a:stCxn id="37" idx="2"/>
            <a:endCxn id="10" idx="0"/>
          </p:cNvCxnSpPr>
          <p:nvPr/>
        </p:nvCxnSpPr>
        <p:spPr>
          <a:xfrm rot="5400000">
            <a:off x="5642612" y="1199955"/>
            <a:ext cx="830997" cy="1594927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15974" y="2341534"/>
            <a:ext cx="980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What,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art,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thou,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hurt, 1</a:t>
            </a:r>
            <a:endParaRPr lang="en-US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15974" y="4124359"/>
            <a:ext cx="1865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Romeo, (1, 1, 1)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wherefore, (1)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what, (1)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5974" y="5426608"/>
            <a:ext cx="1480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Romeo, 3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wherefore, 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what, 1</a:t>
            </a:r>
            <a:endParaRPr lang="en-US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47" name="Straight Connector 46"/>
          <p:cNvCxnSpPr>
            <a:stCxn id="9" idx="2"/>
            <a:endCxn id="30" idx="3"/>
          </p:cNvCxnSpPr>
          <p:nvPr/>
        </p:nvCxnSpPr>
        <p:spPr>
          <a:xfrm rot="5400000">
            <a:off x="2259864" y="4621297"/>
            <a:ext cx="889572" cy="164438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2"/>
            <a:endCxn id="43" idx="1"/>
          </p:cNvCxnSpPr>
          <p:nvPr/>
        </p:nvCxnSpPr>
        <p:spPr>
          <a:xfrm rot="16200000" flipH="1">
            <a:off x="5493524" y="4765823"/>
            <a:ext cx="889572" cy="1355328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Parallelism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reads = good read speeds</a:t>
            </a:r>
          </a:p>
          <a:p>
            <a:r>
              <a:rPr lang="en-US" dirty="0" smtClean="0"/>
              <a:t>In large cluster failures are guaranteed; </a:t>
            </a:r>
            <a:r>
              <a:rPr lang="en-US" dirty="0" err="1" smtClean="0"/>
              <a:t>MapReduce</a:t>
            </a:r>
            <a:r>
              <a:rPr lang="en-US" dirty="0" smtClean="0"/>
              <a:t> handles retries</a:t>
            </a:r>
          </a:p>
          <a:p>
            <a:r>
              <a:rPr lang="en-US" dirty="0" smtClean="0"/>
              <a:t>Good fit for batch processing applications that need to touch all your data:</a:t>
            </a:r>
          </a:p>
          <a:p>
            <a:pPr lvl="1"/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model tuning</a:t>
            </a:r>
          </a:p>
          <a:p>
            <a:r>
              <a:rPr lang="en-US" dirty="0" smtClean="0"/>
              <a:t>Bad fit for applications that need to find one particular record</a:t>
            </a:r>
          </a:p>
          <a:p>
            <a:r>
              <a:rPr lang="en-US" dirty="0" smtClean="0"/>
              <a:t>Bad fit for applications that need to communicate between processes; oriented around independent units of work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engine for executing programs on top of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It provides a language, Pig Latin, to specify these programs </a:t>
            </a:r>
          </a:p>
          <a:p>
            <a:r>
              <a:rPr lang="en-US" dirty="0" smtClean="0"/>
              <a:t>An Apache open source project </a:t>
            </a:r>
            <a:r>
              <a:rPr lang="en-US" dirty="0" smtClean="0">
                <a:hlinkClick r:id="rId2"/>
              </a:rPr>
              <a:t>http://hadoop.apache.org/pig/</a:t>
            </a:r>
            <a:endParaRPr lang="en-US" dirty="0"/>
          </a:p>
        </p:txBody>
      </p:sp>
      <p:pic>
        <p:nvPicPr>
          <p:cNvPr id="4" name="Picture 3" descr="pig_on_elepha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155" y="3089318"/>
            <a:ext cx="3523799" cy="3173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An example of Big Data Analysis</a:t>
            </a:r>
          </a:p>
          <a:p>
            <a:endParaRPr lang="en-US" dirty="0" smtClean="0"/>
          </a:p>
          <a:p>
            <a:r>
              <a:rPr lang="en-US" dirty="0" smtClean="0"/>
              <a:t>Introduction to Pig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44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Pig?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Suppose you have user data in one file, website data in another, and you need to find the top 5 most visited sites by users aged 18 - 25.</a:t>
            </a:r>
            <a:endParaRPr lang="en-US" sz="900" kern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4719637" y="1705769"/>
            <a:ext cx="1425575" cy="36671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Load Users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7288212" y="1713706"/>
            <a:ext cx="1425575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Load Pages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697412" y="2399506"/>
            <a:ext cx="15240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Filter by age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069012" y="3161506"/>
            <a:ext cx="16002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Join on name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6069012" y="3771106"/>
            <a:ext cx="16002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Group on url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6145212" y="4380706"/>
            <a:ext cx="1425575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Count clicks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916612" y="4990306"/>
            <a:ext cx="18288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Order by clicks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221412" y="5599906"/>
            <a:ext cx="13716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Take top 5</a:t>
            </a: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>
            <a:off x="5383212" y="209470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>
            <a:off x="6831012" y="35425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>
            <a:off x="5383212" y="27805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>
            <a:off x="5383212" y="3009106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 flipV="1">
            <a:off x="8050212" y="2094706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>
            <a:off x="6831012" y="30091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6831012" y="41521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 flipH="1">
            <a:off x="6831012" y="47617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 flipH="1">
            <a:off x="6831012" y="53713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MapReduce</a:t>
            </a:r>
            <a:endParaRPr 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495767" y="1179383"/>
          <a:ext cx="8326471" cy="4346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6" name="Document" r:id="rId3" imgW="13716000" imgH="9525000" progId="Word.Document.8">
                  <p:embed/>
                </p:oleObj>
              </mc:Choice>
              <mc:Fallback>
                <p:oleObj name="Document" r:id="rId3" imgW="13716000" imgH="9525000" progId="Word.Document.8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67" y="1179383"/>
                        <a:ext cx="8326471" cy="4346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1165" y="5871013"/>
            <a:ext cx="5553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170 lines of code, 4 hours to write</a:t>
            </a:r>
            <a:endParaRPr lang="en-US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Pig Latin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1270105"/>
            <a:ext cx="7924800" cy="4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Users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‘users’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(name, age);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Fltrd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filter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Users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       age &gt;= 18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age &lt;= 25; 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Pages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‘pages’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(user,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Jnd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Fltrd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name, Pages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user;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Grpd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group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Jnd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Smmd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Grpd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generate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group,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COUNT(Jnd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clicks;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Srtd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Smmd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clicks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desc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urier New" charset="0"/>
              </a:rPr>
              <a:t>Top5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limit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Srtd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store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</a:rPr>
              <a:t>Top5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‘</a:t>
            </a:r>
            <a:r>
              <a:rPr lang="en-US" sz="2400" dirty="0" smtClean="0">
                <a:solidFill>
                  <a:srgbClr val="0000FF"/>
                </a:solidFill>
                <a:latin typeface="Courier New" charset="0"/>
              </a:rPr>
              <a:t>top5sites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;</a:t>
            </a:r>
            <a:endParaRPr lang="en-US" sz="48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1165" y="5609403"/>
            <a:ext cx="571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lines of code, 15 minutes to write</a:t>
            </a:r>
            <a:endParaRPr lang="en-US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 smtClean="0"/>
              <a:t>Pig System Overview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C53-F16C-814B-9E28-DF1616FB56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1524000" y="1793874"/>
            <a:ext cx="762000" cy="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2286000" y="1562100"/>
            <a:ext cx="1027113" cy="571500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600">
                <a:solidFill>
                  <a:schemeClr val="tx1"/>
                </a:solidFill>
                <a:ea typeface="Arial" charset="0"/>
                <a:cs typeface="Arial" charset="0"/>
              </a:rPr>
              <a:t>Pig Latin </a:t>
            </a:r>
          </a:p>
          <a:p>
            <a:pPr marL="39688"/>
            <a:r>
              <a:rPr lang="en-US" sz="1600">
                <a:solidFill>
                  <a:schemeClr val="tx1"/>
                </a:solidFill>
                <a:ea typeface="Arial" charset="0"/>
                <a:cs typeface="Arial" charset="0"/>
              </a:rPr>
              <a:t>program</a:t>
            </a:r>
          </a:p>
        </p:txBody>
      </p:sp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95500"/>
            <a:ext cx="7302500" cy="4914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429000" y="1143000"/>
            <a:ext cx="5715000" cy="156368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A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LOAD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'file1' AS (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sid,pid,mass,px:double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);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endParaRPr lang="en-US" sz="1600" dirty="0" smtClean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B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LOAD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'file2' AS (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sid,pid,mass,px:double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);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endParaRPr lang="en-US" sz="1600" dirty="0" smtClean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FILTER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A BY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px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&lt; 1.0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;</a:t>
            </a:r>
          </a:p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D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JOIN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C BY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sid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, </a:t>
            </a:r>
          </a:p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       B BY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sid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;</a:t>
            </a:r>
          </a:p>
          <a:p>
            <a:pPr marL="39688"/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INTO '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output.txt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';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953000" y="2706688"/>
            <a:ext cx="0" cy="265112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" y="5943600"/>
            <a:ext cx="1724816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Ensemble of </a:t>
            </a:r>
            <a:r>
              <a:rPr lang="en-US" sz="1600" dirty="0" err="1" smtClean="0"/>
              <a:t>MapReduce</a:t>
            </a:r>
            <a:r>
              <a:rPr lang="en-US" sz="1600" dirty="0" smtClean="0"/>
              <a:t> jobs</a:t>
            </a:r>
            <a:endParaRPr lang="en-US" sz="1600" dirty="0"/>
          </a:p>
        </p:txBody>
      </p:sp>
      <p:grpSp>
        <p:nvGrpSpPr>
          <p:cNvPr id="2" name="Group 19"/>
          <p:cNvGrpSpPr/>
          <p:nvPr/>
        </p:nvGrpSpPr>
        <p:grpSpPr>
          <a:xfrm>
            <a:off x="29116" y="4648200"/>
            <a:ext cx="8124283" cy="2209799"/>
            <a:chOff x="29116" y="4648200"/>
            <a:chExt cx="8124283" cy="2209799"/>
          </a:xfrm>
        </p:grpSpPr>
        <p:sp>
          <p:nvSpPr>
            <p:cNvPr id="18" name="Rectangle 17"/>
            <p:cNvSpPr/>
            <p:nvPr/>
          </p:nvSpPr>
          <p:spPr>
            <a:xfrm>
              <a:off x="29116" y="5004946"/>
              <a:ext cx="8124283" cy="1853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3313112" y="4648200"/>
              <a:ext cx="4840287" cy="162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" name="Group 13"/>
          <p:cNvGrpSpPr/>
          <p:nvPr/>
        </p:nvGrpSpPr>
        <p:grpSpPr>
          <a:xfrm>
            <a:off x="838200" y="1485900"/>
            <a:ext cx="609600" cy="609600"/>
            <a:chOff x="685800" y="990600"/>
            <a:chExt cx="609600" cy="609600"/>
          </a:xfrm>
        </p:grpSpPr>
        <p:sp>
          <p:nvSpPr>
            <p:cNvPr id="24578" name="Oval 2"/>
            <p:cNvSpPr>
              <a:spLocks/>
            </p:cNvSpPr>
            <p:nvPr/>
          </p:nvSpPr>
          <p:spPr bwMode="auto">
            <a:xfrm>
              <a:off x="685800" y="990600"/>
              <a:ext cx="609600" cy="609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9" name="Oval 3"/>
            <p:cNvSpPr>
              <a:spLocks/>
            </p:cNvSpPr>
            <p:nvPr/>
          </p:nvSpPr>
          <p:spPr bwMode="auto">
            <a:xfrm>
              <a:off x="1143000" y="1176338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0" name="Oval 4"/>
            <p:cNvSpPr>
              <a:spLocks/>
            </p:cNvSpPr>
            <p:nvPr/>
          </p:nvSpPr>
          <p:spPr bwMode="auto">
            <a:xfrm>
              <a:off x="762000" y="1176338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1" name="Freeform 5"/>
            <p:cNvSpPr>
              <a:spLocks/>
            </p:cNvSpPr>
            <p:nvPr/>
          </p:nvSpPr>
          <p:spPr bwMode="auto">
            <a:xfrm>
              <a:off x="838200" y="1371600"/>
              <a:ext cx="304800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6" y="6262"/>
                </a:cxn>
                <a:cxn ang="0">
                  <a:pos x="10470" y="21600"/>
                </a:cxn>
                <a:cxn ang="0">
                  <a:pos x="16518" y="19331"/>
                </a:cxn>
                <a:cxn ang="0">
                  <a:pos x="18398" y="15338"/>
                </a:cxn>
                <a:cxn ang="0">
                  <a:pos x="20329" y="6807"/>
                </a:cxn>
                <a:cxn ang="0">
                  <a:pos x="21600" y="118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407" y="2269"/>
                    <a:pt x="1423" y="4175"/>
                    <a:pt x="2236" y="6262"/>
                  </a:cubicBezTo>
                  <a:cubicBezTo>
                    <a:pt x="4371" y="11798"/>
                    <a:pt x="6760" y="19150"/>
                    <a:pt x="10470" y="21600"/>
                  </a:cubicBezTo>
                  <a:cubicBezTo>
                    <a:pt x="13265" y="21055"/>
                    <a:pt x="14129" y="20874"/>
                    <a:pt x="16518" y="19331"/>
                  </a:cubicBezTo>
                  <a:cubicBezTo>
                    <a:pt x="17178" y="18061"/>
                    <a:pt x="17941" y="16881"/>
                    <a:pt x="18398" y="15338"/>
                  </a:cubicBezTo>
                  <a:cubicBezTo>
                    <a:pt x="19160" y="12343"/>
                    <a:pt x="19008" y="9076"/>
                    <a:pt x="20329" y="6807"/>
                  </a:cubicBezTo>
                  <a:cubicBezTo>
                    <a:pt x="20634" y="5082"/>
                    <a:pt x="20787" y="2541"/>
                    <a:pt x="21600" y="118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can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f</a:t>
            </a:r>
            <a:r>
              <a:rPr lang="en-US" dirty="0" smtClean="0"/>
              <a:t>ly?</a:t>
            </a:r>
            <a:endParaRPr lang="en-US" dirty="0"/>
          </a:p>
        </p:txBody>
      </p:sp>
      <p:pic>
        <p:nvPicPr>
          <p:cNvPr id="6" name="Picture 5" descr="pigvsmrpe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4" y="1151419"/>
            <a:ext cx="8178142" cy="4924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Many large databases are graphs</a:t>
            </a:r>
          </a:p>
          <a:p>
            <a:r>
              <a:rPr lang="en-US" sz="2800" dirty="0" smtClean="0"/>
              <a:t>Give examples in class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153150" y="19812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b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334250" y="19812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d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743700" y="24765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e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924800" y="24765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153150" y="29718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f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334250" y="29718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g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562600" y="24765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a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15" name="Curved Connector 14"/>
          <p:cNvCxnSpPr>
            <a:stCxn id="6" idx="7"/>
            <a:endCxn id="7" idx="1"/>
          </p:cNvCxnSpPr>
          <p:nvPr/>
        </p:nvCxnSpPr>
        <p:spPr>
          <a:xfrm rot="5400000" flipH="1" flipV="1">
            <a:off x="6858000" y="1504950"/>
            <a:ext cx="12700" cy="1019456"/>
          </a:xfrm>
          <a:prstGeom prst="curvedConnector3">
            <a:avLst>
              <a:gd name="adj1" fmla="val 20636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5"/>
            <a:endCxn id="9" idx="2"/>
          </p:cNvCxnSpPr>
          <p:nvPr/>
        </p:nvCxnSpPr>
        <p:spPr>
          <a:xfrm rot="16200000" flipH="1">
            <a:off x="6338747" y="2185847"/>
            <a:ext cx="414478" cy="3954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6"/>
            <a:endCxn id="11" idx="0"/>
          </p:cNvCxnSpPr>
          <p:nvPr/>
        </p:nvCxnSpPr>
        <p:spPr>
          <a:xfrm>
            <a:off x="5791200" y="2590800"/>
            <a:ext cx="476250" cy="381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3" idx="7"/>
            <a:endCxn id="6" idx="2"/>
          </p:cNvCxnSpPr>
          <p:nvPr/>
        </p:nvCxnSpPr>
        <p:spPr>
          <a:xfrm rot="5400000" flipH="1" flipV="1">
            <a:off x="5748197" y="2105025"/>
            <a:ext cx="414478" cy="3954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3"/>
            <a:endCxn id="13" idx="6"/>
          </p:cNvCxnSpPr>
          <p:nvPr/>
        </p:nvCxnSpPr>
        <p:spPr>
          <a:xfrm rot="5400000">
            <a:off x="5781675" y="2185847"/>
            <a:ext cx="414478" cy="3954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6"/>
            <a:endCxn id="12" idx="0"/>
          </p:cNvCxnSpPr>
          <p:nvPr/>
        </p:nvCxnSpPr>
        <p:spPr>
          <a:xfrm>
            <a:off x="6972300" y="2590800"/>
            <a:ext cx="476250" cy="381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6"/>
            <a:endCxn id="10" idx="0"/>
          </p:cNvCxnSpPr>
          <p:nvPr/>
        </p:nvCxnSpPr>
        <p:spPr>
          <a:xfrm>
            <a:off x="7562850" y="2095500"/>
            <a:ext cx="476250" cy="381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2" idx="7"/>
            <a:endCxn id="10" idx="2"/>
          </p:cNvCxnSpPr>
          <p:nvPr/>
        </p:nvCxnSpPr>
        <p:spPr>
          <a:xfrm rot="5400000" flipH="1" flipV="1">
            <a:off x="7519847" y="2600325"/>
            <a:ext cx="414478" cy="3954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" idx="4"/>
            <a:endCxn id="12" idx="6"/>
          </p:cNvCxnSpPr>
          <p:nvPr/>
        </p:nvCxnSpPr>
        <p:spPr>
          <a:xfrm rot="5400000">
            <a:off x="7610475" y="2657475"/>
            <a:ext cx="381000" cy="4762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7" idx="5"/>
            <a:endCxn id="9" idx="6"/>
          </p:cNvCxnSpPr>
          <p:nvPr/>
        </p:nvCxnSpPr>
        <p:spPr>
          <a:xfrm rot="5400000">
            <a:off x="7043597" y="2105025"/>
            <a:ext cx="414478" cy="55707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6" idx="5"/>
            <a:endCxn id="11" idx="7"/>
          </p:cNvCxnSpPr>
          <p:nvPr/>
        </p:nvCxnSpPr>
        <p:spPr>
          <a:xfrm rot="5400000">
            <a:off x="5933794" y="2590800"/>
            <a:ext cx="82895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37029"/>
              </p:ext>
            </p:extLst>
          </p:nvPr>
        </p:nvGraphicFramePr>
        <p:xfrm>
          <a:off x="6781800" y="3429000"/>
          <a:ext cx="1371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FF"/>
                          </a:solidFill>
                        </a:rPr>
                        <a:t>Source</a:t>
                      </a:r>
                      <a:endParaRPr 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FF"/>
                          </a:solidFill>
                        </a:rPr>
                        <a:t>Target</a:t>
                      </a:r>
                      <a:endParaRPr 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3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Many large databases are graphs</a:t>
            </a:r>
          </a:p>
          <a:p>
            <a:r>
              <a:rPr lang="en-US" sz="2800" dirty="0" smtClean="0"/>
              <a:t>Give examples in class</a:t>
            </a:r>
          </a:p>
          <a:p>
            <a:r>
              <a:rPr lang="en-US" sz="2800" dirty="0" smtClean="0"/>
              <a:t>The Web</a:t>
            </a:r>
          </a:p>
          <a:p>
            <a:r>
              <a:rPr lang="en-US" sz="2800" dirty="0" smtClean="0"/>
              <a:t>The Internet</a:t>
            </a:r>
          </a:p>
          <a:p>
            <a:r>
              <a:rPr lang="en-US" sz="2800" dirty="0" smtClean="0"/>
              <a:t>Social Networks</a:t>
            </a:r>
          </a:p>
          <a:p>
            <a:r>
              <a:rPr lang="en-US" sz="2800" dirty="0" smtClean="0"/>
              <a:t>Flights btw. Airports</a:t>
            </a:r>
          </a:p>
          <a:p>
            <a:r>
              <a:rPr lang="en-US" sz="2800" dirty="0" err="1" smtClean="0"/>
              <a:t>Etc,etc,etc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153150" y="19812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b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334250" y="19812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d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743700" y="24765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e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924800" y="24765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153150" y="29718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f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334250" y="29718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g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562600" y="24765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a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15" name="Curved Connector 14"/>
          <p:cNvCxnSpPr>
            <a:stCxn id="6" idx="7"/>
            <a:endCxn id="7" idx="1"/>
          </p:cNvCxnSpPr>
          <p:nvPr/>
        </p:nvCxnSpPr>
        <p:spPr>
          <a:xfrm rot="5400000" flipH="1" flipV="1">
            <a:off x="6858000" y="1504950"/>
            <a:ext cx="12700" cy="1019456"/>
          </a:xfrm>
          <a:prstGeom prst="curvedConnector3">
            <a:avLst>
              <a:gd name="adj1" fmla="val 20636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5"/>
            <a:endCxn id="9" idx="2"/>
          </p:cNvCxnSpPr>
          <p:nvPr/>
        </p:nvCxnSpPr>
        <p:spPr>
          <a:xfrm rot="16200000" flipH="1">
            <a:off x="6338747" y="2185847"/>
            <a:ext cx="414478" cy="3954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6"/>
            <a:endCxn id="11" idx="0"/>
          </p:cNvCxnSpPr>
          <p:nvPr/>
        </p:nvCxnSpPr>
        <p:spPr>
          <a:xfrm>
            <a:off x="5791200" y="2590800"/>
            <a:ext cx="476250" cy="381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3" idx="7"/>
            <a:endCxn id="6" idx="2"/>
          </p:cNvCxnSpPr>
          <p:nvPr/>
        </p:nvCxnSpPr>
        <p:spPr>
          <a:xfrm rot="5400000" flipH="1" flipV="1">
            <a:off x="5748197" y="2105025"/>
            <a:ext cx="414478" cy="3954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3"/>
            <a:endCxn id="13" idx="6"/>
          </p:cNvCxnSpPr>
          <p:nvPr/>
        </p:nvCxnSpPr>
        <p:spPr>
          <a:xfrm rot="5400000">
            <a:off x="5781675" y="2185847"/>
            <a:ext cx="414478" cy="3954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6"/>
            <a:endCxn id="12" idx="0"/>
          </p:cNvCxnSpPr>
          <p:nvPr/>
        </p:nvCxnSpPr>
        <p:spPr>
          <a:xfrm>
            <a:off x="6972300" y="2590800"/>
            <a:ext cx="476250" cy="381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6"/>
            <a:endCxn id="10" idx="0"/>
          </p:cNvCxnSpPr>
          <p:nvPr/>
        </p:nvCxnSpPr>
        <p:spPr>
          <a:xfrm>
            <a:off x="7562850" y="2095500"/>
            <a:ext cx="476250" cy="381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2" idx="7"/>
            <a:endCxn id="10" idx="2"/>
          </p:cNvCxnSpPr>
          <p:nvPr/>
        </p:nvCxnSpPr>
        <p:spPr>
          <a:xfrm rot="5400000" flipH="1" flipV="1">
            <a:off x="7519847" y="2600325"/>
            <a:ext cx="414478" cy="3954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" idx="4"/>
            <a:endCxn id="12" idx="6"/>
          </p:cNvCxnSpPr>
          <p:nvPr/>
        </p:nvCxnSpPr>
        <p:spPr>
          <a:xfrm rot="5400000">
            <a:off x="7610475" y="2657475"/>
            <a:ext cx="381000" cy="4762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7" idx="5"/>
            <a:endCxn id="9" idx="6"/>
          </p:cNvCxnSpPr>
          <p:nvPr/>
        </p:nvCxnSpPr>
        <p:spPr>
          <a:xfrm rot="5400000">
            <a:off x="7043597" y="2105025"/>
            <a:ext cx="414478" cy="55707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6" idx="5"/>
            <a:endCxn id="11" idx="7"/>
          </p:cNvCxnSpPr>
          <p:nvPr/>
        </p:nvCxnSpPr>
        <p:spPr>
          <a:xfrm rot="5400000">
            <a:off x="5933794" y="2590800"/>
            <a:ext cx="82895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80204"/>
              </p:ext>
            </p:extLst>
          </p:nvPr>
        </p:nvGraphicFramePr>
        <p:xfrm>
          <a:off x="6781800" y="3429000"/>
          <a:ext cx="1371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FF"/>
                          </a:solidFill>
                        </a:rPr>
                        <a:t>Source</a:t>
                      </a:r>
                      <a:endParaRPr 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FF"/>
                          </a:solidFill>
                        </a:rPr>
                        <a:t>Target</a:t>
                      </a:r>
                      <a:endParaRPr 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87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 on Big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Queries expressible in SQL:</a:t>
            </a:r>
          </a:p>
          <a:p>
            <a:r>
              <a:rPr lang="en-US" sz="2800" dirty="0" smtClean="0"/>
              <a:t>How many nodes (edges)?</a:t>
            </a:r>
          </a:p>
          <a:p>
            <a:r>
              <a:rPr lang="en-US" sz="2800" dirty="0" smtClean="0"/>
              <a:t>How many nodes have &gt; 4 neighbors?</a:t>
            </a:r>
          </a:p>
          <a:p>
            <a:r>
              <a:rPr lang="en-US" sz="2800" dirty="0" smtClean="0"/>
              <a:t>Which are the “most connected nodes”?</a:t>
            </a:r>
          </a:p>
          <a:p>
            <a:pPr marL="0" indent="0">
              <a:buNone/>
            </a:pPr>
            <a:r>
              <a:rPr lang="en-US" sz="2800" dirty="0" smtClean="0"/>
              <a:t>Queries requiring recursion:</a:t>
            </a:r>
          </a:p>
          <a:p>
            <a:r>
              <a:rPr lang="en-US" sz="2800" dirty="0" smtClean="0"/>
              <a:t>Is the graph connected?</a:t>
            </a:r>
          </a:p>
          <a:p>
            <a:r>
              <a:rPr lang="en-US" sz="2800" dirty="0" smtClean="0"/>
              <a:t>What is the diameter of the graph?</a:t>
            </a:r>
          </a:p>
          <a:p>
            <a:r>
              <a:rPr lang="en-US" sz="2800" dirty="0" smtClean="0"/>
              <a:t>Compute </a:t>
            </a:r>
            <a:r>
              <a:rPr lang="en-US" sz="2800" i="1" u="sng" dirty="0" smtClean="0"/>
              <a:t>PageRank</a:t>
            </a:r>
            <a:endParaRPr lang="en-US" sz="2800" dirty="0" smtClean="0"/>
          </a:p>
          <a:p>
            <a:r>
              <a:rPr lang="en-US" sz="2800" dirty="0" smtClean="0"/>
              <a:t>Compute the </a:t>
            </a:r>
            <a:r>
              <a:rPr lang="en-US" sz="2800" i="1" u="sng" dirty="0" smtClean="0"/>
              <a:t>Centrality</a:t>
            </a:r>
            <a:r>
              <a:rPr lang="en-US" sz="2800" dirty="0" smtClean="0"/>
              <a:t> of each node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153150" y="19812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b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334250" y="19812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d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743700" y="24765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e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924800" y="24765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153150" y="29718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f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334250" y="29718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g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562600" y="24765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a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15" name="Curved Connector 14"/>
          <p:cNvCxnSpPr>
            <a:stCxn id="6" idx="7"/>
            <a:endCxn id="7" idx="1"/>
          </p:cNvCxnSpPr>
          <p:nvPr/>
        </p:nvCxnSpPr>
        <p:spPr>
          <a:xfrm rot="5400000" flipH="1" flipV="1">
            <a:off x="6858000" y="1504950"/>
            <a:ext cx="12700" cy="1019456"/>
          </a:xfrm>
          <a:prstGeom prst="curvedConnector3">
            <a:avLst>
              <a:gd name="adj1" fmla="val 20636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5"/>
            <a:endCxn id="9" idx="2"/>
          </p:cNvCxnSpPr>
          <p:nvPr/>
        </p:nvCxnSpPr>
        <p:spPr>
          <a:xfrm rot="16200000" flipH="1">
            <a:off x="6338747" y="2185847"/>
            <a:ext cx="414478" cy="3954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6"/>
            <a:endCxn id="11" idx="0"/>
          </p:cNvCxnSpPr>
          <p:nvPr/>
        </p:nvCxnSpPr>
        <p:spPr>
          <a:xfrm>
            <a:off x="5791200" y="2590800"/>
            <a:ext cx="476250" cy="381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3" idx="7"/>
            <a:endCxn id="6" idx="2"/>
          </p:cNvCxnSpPr>
          <p:nvPr/>
        </p:nvCxnSpPr>
        <p:spPr>
          <a:xfrm rot="5400000" flipH="1" flipV="1">
            <a:off x="5748197" y="2105025"/>
            <a:ext cx="414478" cy="3954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3"/>
            <a:endCxn id="13" idx="6"/>
          </p:cNvCxnSpPr>
          <p:nvPr/>
        </p:nvCxnSpPr>
        <p:spPr>
          <a:xfrm rot="5400000">
            <a:off x="5781675" y="2185847"/>
            <a:ext cx="414478" cy="3954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6"/>
            <a:endCxn id="12" idx="0"/>
          </p:cNvCxnSpPr>
          <p:nvPr/>
        </p:nvCxnSpPr>
        <p:spPr>
          <a:xfrm>
            <a:off x="6972300" y="2590800"/>
            <a:ext cx="476250" cy="381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6"/>
            <a:endCxn id="10" idx="0"/>
          </p:cNvCxnSpPr>
          <p:nvPr/>
        </p:nvCxnSpPr>
        <p:spPr>
          <a:xfrm>
            <a:off x="7562850" y="2095500"/>
            <a:ext cx="476250" cy="381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2" idx="7"/>
            <a:endCxn id="10" idx="2"/>
          </p:cNvCxnSpPr>
          <p:nvPr/>
        </p:nvCxnSpPr>
        <p:spPr>
          <a:xfrm rot="5400000" flipH="1" flipV="1">
            <a:off x="7519847" y="2600325"/>
            <a:ext cx="414478" cy="3954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" idx="4"/>
            <a:endCxn id="12" idx="6"/>
          </p:cNvCxnSpPr>
          <p:nvPr/>
        </p:nvCxnSpPr>
        <p:spPr>
          <a:xfrm rot="5400000">
            <a:off x="7610475" y="2657475"/>
            <a:ext cx="381000" cy="4762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7" idx="5"/>
            <a:endCxn id="9" idx="6"/>
          </p:cNvCxnSpPr>
          <p:nvPr/>
        </p:nvCxnSpPr>
        <p:spPr>
          <a:xfrm rot="5400000">
            <a:off x="7043597" y="2105025"/>
            <a:ext cx="414478" cy="55707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6" idx="5"/>
            <a:endCxn id="11" idx="7"/>
          </p:cNvCxnSpPr>
          <p:nvPr/>
        </p:nvCxnSpPr>
        <p:spPr>
          <a:xfrm rot="5400000">
            <a:off x="5933794" y="2590800"/>
            <a:ext cx="82895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30756"/>
              </p:ext>
            </p:extLst>
          </p:nvPr>
        </p:nvGraphicFramePr>
        <p:xfrm>
          <a:off x="6781800" y="3429000"/>
          <a:ext cx="1371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FF"/>
                          </a:solidFill>
                        </a:rPr>
                        <a:t>Source</a:t>
                      </a:r>
                      <a:endParaRPr 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FF"/>
                          </a:solidFill>
                        </a:rPr>
                        <a:t>Target</a:t>
                      </a:r>
                      <a:endParaRPr 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04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the Histogram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Outdegree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of a node = number of outgoing edges</a:t>
            </a:r>
          </a:p>
          <a:p>
            <a:r>
              <a:rPr lang="en-US" sz="2800" dirty="0" smtClean="0"/>
              <a:t>For each d, let n(d) = number of nodes with </a:t>
            </a:r>
            <a:r>
              <a:rPr lang="en-US" sz="2800" dirty="0" err="1" smtClean="0"/>
              <a:t>oudegree</a:t>
            </a:r>
            <a:r>
              <a:rPr lang="en-US" sz="2800" dirty="0" smtClean="0"/>
              <a:t> d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outdegree</a:t>
            </a:r>
            <a:r>
              <a:rPr lang="en-US" sz="2800" dirty="0" smtClean="0"/>
              <a:t> histogram of a graph = the </a:t>
            </a:r>
            <a:r>
              <a:rPr lang="en-US" sz="2800" dirty="0" smtClean="0">
                <a:solidFill>
                  <a:srgbClr val="FF0000"/>
                </a:solidFill>
              </a:rPr>
              <a:t>scatterplot</a:t>
            </a:r>
            <a:r>
              <a:rPr lang="en-US" sz="2800" dirty="0" smtClean="0"/>
              <a:t> (d, n(d))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153150" y="19812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334250" y="19812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743700" y="24765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924800" y="24765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153150" y="29718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334250" y="29718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562600" y="2476500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4"/>
          <p:cNvCxnSpPr>
            <a:stCxn id="6" idx="7"/>
            <a:endCxn id="7" idx="1"/>
          </p:cNvCxnSpPr>
          <p:nvPr/>
        </p:nvCxnSpPr>
        <p:spPr>
          <a:xfrm rot="5400000" flipH="1" flipV="1">
            <a:off x="6858000" y="1504950"/>
            <a:ext cx="12700" cy="1019456"/>
          </a:xfrm>
          <a:prstGeom prst="curvedConnector3">
            <a:avLst>
              <a:gd name="adj1" fmla="val 20636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5"/>
            <a:endCxn id="9" idx="2"/>
          </p:cNvCxnSpPr>
          <p:nvPr/>
        </p:nvCxnSpPr>
        <p:spPr>
          <a:xfrm rot="16200000" flipH="1">
            <a:off x="6338747" y="2185847"/>
            <a:ext cx="414478" cy="3954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6"/>
            <a:endCxn id="11" idx="0"/>
          </p:cNvCxnSpPr>
          <p:nvPr/>
        </p:nvCxnSpPr>
        <p:spPr>
          <a:xfrm>
            <a:off x="5791200" y="2590800"/>
            <a:ext cx="476250" cy="381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3" idx="7"/>
            <a:endCxn id="6" idx="2"/>
          </p:cNvCxnSpPr>
          <p:nvPr/>
        </p:nvCxnSpPr>
        <p:spPr>
          <a:xfrm rot="5400000" flipH="1" flipV="1">
            <a:off x="5748197" y="2105025"/>
            <a:ext cx="414478" cy="3954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3"/>
            <a:endCxn id="13" idx="6"/>
          </p:cNvCxnSpPr>
          <p:nvPr/>
        </p:nvCxnSpPr>
        <p:spPr>
          <a:xfrm rot="5400000">
            <a:off x="5781675" y="2185847"/>
            <a:ext cx="414478" cy="3954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6"/>
            <a:endCxn id="12" idx="0"/>
          </p:cNvCxnSpPr>
          <p:nvPr/>
        </p:nvCxnSpPr>
        <p:spPr>
          <a:xfrm>
            <a:off x="6972300" y="2590800"/>
            <a:ext cx="476250" cy="381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6"/>
            <a:endCxn id="10" idx="0"/>
          </p:cNvCxnSpPr>
          <p:nvPr/>
        </p:nvCxnSpPr>
        <p:spPr>
          <a:xfrm>
            <a:off x="7562850" y="2095500"/>
            <a:ext cx="476250" cy="381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2" idx="7"/>
            <a:endCxn id="10" idx="2"/>
          </p:cNvCxnSpPr>
          <p:nvPr/>
        </p:nvCxnSpPr>
        <p:spPr>
          <a:xfrm rot="5400000" flipH="1" flipV="1">
            <a:off x="7519847" y="2600325"/>
            <a:ext cx="414478" cy="3954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" idx="4"/>
            <a:endCxn id="12" idx="6"/>
          </p:cNvCxnSpPr>
          <p:nvPr/>
        </p:nvCxnSpPr>
        <p:spPr>
          <a:xfrm rot="5400000">
            <a:off x="7610475" y="2657475"/>
            <a:ext cx="381000" cy="4762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7" idx="5"/>
            <a:endCxn id="9" idx="6"/>
          </p:cNvCxnSpPr>
          <p:nvPr/>
        </p:nvCxnSpPr>
        <p:spPr>
          <a:xfrm rot="5400000">
            <a:off x="7043597" y="2105025"/>
            <a:ext cx="414478" cy="55707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6" idx="5"/>
            <a:endCxn id="11" idx="7"/>
          </p:cNvCxnSpPr>
          <p:nvPr/>
        </p:nvCxnSpPr>
        <p:spPr>
          <a:xfrm rot="5400000">
            <a:off x="5933794" y="2590800"/>
            <a:ext cx="82895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43600" y="3048000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334000" y="2286000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019800" y="1600200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543800" y="1752600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8153400" y="2362200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162800" y="3124200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858000" y="2667000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37853"/>
              </p:ext>
            </p:extLst>
          </p:nvPr>
        </p:nvGraphicFramePr>
        <p:xfrm>
          <a:off x="5105400" y="3657600"/>
          <a:ext cx="12954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/>
                <a:gridCol w="647700"/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n(d)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347871546"/>
              </p:ext>
            </p:extLst>
          </p:nvPr>
        </p:nvGraphicFramePr>
        <p:xfrm>
          <a:off x="6629400" y="3581400"/>
          <a:ext cx="23622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763000" y="5029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6781800" y="34290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</a:t>
            </a:r>
            <a:endParaRPr lang="en-US" sz="1600" dirty="0"/>
          </a:p>
        </p:txBody>
      </p:sp>
      <p:sp>
        <p:nvSpPr>
          <p:cNvPr id="8" name="Line Callout 1 7"/>
          <p:cNvSpPr/>
          <p:nvPr/>
        </p:nvSpPr>
        <p:spPr>
          <a:xfrm>
            <a:off x="6477000" y="6019800"/>
            <a:ext cx="1659429" cy="646331"/>
          </a:xfrm>
          <a:prstGeom prst="borderCallout1">
            <a:avLst>
              <a:gd name="adj1" fmla="val -11022"/>
              <a:gd name="adj2" fmla="val 77476"/>
              <a:gd name="adj3" fmla="val -245952"/>
              <a:gd name="adj4" fmla="val 54897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800" dirty="0" err="1" smtClean="0"/>
              <a:t>Outdegree</a:t>
            </a:r>
            <a:r>
              <a:rPr lang="en-US" sz="1800" dirty="0" smtClean="0"/>
              <a:t> 1 is</a:t>
            </a:r>
            <a:br>
              <a:rPr lang="en-US" sz="1800" dirty="0" smtClean="0"/>
            </a:br>
            <a:r>
              <a:rPr lang="en-US" sz="1800" dirty="0" smtClean="0"/>
              <a:t>seen at 3 nodes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756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Histograms Tell Us Something About the 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4724400"/>
            <a:ext cx="2487605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What can you</a:t>
            </a:r>
            <a:br>
              <a:rPr lang="en-US" dirty="0" smtClean="0"/>
            </a:br>
            <a:r>
              <a:rPr lang="en-US" dirty="0" smtClean="0"/>
              <a:t>say about these</a:t>
            </a:r>
            <a:br>
              <a:rPr lang="en-US" dirty="0" smtClean="0"/>
            </a:br>
            <a:r>
              <a:rPr lang="en-US" dirty="0" smtClean="0"/>
              <a:t>graphs?</a:t>
            </a:r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721651704"/>
              </p:ext>
            </p:extLst>
          </p:nvPr>
        </p:nvGraphicFramePr>
        <p:xfrm>
          <a:off x="-152400" y="1447800"/>
          <a:ext cx="3276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183070419"/>
              </p:ext>
            </p:extLst>
          </p:nvPr>
        </p:nvGraphicFramePr>
        <p:xfrm>
          <a:off x="3124200" y="3581400"/>
          <a:ext cx="3124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61452432"/>
              </p:ext>
            </p:extLst>
          </p:nvPr>
        </p:nvGraphicFramePr>
        <p:xfrm>
          <a:off x="5334000" y="1524000"/>
          <a:ext cx="3733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7720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458200" cy="1981199"/>
          </a:xfrm>
        </p:spPr>
        <p:txBody>
          <a:bodyPr>
            <a:normAutofit/>
          </a:bodyPr>
          <a:lstStyle/>
          <a:p>
            <a:r>
              <a:rPr lang="en-US" dirty="0" smtClean="0"/>
              <a:t>n(d)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≅</a:t>
            </a:r>
            <a:r>
              <a:rPr lang="en-US" dirty="0" smtClean="0"/>
              <a:t> c/2</a:t>
            </a:r>
            <a:r>
              <a:rPr lang="en-US" baseline="30000" dirty="0" smtClean="0"/>
              <a:t>d</a:t>
            </a:r>
            <a:r>
              <a:rPr lang="en-US" dirty="0" smtClean="0"/>
              <a:t>   (generally, </a:t>
            </a:r>
            <a:r>
              <a:rPr lang="en-US" dirty="0" err="1" smtClean="0"/>
              <a:t>cx</a:t>
            </a:r>
            <a:r>
              <a:rPr lang="en-US" baseline="30000" dirty="0" err="1" smtClean="0"/>
              <a:t>d</a:t>
            </a:r>
            <a:r>
              <a:rPr lang="en-US" dirty="0" smtClean="0"/>
              <a:t>, for some x &lt; 1)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random graph</a:t>
            </a:r>
            <a:r>
              <a:rPr lang="en-US" dirty="0" smtClean="0"/>
              <a:t> has exponential distribution</a:t>
            </a:r>
            <a:endParaRPr lang="en-US" dirty="0"/>
          </a:p>
          <a:p>
            <a:r>
              <a:rPr lang="en-US" dirty="0" smtClean="0"/>
              <a:t>Best </a:t>
            </a:r>
            <a:r>
              <a:rPr lang="en-US" dirty="0" smtClean="0"/>
              <a:t>seen when n is on a log scale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79462680"/>
              </p:ext>
            </p:extLst>
          </p:nvPr>
        </p:nvGraphicFramePr>
        <p:xfrm>
          <a:off x="4419600" y="3581400"/>
          <a:ext cx="4572000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744763678"/>
              </p:ext>
            </p:extLst>
          </p:nvPr>
        </p:nvGraphicFramePr>
        <p:xfrm>
          <a:off x="76200" y="3581400"/>
          <a:ext cx="4572000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Callout 5"/>
          <p:cNvSpPr/>
          <p:nvPr/>
        </p:nvSpPr>
        <p:spPr>
          <a:xfrm>
            <a:off x="76200" y="6344792"/>
            <a:ext cx="2291206" cy="476071"/>
          </a:xfrm>
          <a:prstGeom prst="wedgeEllipseCallout">
            <a:avLst>
              <a:gd name="adj1" fmla="val 37879"/>
              <a:gd name="adj2" fmla="val -13232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/>
              <a:t>Quickly vanishing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678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Callout 7"/>
          <p:cNvSpPr/>
          <p:nvPr/>
        </p:nvSpPr>
        <p:spPr>
          <a:xfrm>
            <a:off x="228600" y="6381209"/>
            <a:ext cx="1253040" cy="476071"/>
          </a:xfrm>
          <a:prstGeom prst="wedgeEllipseCallout">
            <a:avLst>
              <a:gd name="adj1" fmla="val 152571"/>
              <a:gd name="adj2" fmla="val -2885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/>
              <a:t>Long tail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n(d)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≅</a:t>
            </a:r>
            <a:r>
              <a:rPr lang="en-US" dirty="0"/>
              <a:t> 1</a:t>
            </a:r>
            <a:r>
              <a:rPr lang="en-US" dirty="0" smtClean="0"/>
              <a:t>/d</a:t>
            </a:r>
            <a:r>
              <a:rPr lang="en-US" baseline="30000" dirty="0" smtClean="0"/>
              <a:t>x</a:t>
            </a:r>
            <a:r>
              <a:rPr lang="en-US" dirty="0" smtClean="0"/>
              <a:t>,   for some value x&gt;0</a:t>
            </a:r>
          </a:p>
          <a:p>
            <a:r>
              <a:rPr lang="en-US" dirty="0" smtClean="0"/>
              <a:t>Human-generated data has </a:t>
            </a:r>
            <a:r>
              <a:rPr lang="en-US" dirty="0" err="1" smtClean="0"/>
              <a:t>Zipf</a:t>
            </a:r>
            <a:r>
              <a:rPr lang="en-US" dirty="0" smtClean="0"/>
              <a:t> distribution: letters in alphabet, words in vocabulary, etc.</a:t>
            </a:r>
          </a:p>
          <a:p>
            <a:r>
              <a:rPr lang="en-US" dirty="0"/>
              <a:t>Best seen in a log-log </a:t>
            </a:r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6355414"/>
              </p:ext>
            </p:extLst>
          </p:nvPr>
        </p:nvGraphicFramePr>
        <p:xfrm>
          <a:off x="4800600" y="3810000"/>
          <a:ext cx="40386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964893920"/>
              </p:ext>
            </p:extLst>
          </p:nvPr>
        </p:nvGraphicFramePr>
        <p:xfrm>
          <a:off x="304800" y="3810000"/>
          <a:ext cx="40386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418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xternal_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15651</TotalTime>
  <Words>1135</Words>
  <Application>Microsoft Macintosh PowerPoint</Application>
  <PresentationFormat>On-screen Show (4:3)</PresentationFormat>
  <Paragraphs>323</Paragraphs>
  <Slides>24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Office Theme</vt:lpstr>
      <vt:lpstr>Blank Presentation</vt:lpstr>
      <vt:lpstr>external_template</vt:lpstr>
      <vt:lpstr>Document</vt:lpstr>
      <vt:lpstr>Introduction to Data Management CSE 344</vt:lpstr>
      <vt:lpstr>Outline</vt:lpstr>
      <vt:lpstr>Graph Databases</vt:lpstr>
      <vt:lpstr>Graph Databases</vt:lpstr>
      <vt:lpstr>Data Analytics on Big Graphs</vt:lpstr>
      <vt:lpstr>Example: the Histogram of a Graph</vt:lpstr>
      <vt:lpstr>Histograms Tell Us Something About the Graph</vt:lpstr>
      <vt:lpstr>Exponential Distribution</vt:lpstr>
      <vt:lpstr>Zipf Distribution</vt:lpstr>
      <vt:lpstr>The Histogram of the Web</vt:lpstr>
      <vt:lpstr>The Bowtie Structure of the Web</vt:lpstr>
      <vt:lpstr>Review: Parallel Execution in Cluster</vt:lpstr>
      <vt:lpstr>MapReduce Phases</vt:lpstr>
      <vt:lpstr>MapReduce Illustrated</vt:lpstr>
      <vt:lpstr>MapReduce Illustrated</vt:lpstr>
      <vt:lpstr>MapReduce Illustrated</vt:lpstr>
      <vt:lpstr>MapReduce Illustrated</vt:lpstr>
      <vt:lpstr>Making Parallelism Simple</vt:lpstr>
      <vt:lpstr>What is Pig?</vt:lpstr>
      <vt:lpstr>Why use Pig?</vt:lpstr>
      <vt:lpstr>In MapReduce</vt:lpstr>
      <vt:lpstr>In Pig Latin</vt:lpstr>
      <vt:lpstr>Pig System Overview</vt:lpstr>
      <vt:lpstr>But can it fly?</vt:lpstr>
    </vt:vector>
  </TitlesOfParts>
  <Company>Magdalena Balazinska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544 Principles of Database Management Systems</dc:title>
  <cp:lastModifiedBy>Dan Suciu</cp:lastModifiedBy>
  <cp:revision>1069</cp:revision>
  <cp:lastPrinted>2011-05-20T15:57:45Z</cp:lastPrinted>
  <dcterms:created xsi:type="dcterms:W3CDTF">2011-11-30T00:43:08Z</dcterms:created>
  <dcterms:modified xsi:type="dcterms:W3CDTF">2012-03-02T16:48:44Z</dcterms:modified>
</cp:coreProperties>
</file>