
<file path=[Content_Types].xml><?xml version="1.0" encoding="utf-8"?>
<Types xmlns="http://schemas.openxmlformats.org/package/2006/content-types">
  <Default Extension="rels" ContentType="application/vnd.openxmlformats-package.relationships+xml"/>
  <Default Extension="doc" ContentType="application/msword"/>
  <Default Extension="xml" ContentType="application/xml"/>
  <Default Extension="jpeg" ContentType="image/jpeg"/>
  <Default Extension="vml" ContentType="application/vnd.openxmlformats-officedocument.vmlDrawing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87" r:id="rId23"/>
    <p:sldId id="288" r:id="rId24"/>
    <p:sldId id="289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0" autoAdjust="0"/>
  </p:normalViewPr>
  <p:slideViewPr>
    <p:cSldViewPr snapToObjects="1">
      <p:cViewPr>
        <p:scale>
          <a:sx n="95" d="100"/>
          <a:sy n="95" d="100"/>
        </p:scale>
        <p:origin x="-192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ableStyles" Target="tableStyle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handoutMaster" Target="handoutMasters/handoutMaster1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heme" Target="theme/theme1.xml"/><Relationship Id="rId4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interSettings" Target="printerSettings/printerSettings1.bin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11/5/12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Bill Howe, UW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ig.apache.org/" TargetMode="Externa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4_Document1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8195962" cy="1470025"/>
          </a:xfrm>
        </p:spPr>
        <p:txBody>
          <a:bodyPr/>
          <a:lstStyle/>
          <a:p>
            <a:r>
              <a:rPr lang="en-US" sz="4000" dirty="0">
                <a:latin typeface="Frutiger 55 Roman" charset="0"/>
                <a:ea typeface="ＭＳ Ｐゴシック" charset="0"/>
                <a:cs typeface="ＭＳ Ｐゴシック" charset="0"/>
              </a:rPr>
              <a:t>Pig: High-level Procedural Language over MapReduce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7C1-51AA-C340-BDB5-84CB8580F8E0}" type="datetime1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83AC-E72C-294B-86D2-A63D5043FD8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idea: use abstractions that allow scalable processing</a:t>
            </a:r>
          </a:p>
          <a:p>
            <a:pPr lvl="1"/>
            <a:r>
              <a:rPr lang="en-US"/>
              <a:t>Relational algebra and SQL </a:t>
            </a:r>
          </a:p>
          <a:p>
            <a:pPr lvl="2"/>
            <a:r>
              <a:rPr lang="en-US"/>
              <a:t>(not necessarily just databases)</a:t>
            </a:r>
          </a:p>
          <a:p>
            <a:pPr lvl="1"/>
            <a:r>
              <a:rPr lang="en-US"/>
              <a:t>MapReduce</a:t>
            </a:r>
          </a:p>
          <a:p>
            <a:pPr lvl="1"/>
            <a:r>
              <a:rPr lang="en-US"/>
              <a:t>Today: Pig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idea: we want to know how to work with a variety of data types</a:t>
            </a:r>
          </a:p>
          <a:p>
            <a:pPr lvl="1"/>
            <a:r>
              <a:rPr lang="en-US"/>
              <a:t>Matrices </a:t>
            </a:r>
          </a:p>
          <a:p>
            <a:pPr lvl="1"/>
            <a:r>
              <a:rPr lang="en-US"/>
              <a:t>Relations</a:t>
            </a:r>
          </a:p>
          <a:p>
            <a:pPr lvl="1"/>
            <a:r>
              <a:rPr lang="en-US"/>
              <a:t>Graphs (some today)</a:t>
            </a:r>
          </a:p>
          <a:p>
            <a:pPr lvl="1"/>
            <a:r>
              <a:rPr lang="en-US"/>
              <a:t>Text</a:t>
            </a:r>
          </a:p>
          <a:p>
            <a:pPr lvl="1"/>
            <a:r>
              <a:rPr lang="en-US"/>
              <a:t>Images? (maybe)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Key challenges for 2):</a:t>
            </a:r>
          </a:p>
          <a:p>
            <a:r>
              <a:rPr lang="en-US"/>
              <a:t>Selecting the model, running the model.</a:t>
            </a:r>
          </a:p>
          <a:p>
            <a:endParaRPr lang="en-US"/>
          </a:p>
          <a:p>
            <a:r>
              <a:rPr lang="en-US"/>
              <a:t>Later in this class, we will learn a handful of key "go to" techniques.</a:t>
            </a:r>
          </a:p>
          <a:p>
            <a:endParaRPr lang="en-US"/>
          </a:p>
          <a:p>
            <a:r>
              <a:rPr lang="en-US"/>
              <a:t>We will already know how to implement them in the abstractions above.</a:t>
            </a:r>
          </a:p>
          <a:p>
            <a:endParaRPr lang="en-US"/>
          </a:p>
          <a:p>
            <a:r>
              <a:rPr lang="en-US"/>
              <a:t>Key challenges for 3):</a:t>
            </a:r>
          </a:p>
          <a:p>
            <a:endParaRPr lang="en-US"/>
          </a:p>
          <a:p>
            <a:r>
              <a:rPr lang="en-US"/>
              <a:t>Communicating the results of a "black box" model.</a:t>
            </a:r>
          </a:p>
          <a:p>
            <a:endParaRPr lang="en-US"/>
          </a:p>
          <a:p>
            <a:r>
              <a:rPr lang="en-US"/>
              <a:t>Here, we will consider visualization techniques.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won’t discuss this much in this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for Running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399" cy="4297363"/>
          </a:xfrm>
        </p:spPr>
        <p:txBody>
          <a:bodyPr/>
          <a:lstStyle/>
          <a:p>
            <a:r>
              <a:rPr lang="en-US" sz="2800"/>
              <a:t>Selecting the model</a:t>
            </a:r>
          </a:p>
          <a:p>
            <a:pPr lvl="1"/>
            <a:r>
              <a:rPr lang="en-US" sz="2400"/>
              <a:t>We will learn a toolbox of core techniques.</a:t>
            </a:r>
          </a:p>
          <a:p>
            <a:pPr lvl="2"/>
            <a:r>
              <a:rPr lang="en-US" sz="2000"/>
              <a:t>clustering (k-means)</a:t>
            </a:r>
          </a:p>
          <a:p>
            <a:pPr lvl="2"/>
            <a:r>
              <a:rPr lang="en-US" sz="2000"/>
              <a:t>optimization (forms of regression)</a:t>
            </a:r>
          </a:p>
          <a:p>
            <a:pPr lvl="2"/>
            <a:r>
              <a:rPr lang="en-US" sz="2000"/>
              <a:t>dimension reduction (multidimensional scaling)</a:t>
            </a:r>
            <a:endParaRPr lang="en-US" sz="2800"/>
          </a:p>
          <a:p>
            <a:r>
              <a:rPr lang="en-US" sz="2800"/>
              <a:t>Running the model efficiently</a:t>
            </a:r>
          </a:p>
          <a:p>
            <a:pPr lvl="1"/>
            <a:r>
              <a:rPr lang="en-US" sz="2400" i="1">
                <a:solidFill>
                  <a:schemeClr val="tx2"/>
                </a:solidFill>
              </a:rPr>
              <a:t>We will already know how to implement these models in existing systems</a:t>
            </a:r>
          </a:p>
          <a:p>
            <a:pPr lvl="2"/>
            <a:r>
              <a:rPr lang="en-US" sz="2000" i="1">
                <a:solidFill>
                  <a:schemeClr val="tx2"/>
                </a:solidFill>
              </a:rPr>
              <a:t>RA/SQL, MapReduce</a:t>
            </a:r>
          </a:p>
          <a:p>
            <a:pPr lvl="1"/>
            <a:r>
              <a:rPr lang="en-US" sz="2400" i="1">
                <a:solidFill>
                  <a:schemeClr val="tx2"/>
                </a:solidFill>
              </a:rPr>
              <a:t>We may have time to cover some new approaches (GraphLab)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We will already know how to implement them in the abstractions above.</a:t>
            </a:r>
          </a:p>
          <a:p>
            <a:endParaRPr lang="en-US" sz="2800"/>
          </a:p>
          <a:p>
            <a:r>
              <a:rPr lang="en-US" sz="2800"/>
              <a:t>Key challenges for 3):</a:t>
            </a:r>
          </a:p>
          <a:p>
            <a:endParaRPr lang="en-US" sz="2800"/>
          </a:p>
          <a:p>
            <a:r>
              <a:rPr lang="en-US" sz="2800"/>
              <a:t>Communicating the results of a "black box" model.</a:t>
            </a:r>
          </a:p>
          <a:p>
            <a:endParaRPr lang="en-US" sz="2800"/>
          </a:p>
          <a:p>
            <a:r>
              <a:rPr lang="en-US" sz="2800"/>
              <a:t>Here, we will consider visualization techniques.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for 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Interpreting the results (convincing yourself)</a:t>
            </a:r>
          </a:p>
          <a:p>
            <a:r>
              <a:rPr lang="en-US"/>
              <a:t>Communicating the results (convincing others)</a:t>
            </a:r>
          </a:p>
          <a:p>
            <a:r>
              <a:rPr lang="en-US" i="1">
                <a:solidFill>
                  <a:srgbClr val="1F497D"/>
                </a:solidFill>
              </a:rPr>
              <a:t>We will focus on visualization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engine for executing programs on top of </a:t>
            </a:r>
            <a:r>
              <a:rPr lang="en-US" sz="2000" dirty="0" err="1" smtClean="0"/>
              <a:t>Hadoop</a:t>
            </a:r>
            <a:endParaRPr lang="en-US" sz="2000" dirty="0" smtClean="0"/>
          </a:p>
          <a:p>
            <a:r>
              <a:rPr lang="en-US" sz="2000" dirty="0" smtClean="0"/>
              <a:t>It provides a language, Pig Latin, to specify these programs </a:t>
            </a:r>
          </a:p>
          <a:p>
            <a:r>
              <a:rPr lang="en-US" sz="2000" dirty="0"/>
              <a:t>An Apache open source project </a:t>
            </a:r>
            <a:r>
              <a:rPr lang="en-US" sz="2000" dirty="0">
                <a:hlinkClick r:id="rId2"/>
              </a:rPr>
              <a:t>http://pig.apache.org/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pig_on_elepha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55" y="3089318"/>
            <a:ext cx="3523799" cy="31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Pig?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Suppose you have user data in one file, website data in another, and you need to find the top 5 most visited sites by users aged 18 - 25.</a:t>
            </a:r>
            <a:endParaRPr lang="en-US" sz="900" kern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719637" y="1705769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Load Users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288212" y="1713706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Load Pages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697412" y="2399506"/>
            <a:ext cx="15240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Filter by age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069012" y="3161506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Join on name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6069012" y="3771106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Group on url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6145212" y="4380706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Count clicks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916612" y="4990306"/>
            <a:ext cx="18288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Order by clicks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221412" y="5599906"/>
            <a:ext cx="13716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Take top 5</a:t>
            </a: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5383212" y="209470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6831012" y="35425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>
            <a:off x="5383212" y="27805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5383212" y="3009106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 flipV="1">
            <a:off x="8050212" y="209470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831012" y="30091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6831012" y="41521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6831012" y="47617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 flipH="1">
            <a:off x="6831012" y="53713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82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91" y="457200"/>
            <a:ext cx="7854696" cy="9144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MapReduce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95767" y="1179383"/>
          <a:ext cx="8326471" cy="434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13716000" imgH="9525000" progId="Word.Document.8">
                  <p:embed/>
                </p:oleObj>
              </mc:Choice>
              <mc:Fallback>
                <p:oleObj name="Document" r:id="rId3" imgW="13716000" imgH="9525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67" y="1179383"/>
                        <a:ext cx="8326471" cy="4346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165" y="5871013"/>
            <a:ext cx="5553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170 lines of code, 4 hours to write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74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Pig Latin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270105"/>
            <a:ext cx="7924800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Users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‘users’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(name, age);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Fltrd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filter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Users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  age &gt;= 18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age &lt;= 25; 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Pages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‘pages’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(user,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Fltrd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name, Pages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user;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Grpd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Smmd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Grpd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generate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group,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COUNT(Jnd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clicks;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Srtd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Smmd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clicks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Top5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limit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Srtd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Top5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</a:t>
            </a:r>
            <a:r>
              <a:rPr lang="en-US" sz="2400" dirty="0" smtClean="0">
                <a:solidFill>
                  <a:srgbClr val="0000FF"/>
                </a:solidFill>
                <a:latin typeface="Courier New" charset="0"/>
              </a:rPr>
              <a:t>top5sites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en-US" sz="48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1165" y="5609403"/>
            <a:ext cx="571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lines of code, 15 minutes to write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83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229600" cy="609600"/>
          </a:xfrm>
          <a:ln/>
        </p:spPr>
        <p:txBody>
          <a:bodyPr rIns="132080"/>
          <a:lstStyle/>
          <a:p>
            <a:pPr algn="l"/>
            <a:r>
              <a:rPr lang="en-US" sz="3200" dirty="0" smtClean="0"/>
              <a:t>Pig System Overview</a:t>
            </a:r>
            <a:endParaRPr lang="en-US" sz="32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C53-F16C-814B-9E28-DF1616FB56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524000" y="1793874"/>
            <a:ext cx="7620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2286000" y="1562100"/>
            <a:ext cx="1027113" cy="57150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>
                <a:solidFill>
                  <a:schemeClr val="tx1"/>
                </a:solidFill>
                <a:ea typeface="Arial" charset="0"/>
                <a:cs typeface="Arial" charset="0"/>
              </a:rPr>
              <a:t>Pig Latin </a:t>
            </a:r>
          </a:p>
          <a:p>
            <a:pPr marL="39688"/>
            <a:r>
              <a:rPr lang="en-US" sz="1600">
                <a:solidFill>
                  <a:schemeClr val="tx1"/>
                </a:solidFill>
                <a:ea typeface="Arial" charset="0"/>
                <a:cs typeface="Arial" charset="0"/>
              </a:rPr>
              <a:t>program</a:t>
            </a:r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95500"/>
            <a:ext cx="7302500" cy="4914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429000" y="1143000"/>
            <a:ext cx="5715000" cy="156368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A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'file1' AS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sid,pid,mass,px:double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B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'file2' AS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sid,pid,mass,px:double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FILTER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A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px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&lt; 1.0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D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JOIN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C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, 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       B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INTO '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output.txt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';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953000" y="2706688"/>
            <a:ext cx="0" cy="265112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" y="5943600"/>
            <a:ext cx="1724816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Ensemble of </a:t>
            </a:r>
            <a:r>
              <a:rPr lang="en-US" sz="1600" dirty="0" err="1" smtClean="0"/>
              <a:t>MapReduce</a:t>
            </a:r>
            <a:r>
              <a:rPr lang="en-US" sz="1600" dirty="0" smtClean="0"/>
              <a:t> jobs</a:t>
            </a:r>
            <a:endParaRPr lang="en-US" sz="16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9116" y="4648200"/>
            <a:ext cx="8124283" cy="2209799"/>
            <a:chOff x="29116" y="4648200"/>
            <a:chExt cx="8124283" cy="2209799"/>
          </a:xfrm>
        </p:grpSpPr>
        <p:sp>
          <p:nvSpPr>
            <p:cNvPr id="18" name="Rectangle 17"/>
            <p:cNvSpPr/>
            <p:nvPr/>
          </p:nvSpPr>
          <p:spPr>
            <a:xfrm>
              <a:off x="29116" y="5004946"/>
              <a:ext cx="8124283" cy="1853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3313112" y="4648200"/>
              <a:ext cx="4840287" cy="162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Group 13"/>
          <p:cNvGrpSpPr/>
          <p:nvPr/>
        </p:nvGrpSpPr>
        <p:grpSpPr>
          <a:xfrm>
            <a:off x="838200" y="1485900"/>
            <a:ext cx="609600" cy="609600"/>
            <a:chOff x="685800" y="990600"/>
            <a:chExt cx="609600" cy="609600"/>
          </a:xfrm>
        </p:grpSpPr>
        <p:sp>
          <p:nvSpPr>
            <p:cNvPr id="24578" name="Oval 2"/>
            <p:cNvSpPr>
              <a:spLocks/>
            </p:cNvSpPr>
            <p:nvPr/>
          </p:nvSpPr>
          <p:spPr bwMode="auto">
            <a:xfrm>
              <a:off x="685800" y="990600"/>
              <a:ext cx="609600" cy="609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" name="Oval 3"/>
            <p:cNvSpPr>
              <a:spLocks/>
            </p:cNvSpPr>
            <p:nvPr/>
          </p:nvSpPr>
          <p:spPr bwMode="auto">
            <a:xfrm>
              <a:off x="1143000" y="117633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0" name="Oval 4"/>
            <p:cNvSpPr>
              <a:spLocks/>
            </p:cNvSpPr>
            <p:nvPr/>
          </p:nvSpPr>
          <p:spPr bwMode="auto">
            <a:xfrm>
              <a:off x="762000" y="117633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838200" y="1371600"/>
              <a:ext cx="304800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6" y="6262"/>
                </a:cxn>
                <a:cxn ang="0">
                  <a:pos x="10470" y="21600"/>
                </a:cxn>
                <a:cxn ang="0">
                  <a:pos x="16518" y="19331"/>
                </a:cxn>
                <a:cxn ang="0">
                  <a:pos x="18398" y="15338"/>
                </a:cxn>
                <a:cxn ang="0">
                  <a:pos x="20329" y="6807"/>
                </a:cxn>
                <a:cxn ang="0">
                  <a:pos x="21600" y="118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407" y="2269"/>
                    <a:pt x="1423" y="4175"/>
                    <a:pt x="2236" y="6262"/>
                  </a:cubicBezTo>
                  <a:cubicBezTo>
                    <a:pt x="4371" y="11798"/>
                    <a:pt x="6760" y="19150"/>
                    <a:pt x="10470" y="21600"/>
                  </a:cubicBezTo>
                  <a:cubicBezTo>
                    <a:pt x="13265" y="21055"/>
                    <a:pt x="14129" y="20874"/>
                    <a:pt x="16518" y="19331"/>
                  </a:cubicBezTo>
                  <a:cubicBezTo>
                    <a:pt x="17178" y="18061"/>
                    <a:pt x="17941" y="16881"/>
                    <a:pt x="18398" y="15338"/>
                  </a:cubicBezTo>
                  <a:cubicBezTo>
                    <a:pt x="19160" y="12343"/>
                    <a:pt x="19008" y="9076"/>
                    <a:pt x="20329" y="6807"/>
                  </a:cubicBezTo>
                  <a:cubicBezTo>
                    <a:pt x="20634" y="5082"/>
                    <a:pt x="20787" y="2541"/>
                    <a:pt x="21600" y="118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61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Addition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574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/>
                <a:cs typeface="Courier New"/>
              </a:rPr>
              <a:t>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2400">
                <a:latin typeface="Courier New"/>
                <a:cs typeface="Courier New"/>
              </a:rPr>
              <a:t> A.row, A.column, A.value + B.value</a:t>
            </a:r>
          </a:p>
          <a:p>
            <a:r>
              <a:rPr lang="en-US" sz="2400">
                <a:latin typeface="Courier New"/>
                <a:cs typeface="Courier New"/>
              </a:rPr>
              <a:t>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400">
                <a:latin typeface="Courier New"/>
                <a:cs typeface="Courier New"/>
              </a:rPr>
              <a:t> A, B</a:t>
            </a:r>
          </a:p>
          <a:p>
            <a:r>
              <a:rPr lang="en-US" sz="2400">
                <a:latin typeface="Courier New"/>
                <a:cs typeface="Courier New"/>
              </a:rPr>
              <a:t>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 sz="2400">
                <a:latin typeface="Courier New"/>
                <a:cs typeface="Courier New"/>
              </a:rPr>
              <a:t> A.row = B.row </a:t>
            </a:r>
          </a:p>
          <a:p>
            <a:r>
              <a:rPr lang="en-US" sz="2400">
                <a:latin typeface="Courier New"/>
                <a:cs typeface="Courier New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lang="en-US" sz="2400">
                <a:latin typeface="Courier New"/>
                <a:cs typeface="Courier New"/>
              </a:rPr>
              <a:t> A.column = B.column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9624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/>
                <a:cs typeface="Courier New"/>
              </a:rPr>
              <a:t>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2400">
                <a:latin typeface="Courier New"/>
                <a:cs typeface="Courier New"/>
              </a:rPr>
              <a:t> A.row, A.column, A.value + B.value</a:t>
            </a:r>
          </a:p>
          <a:p>
            <a:r>
              <a:rPr lang="en-US" sz="2400">
                <a:latin typeface="Courier New"/>
                <a:cs typeface="Courier New"/>
              </a:rPr>
              <a:t>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400">
                <a:latin typeface="Courier New"/>
                <a:cs typeface="Courier New"/>
              </a:rPr>
              <a:t> A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INNER JOIN </a:t>
            </a:r>
            <a:r>
              <a:rPr lang="en-US" sz="2400">
                <a:latin typeface="Courier New"/>
                <a:cs typeface="Courier New"/>
              </a:rPr>
              <a:t>B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ON</a:t>
            </a:r>
            <a:r>
              <a:rPr lang="en-US" sz="2400">
                <a:latin typeface="Courier New"/>
                <a:cs typeface="Courier New"/>
              </a:rPr>
              <a:t> (</a:t>
            </a:r>
          </a:p>
          <a:p>
            <a:r>
              <a:rPr lang="en-US" sz="2400">
                <a:latin typeface="Courier New"/>
                <a:cs typeface="Courier New"/>
              </a:rPr>
              <a:t>          A.row = B.row </a:t>
            </a:r>
          </a:p>
          <a:p>
            <a:r>
              <a:rPr lang="en-US" sz="2400">
                <a:latin typeface="Courier New"/>
                <a:cs typeface="Courier New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  AND </a:t>
            </a:r>
            <a:r>
              <a:rPr lang="en-US" sz="2400">
                <a:latin typeface="Courier New"/>
                <a:cs typeface="Courier New"/>
              </a:rPr>
              <a:t>A.column = B.column</a:t>
            </a:r>
          </a:p>
          <a:p>
            <a:r>
              <a:rPr lang="en-US" sz="2400">
                <a:latin typeface="Courier New"/>
                <a:cs typeface="Courier New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6275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can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f</a:t>
            </a:r>
            <a:r>
              <a:rPr lang="en-US" dirty="0" smtClean="0"/>
              <a:t>ly?</a:t>
            </a:r>
            <a:endParaRPr lang="en-US" dirty="0"/>
          </a:p>
        </p:txBody>
      </p:sp>
      <p:pic>
        <p:nvPicPr>
          <p:cNvPr id="6" name="Picture 5" descr="pigvsmrpe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4" y="1151419"/>
            <a:ext cx="8178142" cy="49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193800"/>
            <a:ext cx="6885475" cy="13897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6FC000"/>
                </a:solidFill>
                <a:latin typeface="Gill Sans MT"/>
                <a:cs typeface="Gill Sans MT"/>
              </a:rPr>
              <a:t> Atom - simple atomic value (</a:t>
            </a:r>
            <a:r>
              <a:rPr lang="en-CA" sz="2597" dirty="0" err="1" smtClean="0">
                <a:solidFill>
                  <a:srgbClr val="6FC000"/>
                </a:solidFill>
                <a:latin typeface="Gill Sans MT"/>
                <a:cs typeface="Gill Sans MT"/>
              </a:rPr>
              <a:t>ie</a:t>
            </a:r>
            <a:r>
              <a:rPr lang="en-CA" sz="2597" dirty="0" smtClean="0">
                <a:solidFill>
                  <a:srgbClr val="6FC000"/>
                </a:solidFill>
                <a:latin typeface="Gill Sans MT"/>
                <a:cs typeface="Gill Sans MT"/>
              </a:rPr>
              <a:t>: number or string)</a:t>
            </a:r>
            <a:r>
              <a:rPr lang="en-CA" sz="2508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08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Tuple</a:t>
            </a:r>
          </a:p>
          <a:p>
            <a:pPr>
              <a:lnSpc>
                <a:spcPts val="3700"/>
              </a:lnSpc>
            </a:pPr>
            <a:endParaRPr lang="en-CA" sz="2508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133600"/>
            <a:ext cx="8597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Bag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</a:t>
            </a:r>
          </a:p>
          <a:p>
            <a:pPr>
              <a:lnSpc>
                <a:spcPts val="37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34847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Atom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651000"/>
            <a:ext cx="85979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6FC000"/>
                </a:solidFill>
                <a:latin typeface="Gill Sans MT"/>
                <a:cs typeface="Gill Sans MT"/>
              </a:rPr>
              <a:t> Tuple - sequence of fields; each field any type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Bag</a:t>
            </a:r>
          </a:p>
          <a:p>
            <a:pPr>
              <a:lnSpc>
                <a:spcPts val="38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6797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</a:t>
            </a:r>
          </a:p>
          <a:p>
            <a:pPr>
              <a:lnSpc>
                <a:spcPts val="299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8785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Atom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Tuple</a:t>
            </a:r>
          </a:p>
          <a:p>
            <a:pPr>
              <a:lnSpc>
                <a:spcPts val="2990"/>
              </a:lnSpc>
            </a:pPr>
            <a:endParaRPr lang="en-CA" sz="250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2098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6FC000"/>
                </a:solidFill>
                <a:latin typeface="Gill Sans MT"/>
                <a:cs typeface="Gill Sans MT"/>
              </a:rPr>
              <a:t> Bag - collection of tuples</a:t>
            </a:r>
          </a:p>
          <a:p>
            <a:pPr>
              <a:lnSpc>
                <a:spcPts val="2990"/>
              </a:lnSpc>
            </a:pPr>
            <a:endParaRPr lang="en-CA" sz="25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26670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6FC000"/>
                </a:solidFill>
                <a:latin typeface="Gill Sans MT"/>
                <a:cs typeface="Gill Sans MT"/>
              </a:rPr>
              <a:t> Duplicates possible</a:t>
            </a:r>
          </a:p>
          <a:p>
            <a:pPr>
              <a:lnSpc>
                <a:spcPts val="2645"/>
              </a:lnSpc>
            </a:pPr>
            <a:endParaRPr lang="en-CA" sz="227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2971800"/>
            <a:ext cx="85979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4320">
              <a:lnSpc>
                <a:spcPts val="37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6FC000"/>
                </a:solidFill>
                <a:latin typeface="Gill Sans MT"/>
                <a:cs typeface="Gill Sans MT"/>
              </a:rPr>
              <a:t> Tuples in a bag can have different field lengths and field types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</a:t>
            </a:r>
          </a:p>
          <a:p>
            <a:pPr>
              <a:lnSpc>
                <a:spcPts val="37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8347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Atom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651000"/>
            <a:ext cx="85979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Tuple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Bag</a:t>
            </a:r>
          </a:p>
          <a:p>
            <a:pPr>
              <a:lnSpc>
                <a:spcPts val="38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6797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6FC000"/>
                </a:solidFill>
                <a:latin typeface="Gill Sans MT"/>
                <a:cs typeface="Gill Sans MT"/>
              </a:rPr>
              <a:t> Map - collection of key-value pairs</a:t>
            </a:r>
          </a:p>
          <a:p>
            <a:pPr>
              <a:lnSpc>
                <a:spcPts val="2990"/>
              </a:lnSpc>
            </a:pPr>
            <a:endParaRPr lang="en-CA" sz="258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1369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6FC000"/>
                </a:solidFill>
                <a:latin typeface="Gill Sans MT"/>
                <a:cs typeface="Gill Sans MT"/>
              </a:rPr>
              <a:t> Key is an atom;  value can be any type</a:t>
            </a:r>
          </a:p>
          <a:p>
            <a:pPr>
              <a:lnSpc>
                <a:spcPts val="2645"/>
              </a:lnSpc>
            </a:pPr>
            <a:endParaRPr lang="en-CA" sz="2284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401019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LOAD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5767605" cy="16927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58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Input is assumed to be a bag (sequence of tuples)</a:t>
            </a:r>
            <a:r>
              <a:rPr lang="en-CA" sz="2283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3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58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Can specify a </a:t>
            </a:r>
            <a:r>
              <a:rPr lang="en-CA" sz="2183" dirty="0" err="1" smtClean="0">
                <a:solidFill>
                  <a:srgbClr val="464652"/>
                </a:solidFill>
                <a:latin typeface="Gill Sans MT"/>
                <a:cs typeface="Gill Sans MT"/>
              </a:rPr>
              <a:t>deserializer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with “USING‟</a:t>
            </a:r>
            <a:r>
              <a:rPr lang="en-CA" sz="228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58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Can provide a schema with “AS‟</a:t>
            </a:r>
          </a:p>
          <a:p>
            <a:pPr>
              <a:lnSpc>
                <a:spcPts val="3300"/>
              </a:lnSpc>
            </a:pPr>
            <a:endParaRPr lang="en-CA" sz="228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3648" y="3140968"/>
            <a:ext cx="7607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CA" sz="2402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newBag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 = LOAD ‘</a:t>
            </a:r>
            <a:r>
              <a:rPr lang="en-CA" sz="2402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filename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	&lt;USING 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	</a:t>
            </a:r>
            <a:r>
              <a:rPr lang="en-CA" sz="2400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functionName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()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	&gt;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71985" y="3953072"/>
            <a:ext cx="706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&lt;AS (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fieldName1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fieldName2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,…)&gt;;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918784" y="4581127"/>
            <a:ext cx="8298747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CA" sz="2402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Queries 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= LOAD ‘</a:t>
            </a:r>
            <a:r>
              <a:rPr lang="en-CA" sz="2402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query_log.txt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			USING </a:t>
            </a:r>
            <a:r>
              <a:rPr lang="en-CA" sz="2400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myLoad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()</a:t>
            </a:r>
          </a:p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CA" sz="2400" dirty="0">
                <a:solidFill>
                  <a:srgbClr val="000000"/>
                </a:solidFill>
                <a:latin typeface="Courier New Italic"/>
                <a:cs typeface="Courier New Italic"/>
              </a:rPr>
              <a:t>	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		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AS (</a:t>
            </a:r>
            <a:r>
              <a:rPr lang="en-CA" sz="2400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userID,queryString</a:t>
            </a:r>
            <a:r>
              <a:rPr lang="en-CA" sz="2400" dirty="0">
                <a:solidFill>
                  <a:srgbClr val="000000"/>
                </a:solidFill>
                <a:latin typeface="Courier New Italic"/>
                <a:cs typeface="Courier New Italic"/>
              </a:rPr>
              <a:t>, </a:t>
            </a:r>
            <a:r>
              <a:rPr lang="en-CA" sz="2400" dirty="0" err="1">
                <a:solidFill>
                  <a:srgbClr val="000000"/>
                </a:solidFill>
                <a:latin typeface="Courier New Italic"/>
                <a:cs typeface="Courier New Italic"/>
              </a:rPr>
              <a:t>timeStamp</a:t>
            </a:r>
            <a:r>
              <a:rPr lang="en-CA" sz="2400" dirty="0">
                <a:solidFill>
                  <a:srgbClr val="000000"/>
                </a:solidFill>
                <a:latin typeface="Courier New Italic"/>
                <a:cs typeface="Courier New Italic"/>
              </a:rPr>
              <a:t>)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 </a:t>
            </a:r>
            <a:endParaRPr lang="en-CA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173461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FOREACH</a:t>
            </a:r>
          </a:p>
          <a:p>
            <a:pPr>
              <a:lnSpc>
                <a:spcPts val="2990"/>
              </a:lnSpc>
            </a:pPr>
            <a:endParaRPr lang="en-CA" sz="252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Apply some processing to each tuple in a bag</a:t>
            </a:r>
            <a:r>
              <a:rPr lang="en-CA" sz="227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70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Each field can be:</a:t>
            </a:r>
          </a:p>
          <a:p>
            <a:pPr>
              <a:lnSpc>
                <a:spcPts val="3300"/>
              </a:lnSpc>
            </a:pPr>
            <a:endParaRPr lang="en-CA" sz="227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489200"/>
            <a:ext cx="8001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fieldname of the bag</a:t>
            </a:r>
            <a:r>
              <a:rPr lang="en-CA" sz="195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57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constant</a:t>
            </a:r>
          </a:p>
          <a:p>
            <a:pPr>
              <a:lnSpc>
                <a:spcPts val="2900"/>
              </a:lnSpc>
            </a:pPr>
            <a:endParaRPr lang="en-CA" sz="195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32893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simple expression (ie: f1+f2)</a:t>
            </a:r>
          </a:p>
          <a:p>
            <a:pPr>
              <a:lnSpc>
                <a:spcPts val="2300"/>
              </a:lnSpc>
            </a:pPr>
            <a:endParaRPr lang="en-CA" sz="198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43000" y="3594100"/>
            <a:ext cx="8001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predefined function (ie: SUM, AVG, COUNT, FLATTEN)</a:t>
            </a:r>
            <a:r>
              <a:rPr lang="en-CA" sz="198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83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UDF (ie: sumTaxes(gst, pst) )</a:t>
            </a:r>
          </a:p>
          <a:p>
            <a:pPr>
              <a:lnSpc>
                <a:spcPts val="2900"/>
              </a:lnSpc>
            </a:pPr>
            <a:endParaRPr lang="en-CA" sz="198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84300" y="4381500"/>
            <a:ext cx="7759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newBag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=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2600" y="4749800"/>
            <a:ext cx="7391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FOREACH</a:t>
            </a: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 bagName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52600" y="5105400"/>
            <a:ext cx="7391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GENERATE field1, field2, …;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91291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FILTER</a:t>
            </a:r>
          </a:p>
          <a:p>
            <a:pPr>
              <a:lnSpc>
                <a:spcPts val="2990"/>
              </a:lnSpc>
            </a:pPr>
            <a:endParaRPr lang="en-CA" sz="251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27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Select a subset of the tuples in a bag</a:t>
            </a:r>
          </a:p>
          <a:p>
            <a:pPr>
              <a:lnSpc>
                <a:spcPts val="2645"/>
              </a:lnSpc>
            </a:pPr>
            <a:endParaRPr lang="en-CA" sz="228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2070100"/>
            <a:ext cx="7607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828800" algn="l"/>
              </a:tabLst>
            </a:pP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newBag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= FILTER </a:t>
            </a: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bagName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BY </a:t>
            </a: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	expression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;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2946400"/>
            <a:ext cx="8331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Expression uses simple comparison operators (==, !=, &lt;, &gt;, …)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and Logical connectors (AND, NOT, OR)</a:t>
            </a:r>
          </a:p>
          <a:p>
            <a:pPr>
              <a:lnSpc>
                <a:spcPts val="28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36700" y="3670300"/>
            <a:ext cx="7607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some_apples =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82800" y="4051300"/>
            <a:ext cx="706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FILTER apples BY colour != ‘red’;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45593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Can use UDFs</a:t>
            </a:r>
          </a:p>
          <a:p>
            <a:pPr>
              <a:lnSpc>
                <a:spcPts val="2645"/>
              </a:lnSpc>
            </a:pPr>
            <a:endParaRPr lang="en-CA" sz="225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4902200"/>
            <a:ext cx="7607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some_apples =</a:t>
            </a:r>
          </a:p>
          <a:p>
            <a:pPr>
              <a:lnSpc>
                <a:spcPts val="27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82800" y="5270500"/>
            <a:ext cx="706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FILTER apples BY NOT isRed(colour);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371201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COGROUP</a:t>
            </a:r>
          </a:p>
          <a:p>
            <a:pPr>
              <a:lnSpc>
                <a:spcPts val="2990"/>
              </a:lnSpc>
            </a:pPr>
            <a:endParaRPr lang="en-CA" sz="252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Group two datasets together by a common attribute</a:t>
            </a:r>
            <a:r>
              <a:rPr lang="en-CA" sz="227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79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Groups data into nested bags</a:t>
            </a:r>
          </a:p>
          <a:p>
            <a:pPr>
              <a:lnSpc>
                <a:spcPts val="3300"/>
              </a:lnSpc>
            </a:pPr>
            <a:endParaRPr lang="en-CA" sz="227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628900"/>
            <a:ext cx="80645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1369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grouped_data = COGROUP results BY queryString,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421540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Why COGROUP and not JOIN?</a:t>
            </a:r>
          </a:p>
          <a:p>
            <a:pPr>
              <a:lnSpc>
                <a:spcPts val="2990"/>
              </a:lnSpc>
            </a:pPr>
            <a:endParaRPr lang="en-CA" sz="25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17526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url_revenues =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057400"/>
            <a:ext cx="737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FOREACH grouped_data GENERATE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374900"/>
            <a:ext cx="737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FLATTEN(distributeRev(results, revenue));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8024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97839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CREATE VIEW </a:t>
            </a:r>
            <a:r>
              <a:rPr lang="en-US">
                <a:latin typeface="Courier New"/>
                <a:cs typeface="Courier New"/>
              </a:rPr>
              <a:t>totalNumOfDocuments AS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count(frequency.docid) as count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</a:t>
            </a:r>
          </a:p>
          <a:p>
            <a:endParaRPr lang="en-US"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term_id f.term, docid f.docid, f.count * log(N.count / (</a:t>
            </a:r>
          </a:p>
          <a:p>
            <a:r>
              <a:rPr lang="en-US">
                <a:latin typeface="Courier New"/>
                <a:cs typeface="Courier New"/>
              </a:rPr>
              <a:t>  </a:t>
            </a:r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count(docid) </a:t>
            </a:r>
          </a:p>
          <a:p>
            <a:r>
              <a:rPr lang="en-US">
                <a:latin typeface="Courier New"/>
                <a:cs typeface="Courier New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 f1  </a:t>
            </a:r>
          </a:p>
          <a:p>
            <a:r>
              <a:rPr lang="en-US">
                <a:latin typeface="Courier New"/>
                <a:cs typeface="Courier New"/>
              </a:rPr>
              <a:t>  </a:t>
            </a:r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>
                <a:latin typeface="Courier New"/>
                <a:cs typeface="Courier New"/>
              </a:rPr>
              <a:t> f.term = f1.term)</a:t>
            </a:r>
          </a:p>
          <a:p>
            <a:r>
              <a:rPr lang="en-US">
                <a:latin typeface="Courier New"/>
                <a:cs typeface="Courier New"/>
              </a:rPr>
              <a:t>) 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 f, totalNumOfDocument as N;</a:t>
            </a:r>
          </a:p>
        </p:txBody>
      </p:sp>
    </p:spTree>
    <p:extLst>
      <p:ext uri="{BB962C8B-B14F-4D97-AF65-F5344CB8AC3E}">
        <p14:creationId xmlns:p14="http://schemas.microsoft.com/office/powerpoint/2010/main" val="25712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Why COGROUP and not JOIN?</a:t>
            </a:r>
          </a:p>
          <a:p>
            <a:pPr>
              <a:lnSpc>
                <a:spcPts val="2990"/>
              </a:lnSpc>
            </a:pPr>
            <a:endParaRPr lang="en-CA" sz="25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01800"/>
            <a:ext cx="8331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May want to process nested bags of tuples before taking the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cross product.</a:t>
            </a:r>
          </a:p>
          <a:p>
            <a:pPr>
              <a:lnSpc>
                <a:spcPts val="28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476500"/>
            <a:ext cx="83312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Keeps to the goal of a single high-level data transformation per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pig-latin statement.</a:t>
            </a:r>
          </a:p>
          <a:p>
            <a:pPr>
              <a:lnSpc>
                <a:spcPts val="27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251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However, JOIN keyword is still available:</a:t>
            </a:r>
          </a:p>
          <a:p>
            <a:pPr>
              <a:lnSpc>
                <a:spcPts val="2645"/>
              </a:lnSpc>
            </a:pPr>
            <a:endParaRPr lang="en-CA" sz="228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657600"/>
            <a:ext cx="7912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762000" algn="l"/>
              </a:tabLst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JOIN results BY queryString,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84500" y="4457700"/>
            <a:ext cx="615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Equivalent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4876800"/>
            <a:ext cx="7912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86000" algn="l"/>
              </a:tabLst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temp = COGROUP results BY queryString,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1900" y="5486400"/>
            <a:ext cx="791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join_result = FOREACH temp GENERATE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65500" y="5803900"/>
            <a:ext cx="5778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FLATTEN(results), FLATTEN(revenue);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649271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slide src: Oliver Kennedy, U of Buffalo</a:t>
            </a:r>
          </a:p>
        </p:txBody>
      </p:sp>
    </p:spTree>
    <p:extLst>
      <p:ext uri="{BB962C8B-B14F-4D97-AF65-F5344CB8AC3E}">
        <p14:creationId xmlns:p14="http://schemas.microsoft.com/office/powerpoint/2010/main" val="227324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STORE (&amp; DUMP)</a:t>
            </a:r>
          </a:p>
          <a:p>
            <a:pPr>
              <a:lnSpc>
                <a:spcPts val="2990"/>
              </a:lnSpc>
            </a:pPr>
            <a:endParaRPr lang="en-CA" sz="255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27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Output data to a file (or screen)</a:t>
            </a:r>
          </a:p>
          <a:p>
            <a:pPr>
              <a:lnSpc>
                <a:spcPts val="2645"/>
              </a:lnSpc>
            </a:pPr>
            <a:endParaRPr lang="en-CA" sz="228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27300" y="2400300"/>
            <a:ext cx="6616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128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</a:t>
            </a:r>
            <a:r>
              <a:rPr lang="en-CA" sz="1800" smtClean="0">
                <a:solidFill>
                  <a:srgbClr val="000000"/>
                </a:solidFill>
                <a:latin typeface="Courier New Italic"/>
                <a:cs typeface="Courier New Italic"/>
              </a:rPr>
              <a:t>bagName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 INTO ‘</a:t>
            </a:r>
            <a:r>
              <a:rPr lang="en-CA" sz="1800" smtClean="0">
                <a:solidFill>
                  <a:srgbClr val="000000"/>
                </a:solidFill>
                <a:latin typeface="Courier New Italic"/>
                <a:cs typeface="Courier New Italic"/>
              </a:rPr>
              <a:t>filename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&lt;USING </a:t>
            </a:r>
            <a:r>
              <a:rPr lang="en-CA" sz="1800" smtClean="0">
                <a:solidFill>
                  <a:srgbClr val="000000"/>
                </a:solidFill>
                <a:latin typeface="Courier New Italic"/>
                <a:cs typeface="Courier New Italic"/>
              </a:rPr>
              <a:t>	deserializer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()&gt;;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3390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Other Commands (incomplete)</a:t>
            </a:r>
          </a:p>
          <a:p>
            <a:pPr>
              <a:lnSpc>
                <a:spcPts val="2990"/>
              </a:lnSpc>
            </a:pPr>
            <a:endParaRPr lang="en-CA" sz="257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848100"/>
            <a:ext cx="8331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7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300" smtClean="0">
                <a:solidFill>
                  <a:srgbClr val="464652"/>
                </a:solidFill>
                <a:latin typeface="Gill Sans MT"/>
                <a:cs typeface="Gill Sans MT"/>
              </a:rPr>
              <a:t> UNION - return the union of two or more bags</a:t>
            </a:r>
          </a:p>
          <a:p>
            <a:pPr>
              <a:lnSpc>
                <a:spcPts val="2645"/>
              </a:lnSpc>
            </a:pPr>
            <a:endParaRPr lang="en-CA" sz="22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203700"/>
            <a:ext cx="83312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3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CROSS - take the cross product of two or more bags</a:t>
            </a:r>
            <a:r>
              <a:rPr lang="en-CA" sz="228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5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ORDER - order tuples by a specified field(s)</a:t>
            </a:r>
            <a:r>
              <a:rPr lang="en-CA" sz="228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6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DISTINCT - eliminate duplicate tuples in a bag</a:t>
            </a:r>
            <a:r>
              <a:rPr lang="en-CA" sz="228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2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LIMIT - Limit results to a subset</a:t>
            </a:r>
          </a:p>
          <a:p>
            <a:pPr>
              <a:lnSpc>
                <a:spcPts val="3230"/>
              </a:lnSpc>
            </a:pPr>
            <a:endParaRPr lang="en-CA" sz="228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23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 system does two tasks:</a:t>
            </a:r>
          </a:p>
          <a:p>
            <a:pPr>
              <a:lnSpc>
                <a:spcPts val="2990"/>
              </a:lnSpc>
            </a:pPr>
            <a:endParaRPr lang="en-CA" sz="257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1971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Builds a Logical Plan from a Pig Latin script</a:t>
            </a:r>
          </a:p>
          <a:p>
            <a:pPr>
              <a:lnSpc>
                <a:spcPts val="2645"/>
              </a:lnSpc>
            </a:pPr>
            <a:endParaRPr lang="en-CA" sz="228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6035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Supports execution platform independence</a:t>
            </a:r>
          </a:p>
          <a:p>
            <a:pPr>
              <a:lnSpc>
                <a:spcPts val="2300"/>
              </a:lnSpc>
            </a:pPr>
            <a:endParaRPr lang="en-CA" sz="198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29718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No processing of data performed at this stage</a:t>
            </a:r>
          </a:p>
          <a:p>
            <a:pPr>
              <a:lnSpc>
                <a:spcPts val="2300"/>
              </a:lnSpc>
            </a:pPr>
            <a:endParaRPr lang="en-CA" sz="198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759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Compiles the Logical Plan to a Physical Plan and Executes</a:t>
            </a:r>
          </a:p>
          <a:p>
            <a:pPr>
              <a:lnSpc>
                <a:spcPts val="2645"/>
              </a:lnSpc>
            </a:pPr>
            <a:endParaRPr lang="en-CA" sz="228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3000" y="4165600"/>
            <a:ext cx="8001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Convert the Logical Plan into a series of Map-Reduce statements to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be executed (in this case) by Hadoop Map-Reduce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24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7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2197100"/>
            <a:ext cx="5394490" cy="22313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00"/>
              </a:lnSpc>
            </a:pPr>
            <a:r>
              <a:rPr lang="en-CA" sz="1518" dirty="0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Verify input files and bags referred to are valid</a:t>
            </a:r>
            <a:r>
              <a:rPr lang="en-CA" sz="198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8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dirty="0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Create a logical plan for each bag(variable) defined</a:t>
            </a:r>
          </a:p>
          <a:p>
            <a:pPr>
              <a:lnSpc>
                <a:spcPts val="5800"/>
              </a:lnSpc>
            </a:pPr>
            <a:endParaRPr lang="en-CA" sz="1987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25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OR city IS ‘waterloo’;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3505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26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0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OR city IS ‘waterloo’;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3505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26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4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04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2971800"/>
            <a:ext cx="93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760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27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2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04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2971800"/>
            <a:ext cx="93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760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34200" y="4127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28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4848270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2971800"/>
            <a:ext cx="93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3047484" cy="532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953735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34200" y="4127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061200" y="5270500"/>
            <a:ext cx="2082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29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8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04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61200" y="2971800"/>
            <a:ext cx="82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760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400" y="4127500"/>
            <a:ext cx="213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34200" y="5270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30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3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705" y="1443841"/>
            <a:ext cx="73914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CREATE VIEW</a:t>
            </a:r>
            <a:r>
              <a:rPr lang="en-US">
                <a:latin typeface="Courier New"/>
                <a:cs typeface="Courier New"/>
              </a:rPr>
              <a:t> termdocs as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term, count(docid) as termdocs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GROUP BY</a:t>
            </a:r>
            <a:r>
              <a:rPr lang="en-US">
                <a:latin typeface="Courier New"/>
                <a:cs typeface="Courier New"/>
              </a:rPr>
              <a:t> term;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CREATE VIEW </a:t>
            </a:r>
            <a:r>
              <a:rPr lang="en-US">
                <a:latin typeface="Courier New"/>
                <a:cs typeface="Courier New"/>
              </a:rPr>
              <a:t>totaldocs as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count(distinct docid) as countalldocs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a.term, a.docid, (</a:t>
            </a:r>
          </a:p>
          <a:p>
            <a:r>
              <a:rPr lang="en-US">
                <a:latin typeface="Courier New"/>
                <a:cs typeface="Courier New"/>
              </a:rPr>
              <a:t>       a.count * log(b.termdocs /  </a:t>
            </a:r>
          </a:p>
          <a:p>
            <a:r>
              <a:rPr lang="en-US">
                <a:latin typeface="Courier New"/>
                <a:cs typeface="Courier New"/>
              </a:rPr>
              <a:t>       c.countalldocs)</a:t>
            </a:r>
          </a:p>
          <a:p>
            <a:r>
              <a:rPr lang="en-US">
                <a:latin typeface="Courier New"/>
                <a:cs typeface="Courier New"/>
              </a:rPr>
              <a:t>) as tfidf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 a, termdocs b, totaldocs c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>
                <a:latin typeface="Courier New"/>
                <a:cs typeface="Courier New"/>
              </a:rPr>
              <a:t> a.docid = b.docid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lang="en-US">
                <a:latin typeface="Courier New"/>
                <a:cs typeface="Courier New"/>
              </a:rPr>
              <a:t> a.term = b.term;</a:t>
            </a:r>
          </a:p>
        </p:txBody>
      </p:sp>
    </p:spTree>
    <p:extLst>
      <p:ext uri="{BB962C8B-B14F-4D97-AF65-F5344CB8AC3E}">
        <p14:creationId xmlns:p14="http://schemas.microsoft.com/office/powerpoint/2010/main" val="137124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Physical Plan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50419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61200" y="2971800"/>
            <a:ext cx="825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3225800"/>
            <a:ext cx="7607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OR city IS ‘waterloo’;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2300" y="34925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216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400" y="4127500"/>
            <a:ext cx="21336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55700" y="4521200"/>
            <a:ext cx="79883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Only happens when output is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specified by STORE or DUMP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34200" y="52705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32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4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Physical Plan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14500"/>
            <a:ext cx="5740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Step 1: Create a map-reduce job for each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	COGROUP</a:t>
            </a:r>
          </a:p>
          <a:p>
            <a:pPr>
              <a:lnSpc>
                <a:spcPts val="275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27700" y="3771900"/>
            <a:ext cx="825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2" smtClean="0">
                <a:solidFill>
                  <a:srgbClr val="000000"/>
                </a:solidFill>
                <a:latin typeface="Gill Sans MT"/>
                <a:cs typeface="Gill Sans MT"/>
              </a:rPr>
              <a:t>Map</a:t>
            </a:r>
          </a:p>
          <a:p>
            <a:pPr>
              <a:lnSpc>
                <a:spcPts val="2070"/>
              </a:lnSpc>
            </a:pPr>
            <a:endParaRPr lang="en-CA" sz="1802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22900" y="4533900"/>
            <a:ext cx="113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Reduce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54800" y="1841500"/>
            <a:ext cx="2387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061200" y="2984500"/>
            <a:ext cx="198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10400" y="41275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34200" y="5270500"/>
            <a:ext cx="2108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33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7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Physical Plan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14500"/>
            <a:ext cx="5740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Step 1: Create a map-reduce job for each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	COGROUP</a:t>
            </a:r>
          </a:p>
          <a:p>
            <a:pPr>
              <a:lnSpc>
                <a:spcPts val="275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438400"/>
            <a:ext cx="57404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279400" algn="l"/>
                <a:tab pos="4902200" algn="l"/>
              </a:tabLst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Step 2: Push other commands into the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	map and reduce functions where</a:t>
            </a: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	Map</a:t>
            </a:r>
          </a:p>
          <a:p>
            <a:pPr>
              <a:lnSpc>
                <a:spcPts val="307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2200" y="3225800"/>
            <a:ext cx="546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possible</a:t>
            </a:r>
          </a:p>
          <a:p>
            <a:pPr>
              <a:lnSpc>
                <a:spcPts val="231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949700"/>
            <a:ext cx="57404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1747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300" smtClean="0">
                <a:solidFill>
                  <a:srgbClr val="464652"/>
                </a:solidFill>
                <a:latin typeface="Gill Sans MT"/>
                <a:cs typeface="Gill Sans MT"/>
              </a:rPr>
              <a:t> May be the case certain commands</a:t>
            </a:r>
          </a:p>
          <a:p>
            <a:pPr>
              <a:lnSpc>
                <a:spcPts val="2645"/>
              </a:lnSpc>
            </a:pPr>
            <a:endParaRPr lang="en-CA" sz="228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00" y="4305300"/>
            <a:ext cx="5461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require their own map-reduce</a:t>
            </a:r>
          </a:p>
          <a:p>
            <a:pPr>
              <a:lnSpc>
                <a:spcPts val="2645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22900" y="4610100"/>
            <a:ext cx="1130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Reduce</a:t>
            </a:r>
          </a:p>
          <a:p>
            <a:pPr>
              <a:lnSpc>
                <a:spcPts val="144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54800" y="1841500"/>
            <a:ext cx="23876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61200" y="2984500"/>
            <a:ext cx="19812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Filter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010400" y="4127500"/>
            <a:ext cx="203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Group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2200" y="4711700"/>
            <a:ext cx="4393510" cy="5490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job (</a:t>
            </a:r>
            <a:r>
              <a:rPr lang="en-CA" sz="2297" dirty="0" err="1" smtClean="0">
                <a:solidFill>
                  <a:srgbClr val="464652"/>
                </a:solidFill>
                <a:latin typeface="Gill Sans MT"/>
                <a:cs typeface="Gill Sans MT"/>
              </a:rPr>
              <a:t>ie</a:t>
            </a:r>
            <a:r>
              <a:rPr lang="en-CA" sz="2297" dirty="0" smtClean="0">
                <a:solidFill>
                  <a:srgbClr val="464652"/>
                </a:solidFill>
                <a:latin typeface="Gill Sans MT"/>
                <a:cs typeface="Gill Sans MT"/>
              </a:rPr>
              <a:t>: ORDER needs separate map-</a:t>
            </a:r>
          </a:p>
          <a:p>
            <a:pPr>
              <a:lnSpc>
                <a:spcPts val="2070"/>
              </a:lnSpc>
            </a:pPr>
            <a:endParaRPr lang="en-CA" sz="2297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92200" y="5067300"/>
            <a:ext cx="80518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reduce jobs)</a:t>
            </a:r>
          </a:p>
          <a:p>
            <a:pPr>
              <a:lnSpc>
                <a:spcPts val="207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934200" y="5321300"/>
            <a:ext cx="22098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Foreach</a:t>
            </a:r>
          </a:p>
          <a:p>
            <a:pPr>
              <a:lnSpc>
                <a:spcPts val="162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34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4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685800"/>
            <a:ext cx="9296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set @TotalNumberOfDocuments = (select COUNT(distinct doc_id) from frequency)</a:t>
            </a:r>
          </a:p>
          <a:p>
            <a:endParaRPr lang="en-US"/>
          </a:p>
          <a:p>
            <a:r>
              <a:rPr lang="en-US"/>
              <a:t>declare @DocumentCounts table</a:t>
            </a:r>
          </a:p>
          <a:p>
            <a:r>
              <a:rPr lang="en-US"/>
              <a:t>(  term_id varchar(max),</a:t>
            </a:r>
          </a:p>
          <a:p>
            <a:r>
              <a:rPr lang="en-US"/>
              <a:t>   document_count int)</a:t>
            </a:r>
          </a:p>
          <a:p>
            <a:endParaRPr lang="en-US"/>
          </a:p>
          <a:p>
            <a:r>
              <a:rPr lang="en-US"/>
              <a:t>-- get the number of documents containing each term</a:t>
            </a:r>
          </a:p>
          <a:p>
            <a:r>
              <a:rPr lang="en-US">
                <a:solidFill>
                  <a:srgbClr val="0000FF"/>
                </a:solidFill>
              </a:rPr>
              <a:t>insert</a:t>
            </a:r>
            <a:r>
              <a:rPr lang="en-US"/>
              <a:t> into @DocumentCounts (term_id,document_count)</a:t>
            </a:r>
          </a:p>
          <a:p>
            <a:r>
              <a:rPr lang="en-US"/>
              <a:t>select term_id,COUNT(distinct doc_id)</a:t>
            </a:r>
          </a:p>
          <a:p>
            <a:r>
              <a:rPr lang="en-US"/>
              <a:t>from DATASCI250.dbo.frequency</a:t>
            </a:r>
          </a:p>
          <a:p>
            <a:r>
              <a:rPr lang="en-US"/>
              <a:t>group by term_id</a:t>
            </a:r>
          </a:p>
          <a:p>
            <a:endParaRPr lang="en-US"/>
          </a:p>
          <a:p>
            <a:r>
              <a:rPr lang="en-US"/>
              <a:t>-- Then calculate the TF-IDF, note that the below uses the Natural LOG</a:t>
            </a:r>
          </a:p>
          <a:p>
            <a:r>
              <a:rPr lang="en-US"/>
              <a:t>select doc_id,f.term_id,frequency * LOG(CAST(@TotalNumberOfDocuments as Decimal(18,4))/CAST(Document_count as Decimal(18,4))) as TF_IDF</a:t>
            </a:r>
          </a:p>
          <a:p>
            <a:r>
              <a:rPr lang="en-US"/>
              <a:t>from frequency f</a:t>
            </a:r>
          </a:p>
          <a:p>
            <a:r>
              <a:rPr lang="en-US"/>
              <a:t>inner join @DocumentCounts d on f.term_id = d.term_id</a:t>
            </a:r>
          </a:p>
        </p:txBody>
      </p:sp>
    </p:spTree>
    <p:extLst>
      <p:ext uri="{BB962C8B-B14F-4D97-AF65-F5344CB8AC3E}">
        <p14:creationId xmlns:p14="http://schemas.microsoft.com/office/powerpoint/2010/main" val="327660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2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</a:t>
            </a:fld>
            <a:endParaRPr lang="en-US"/>
          </a:p>
        </p:txBody>
      </p:sp>
      <p:pic>
        <p:nvPicPr>
          <p:cNvPr id="9" name="Picture 8" descr="Picture 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" y="609600"/>
            <a:ext cx="7016922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Why did we do this exercise?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the first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799" cy="4297363"/>
          </a:xfrm>
        </p:spPr>
        <p:txBody>
          <a:bodyPr/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What is Data Science about?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1) Preparing data for analysis </a:t>
            </a:r>
          </a:p>
          <a:p>
            <a:pPr marL="0" indent="0">
              <a:buNone/>
            </a:pPr>
            <a:r>
              <a:rPr lang="en-US" sz="2400"/>
              <a:t>	(wrangling, cleaning, munging, transforming, inegrating, …)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2) Running some analysis (often a statistical model)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3) Interpreting the results and making decisions</a:t>
            </a:r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for Data Preparation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305799" cy="4297363"/>
          </a:xfrm>
        </p:spPr>
        <p:txBody>
          <a:bodyPr/>
          <a:lstStyle/>
          <a:p>
            <a:r>
              <a:rPr lang="en-US"/>
              <a:t>Data can be very large (Volume)</a:t>
            </a:r>
          </a:p>
          <a:p>
            <a:r>
              <a:rPr lang="en-US"/>
              <a:t>Data can be very heterogeneous and weakly structured (Variety)</a:t>
            </a:r>
          </a:p>
          <a:p>
            <a:r>
              <a:rPr lang="en-US"/>
              <a:t>Data may be coming in faster than you can handle it (Velocity)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36312</TotalTime>
  <Words>2217</Words>
  <Application>Microsoft Macintosh PowerPoint</Application>
  <PresentationFormat>On-screen Show (4:3)</PresentationFormat>
  <Paragraphs>396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Microsoft Word 97 - 2004 Document</vt:lpstr>
      <vt:lpstr>Pig: High-level Procedural Language over MapReduce</vt:lpstr>
      <vt:lpstr>Matrix Addition</vt:lpstr>
      <vt:lpstr>PowerPoint Presentation</vt:lpstr>
      <vt:lpstr>PowerPoint Presentation</vt:lpstr>
      <vt:lpstr>PowerPoint Presentation</vt:lpstr>
      <vt:lpstr>Assignment 2 Review</vt:lpstr>
      <vt:lpstr>Reflection</vt:lpstr>
      <vt:lpstr>From the first lecture</vt:lpstr>
      <vt:lpstr>Key challenges for Data Preparation</vt:lpstr>
      <vt:lpstr>For Volume</vt:lpstr>
      <vt:lpstr>For Variety</vt:lpstr>
      <vt:lpstr>For Velocity</vt:lpstr>
      <vt:lpstr>Key Challenges for Running Analyses</vt:lpstr>
      <vt:lpstr>Key Challenges for Interpreting Results</vt:lpstr>
      <vt:lpstr>What is Pig?</vt:lpstr>
      <vt:lpstr>Why use Pig?</vt:lpstr>
      <vt:lpstr>In MapReduce</vt:lpstr>
      <vt:lpstr>In Pig Latin</vt:lpstr>
      <vt:lpstr>Pig System Overview</vt:lpstr>
      <vt:lpstr>But can it fly?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360</cp:revision>
  <cp:lastPrinted>2012-11-07T04:22:34Z</cp:lastPrinted>
  <dcterms:created xsi:type="dcterms:W3CDTF">2009-09-22T17:54:40Z</dcterms:created>
  <dcterms:modified xsi:type="dcterms:W3CDTF">2012-11-07T16:44:50Z</dcterms:modified>
</cp:coreProperties>
</file>