
<file path=[Content_Types].xml><?xml version="1.0" encoding="utf-8"?>
<Types xmlns="http://schemas.openxmlformats.org/package/2006/content-types">
  <Default Extension="rels" ContentType="application/vnd.openxmlformats-package.relationships+xml"/>
  <Default Extension="doc" ContentType="application/msword"/>
  <Default Extension="xml" ContentType="application/xml"/>
  <Default Extension="jpeg" ContentType="image/jpeg"/>
  <Default Extension="vml" ContentType="application/vnd.openxmlformats-officedocument.vmlDrawing"/>
  <Default Extension="png" ContentType="image/png"/>
  <Default Extension="bin" ContentType="application/vnd.openxmlformats-officedocument.presentationml.printerSettings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C896"/>
    <a:srgbClr val="39275B"/>
    <a:srgbClr val="C79900"/>
    <a:srgbClr val="F4F4F4"/>
    <a:srgbClr val="D7A900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60" autoAdjust="0"/>
  </p:normalViewPr>
  <p:slideViewPr>
    <p:cSldViewPr snapToObjects="1">
      <p:cViewPr>
        <p:scale>
          <a:sx n="95" d="100"/>
          <a:sy n="95" d="100"/>
        </p:scale>
        <p:origin x="-18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theme" Target="theme/theme1.xml"/><Relationship Id="rId14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28" Type="http://schemas.openxmlformats.org/officeDocument/2006/relationships/tableStyles" Target="tableStyles.xml"/><Relationship Id="rId26" Type="http://schemas.openxmlformats.org/officeDocument/2006/relationships/viewProps" Target="viewProps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86E03-FF8F-F043-A96F-D7A5AEA854C0}" type="datetimeFigureOut">
              <a:rPr lang="en-US" smtClean="0"/>
              <a:t>11/5/12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52214-2CEE-284F-AE70-A49E5EAB5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204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07555-D59D-914D-83F8-C070483982F1}" type="datetimeFigureOut">
              <a:rPr lang="en-US" smtClean="0"/>
              <a:t>11/5/12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C4DC8-0FA3-3C40-B18F-539AC781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225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bg1">
                <a:lumMod val="85000"/>
              </a:schemeClr>
            </a:gs>
            <a:gs pos="4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113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684412_high_Purpl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275B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7" descr="UW.Wordmark_ctr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2425"/>
            <a:ext cx="2551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8" descr="UW_W-Logo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8486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5635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284D85-FEAC-6D4D-ADD9-3BD8F167427A}" type="datetime1">
              <a:rPr lang="en-US" smtClean="0"/>
              <a:t>11/5/12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2300" y="6356350"/>
            <a:ext cx="2895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35635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2883AC-E72C-294B-86D2-A63D5043FD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449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000AE5-584D-C440-9AD8-C8FC349C2170}" type="datetime1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2025F-BD38-A44C-A022-81B9B849CB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6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3D354-CDAA-004A-BBB7-92BEBA53B5C0}" type="datetime1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648DF-5E37-9E4E-8E74-0E0631D04E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8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854696" cy="91440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28800"/>
            <a:ext cx="7854696" cy="42973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7B55FEDD-6FD9-7942-8E57-CDDA6D5C3512}" type="datetime1">
              <a:rPr lang="en-US" smtClean="0"/>
              <a:t>11/5/12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5475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715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12D6CCC-2396-634D-8A9D-DFA1A30244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5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60E162-5E18-CC42-AEFF-80654EBA5EC9}" type="datetime1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0DD67-BB51-4341-BE04-6FACCCE28F1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55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959A-35A8-9348-83C4-31B0671CA6F4}" type="datetime1">
              <a:rPr lang="en-US" smtClean="0"/>
              <a:t>11/5/12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4E72A-CE54-AB49-9729-B884B92568C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82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399"/>
            <a:ext cx="4040188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76399"/>
            <a:ext cx="4041775" cy="498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ED5640-A054-AD43-A009-5122F633A555}" type="datetime1">
              <a:rPr lang="en-US" smtClean="0"/>
              <a:t>11/5/12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80FAF-06AB-7741-A545-C8911F3DDE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1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3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14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44F366-C044-4B4C-9ED0-43C134576ECA}" type="datetime1">
              <a:rPr lang="en-US" smtClean="0"/>
              <a:t>11/5/12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BE93F-5C7A-5B41-A729-CD25FF97C96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44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FCB4E5-F5CA-CD47-9AE3-A07BD6AB5419}" type="datetime1">
              <a:rPr lang="en-US" smtClean="0"/>
              <a:t>11/5/12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4DEEC5-EA09-464B-9CF2-C5C5C68E12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449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7E3BA-6CFD-3F4B-B6A9-0E95C2C35C95}" type="datetime1">
              <a:rPr lang="en-US" smtClean="0"/>
              <a:t>11/5/12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139CD-AAD3-944F-B5E6-7F016C31DF0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50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61999"/>
            <a:ext cx="5486400" cy="39655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C999BE-CC0D-BA40-AC64-6591B8579716}" type="datetime1">
              <a:rPr lang="en-US" smtClean="0"/>
              <a:t>11/5/12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78931-4823-DD4F-8A70-63C081F743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4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Frutiger 55 Roman" charset="0"/>
              </a:defRPr>
            </a:lvl1pPr>
          </a:lstStyle>
          <a:p>
            <a:fld id="{7BC5C81F-24D6-B24D-AABC-683A945C8813}" type="datetime1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Frutiger 55 Roman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 smtClean="0"/>
              <a:t>Bill Howe, UW eScience Institute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Frutiger 55 Roman" charset="0"/>
              </a:defRPr>
            </a:lvl1pPr>
          </a:lstStyle>
          <a:p>
            <a:fld id="{BE813726-3EE7-B74D-9376-57C8D899FEF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Frutiger 55 Roman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Frutiger 55 Roman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hadoop.apache.org/pig/" TargetMode="External"/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Word_97_-_2004_Document1.doc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3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8195962" cy="1470025"/>
          </a:xfrm>
        </p:spPr>
        <p:txBody>
          <a:bodyPr/>
          <a:lstStyle/>
          <a:p>
            <a:r>
              <a:rPr lang="en-US" sz="4000" dirty="0">
                <a:latin typeface="Frutiger 55 Roman" charset="0"/>
                <a:ea typeface="ＭＳ Ｐゴシック" charset="0"/>
                <a:cs typeface="ＭＳ Ｐゴシック" charset="0"/>
              </a:rPr>
              <a:t>Declarative Languages over MapReduce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F7C1-51AA-C340-BDB5-84CB8580F8E0}" type="datetime1">
              <a:rPr lang="en-US" smtClean="0"/>
              <a:t>11/5/12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83AC-E72C-294B-86D2-A63D5043FD8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Key idea: use abstractions that allow scalable processing</a:t>
            </a:r>
          </a:p>
          <a:p>
            <a:pPr lvl="1"/>
            <a:r>
              <a:rPr lang="en-US"/>
              <a:t>Relational algebra and SQL </a:t>
            </a:r>
          </a:p>
          <a:p>
            <a:pPr lvl="2"/>
            <a:r>
              <a:rPr lang="en-US"/>
              <a:t>(not necessarily just databases)</a:t>
            </a:r>
          </a:p>
          <a:p>
            <a:pPr lvl="1"/>
            <a:r>
              <a:rPr lang="en-US"/>
              <a:t>MapReduce</a:t>
            </a:r>
          </a:p>
          <a:p>
            <a:pPr lvl="1"/>
            <a:r>
              <a:rPr lang="en-US"/>
              <a:t>Today: Pig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54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Variety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Key idea: we want to know how to work with a variety of data types</a:t>
            </a:r>
          </a:p>
          <a:p>
            <a:pPr lvl="1"/>
            <a:r>
              <a:rPr lang="en-US"/>
              <a:t>Matrices </a:t>
            </a:r>
          </a:p>
          <a:p>
            <a:pPr lvl="1"/>
            <a:r>
              <a:rPr lang="en-US"/>
              <a:t>Relations</a:t>
            </a:r>
          </a:p>
          <a:p>
            <a:pPr lvl="1"/>
            <a:r>
              <a:rPr lang="en-US"/>
              <a:t>Graphs (some today)</a:t>
            </a:r>
          </a:p>
          <a:p>
            <a:pPr lvl="1"/>
            <a:r>
              <a:rPr lang="en-US"/>
              <a:t>Text</a:t>
            </a:r>
          </a:p>
          <a:p>
            <a:pPr lvl="1"/>
            <a:r>
              <a:rPr lang="en-US"/>
              <a:t>Images? (maybe)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Key challenges for 2):</a:t>
            </a:r>
          </a:p>
          <a:p>
            <a:r>
              <a:rPr lang="en-US"/>
              <a:t>Selecting the model, running the model.</a:t>
            </a:r>
          </a:p>
          <a:p>
            <a:endParaRPr lang="en-US"/>
          </a:p>
          <a:p>
            <a:r>
              <a:rPr lang="en-US"/>
              <a:t>Later in this class, we will learn a handful of key "go to" techniques.</a:t>
            </a:r>
          </a:p>
          <a:p>
            <a:endParaRPr lang="en-US"/>
          </a:p>
          <a:p>
            <a:r>
              <a:rPr lang="en-US"/>
              <a:t>We will already know how to implement them in the abstractions above.</a:t>
            </a:r>
          </a:p>
          <a:p>
            <a:endParaRPr lang="en-US"/>
          </a:p>
          <a:p>
            <a:r>
              <a:rPr lang="en-US"/>
              <a:t>Key challenges for 3):</a:t>
            </a:r>
          </a:p>
          <a:p>
            <a:endParaRPr lang="en-US"/>
          </a:p>
          <a:p>
            <a:r>
              <a:rPr lang="en-US"/>
              <a:t>Communicating the results of a "black box" model.</a:t>
            </a:r>
          </a:p>
          <a:p>
            <a:endParaRPr lang="en-US"/>
          </a:p>
          <a:p>
            <a:r>
              <a:rPr lang="en-US"/>
              <a:t>Here, we will consider visualization techniques.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25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Velocity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won’t discuss this much in this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89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Challenges for Running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534399" cy="4297363"/>
          </a:xfrm>
        </p:spPr>
        <p:txBody>
          <a:bodyPr/>
          <a:lstStyle/>
          <a:p>
            <a:r>
              <a:rPr lang="en-US" sz="2800"/>
              <a:t>Selecting the model</a:t>
            </a:r>
          </a:p>
          <a:p>
            <a:pPr lvl="1"/>
            <a:r>
              <a:rPr lang="en-US" sz="2400"/>
              <a:t>We will learn a toolbox of core techniques.</a:t>
            </a:r>
          </a:p>
          <a:p>
            <a:pPr lvl="2"/>
            <a:r>
              <a:rPr lang="en-US" sz="2000"/>
              <a:t>clustering (k-means)</a:t>
            </a:r>
          </a:p>
          <a:p>
            <a:pPr lvl="2"/>
            <a:r>
              <a:rPr lang="en-US" sz="2000"/>
              <a:t>optimization (forms of regression)</a:t>
            </a:r>
          </a:p>
          <a:p>
            <a:pPr lvl="2"/>
            <a:r>
              <a:rPr lang="en-US" sz="2000"/>
              <a:t>dimension reduction (multidimensional scaling)</a:t>
            </a:r>
            <a:endParaRPr lang="en-US" sz="2800"/>
          </a:p>
          <a:p>
            <a:r>
              <a:rPr lang="en-US" sz="2800"/>
              <a:t>Running the model efficiently</a:t>
            </a:r>
          </a:p>
          <a:p>
            <a:pPr lvl="1"/>
            <a:r>
              <a:rPr lang="en-US" sz="2400" i="1">
                <a:solidFill>
                  <a:schemeClr val="tx2"/>
                </a:solidFill>
              </a:rPr>
              <a:t>We will already know how to implement these models in existing systems</a:t>
            </a:r>
          </a:p>
          <a:p>
            <a:pPr lvl="2"/>
            <a:r>
              <a:rPr lang="en-US" sz="2000" i="1">
                <a:solidFill>
                  <a:schemeClr val="tx2"/>
                </a:solidFill>
              </a:rPr>
              <a:t>RA/SQL, MapReduce</a:t>
            </a:r>
          </a:p>
          <a:p>
            <a:pPr lvl="1"/>
            <a:r>
              <a:rPr lang="en-US" sz="2400" i="1">
                <a:solidFill>
                  <a:schemeClr val="tx2"/>
                </a:solidFill>
              </a:rPr>
              <a:t>We may have time to cover some new approaches (GraphLab)</a:t>
            </a:r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We will already know how to implement them in the abstractions above.</a:t>
            </a:r>
          </a:p>
          <a:p>
            <a:endParaRPr lang="en-US" sz="2800"/>
          </a:p>
          <a:p>
            <a:r>
              <a:rPr lang="en-US" sz="2800"/>
              <a:t>Key challenges for 3):</a:t>
            </a:r>
          </a:p>
          <a:p>
            <a:endParaRPr lang="en-US" sz="2800"/>
          </a:p>
          <a:p>
            <a:r>
              <a:rPr lang="en-US" sz="2800"/>
              <a:t>Communicating the results of a "black box" model.</a:t>
            </a:r>
          </a:p>
          <a:p>
            <a:endParaRPr lang="en-US" sz="2800"/>
          </a:p>
          <a:p>
            <a:r>
              <a:rPr lang="en-US" sz="2800"/>
              <a:t>Here, we will consider visualization techniques.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1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Challenges for Interpreting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Interpreting the results (convincing yourself)</a:t>
            </a:r>
          </a:p>
          <a:p>
            <a:r>
              <a:rPr lang="en-US"/>
              <a:t>Communicating the results (convincing others)</a:t>
            </a:r>
          </a:p>
          <a:p>
            <a:r>
              <a:rPr lang="en-US" i="1">
                <a:solidFill>
                  <a:srgbClr val="1F497D"/>
                </a:solidFill>
              </a:rPr>
              <a:t>We will focus on visualization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07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Pig?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An engine for executing programs on top of </a:t>
            </a:r>
            <a:r>
              <a:rPr lang="en-US" sz="2000" dirty="0" err="1" smtClean="0"/>
              <a:t>Hadoop</a:t>
            </a:r>
            <a:endParaRPr lang="en-US" sz="2000" dirty="0" smtClean="0"/>
          </a:p>
          <a:p>
            <a:r>
              <a:rPr lang="en-US" sz="2000" dirty="0" smtClean="0"/>
              <a:t>It provides a language, Pig Latin, to specify these programs </a:t>
            </a:r>
          </a:p>
          <a:p>
            <a:r>
              <a:rPr lang="en-US" sz="2000" dirty="0" smtClean="0"/>
              <a:t>An Apache open source project </a:t>
            </a:r>
            <a:r>
              <a:rPr lang="en-US" sz="2000" dirty="0" smtClean="0">
                <a:hlinkClick r:id="rId2"/>
              </a:rPr>
              <a:t>http://hadoop.apache.org/pig/</a:t>
            </a:r>
            <a:endParaRPr lang="en-US" sz="2000" dirty="0"/>
          </a:p>
        </p:txBody>
      </p:sp>
      <p:pic>
        <p:nvPicPr>
          <p:cNvPr id="4" name="Picture 3" descr="pig_on_elepha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155" y="3089318"/>
            <a:ext cx="3523799" cy="317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96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Pig?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kern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  Suppose you have user data in one file, website data in another, and you need to find the top 5 most visited sites by users aged 18 - 25.</a:t>
            </a:r>
            <a:endParaRPr lang="en-US" sz="900" kern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4719637" y="1705769"/>
            <a:ext cx="1425575" cy="36671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Load Users</a:t>
            </a: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7288212" y="1713706"/>
            <a:ext cx="1425575" cy="36671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+mn-ea"/>
                <a:cs typeface="+mn-cs"/>
              </a:rPr>
              <a:t>Load Pages</a:t>
            </a: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4697412" y="2399506"/>
            <a:ext cx="1524000" cy="36671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+mn-ea"/>
                <a:cs typeface="+mn-cs"/>
              </a:rPr>
              <a:t>Filter by age</a:t>
            </a: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069012" y="3161506"/>
            <a:ext cx="1600200" cy="36671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+mn-ea"/>
                <a:cs typeface="+mn-cs"/>
              </a:rPr>
              <a:t>Join on name</a:t>
            </a: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6069012" y="3771106"/>
            <a:ext cx="1600200" cy="36671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+mn-ea"/>
                <a:cs typeface="+mn-cs"/>
              </a:rPr>
              <a:t>Group on url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6145212" y="4380706"/>
            <a:ext cx="1425575" cy="36671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+mn-ea"/>
                <a:cs typeface="+mn-cs"/>
              </a:rPr>
              <a:t>Count clicks</a:t>
            </a:r>
          </a:p>
        </p:txBody>
      </p:sp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5916612" y="4990306"/>
            <a:ext cx="1828800" cy="36671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+mn-ea"/>
                <a:cs typeface="+mn-cs"/>
              </a:rPr>
              <a:t>Order by clicks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6221412" y="5599906"/>
            <a:ext cx="1371600" cy="36671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latin typeface="Arial"/>
                <a:ea typeface="+mn-ea"/>
                <a:cs typeface="+mn-cs"/>
              </a:rPr>
              <a:t>Take top 5</a:t>
            </a:r>
          </a:p>
        </p:txBody>
      </p:sp>
      <p:sp>
        <p:nvSpPr>
          <p:cNvPr id="13" name="Line 30"/>
          <p:cNvSpPr>
            <a:spLocks noChangeShapeType="1"/>
          </p:cNvSpPr>
          <p:nvPr/>
        </p:nvSpPr>
        <p:spPr bwMode="auto">
          <a:xfrm>
            <a:off x="5383212" y="209470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4" name="Line 31"/>
          <p:cNvSpPr>
            <a:spLocks noChangeShapeType="1"/>
          </p:cNvSpPr>
          <p:nvPr/>
        </p:nvSpPr>
        <p:spPr bwMode="auto">
          <a:xfrm>
            <a:off x="6831012" y="354250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5" name="Line 33"/>
          <p:cNvSpPr>
            <a:spLocks noChangeShapeType="1"/>
          </p:cNvSpPr>
          <p:nvPr/>
        </p:nvSpPr>
        <p:spPr bwMode="auto">
          <a:xfrm>
            <a:off x="5383212" y="278050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6" name="Line 34"/>
          <p:cNvSpPr>
            <a:spLocks noChangeShapeType="1"/>
          </p:cNvSpPr>
          <p:nvPr/>
        </p:nvSpPr>
        <p:spPr bwMode="auto">
          <a:xfrm>
            <a:off x="5383212" y="3009106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7" name="Line 35"/>
          <p:cNvSpPr>
            <a:spLocks noChangeShapeType="1"/>
          </p:cNvSpPr>
          <p:nvPr/>
        </p:nvSpPr>
        <p:spPr bwMode="auto">
          <a:xfrm flipV="1">
            <a:off x="8050212" y="2094706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8" name="Line 36"/>
          <p:cNvSpPr>
            <a:spLocks noChangeShapeType="1"/>
          </p:cNvSpPr>
          <p:nvPr/>
        </p:nvSpPr>
        <p:spPr bwMode="auto">
          <a:xfrm>
            <a:off x="6831012" y="3009106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9" name="Line 37"/>
          <p:cNvSpPr>
            <a:spLocks noChangeShapeType="1"/>
          </p:cNvSpPr>
          <p:nvPr/>
        </p:nvSpPr>
        <p:spPr bwMode="auto">
          <a:xfrm>
            <a:off x="6831012" y="415210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0" name="Line 38"/>
          <p:cNvSpPr>
            <a:spLocks noChangeShapeType="1"/>
          </p:cNvSpPr>
          <p:nvPr/>
        </p:nvSpPr>
        <p:spPr bwMode="auto">
          <a:xfrm flipH="1">
            <a:off x="6831012" y="476170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1" name="Line 39"/>
          <p:cNvSpPr>
            <a:spLocks noChangeShapeType="1"/>
          </p:cNvSpPr>
          <p:nvPr/>
        </p:nvSpPr>
        <p:spPr bwMode="auto">
          <a:xfrm flipH="1">
            <a:off x="6831012" y="537130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82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91" y="457200"/>
            <a:ext cx="7854696" cy="914400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MapReduce</a:t>
            </a:r>
            <a:endParaRPr lang="en-US" dirty="0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495767" y="1179383"/>
          <a:ext cx="8326471" cy="4346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Document" r:id="rId3" imgW="13716000" imgH="9525000" progId="Word.Document.8">
                  <p:embed/>
                </p:oleObj>
              </mc:Choice>
              <mc:Fallback>
                <p:oleObj name="Document" r:id="rId3" imgW="13716000" imgH="9525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67" y="1179383"/>
                        <a:ext cx="8326471" cy="43462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11165" y="5871013"/>
            <a:ext cx="5553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170 lines of code, 4 hours to write</a:t>
            </a:r>
            <a:endParaRPr lang="en-US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743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Pig Latin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85800" y="1270105"/>
            <a:ext cx="7924800" cy="415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Users =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load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charset="0"/>
              </a:rPr>
              <a:t>‘users’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(name, age);</a:t>
            </a:r>
            <a:br>
              <a:rPr lang="en-US" sz="2400" dirty="0">
                <a:solidFill>
                  <a:srgbClr val="000000"/>
                </a:solidFill>
                <a:latin typeface="Courier New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Fltrd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filter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Users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br>
              <a:rPr lang="en-US" sz="2400" dirty="0">
                <a:solidFill>
                  <a:srgbClr val="000000"/>
                </a:solidFill>
                <a:latin typeface="Courier New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       age &gt;= 18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and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age &lt;= 25; </a:t>
            </a:r>
            <a:br>
              <a:rPr lang="en-US" sz="2400" dirty="0">
                <a:solidFill>
                  <a:srgbClr val="000000"/>
                </a:solidFill>
                <a:latin typeface="Courier New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Pages =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load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charset="0"/>
              </a:rPr>
              <a:t>‘pages’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(user,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url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);</a:t>
            </a:r>
            <a:br>
              <a:rPr lang="en-US" sz="2400" dirty="0">
                <a:solidFill>
                  <a:srgbClr val="000000"/>
                </a:solidFill>
                <a:latin typeface="Courier New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Jnd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Fltrd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name, Pages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user;</a:t>
            </a:r>
            <a:br>
              <a:rPr lang="en-US" sz="2400" dirty="0">
                <a:solidFill>
                  <a:srgbClr val="000000"/>
                </a:solidFill>
                <a:latin typeface="Courier New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Grpd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group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Jnd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url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;</a:t>
            </a:r>
            <a:br>
              <a:rPr lang="en-US" sz="2400" dirty="0">
                <a:solidFill>
                  <a:srgbClr val="000000"/>
                </a:solidFill>
                <a:latin typeface="Courier New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Smmd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sz="2400" dirty="0" err="1">
                <a:solidFill>
                  <a:srgbClr val="FF0000"/>
                </a:solidFill>
                <a:latin typeface="Courier New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Grpd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generate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group,</a:t>
            </a:r>
            <a:br>
              <a:rPr lang="en-US" sz="2400" dirty="0">
                <a:solidFill>
                  <a:srgbClr val="000000"/>
                </a:solidFill>
                <a:latin typeface="Courier New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COUNT(Jnd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)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clicks;</a:t>
            </a:r>
            <a:br>
              <a:rPr lang="en-US" sz="2400" dirty="0">
                <a:solidFill>
                  <a:srgbClr val="000000"/>
                </a:solidFill>
                <a:latin typeface="Courier New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Srtd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order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Smmd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clicks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desc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;</a:t>
            </a:r>
            <a:br>
              <a:rPr lang="en-US" sz="2400" dirty="0">
                <a:solidFill>
                  <a:srgbClr val="000000"/>
                </a:solidFill>
                <a:latin typeface="Courier New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urier New" charset="0"/>
              </a:rPr>
              <a:t>Top5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=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limit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charset="0"/>
              </a:rPr>
              <a:t>Srtd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5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urier New" charset="0"/>
              </a:rPr>
            </a:b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store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charset="0"/>
              </a:rPr>
              <a:t>Top5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into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charset="0"/>
              </a:rPr>
              <a:t>‘</a:t>
            </a:r>
            <a:r>
              <a:rPr lang="en-US" sz="2400" dirty="0" smtClean="0">
                <a:solidFill>
                  <a:srgbClr val="0000FF"/>
                </a:solidFill>
                <a:latin typeface="Courier New" charset="0"/>
              </a:rPr>
              <a:t>top5sites</a:t>
            </a:r>
            <a:r>
              <a:rPr lang="en-US" sz="2400" dirty="0">
                <a:solidFill>
                  <a:srgbClr val="0000FF"/>
                </a:solidFill>
                <a:latin typeface="Courier New" charset="0"/>
              </a:rPr>
              <a:t>’</a:t>
            </a:r>
            <a:r>
              <a:rPr lang="en-US" sz="2400" dirty="0">
                <a:solidFill>
                  <a:srgbClr val="000000"/>
                </a:solidFill>
                <a:latin typeface="Courier New" charset="0"/>
              </a:rPr>
              <a:t>;</a:t>
            </a:r>
            <a:endParaRPr lang="en-US" sz="4800" dirty="0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11165" y="5609403"/>
            <a:ext cx="5713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9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lines of code, 15 minutes to write</a:t>
            </a:r>
            <a:endParaRPr lang="en-US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836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8229600" cy="609600"/>
          </a:xfrm>
          <a:ln/>
        </p:spPr>
        <p:txBody>
          <a:bodyPr rIns="132080"/>
          <a:lstStyle/>
          <a:p>
            <a:pPr algn="l"/>
            <a:r>
              <a:rPr lang="en-US" sz="3200" dirty="0" smtClean="0"/>
              <a:t>Pig System Overview</a:t>
            </a:r>
            <a:endParaRPr lang="en-US" sz="320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FC53-F16C-814B-9E28-DF1616FB56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 flipV="1">
            <a:off x="1524000" y="1793874"/>
            <a:ext cx="762000" cy="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3" name="Rectangle 7"/>
          <p:cNvSpPr>
            <a:spLocks/>
          </p:cNvSpPr>
          <p:nvPr/>
        </p:nvSpPr>
        <p:spPr bwMode="auto">
          <a:xfrm>
            <a:off x="2286000" y="1562100"/>
            <a:ext cx="1027113" cy="571500"/>
          </a:xfrm>
          <a:prstGeom prst="rect">
            <a:avLst/>
          </a:prstGeom>
          <a:solidFill>
            <a:schemeClr val="bg1"/>
          </a:solidFill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/>
            <a:r>
              <a:rPr lang="en-US" sz="1600">
                <a:solidFill>
                  <a:schemeClr val="tx1"/>
                </a:solidFill>
                <a:ea typeface="Arial" charset="0"/>
                <a:cs typeface="Arial" charset="0"/>
              </a:rPr>
              <a:t>Pig Latin </a:t>
            </a:r>
          </a:p>
          <a:p>
            <a:pPr marL="39688"/>
            <a:r>
              <a:rPr lang="en-US" sz="1600">
                <a:solidFill>
                  <a:schemeClr val="tx1"/>
                </a:solidFill>
                <a:ea typeface="Arial" charset="0"/>
                <a:cs typeface="Arial" charset="0"/>
              </a:rPr>
              <a:t>program</a:t>
            </a:r>
          </a:p>
        </p:txBody>
      </p:sp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95500"/>
            <a:ext cx="7302500" cy="49149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429000" y="1143000"/>
            <a:ext cx="5715000" cy="1563688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/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A =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LOAD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'file1' AS (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sid,pid,mass,px:double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);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</a:t>
            </a:r>
            <a:endParaRPr lang="en-US" sz="1600" dirty="0" smtClean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marL="39688"/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B =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LOAD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'file2' AS (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sid,pid,mass,px:double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);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</a:t>
            </a:r>
            <a:endParaRPr lang="en-US" sz="1600" dirty="0" smtClean="0">
              <a:solidFill>
                <a:schemeClr val="tx1"/>
              </a:solidFill>
              <a:ea typeface="Arial" charset="0"/>
              <a:cs typeface="Arial" charset="0"/>
            </a:endParaRPr>
          </a:p>
          <a:p>
            <a:pPr marL="39688"/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C =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FILTER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A BY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px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&lt; 1.0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;</a:t>
            </a:r>
          </a:p>
          <a:p>
            <a:pPr marL="39688"/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D =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JOIN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C BY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sid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, </a:t>
            </a:r>
          </a:p>
          <a:p>
            <a:pPr marL="39688"/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        B BY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sid</a:t>
            </a:r>
            <a:r>
              <a:rPr lang="en-US" sz="16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;</a:t>
            </a:r>
          </a:p>
          <a:p>
            <a:pPr marL="39688"/>
            <a:r>
              <a:rPr lang="en-US" sz="1600" dirty="0">
                <a:solidFill>
                  <a:schemeClr val="tx1"/>
                </a:solidFill>
                <a:ea typeface="Arial" charset="0"/>
                <a:cs typeface="Arial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g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INTO '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output.txt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';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4953000" y="2706688"/>
            <a:ext cx="0" cy="265112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200" y="5943600"/>
            <a:ext cx="1724816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Ensemble of </a:t>
            </a:r>
            <a:r>
              <a:rPr lang="en-US" sz="1600" dirty="0" err="1" smtClean="0"/>
              <a:t>MapReduce</a:t>
            </a:r>
            <a:r>
              <a:rPr lang="en-US" sz="1600" dirty="0" smtClean="0"/>
              <a:t> jobs</a:t>
            </a:r>
            <a:endParaRPr lang="en-US" sz="1600" dirty="0"/>
          </a:p>
        </p:txBody>
      </p:sp>
      <p:grpSp>
        <p:nvGrpSpPr>
          <p:cNvPr id="2" name="Group 19"/>
          <p:cNvGrpSpPr/>
          <p:nvPr/>
        </p:nvGrpSpPr>
        <p:grpSpPr>
          <a:xfrm>
            <a:off x="29116" y="4648200"/>
            <a:ext cx="8124283" cy="2209799"/>
            <a:chOff x="29116" y="4648200"/>
            <a:chExt cx="8124283" cy="2209799"/>
          </a:xfrm>
        </p:grpSpPr>
        <p:sp>
          <p:nvSpPr>
            <p:cNvPr id="18" name="Rectangle 17"/>
            <p:cNvSpPr/>
            <p:nvPr/>
          </p:nvSpPr>
          <p:spPr>
            <a:xfrm>
              <a:off x="29116" y="5004946"/>
              <a:ext cx="8124283" cy="18530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3313112" y="4648200"/>
              <a:ext cx="4840287" cy="16244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3" name="Group 13"/>
          <p:cNvGrpSpPr/>
          <p:nvPr/>
        </p:nvGrpSpPr>
        <p:grpSpPr>
          <a:xfrm>
            <a:off x="838200" y="1485900"/>
            <a:ext cx="609600" cy="609600"/>
            <a:chOff x="685800" y="990600"/>
            <a:chExt cx="609600" cy="609600"/>
          </a:xfrm>
        </p:grpSpPr>
        <p:sp>
          <p:nvSpPr>
            <p:cNvPr id="24578" name="Oval 2"/>
            <p:cNvSpPr>
              <a:spLocks/>
            </p:cNvSpPr>
            <p:nvPr/>
          </p:nvSpPr>
          <p:spPr bwMode="auto">
            <a:xfrm>
              <a:off x="685800" y="990600"/>
              <a:ext cx="609600" cy="609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79" name="Oval 3"/>
            <p:cNvSpPr>
              <a:spLocks/>
            </p:cNvSpPr>
            <p:nvPr/>
          </p:nvSpPr>
          <p:spPr bwMode="auto">
            <a:xfrm>
              <a:off x="1143000" y="1176338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0" name="Oval 4"/>
            <p:cNvSpPr>
              <a:spLocks/>
            </p:cNvSpPr>
            <p:nvPr/>
          </p:nvSpPr>
          <p:spPr bwMode="auto">
            <a:xfrm>
              <a:off x="762000" y="1176338"/>
              <a:ext cx="76200" cy="76200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1" name="Freeform 5"/>
            <p:cNvSpPr>
              <a:spLocks/>
            </p:cNvSpPr>
            <p:nvPr/>
          </p:nvSpPr>
          <p:spPr bwMode="auto">
            <a:xfrm>
              <a:off x="838200" y="1371600"/>
              <a:ext cx="304800" cy="79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36" y="6262"/>
                </a:cxn>
                <a:cxn ang="0">
                  <a:pos x="10470" y="21600"/>
                </a:cxn>
                <a:cxn ang="0">
                  <a:pos x="16518" y="19331"/>
                </a:cxn>
                <a:cxn ang="0">
                  <a:pos x="18398" y="15338"/>
                </a:cxn>
                <a:cxn ang="0">
                  <a:pos x="20329" y="6807"/>
                </a:cxn>
                <a:cxn ang="0">
                  <a:pos x="21600" y="1180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407" y="2269"/>
                    <a:pt x="1423" y="4175"/>
                    <a:pt x="2236" y="6262"/>
                  </a:cubicBezTo>
                  <a:cubicBezTo>
                    <a:pt x="4371" y="11798"/>
                    <a:pt x="6760" y="19150"/>
                    <a:pt x="10470" y="21600"/>
                  </a:cubicBezTo>
                  <a:cubicBezTo>
                    <a:pt x="13265" y="21055"/>
                    <a:pt x="14129" y="20874"/>
                    <a:pt x="16518" y="19331"/>
                  </a:cubicBezTo>
                  <a:cubicBezTo>
                    <a:pt x="17178" y="18061"/>
                    <a:pt x="17941" y="16881"/>
                    <a:pt x="18398" y="15338"/>
                  </a:cubicBezTo>
                  <a:cubicBezTo>
                    <a:pt x="19160" y="12343"/>
                    <a:pt x="19008" y="9076"/>
                    <a:pt x="20329" y="6807"/>
                  </a:cubicBezTo>
                  <a:cubicBezTo>
                    <a:pt x="20634" y="5082"/>
                    <a:pt x="20787" y="2541"/>
                    <a:pt x="21600" y="118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344 – Winter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616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Matrix Addition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20574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Courier New"/>
                <a:cs typeface="Courier New"/>
              </a:rPr>
              <a:t> </a:t>
            </a:r>
            <a:r>
              <a:rPr lang="en-US" sz="2400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lang="en-US" sz="2400">
                <a:latin typeface="Courier New"/>
                <a:cs typeface="Courier New"/>
              </a:rPr>
              <a:t> A.row, A.column, A.value + B.value</a:t>
            </a:r>
          </a:p>
          <a:p>
            <a:r>
              <a:rPr lang="en-US" sz="2400">
                <a:latin typeface="Courier New"/>
                <a:cs typeface="Courier New"/>
              </a:rPr>
              <a:t>   </a:t>
            </a:r>
            <a:r>
              <a:rPr lang="en-US" sz="240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 sz="2400">
                <a:latin typeface="Courier New"/>
                <a:cs typeface="Courier New"/>
              </a:rPr>
              <a:t> A, B</a:t>
            </a:r>
          </a:p>
          <a:p>
            <a:r>
              <a:rPr lang="en-US" sz="2400">
                <a:latin typeface="Courier New"/>
                <a:cs typeface="Courier New"/>
              </a:rPr>
              <a:t>  </a:t>
            </a:r>
            <a:r>
              <a:rPr lang="en-US" sz="2400">
                <a:solidFill>
                  <a:srgbClr val="0000FF"/>
                </a:solidFill>
                <a:latin typeface="Courier New"/>
                <a:cs typeface="Courier New"/>
              </a:rPr>
              <a:t>WHERE</a:t>
            </a:r>
            <a:r>
              <a:rPr lang="en-US" sz="2400">
                <a:latin typeface="Courier New"/>
                <a:cs typeface="Courier New"/>
              </a:rPr>
              <a:t> A.row = B.row </a:t>
            </a:r>
          </a:p>
          <a:p>
            <a:r>
              <a:rPr lang="en-US" sz="2400">
                <a:latin typeface="Courier New"/>
                <a:cs typeface="Courier New"/>
              </a:rPr>
              <a:t>    </a:t>
            </a:r>
            <a:r>
              <a:rPr lang="en-US" sz="2400">
                <a:solidFill>
                  <a:srgbClr val="0000FF"/>
                </a:solidFill>
                <a:latin typeface="Courier New"/>
                <a:cs typeface="Courier New"/>
              </a:rPr>
              <a:t>AND</a:t>
            </a:r>
            <a:r>
              <a:rPr lang="en-US" sz="2400">
                <a:latin typeface="Courier New"/>
                <a:cs typeface="Courier New"/>
              </a:rPr>
              <a:t> A.column = B.column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3962400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Courier New"/>
                <a:cs typeface="Courier New"/>
              </a:rPr>
              <a:t> </a:t>
            </a:r>
            <a:r>
              <a:rPr lang="en-US" sz="2400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lang="en-US" sz="2400">
                <a:latin typeface="Courier New"/>
                <a:cs typeface="Courier New"/>
              </a:rPr>
              <a:t> A.row, A.column, A.value + B.value</a:t>
            </a:r>
          </a:p>
          <a:p>
            <a:r>
              <a:rPr lang="en-US" sz="2400">
                <a:latin typeface="Courier New"/>
                <a:cs typeface="Courier New"/>
              </a:rPr>
              <a:t>   </a:t>
            </a:r>
            <a:r>
              <a:rPr lang="en-US" sz="240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 sz="2400">
                <a:latin typeface="Courier New"/>
                <a:cs typeface="Courier New"/>
              </a:rPr>
              <a:t> A </a:t>
            </a:r>
            <a:r>
              <a:rPr lang="en-US" sz="2400">
                <a:solidFill>
                  <a:srgbClr val="0000FF"/>
                </a:solidFill>
                <a:latin typeface="Courier New"/>
                <a:cs typeface="Courier New"/>
              </a:rPr>
              <a:t>INNER JOIN </a:t>
            </a:r>
            <a:r>
              <a:rPr lang="en-US" sz="2400">
                <a:latin typeface="Courier New"/>
                <a:cs typeface="Courier New"/>
              </a:rPr>
              <a:t>B </a:t>
            </a:r>
            <a:r>
              <a:rPr lang="en-US" sz="2400">
                <a:solidFill>
                  <a:srgbClr val="0000FF"/>
                </a:solidFill>
                <a:latin typeface="Courier New"/>
                <a:cs typeface="Courier New"/>
              </a:rPr>
              <a:t>ON</a:t>
            </a:r>
            <a:r>
              <a:rPr lang="en-US" sz="2400">
                <a:latin typeface="Courier New"/>
                <a:cs typeface="Courier New"/>
              </a:rPr>
              <a:t> (</a:t>
            </a:r>
          </a:p>
          <a:p>
            <a:r>
              <a:rPr lang="en-US" sz="2400">
                <a:latin typeface="Courier New"/>
                <a:cs typeface="Courier New"/>
              </a:rPr>
              <a:t>          A.row = B.row </a:t>
            </a:r>
          </a:p>
          <a:p>
            <a:r>
              <a:rPr lang="en-US" sz="2400">
                <a:latin typeface="Courier New"/>
                <a:cs typeface="Courier New"/>
              </a:rPr>
              <a:t>    </a:t>
            </a:r>
            <a:r>
              <a:rPr lang="en-US" sz="2400">
                <a:solidFill>
                  <a:srgbClr val="0000FF"/>
                </a:solidFill>
                <a:latin typeface="Courier New"/>
                <a:cs typeface="Courier New"/>
              </a:rPr>
              <a:t>  AND </a:t>
            </a:r>
            <a:r>
              <a:rPr lang="en-US" sz="2400">
                <a:latin typeface="Courier New"/>
                <a:cs typeface="Courier New"/>
              </a:rPr>
              <a:t>A.column = B.column</a:t>
            </a:r>
          </a:p>
          <a:p>
            <a:r>
              <a:rPr lang="en-US" sz="2400">
                <a:latin typeface="Courier New"/>
                <a:cs typeface="Courier New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06275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can 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f</a:t>
            </a:r>
            <a:r>
              <a:rPr lang="en-US" dirty="0" smtClean="0"/>
              <a:t>ly?</a:t>
            </a:r>
            <a:endParaRPr lang="en-US" dirty="0"/>
          </a:p>
        </p:txBody>
      </p:sp>
      <p:pic>
        <p:nvPicPr>
          <p:cNvPr id="6" name="Picture 5" descr="pigvsmrper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44" y="1151419"/>
            <a:ext cx="8178142" cy="492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997839"/>
            <a:ext cx="7467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CREATE VIEW </a:t>
            </a:r>
            <a:r>
              <a:rPr lang="en-US">
                <a:latin typeface="Courier New"/>
                <a:cs typeface="Courier New"/>
              </a:rPr>
              <a:t>totalNumOfDocuments AS</a:t>
            </a:r>
          </a:p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lang="en-US">
                <a:latin typeface="Courier New"/>
                <a:cs typeface="Courier New"/>
              </a:rPr>
              <a:t> count(frequency.docid) as count</a:t>
            </a:r>
          </a:p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>
                <a:latin typeface="Courier New"/>
                <a:cs typeface="Courier New"/>
              </a:rPr>
              <a:t> frequency</a:t>
            </a:r>
          </a:p>
          <a:p>
            <a:endParaRPr lang="en-US">
              <a:latin typeface="Courier New"/>
              <a:cs typeface="Courier New"/>
            </a:endParaRPr>
          </a:p>
          <a:p>
            <a:endParaRPr lang="en-US">
              <a:latin typeface="Courier New"/>
              <a:cs typeface="Courier New"/>
            </a:endParaRPr>
          </a:p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lang="en-US">
                <a:latin typeface="Courier New"/>
                <a:cs typeface="Courier New"/>
              </a:rPr>
              <a:t> term_id f.term, docid f.docid, f.count * log(N.count / (</a:t>
            </a:r>
          </a:p>
          <a:p>
            <a:r>
              <a:rPr lang="en-US">
                <a:latin typeface="Courier New"/>
                <a:cs typeface="Courier New"/>
              </a:rPr>
              <a:t>  </a:t>
            </a:r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lang="en-US">
                <a:latin typeface="Courier New"/>
                <a:cs typeface="Courier New"/>
              </a:rPr>
              <a:t> count(docid) </a:t>
            </a:r>
          </a:p>
          <a:p>
            <a:r>
              <a:rPr lang="en-US">
                <a:latin typeface="Courier New"/>
                <a:cs typeface="Courier New"/>
              </a:rPr>
              <a:t>    </a:t>
            </a:r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>
                <a:latin typeface="Courier New"/>
                <a:cs typeface="Courier New"/>
              </a:rPr>
              <a:t> frequency f1  </a:t>
            </a:r>
          </a:p>
          <a:p>
            <a:r>
              <a:rPr lang="en-US">
                <a:latin typeface="Courier New"/>
                <a:cs typeface="Courier New"/>
              </a:rPr>
              <a:t>  </a:t>
            </a:r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WHERE</a:t>
            </a:r>
            <a:r>
              <a:rPr lang="en-US">
                <a:latin typeface="Courier New"/>
                <a:cs typeface="Courier New"/>
              </a:rPr>
              <a:t> f.term = f1.term)</a:t>
            </a:r>
          </a:p>
          <a:p>
            <a:r>
              <a:rPr lang="en-US">
                <a:latin typeface="Courier New"/>
                <a:cs typeface="Courier New"/>
              </a:rPr>
              <a:t>) </a:t>
            </a:r>
          </a:p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>
                <a:latin typeface="Courier New"/>
                <a:cs typeface="Courier New"/>
              </a:rPr>
              <a:t> frequency f, totalNumOfDocument as N;</a:t>
            </a:r>
          </a:p>
        </p:txBody>
      </p:sp>
    </p:spTree>
    <p:extLst>
      <p:ext uri="{BB962C8B-B14F-4D97-AF65-F5344CB8AC3E}">
        <p14:creationId xmlns:p14="http://schemas.microsoft.com/office/powerpoint/2010/main" val="2571205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9705" y="1443841"/>
            <a:ext cx="739140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CREATE VIEW</a:t>
            </a:r>
            <a:r>
              <a:rPr lang="en-US">
                <a:latin typeface="Courier New"/>
                <a:cs typeface="Courier New"/>
              </a:rPr>
              <a:t> termdocs as</a:t>
            </a:r>
          </a:p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lang="en-US">
                <a:latin typeface="Courier New"/>
                <a:cs typeface="Courier New"/>
              </a:rPr>
              <a:t> term, count(docid) as termdocs</a:t>
            </a:r>
          </a:p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>
                <a:latin typeface="Courier New"/>
                <a:cs typeface="Courier New"/>
              </a:rPr>
              <a:t> frequency</a:t>
            </a:r>
          </a:p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GROUP BY</a:t>
            </a:r>
            <a:r>
              <a:rPr lang="en-US">
                <a:latin typeface="Courier New"/>
                <a:cs typeface="Courier New"/>
              </a:rPr>
              <a:t> term;</a:t>
            </a:r>
          </a:p>
          <a:p>
            <a:endParaRPr lang="en-US">
              <a:latin typeface="Courier New"/>
              <a:cs typeface="Courier New"/>
            </a:endParaRPr>
          </a:p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CREATE VIEW </a:t>
            </a:r>
            <a:r>
              <a:rPr lang="en-US">
                <a:latin typeface="Courier New"/>
                <a:cs typeface="Courier New"/>
              </a:rPr>
              <a:t>totaldocs as</a:t>
            </a:r>
          </a:p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lang="en-US">
                <a:latin typeface="Courier New"/>
                <a:cs typeface="Courier New"/>
              </a:rPr>
              <a:t> count(distinct docid) as countalldocs</a:t>
            </a:r>
          </a:p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>
                <a:latin typeface="Courier New"/>
                <a:cs typeface="Courier New"/>
              </a:rPr>
              <a:t> frequency;</a:t>
            </a:r>
          </a:p>
          <a:p>
            <a:endParaRPr lang="en-US">
              <a:latin typeface="Courier New"/>
              <a:cs typeface="Courier New"/>
            </a:endParaRPr>
          </a:p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lang="en-US">
                <a:latin typeface="Courier New"/>
                <a:cs typeface="Courier New"/>
              </a:rPr>
              <a:t> a.term, a.docid, (</a:t>
            </a:r>
          </a:p>
          <a:p>
            <a:r>
              <a:rPr lang="en-US">
                <a:latin typeface="Courier New"/>
                <a:cs typeface="Courier New"/>
              </a:rPr>
              <a:t>       a.count * log(b.termdocs /  </a:t>
            </a:r>
          </a:p>
          <a:p>
            <a:r>
              <a:rPr lang="en-US">
                <a:latin typeface="Courier New"/>
                <a:cs typeface="Courier New"/>
              </a:rPr>
              <a:t>       c.countalldocs)</a:t>
            </a:r>
          </a:p>
          <a:p>
            <a:r>
              <a:rPr lang="en-US">
                <a:latin typeface="Courier New"/>
                <a:cs typeface="Courier New"/>
              </a:rPr>
              <a:t>) as tfidf</a:t>
            </a:r>
          </a:p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lang="en-US">
                <a:latin typeface="Courier New"/>
                <a:cs typeface="Courier New"/>
              </a:rPr>
              <a:t> frequency a, termdocs b, totaldocs c</a:t>
            </a:r>
          </a:p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WHERE</a:t>
            </a:r>
            <a:r>
              <a:rPr lang="en-US">
                <a:latin typeface="Courier New"/>
                <a:cs typeface="Courier New"/>
              </a:rPr>
              <a:t> a.docid = b.docid</a:t>
            </a:r>
          </a:p>
          <a:p>
            <a:r>
              <a:rPr lang="en-US">
                <a:solidFill>
                  <a:srgbClr val="0000FF"/>
                </a:solidFill>
                <a:latin typeface="Courier New"/>
                <a:cs typeface="Courier New"/>
              </a:rPr>
              <a:t>AND</a:t>
            </a:r>
            <a:r>
              <a:rPr lang="en-US">
                <a:latin typeface="Courier New"/>
                <a:cs typeface="Courier New"/>
              </a:rPr>
              <a:t> a.term = b.term;</a:t>
            </a:r>
          </a:p>
        </p:txBody>
      </p:sp>
    </p:spTree>
    <p:extLst>
      <p:ext uri="{BB962C8B-B14F-4D97-AF65-F5344CB8AC3E}">
        <p14:creationId xmlns:p14="http://schemas.microsoft.com/office/powerpoint/2010/main" val="137124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685800"/>
            <a:ext cx="929640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set @TotalNumberOfDocuments = (select COUNT(distinct doc_id) from frequency)</a:t>
            </a:r>
          </a:p>
          <a:p>
            <a:endParaRPr lang="en-US"/>
          </a:p>
          <a:p>
            <a:r>
              <a:rPr lang="en-US"/>
              <a:t>declare @DocumentCounts table</a:t>
            </a:r>
          </a:p>
          <a:p>
            <a:r>
              <a:rPr lang="en-US"/>
              <a:t>(  term_id varchar(max),</a:t>
            </a:r>
          </a:p>
          <a:p>
            <a:r>
              <a:rPr lang="en-US"/>
              <a:t>   document_count int)</a:t>
            </a:r>
          </a:p>
          <a:p>
            <a:endParaRPr lang="en-US"/>
          </a:p>
          <a:p>
            <a:r>
              <a:rPr lang="en-US"/>
              <a:t>-- get the number of documents containing each term</a:t>
            </a:r>
          </a:p>
          <a:p>
            <a:r>
              <a:rPr lang="en-US">
                <a:solidFill>
                  <a:srgbClr val="0000FF"/>
                </a:solidFill>
              </a:rPr>
              <a:t>insert</a:t>
            </a:r>
            <a:r>
              <a:rPr lang="en-US"/>
              <a:t> into @DocumentCounts (term_id,document_count)</a:t>
            </a:r>
          </a:p>
          <a:p>
            <a:r>
              <a:rPr lang="en-US"/>
              <a:t>select term_id,COUNT(distinct doc_id)</a:t>
            </a:r>
          </a:p>
          <a:p>
            <a:r>
              <a:rPr lang="en-US"/>
              <a:t>from DATASCI250.dbo.frequency</a:t>
            </a:r>
          </a:p>
          <a:p>
            <a:r>
              <a:rPr lang="en-US"/>
              <a:t>group by term_id</a:t>
            </a:r>
          </a:p>
          <a:p>
            <a:endParaRPr lang="en-US"/>
          </a:p>
          <a:p>
            <a:r>
              <a:rPr lang="en-US"/>
              <a:t>-- Then calculate the TF-IDF, note that the below uses the Natural LOG</a:t>
            </a:r>
          </a:p>
          <a:p>
            <a:r>
              <a:rPr lang="en-US"/>
              <a:t>select doc_id,f.term_id,frequency * LOG(CAST(@TotalNumberOfDocuments as Decimal(18,4))/CAST(Document_count as Decimal(18,4))) as TF_IDF</a:t>
            </a:r>
          </a:p>
          <a:p>
            <a:r>
              <a:rPr lang="en-US"/>
              <a:t>from frequency f</a:t>
            </a:r>
          </a:p>
          <a:p>
            <a:r>
              <a:rPr lang="en-US"/>
              <a:t>inner join @DocumentCounts d on f.term_id = d.term_id</a:t>
            </a:r>
          </a:p>
        </p:txBody>
      </p:sp>
    </p:spTree>
    <p:extLst>
      <p:ext uri="{BB962C8B-B14F-4D97-AF65-F5344CB8AC3E}">
        <p14:creationId xmlns:p14="http://schemas.microsoft.com/office/powerpoint/2010/main" val="327660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2 Review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11/5/12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6</a:t>
            </a:fld>
            <a:endParaRPr lang="en-US"/>
          </a:p>
        </p:txBody>
      </p:sp>
      <p:pic>
        <p:nvPicPr>
          <p:cNvPr id="9" name="Picture 8" descr="Picture 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2" y="609600"/>
            <a:ext cx="7016922" cy="574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0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Why did we do this exercise?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7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the first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686799" cy="4297363"/>
          </a:xfrm>
        </p:spPr>
        <p:txBody>
          <a:bodyPr/>
          <a:lstStyle/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What is Data Science about?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1) Preparing data for analysis </a:t>
            </a:r>
          </a:p>
          <a:p>
            <a:pPr marL="0" indent="0">
              <a:buNone/>
            </a:pPr>
            <a:r>
              <a:rPr lang="en-US" sz="2400"/>
              <a:t>	(wrangling, cleaning, munging, transforming, inegrating, …)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2) Running some analysis (often a statistical model)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3) Interpreting the results and making decisions</a:t>
            </a:r>
          </a:p>
          <a:p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9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challenges for Data Preparation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305799" cy="4297363"/>
          </a:xfrm>
        </p:spPr>
        <p:txBody>
          <a:bodyPr/>
          <a:lstStyle/>
          <a:p>
            <a:r>
              <a:rPr lang="en-US"/>
              <a:t>Data can be very large (Volume)</a:t>
            </a:r>
          </a:p>
          <a:p>
            <a:r>
              <a:rPr lang="en-US"/>
              <a:t>Data can be very heterogeneous and weakly structured (Variety)</a:t>
            </a:r>
          </a:p>
          <a:p>
            <a:r>
              <a:rPr lang="en-US"/>
              <a:t>Data may be coming in faster than you can handle it (Velocity)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11/6/12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7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35320</TotalTime>
  <Words>1014</Words>
  <Application>Microsoft Macintosh PowerPoint</Application>
  <PresentationFormat>On-screen Show (4:3)</PresentationFormat>
  <Paragraphs>197</Paragraphs>
  <Slides>20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Microsoft Word 97 - 2004 Document</vt:lpstr>
      <vt:lpstr>Declarative Languages over MapReduce</vt:lpstr>
      <vt:lpstr>Matrix Addition</vt:lpstr>
      <vt:lpstr>PowerPoint Presentation</vt:lpstr>
      <vt:lpstr>PowerPoint Presentation</vt:lpstr>
      <vt:lpstr>PowerPoint Presentation</vt:lpstr>
      <vt:lpstr>Assignment 2 Review</vt:lpstr>
      <vt:lpstr>Reflection</vt:lpstr>
      <vt:lpstr>From the first lecture</vt:lpstr>
      <vt:lpstr>Key challenges for Data Preparation</vt:lpstr>
      <vt:lpstr>For Volume</vt:lpstr>
      <vt:lpstr>For Variety</vt:lpstr>
      <vt:lpstr>For Velocity</vt:lpstr>
      <vt:lpstr>Key Challenges for Running Analyses</vt:lpstr>
      <vt:lpstr>Key Challenges for Interpreting Results</vt:lpstr>
      <vt:lpstr>What is Pig?</vt:lpstr>
      <vt:lpstr>Why use Pig?</vt:lpstr>
      <vt:lpstr>In MapReduce</vt:lpstr>
      <vt:lpstr>In Pig Latin</vt:lpstr>
      <vt:lpstr>Pig System Overview</vt:lpstr>
      <vt:lpstr>But can it fly?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Bill Howe</cp:lastModifiedBy>
  <cp:revision>354</cp:revision>
  <dcterms:created xsi:type="dcterms:W3CDTF">2009-09-22T17:54:40Z</dcterms:created>
  <dcterms:modified xsi:type="dcterms:W3CDTF">2012-11-07T00:12:34Z</dcterms:modified>
</cp:coreProperties>
</file>