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video/unknown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0" autoAdjust="0"/>
  </p:normalViewPr>
  <p:slideViewPr>
    <p:cSldViewPr snapToObjects="1">
      <p:cViewPr>
        <p:scale>
          <a:sx n="95" d="100"/>
          <a:sy n="95" d="100"/>
        </p:scale>
        <p:origin x="-52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printerSettings" Target="printerSettings/printerSettings1.bin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77" Type="http://schemas.openxmlformats.org/officeDocument/2006/relationships/theme" Target="theme/theme1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handoutMaster" Target="handoutMasters/handoutMaster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viewProps" Target="viewProps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tableStyles" Target="tableStyles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fu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cuments:UW:hadoop-datalog:papers:bak_datalog20:figures:summary_v1_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cuments:UW:hadoop-datalog:papers:datalog20:figures:newnodes_by_iteration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41717942239007"/>
          <c:y val="0.0507826086956522"/>
          <c:w val="0.881656479843749"/>
          <c:h val="0.771530790657294"/>
        </c:manualLayout>
      </c:layout>
      <c:scatterChart>
        <c:scatterStyle val="lineMarker"/>
        <c:varyColors val="0"/>
        <c:ser>
          <c:idx val="0"/>
          <c:order val="0"/>
          <c:tx>
            <c:strRef>
              <c:f>'by iteration'!$I$5</c:f>
              <c:strCache>
                <c:ptCount val="1"/>
                <c:pt idx="0">
                  <c:v>join</c:v>
                </c:pt>
              </c:strCache>
            </c:strRef>
          </c:tx>
          <c:spPr>
            <a:ln w="12700"/>
          </c:spPr>
          <c:xVal>
            <c:numRef>
              <c:f>'by iteration'!$H$6:$H$181</c:f>
              <c:numCache>
                <c:formatCode>General</c:formatCode>
                <c:ptCount val="176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</c:numCache>
            </c:numRef>
          </c:xVal>
          <c:yVal>
            <c:numRef>
              <c:f>'by iteration'!$I$6:$I$181</c:f>
              <c:numCache>
                <c:formatCode>General</c:formatCode>
                <c:ptCount val="176"/>
                <c:pt idx="0">
                  <c:v>1.189078E6</c:v>
                </c:pt>
                <c:pt idx="1">
                  <c:v>32904.0</c:v>
                </c:pt>
                <c:pt idx="2">
                  <c:v>33044.0</c:v>
                </c:pt>
                <c:pt idx="3">
                  <c:v>32736.0</c:v>
                </c:pt>
                <c:pt idx="4">
                  <c:v>33046.0</c:v>
                </c:pt>
                <c:pt idx="5">
                  <c:v>32927.0</c:v>
                </c:pt>
                <c:pt idx="6">
                  <c:v>32073.0</c:v>
                </c:pt>
                <c:pt idx="7">
                  <c:v>34435.0</c:v>
                </c:pt>
                <c:pt idx="8">
                  <c:v>32936.0</c:v>
                </c:pt>
                <c:pt idx="9">
                  <c:v>33040.0</c:v>
                </c:pt>
                <c:pt idx="10">
                  <c:v>36222.0</c:v>
                </c:pt>
                <c:pt idx="11">
                  <c:v>39044.0</c:v>
                </c:pt>
                <c:pt idx="12">
                  <c:v>39240.0</c:v>
                </c:pt>
                <c:pt idx="13">
                  <c:v>39222.0</c:v>
                </c:pt>
                <c:pt idx="14">
                  <c:v>39045.0</c:v>
                </c:pt>
                <c:pt idx="15">
                  <c:v>33247.0</c:v>
                </c:pt>
                <c:pt idx="16">
                  <c:v>87318.0</c:v>
                </c:pt>
                <c:pt idx="17">
                  <c:v>33047.0</c:v>
                </c:pt>
                <c:pt idx="18">
                  <c:v>33223.0</c:v>
                </c:pt>
                <c:pt idx="19">
                  <c:v>33616.0</c:v>
                </c:pt>
                <c:pt idx="20">
                  <c:v>33927.0</c:v>
                </c:pt>
                <c:pt idx="21">
                  <c:v>33433.0</c:v>
                </c:pt>
                <c:pt idx="22">
                  <c:v>33046.0</c:v>
                </c:pt>
                <c:pt idx="23">
                  <c:v>33023.0</c:v>
                </c:pt>
                <c:pt idx="24">
                  <c:v>33066.0</c:v>
                </c:pt>
                <c:pt idx="25">
                  <c:v>33047.0</c:v>
                </c:pt>
                <c:pt idx="26">
                  <c:v>33415.0</c:v>
                </c:pt>
                <c:pt idx="27">
                  <c:v>33042.0</c:v>
                </c:pt>
                <c:pt idx="28">
                  <c:v>33041.0</c:v>
                </c:pt>
                <c:pt idx="29">
                  <c:v>33062.0</c:v>
                </c:pt>
                <c:pt idx="30">
                  <c:v>33041.0</c:v>
                </c:pt>
                <c:pt idx="31">
                  <c:v>33195.0</c:v>
                </c:pt>
                <c:pt idx="32">
                  <c:v>33000.0</c:v>
                </c:pt>
                <c:pt idx="33">
                  <c:v>33158.0</c:v>
                </c:pt>
                <c:pt idx="34">
                  <c:v>33036.0</c:v>
                </c:pt>
                <c:pt idx="35">
                  <c:v>30340.0</c:v>
                </c:pt>
                <c:pt idx="36">
                  <c:v>34181.0</c:v>
                </c:pt>
                <c:pt idx="37">
                  <c:v>33046.0</c:v>
                </c:pt>
                <c:pt idx="38">
                  <c:v>32980.0</c:v>
                </c:pt>
                <c:pt idx="39">
                  <c:v>33052.0</c:v>
                </c:pt>
                <c:pt idx="40">
                  <c:v>32996.0</c:v>
                </c:pt>
                <c:pt idx="41">
                  <c:v>33039.0</c:v>
                </c:pt>
                <c:pt idx="42">
                  <c:v>30221.0</c:v>
                </c:pt>
                <c:pt idx="43">
                  <c:v>32904.0</c:v>
                </c:pt>
                <c:pt idx="44">
                  <c:v>30230.0</c:v>
                </c:pt>
                <c:pt idx="45">
                  <c:v>30326.0</c:v>
                </c:pt>
                <c:pt idx="46">
                  <c:v>33021.0</c:v>
                </c:pt>
                <c:pt idx="47">
                  <c:v>32765.0</c:v>
                </c:pt>
                <c:pt idx="48">
                  <c:v>30241.0</c:v>
                </c:pt>
                <c:pt idx="49">
                  <c:v>30280.0</c:v>
                </c:pt>
                <c:pt idx="50">
                  <c:v>32836.0</c:v>
                </c:pt>
                <c:pt idx="51">
                  <c:v>33029.0</c:v>
                </c:pt>
                <c:pt idx="52">
                  <c:v>32982.0</c:v>
                </c:pt>
                <c:pt idx="53">
                  <c:v>31107.0</c:v>
                </c:pt>
                <c:pt idx="54">
                  <c:v>32980.0</c:v>
                </c:pt>
                <c:pt idx="55">
                  <c:v>32791.0</c:v>
                </c:pt>
                <c:pt idx="56">
                  <c:v>36035.0</c:v>
                </c:pt>
                <c:pt idx="57">
                  <c:v>29525.0</c:v>
                </c:pt>
                <c:pt idx="58">
                  <c:v>37988.0</c:v>
                </c:pt>
                <c:pt idx="59">
                  <c:v>33798.0</c:v>
                </c:pt>
                <c:pt idx="60">
                  <c:v>33026.0</c:v>
                </c:pt>
                <c:pt idx="61">
                  <c:v>33015.0</c:v>
                </c:pt>
                <c:pt idx="62">
                  <c:v>33049.0</c:v>
                </c:pt>
                <c:pt idx="63">
                  <c:v>33048.0</c:v>
                </c:pt>
                <c:pt idx="64">
                  <c:v>32986.0</c:v>
                </c:pt>
                <c:pt idx="65">
                  <c:v>36008.0</c:v>
                </c:pt>
                <c:pt idx="66">
                  <c:v>33234.0</c:v>
                </c:pt>
                <c:pt idx="67">
                  <c:v>35988.0</c:v>
                </c:pt>
                <c:pt idx="68">
                  <c:v>33297.0</c:v>
                </c:pt>
                <c:pt idx="69">
                  <c:v>32573.0</c:v>
                </c:pt>
                <c:pt idx="70">
                  <c:v>32977.0</c:v>
                </c:pt>
                <c:pt idx="71">
                  <c:v>36115.0</c:v>
                </c:pt>
                <c:pt idx="72">
                  <c:v>33097.0</c:v>
                </c:pt>
                <c:pt idx="73">
                  <c:v>33027.0</c:v>
                </c:pt>
                <c:pt idx="74">
                  <c:v>32990.0</c:v>
                </c:pt>
                <c:pt idx="75">
                  <c:v>30305.0</c:v>
                </c:pt>
                <c:pt idx="76">
                  <c:v>33108.0</c:v>
                </c:pt>
                <c:pt idx="77">
                  <c:v>32765.0</c:v>
                </c:pt>
                <c:pt idx="78">
                  <c:v>33257.0</c:v>
                </c:pt>
                <c:pt idx="79">
                  <c:v>36066.0</c:v>
                </c:pt>
                <c:pt idx="80">
                  <c:v>35804.0</c:v>
                </c:pt>
                <c:pt idx="81">
                  <c:v>38594.0</c:v>
                </c:pt>
                <c:pt idx="82">
                  <c:v>35657.0</c:v>
                </c:pt>
                <c:pt idx="83">
                  <c:v>33054.0</c:v>
                </c:pt>
                <c:pt idx="84">
                  <c:v>33008.0</c:v>
                </c:pt>
                <c:pt idx="85">
                  <c:v>33029.0</c:v>
                </c:pt>
                <c:pt idx="86">
                  <c:v>32847.0</c:v>
                </c:pt>
                <c:pt idx="87">
                  <c:v>30157.0</c:v>
                </c:pt>
                <c:pt idx="88">
                  <c:v>33218.0</c:v>
                </c:pt>
                <c:pt idx="89">
                  <c:v>32309.0</c:v>
                </c:pt>
                <c:pt idx="90">
                  <c:v>33048.0</c:v>
                </c:pt>
                <c:pt idx="91">
                  <c:v>32951.0</c:v>
                </c:pt>
                <c:pt idx="92">
                  <c:v>81026.0</c:v>
                </c:pt>
                <c:pt idx="93">
                  <c:v>36005.0</c:v>
                </c:pt>
                <c:pt idx="94">
                  <c:v>32792.0</c:v>
                </c:pt>
                <c:pt idx="95">
                  <c:v>35833.0</c:v>
                </c:pt>
                <c:pt idx="96">
                  <c:v>33008.0</c:v>
                </c:pt>
                <c:pt idx="97">
                  <c:v>36030.0</c:v>
                </c:pt>
                <c:pt idx="98">
                  <c:v>35985.0</c:v>
                </c:pt>
                <c:pt idx="99">
                  <c:v>33036.0</c:v>
                </c:pt>
                <c:pt idx="100">
                  <c:v>27348.0</c:v>
                </c:pt>
                <c:pt idx="101">
                  <c:v>35798.0</c:v>
                </c:pt>
                <c:pt idx="102">
                  <c:v>30027.0</c:v>
                </c:pt>
                <c:pt idx="103">
                  <c:v>33013.0</c:v>
                </c:pt>
                <c:pt idx="104">
                  <c:v>33043.0</c:v>
                </c:pt>
                <c:pt idx="105">
                  <c:v>33751.0</c:v>
                </c:pt>
                <c:pt idx="106">
                  <c:v>33004.0</c:v>
                </c:pt>
                <c:pt idx="107">
                  <c:v>36003.0</c:v>
                </c:pt>
                <c:pt idx="108">
                  <c:v>33025.0</c:v>
                </c:pt>
                <c:pt idx="109">
                  <c:v>35640.0</c:v>
                </c:pt>
                <c:pt idx="110">
                  <c:v>35987.0</c:v>
                </c:pt>
                <c:pt idx="111">
                  <c:v>35947.0</c:v>
                </c:pt>
                <c:pt idx="112">
                  <c:v>33254.0</c:v>
                </c:pt>
                <c:pt idx="113">
                  <c:v>30811.0</c:v>
                </c:pt>
                <c:pt idx="114">
                  <c:v>29835.0</c:v>
                </c:pt>
                <c:pt idx="115">
                  <c:v>35934.0</c:v>
                </c:pt>
                <c:pt idx="116">
                  <c:v>33585.0</c:v>
                </c:pt>
                <c:pt idx="117">
                  <c:v>33047.0</c:v>
                </c:pt>
                <c:pt idx="118">
                  <c:v>33454.0</c:v>
                </c:pt>
                <c:pt idx="119">
                  <c:v>33019.0</c:v>
                </c:pt>
                <c:pt idx="120">
                  <c:v>33268.0</c:v>
                </c:pt>
                <c:pt idx="121">
                  <c:v>30881.0</c:v>
                </c:pt>
                <c:pt idx="122">
                  <c:v>35933.0</c:v>
                </c:pt>
                <c:pt idx="123">
                  <c:v>38026.0</c:v>
                </c:pt>
                <c:pt idx="124">
                  <c:v>30014.0</c:v>
                </c:pt>
                <c:pt idx="125">
                  <c:v>36655.0</c:v>
                </c:pt>
                <c:pt idx="126">
                  <c:v>32853.0</c:v>
                </c:pt>
                <c:pt idx="127">
                  <c:v>32946.0</c:v>
                </c:pt>
                <c:pt idx="128">
                  <c:v>30556.0</c:v>
                </c:pt>
                <c:pt idx="129">
                  <c:v>32984.0</c:v>
                </c:pt>
                <c:pt idx="130">
                  <c:v>30413.0</c:v>
                </c:pt>
                <c:pt idx="131">
                  <c:v>32895.0</c:v>
                </c:pt>
                <c:pt idx="132">
                  <c:v>36101.0</c:v>
                </c:pt>
                <c:pt idx="133">
                  <c:v>35926.0</c:v>
                </c:pt>
                <c:pt idx="134">
                  <c:v>32986.0</c:v>
                </c:pt>
                <c:pt idx="135">
                  <c:v>39040.0</c:v>
                </c:pt>
                <c:pt idx="136">
                  <c:v>35828.0</c:v>
                </c:pt>
                <c:pt idx="137">
                  <c:v>35845.0</c:v>
                </c:pt>
                <c:pt idx="138">
                  <c:v>32927.0</c:v>
                </c:pt>
                <c:pt idx="139">
                  <c:v>35956.0</c:v>
                </c:pt>
                <c:pt idx="140">
                  <c:v>36093.0</c:v>
                </c:pt>
                <c:pt idx="141">
                  <c:v>33015.0</c:v>
                </c:pt>
                <c:pt idx="142">
                  <c:v>32775.0</c:v>
                </c:pt>
                <c:pt idx="143">
                  <c:v>32988.0</c:v>
                </c:pt>
                <c:pt idx="144">
                  <c:v>36035.0</c:v>
                </c:pt>
                <c:pt idx="145">
                  <c:v>32821.0</c:v>
                </c:pt>
                <c:pt idx="146">
                  <c:v>33032.0</c:v>
                </c:pt>
                <c:pt idx="147">
                  <c:v>32663.0</c:v>
                </c:pt>
                <c:pt idx="148">
                  <c:v>33019.0</c:v>
                </c:pt>
                <c:pt idx="149">
                  <c:v>30024.0</c:v>
                </c:pt>
                <c:pt idx="150">
                  <c:v>32950.0</c:v>
                </c:pt>
                <c:pt idx="151">
                  <c:v>33075.0</c:v>
                </c:pt>
                <c:pt idx="152">
                  <c:v>30260.0</c:v>
                </c:pt>
                <c:pt idx="153">
                  <c:v>33032.0</c:v>
                </c:pt>
                <c:pt idx="154">
                  <c:v>33029.0</c:v>
                </c:pt>
                <c:pt idx="155">
                  <c:v>30043.0</c:v>
                </c:pt>
                <c:pt idx="156">
                  <c:v>35951.0</c:v>
                </c:pt>
                <c:pt idx="157">
                  <c:v>33113.0</c:v>
                </c:pt>
                <c:pt idx="158">
                  <c:v>35937.0</c:v>
                </c:pt>
                <c:pt idx="159">
                  <c:v>32992.0</c:v>
                </c:pt>
                <c:pt idx="160">
                  <c:v>32983.0</c:v>
                </c:pt>
                <c:pt idx="161">
                  <c:v>35755.0</c:v>
                </c:pt>
                <c:pt idx="162">
                  <c:v>32993.0</c:v>
                </c:pt>
                <c:pt idx="163">
                  <c:v>33079.0</c:v>
                </c:pt>
                <c:pt idx="164">
                  <c:v>33012.0</c:v>
                </c:pt>
                <c:pt idx="165">
                  <c:v>32615.0</c:v>
                </c:pt>
                <c:pt idx="166">
                  <c:v>32971.0</c:v>
                </c:pt>
                <c:pt idx="167">
                  <c:v>29959.0</c:v>
                </c:pt>
                <c:pt idx="168">
                  <c:v>35989.0</c:v>
                </c:pt>
                <c:pt idx="169">
                  <c:v>33043.0</c:v>
                </c:pt>
                <c:pt idx="170">
                  <c:v>33054.0</c:v>
                </c:pt>
                <c:pt idx="171">
                  <c:v>32980.0</c:v>
                </c:pt>
                <c:pt idx="172">
                  <c:v>36031.0</c:v>
                </c:pt>
                <c:pt idx="173">
                  <c:v>30454.0</c:v>
                </c:pt>
                <c:pt idx="174">
                  <c:v>33248.0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'by iteration'!$J$5</c:f>
              <c:strCache>
                <c:ptCount val="1"/>
                <c:pt idx="0">
                  <c:v>diff</c:v>
                </c:pt>
              </c:strCache>
            </c:strRef>
          </c:tx>
          <c:spPr>
            <a:ln w="12700"/>
          </c:spPr>
          <c:marker>
            <c:symbol val="square"/>
            <c:size val="5"/>
          </c:marker>
          <c:xVal>
            <c:numRef>
              <c:f>'by iteration'!$H$6:$H$181</c:f>
              <c:numCache>
                <c:formatCode>General</c:formatCode>
                <c:ptCount val="176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</c:numCache>
            </c:numRef>
          </c:xVal>
          <c:yVal>
            <c:numRef>
              <c:f>'by iteration'!$J$6:$J$181</c:f>
              <c:numCache>
                <c:formatCode>General</c:formatCode>
                <c:ptCount val="176"/>
                <c:pt idx="0">
                  <c:v>26341.0</c:v>
                </c:pt>
                <c:pt idx="1">
                  <c:v>26810.0</c:v>
                </c:pt>
                <c:pt idx="2">
                  <c:v>25859.0</c:v>
                </c:pt>
                <c:pt idx="3">
                  <c:v>26286.0</c:v>
                </c:pt>
                <c:pt idx="4">
                  <c:v>27011.0</c:v>
                </c:pt>
                <c:pt idx="5">
                  <c:v>26988.0</c:v>
                </c:pt>
                <c:pt idx="6">
                  <c:v>29730.0</c:v>
                </c:pt>
                <c:pt idx="7">
                  <c:v>28927.0</c:v>
                </c:pt>
                <c:pt idx="8">
                  <c:v>29529.0</c:v>
                </c:pt>
                <c:pt idx="9">
                  <c:v>36003.0</c:v>
                </c:pt>
                <c:pt idx="10">
                  <c:v>40561.0</c:v>
                </c:pt>
                <c:pt idx="11">
                  <c:v>46653.0</c:v>
                </c:pt>
                <c:pt idx="12">
                  <c:v>49804.0</c:v>
                </c:pt>
                <c:pt idx="13">
                  <c:v>49879.0</c:v>
                </c:pt>
                <c:pt idx="14">
                  <c:v>50130.0</c:v>
                </c:pt>
                <c:pt idx="15">
                  <c:v>55313.0</c:v>
                </c:pt>
                <c:pt idx="16">
                  <c:v>53987.0</c:v>
                </c:pt>
                <c:pt idx="17">
                  <c:v>50403.0</c:v>
                </c:pt>
                <c:pt idx="18">
                  <c:v>53444.0</c:v>
                </c:pt>
                <c:pt idx="19">
                  <c:v>50980.0</c:v>
                </c:pt>
                <c:pt idx="20">
                  <c:v>50771.0</c:v>
                </c:pt>
                <c:pt idx="21">
                  <c:v>68942.0</c:v>
                </c:pt>
                <c:pt idx="22">
                  <c:v>54001.0</c:v>
                </c:pt>
                <c:pt idx="23">
                  <c:v>54101.0</c:v>
                </c:pt>
                <c:pt idx="24">
                  <c:v>54275.0</c:v>
                </c:pt>
                <c:pt idx="25">
                  <c:v>51413.0</c:v>
                </c:pt>
                <c:pt idx="26">
                  <c:v>54448.0</c:v>
                </c:pt>
                <c:pt idx="27">
                  <c:v>63531.0</c:v>
                </c:pt>
                <c:pt idx="28">
                  <c:v>63701.0</c:v>
                </c:pt>
                <c:pt idx="29">
                  <c:v>63800.0</c:v>
                </c:pt>
                <c:pt idx="30">
                  <c:v>51992.0</c:v>
                </c:pt>
                <c:pt idx="31">
                  <c:v>55003.0</c:v>
                </c:pt>
                <c:pt idx="32">
                  <c:v>70186.0</c:v>
                </c:pt>
                <c:pt idx="33">
                  <c:v>55316.0</c:v>
                </c:pt>
                <c:pt idx="34">
                  <c:v>55391.0</c:v>
                </c:pt>
                <c:pt idx="35">
                  <c:v>52549.0</c:v>
                </c:pt>
                <c:pt idx="36">
                  <c:v>70716.0</c:v>
                </c:pt>
                <c:pt idx="37">
                  <c:v>70965.0</c:v>
                </c:pt>
                <c:pt idx="38">
                  <c:v>71000.0</c:v>
                </c:pt>
                <c:pt idx="39">
                  <c:v>53210.0</c:v>
                </c:pt>
                <c:pt idx="40">
                  <c:v>53254.0</c:v>
                </c:pt>
                <c:pt idx="41">
                  <c:v>53171.0</c:v>
                </c:pt>
                <c:pt idx="42">
                  <c:v>56504.0</c:v>
                </c:pt>
                <c:pt idx="43">
                  <c:v>56554.0</c:v>
                </c:pt>
                <c:pt idx="44">
                  <c:v>56698.0</c:v>
                </c:pt>
                <c:pt idx="45">
                  <c:v>71791.0</c:v>
                </c:pt>
                <c:pt idx="46">
                  <c:v>57232.0</c:v>
                </c:pt>
                <c:pt idx="47">
                  <c:v>110992.0</c:v>
                </c:pt>
                <c:pt idx="48">
                  <c:v>57169.0</c:v>
                </c:pt>
                <c:pt idx="49">
                  <c:v>57722.0</c:v>
                </c:pt>
                <c:pt idx="50">
                  <c:v>57303.0</c:v>
                </c:pt>
                <c:pt idx="51">
                  <c:v>57563.0</c:v>
                </c:pt>
                <c:pt idx="52">
                  <c:v>57526.0</c:v>
                </c:pt>
                <c:pt idx="53">
                  <c:v>57625.0</c:v>
                </c:pt>
                <c:pt idx="54">
                  <c:v>70141.0</c:v>
                </c:pt>
                <c:pt idx="55">
                  <c:v>57931.0</c:v>
                </c:pt>
                <c:pt idx="56">
                  <c:v>61554.0</c:v>
                </c:pt>
                <c:pt idx="57">
                  <c:v>64274.0</c:v>
                </c:pt>
                <c:pt idx="58">
                  <c:v>58355.0</c:v>
                </c:pt>
                <c:pt idx="59">
                  <c:v>106405.0</c:v>
                </c:pt>
                <c:pt idx="60">
                  <c:v>58766.0</c:v>
                </c:pt>
                <c:pt idx="61">
                  <c:v>73558.0</c:v>
                </c:pt>
                <c:pt idx="62">
                  <c:v>67810.0</c:v>
                </c:pt>
                <c:pt idx="63">
                  <c:v>68033.0</c:v>
                </c:pt>
                <c:pt idx="64">
                  <c:v>59157.0</c:v>
                </c:pt>
                <c:pt idx="65">
                  <c:v>74143.0</c:v>
                </c:pt>
                <c:pt idx="66">
                  <c:v>62406.0</c:v>
                </c:pt>
                <c:pt idx="67">
                  <c:v>59233.0</c:v>
                </c:pt>
                <c:pt idx="68">
                  <c:v>59915.0</c:v>
                </c:pt>
                <c:pt idx="69">
                  <c:v>59726.0</c:v>
                </c:pt>
                <c:pt idx="70">
                  <c:v>60318.0</c:v>
                </c:pt>
                <c:pt idx="71">
                  <c:v>81020.0</c:v>
                </c:pt>
                <c:pt idx="72">
                  <c:v>72080.0</c:v>
                </c:pt>
                <c:pt idx="73">
                  <c:v>63329.0</c:v>
                </c:pt>
                <c:pt idx="74">
                  <c:v>69306.0</c:v>
                </c:pt>
                <c:pt idx="75">
                  <c:v>69498.0</c:v>
                </c:pt>
                <c:pt idx="76">
                  <c:v>63667.0</c:v>
                </c:pt>
                <c:pt idx="77">
                  <c:v>75856.0</c:v>
                </c:pt>
                <c:pt idx="78">
                  <c:v>69722.0</c:v>
                </c:pt>
                <c:pt idx="79">
                  <c:v>61116.0</c:v>
                </c:pt>
                <c:pt idx="80">
                  <c:v>64617.0</c:v>
                </c:pt>
                <c:pt idx="81">
                  <c:v>64382.0</c:v>
                </c:pt>
                <c:pt idx="82">
                  <c:v>61430.0</c:v>
                </c:pt>
                <c:pt idx="83">
                  <c:v>64487.0</c:v>
                </c:pt>
                <c:pt idx="84">
                  <c:v>61636.0</c:v>
                </c:pt>
                <c:pt idx="85">
                  <c:v>64844.0</c:v>
                </c:pt>
                <c:pt idx="86">
                  <c:v>58889.0</c:v>
                </c:pt>
                <c:pt idx="87">
                  <c:v>61859.0</c:v>
                </c:pt>
                <c:pt idx="88">
                  <c:v>61635.0</c:v>
                </c:pt>
                <c:pt idx="89">
                  <c:v>110192.0</c:v>
                </c:pt>
                <c:pt idx="90">
                  <c:v>80142.0</c:v>
                </c:pt>
                <c:pt idx="91">
                  <c:v>74169.0</c:v>
                </c:pt>
                <c:pt idx="92">
                  <c:v>62214.0</c:v>
                </c:pt>
                <c:pt idx="93">
                  <c:v>62665.0</c:v>
                </c:pt>
                <c:pt idx="94">
                  <c:v>59681.0</c:v>
                </c:pt>
                <c:pt idx="95">
                  <c:v>65979.0</c:v>
                </c:pt>
                <c:pt idx="96">
                  <c:v>62964.0</c:v>
                </c:pt>
                <c:pt idx="97">
                  <c:v>66066.0</c:v>
                </c:pt>
                <c:pt idx="98">
                  <c:v>114061.0</c:v>
                </c:pt>
                <c:pt idx="99">
                  <c:v>66229.0</c:v>
                </c:pt>
                <c:pt idx="100">
                  <c:v>66813.0</c:v>
                </c:pt>
                <c:pt idx="101">
                  <c:v>63285.0</c:v>
                </c:pt>
                <c:pt idx="102">
                  <c:v>66654.0</c:v>
                </c:pt>
                <c:pt idx="103">
                  <c:v>63779.0</c:v>
                </c:pt>
                <c:pt idx="104">
                  <c:v>66780.0</c:v>
                </c:pt>
                <c:pt idx="105">
                  <c:v>73089.0</c:v>
                </c:pt>
                <c:pt idx="106">
                  <c:v>67098.0</c:v>
                </c:pt>
                <c:pt idx="107">
                  <c:v>82117.0</c:v>
                </c:pt>
                <c:pt idx="108">
                  <c:v>67543.0</c:v>
                </c:pt>
                <c:pt idx="109">
                  <c:v>79798.0</c:v>
                </c:pt>
                <c:pt idx="110">
                  <c:v>64581.0</c:v>
                </c:pt>
                <c:pt idx="111">
                  <c:v>64362.0</c:v>
                </c:pt>
                <c:pt idx="112">
                  <c:v>84936.0</c:v>
                </c:pt>
                <c:pt idx="113">
                  <c:v>65326.0</c:v>
                </c:pt>
                <c:pt idx="114">
                  <c:v>65219.0</c:v>
                </c:pt>
                <c:pt idx="115">
                  <c:v>67915.0</c:v>
                </c:pt>
                <c:pt idx="116">
                  <c:v>68315.0</c:v>
                </c:pt>
                <c:pt idx="117">
                  <c:v>65493.0</c:v>
                </c:pt>
                <c:pt idx="118">
                  <c:v>68289.0</c:v>
                </c:pt>
                <c:pt idx="119">
                  <c:v>116374.0</c:v>
                </c:pt>
                <c:pt idx="120">
                  <c:v>74553.0</c:v>
                </c:pt>
                <c:pt idx="121">
                  <c:v>66145.0</c:v>
                </c:pt>
                <c:pt idx="122">
                  <c:v>69128.0</c:v>
                </c:pt>
                <c:pt idx="123">
                  <c:v>75038.0</c:v>
                </c:pt>
                <c:pt idx="124">
                  <c:v>66452.0</c:v>
                </c:pt>
                <c:pt idx="125">
                  <c:v>66671.0</c:v>
                </c:pt>
                <c:pt idx="126">
                  <c:v>66561.0</c:v>
                </c:pt>
                <c:pt idx="127">
                  <c:v>69589.0</c:v>
                </c:pt>
                <c:pt idx="128">
                  <c:v>67064.0</c:v>
                </c:pt>
                <c:pt idx="129">
                  <c:v>69984.0</c:v>
                </c:pt>
                <c:pt idx="130">
                  <c:v>67351.0</c:v>
                </c:pt>
                <c:pt idx="131">
                  <c:v>70355.0</c:v>
                </c:pt>
                <c:pt idx="132">
                  <c:v>70423.0</c:v>
                </c:pt>
                <c:pt idx="133">
                  <c:v>115267.0</c:v>
                </c:pt>
                <c:pt idx="134">
                  <c:v>70829.0</c:v>
                </c:pt>
                <c:pt idx="135">
                  <c:v>71026.0</c:v>
                </c:pt>
                <c:pt idx="136">
                  <c:v>68523.0</c:v>
                </c:pt>
                <c:pt idx="137">
                  <c:v>69597.0</c:v>
                </c:pt>
                <c:pt idx="138">
                  <c:v>86878.0</c:v>
                </c:pt>
                <c:pt idx="139">
                  <c:v>81128.0</c:v>
                </c:pt>
                <c:pt idx="140">
                  <c:v>69027.0</c:v>
                </c:pt>
                <c:pt idx="141">
                  <c:v>83746.0</c:v>
                </c:pt>
                <c:pt idx="142">
                  <c:v>74207.0</c:v>
                </c:pt>
                <c:pt idx="143">
                  <c:v>83365.0</c:v>
                </c:pt>
                <c:pt idx="144">
                  <c:v>68422.0</c:v>
                </c:pt>
                <c:pt idx="145">
                  <c:v>74222.0</c:v>
                </c:pt>
                <c:pt idx="146">
                  <c:v>72151.0</c:v>
                </c:pt>
                <c:pt idx="147">
                  <c:v>71807.0</c:v>
                </c:pt>
                <c:pt idx="148">
                  <c:v>72031.0</c:v>
                </c:pt>
                <c:pt idx="149">
                  <c:v>81430.0</c:v>
                </c:pt>
                <c:pt idx="150">
                  <c:v>69228.0</c:v>
                </c:pt>
                <c:pt idx="151">
                  <c:v>83970.0</c:v>
                </c:pt>
                <c:pt idx="152">
                  <c:v>66405.0</c:v>
                </c:pt>
                <c:pt idx="153">
                  <c:v>78110.0</c:v>
                </c:pt>
                <c:pt idx="154">
                  <c:v>69370.0</c:v>
                </c:pt>
                <c:pt idx="155">
                  <c:v>67127.0</c:v>
                </c:pt>
                <c:pt idx="156">
                  <c:v>78964.0</c:v>
                </c:pt>
                <c:pt idx="157">
                  <c:v>66879.0</c:v>
                </c:pt>
                <c:pt idx="158">
                  <c:v>67284.0</c:v>
                </c:pt>
                <c:pt idx="159">
                  <c:v>67214.0</c:v>
                </c:pt>
                <c:pt idx="160">
                  <c:v>70569.0</c:v>
                </c:pt>
                <c:pt idx="161">
                  <c:v>85481.0</c:v>
                </c:pt>
                <c:pt idx="162">
                  <c:v>68049.0</c:v>
                </c:pt>
                <c:pt idx="163">
                  <c:v>74275.0</c:v>
                </c:pt>
                <c:pt idx="164">
                  <c:v>68899.0</c:v>
                </c:pt>
                <c:pt idx="165">
                  <c:v>71140.0</c:v>
                </c:pt>
                <c:pt idx="166">
                  <c:v>71409.0</c:v>
                </c:pt>
                <c:pt idx="167">
                  <c:v>125229.0</c:v>
                </c:pt>
                <c:pt idx="168">
                  <c:v>71374.0</c:v>
                </c:pt>
                <c:pt idx="169">
                  <c:v>92717.0</c:v>
                </c:pt>
                <c:pt idx="170">
                  <c:v>71715.0</c:v>
                </c:pt>
                <c:pt idx="171">
                  <c:v>69037.0</c:v>
                </c:pt>
                <c:pt idx="172">
                  <c:v>81245.0</c:v>
                </c:pt>
                <c:pt idx="173">
                  <c:v>87232.0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223528"/>
        <c:axId val="1288053752"/>
      </c:scatterChart>
      <c:valAx>
        <c:axId val="1255223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288053752"/>
        <c:crosses val="autoZero"/>
        <c:crossBetween val="midCat"/>
      </c:valAx>
      <c:valAx>
        <c:axId val="1288053752"/>
        <c:scaling>
          <c:orientation val="minMax"/>
          <c:max val="150000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255223528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848565864049602"/>
          <c:y val="0.0814616912016432"/>
          <c:w val="0.0994686917387711"/>
          <c:h val="0.167410497883783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784682996915"/>
          <c:y val="0.0473372781065089"/>
          <c:w val="0.742631126728052"/>
          <c:h val="0.800796995963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'summary (2)'!$L$2</c:f>
              <c:strCache>
                <c:ptCount val="1"/>
                <c:pt idx="0">
                  <c:v>np, cf</c:v>
                </c:pt>
              </c:strCache>
            </c:strRef>
          </c:tx>
          <c:marker>
            <c:symbol val="none"/>
          </c:marker>
          <c:xVal>
            <c:strRef>
              <c:f>'summary (2)'!$J$3:$J$258</c:f>
              <c:strCache>
                <c:ptCount val="256"/>
                <c:pt idx="0">
                  <c:v>iteration #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  <c:pt idx="222">
                  <c:v>221</c:v>
                </c:pt>
                <c:pt idx="223">
                  <c:v>222</c:v>
                </c:pt>
                <c:pt idx="224">
                  <c:v>223</c:v>
                </c:pt>
                <c:pt idx="225">
                  <c:v>224</c:v>
                </c:pt>
                <c:pt idx="226">
                  <c:v>225</c:v>
                </c:pt>
                <c:pt idx="227">
                  <c:v>226</c:v>
                </c:pt>
                <c:pt idx="228">
                  <c:v>227</c:v>
                </c:pt>
                <c:pt idx="229">
                  <c:v>228</c:v>
                </c:pt>
                <c:pt idx="230">
                  <c:v>229</c:v>
                </c:pt>
                <c:pt idx="231">
                  <c:v>230</c:v>
                </c:pt>
                <c:pt idx="232">
                  <c:v>231</c:v>
                </c:pt>
                <c:pt idx="233">
                  <c:v>232</c:v>
                </c:pt>
                <c:pt idx="234">
                  <c:v>233</c:v>
                </c:pt>
                <c:pt idx="235">
                  <c:v>234</c:v>
                </c:pt>
                <c:pt idx="236">
                  <c:v>235</c:v>
                </c:pt>
                <c:pt idx="237">
                  <c:v>236</c:v>
                </c:pt>
                <c:pt idx="238">
                  <c:v>237</c:v>
                </c:pt>
                <c:pt idx="239">
                  <c:v>238</c:v>
                </c:pt>
                <c:pt idx="240">
                  <c:v>239</c:v>
                </c:pt>
                <c:pt idx="241">
                  <c:v>240</c:v>
                </c:pt>
                <c:pt idx="242">
                  <c:v>241</c:v>
                </c:pt>
                <c:pt idx="243">
                  <c:v>242</c:v>
                </c:pt>
                <c:pt idx="244">
                  <c:v>243</c:v>
                </c:pt>
                <c:pt idx="245">
                  <c:v>244</c:v>
                </c:pt>
                <c:pt idx="246">
                  <c:v>245</c:v>
                </c:pt>
                <c:pt idx="247">
                  <c:v>246</c:v>
                </c:pt>
                <c:pt idx="248">
                  <c:v>247</c:v>
                </c:pt>
                <c:pt idx="249">
                  <c:v>248</c:v>
                </c:pt>
                <c:pt idx="250">
                  <c:v>249</c:v>
                </c:pt>
                <c:pt idx="251">
                  <c:v>250</c:v>
                </c:pt>
                <c:pt idx="252">
                  <c:v>251</c:v>
                </c:pt>
                <c:pt idx="253">
                  <c:v>252</c:v>
                </c:pt>
                <c:pt idx="254">
                  <c:v>253</c:v>
                </c:pt>
                <c:pt idx="255">
                  <c:v>254</c:v>
                </c:pt>
              </c:strCache>
            </c:strRef>
          </c:xVal>
          <c:yVal>
            <c:numRef>
              <c:f>'summary (2)'!$L$3:$L$258</c:f>
              <c:numCache>
                <c:formatCode>General</c:formatCode>
                <c:ptCount val="256"/>
                <c:pt idx="0">
                  <c:v>0.0</c:v>
                </c:pt>
                <c:pt idx="1">
                  <c:v>634.477</c:v>
                </c:pt>
                <c:pt idx="2">
                  <c:v>1488.55</c:v>
                </c:pt>
                <c:pt idx="3">
                  <c:v>2224.31</c:v>
                </c:pt>
                <c:pt idx="4">
                  <c:v>3077.916</c:v>
                </c:pt>
                <c:pt idx="5">
                  <c:v>3893.296</c:v>
                </c:pt>
                <c:pt idx="6">
                  <c:v>4761.036</c:v>
                </c:pt>
                <c:pt idx="7">
                  <c:v>5638.192</c:v>
                </c:pt>
                <c:pt idx="8">
                  <c:v>6473.741</c:v>
                </c:pt>
                <c:pt idx="9">
                  <c:v>7324.686</c:v>
                </c:pt>
                <c:pt idx="10">
                  <c:v>8200.157999999965</c:v>
                </c:pt>
                <c:pt idx="11">
                  <c:v>9030.387000000001</c:v>
                </c:pt>
                <c:pt idx="12">
                  <c:v>9831.674999999987</c:v>
                </c:pt>
                <c:pt idx="13">
                  <c:v>10687.768</c:v>
                </c:pt>
                <c:pt idx="14">
                  <c:v>11596.62</c:v>
                </c:pt>
                <c:pt idx="15">
                  <c:v>12424.451</c:v>
                </c:pt>
                <c:pt idx="16">
                  <c:v>13254.08</c:v>
                </c:pt>
                <c:pt idx="17">
                  <c:v>14084.118</c:v>
                </c:pt>
                <c:pt idx="18">
                  <c:v>14886.116</c:v>
                </c:pt>
                <c:pt idx="19">
                  <c:v>15702.512</c:v>
                </c:pt>
                <c:pt idx="20">
                  <c:v>17163.962</c:v>
                </c:pt>
                <c:pt idx="21">
                  <c:v>18318.627</c:v>
                </c:pt>
                <c:pt idx="22">
                  <c:v>20287.679</c:v>
                </c:pt>
                <c:pt idx="23">
                  <c:v>21135.297</c:v>
                </c:pt>
                <c:pt idx="24">
                  <c:v>22041.352</c:v>
                </c:pt>
                <c:pt idx="25">
                  <c:v>23081.683</c:v>
                </c:pt>
                <c:pt idx="26">
                  <c:v>23968.673</c:v>
                </c:pt>
                <c:pt idx="27">
                  <c:v>24994.295</c:v>
                </c:pt>
                <c:pt idx="28">
                  <c:v>25974.278</c:v>
                </c:pt>
                <c:pt idx="29">
                  <c:v>26811.942</c:v>
                </c:pt>
                <c:pt idx="30">
                  <c:v>27732.797</c:v>
                </c:pt>
                <c:pt idx="31">
                  <c:v>28556.428</c:v>
                </c:pt>
                <c:pt idx="32">
                  <c:v>29592.428</c:v>
                </c:pt>
                <c:pt idx="33">
                  <c:v>30437.921</c:v>
                </c:pt>
                <c:pt idx="34">
                  <c:v>31266.884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'summary (2)'!$O$2</c:f>
              <c:strCache>
                <c:ptCount val="1"/>
                <c:pt idx="0">
                  <c:v>np, jc, cf, dc</c:v>
                </c:pt>
              </c:strCache>
            </c:strRef>
          </c:tx>
          <c:marker>
            <c:symbol val="none"/>
          </c:marker>
          <c:xVal>
            <c:strRef>
              <c:f>'summary (2)'!$J$3:$J$258</c:f>
              <c:strCache>
                <c:ptCount val="256"/>
                <c:pt idx="0">
                  <c:v>iteration #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  <c:pt idx="222">
                  <c:v>221</c:v>
                </c:pt>
                <c:pt idx="223">
                  <c:v>222</c:v>
                </c:pt>
                <c:pt idx="224">
                  <c:v>223</c:v>
                </c:pt>
                <c:pt idx="225">
                  <c:v>224</c:v>
                </c:pt>
                <c:pt idx="226">
                  <c:v>225</c:v>
                </c:pt>
                <c:pt idx="227">
                  <c:v>226</c:v>
                </c:pt>
                <c:pt idx="228">
                  <c:v>227</c:v>
                </c:pt>
                <c:pt idx="229">
                  <c:v>228</c:v>
                </c:pt>
                <c:pt idx="230">
                  <c:v>229</c:v>
                </c:pt>
                <c:pt idx="231">
                  <c:v>230</c:v>
                </c:pt>
                <c:pt idx="232">
                  <c:v>231</c:v>
                </c:pt>
                <c:pt idx="233">
                  <c:v>232</c:v>
                </c:pt>
                <c:pt idx="234">
                  <c:v>233</c:v>
                </c:pt>
                <c:pt idx="235">
                  <c:v>234</c:v>
                </c:pt>
                <c:pt idx="236">
                  <c:v>235</c:v>
                </c:pt>
                <c:pt idx="237">
                  <c:v>236</c:v>
                </c:pt>
                <c:pt idx="238">
                  <c:v>237</c:v>
                </c:pt>
                <c:pt idx="239">
                  <c:v>238</c:v>
                </c:pt>
                <c:pt idx="240">
                  <c:v>239</c:v>
                </c:pt>
                <c:pt idx="241">
                  <c:v>240</c:v>
                </c:pt>
                <c:pt idx="242">
                  <c:v>241</c:v>
                </c:pt>
                <c:pt idx="243">
                  <c:v>242</c:v>
                </c:pt>
                <c:pt idx="244">
                  <c:v>243</c:v>
                </c:pt>
                <c:pt idx="245">
                  <c:v>244</c:v>
                </c:pt>
                <c:pt idx="246">
                  <c:v>245</c:v>
                </c:pt>
                <c:pt idx="247">
                  <c:v>246</c:v>
                </c:pt>
                <c:pt idx="248">
                  <c:v>247</c:v>
                </c:pt>
                <c:pt idx="249">
                  <c:v>248</c:v>
                </c:pt>
                <c:pt idx="250">
                  <c:v>249</c:v>
                </c:pt>
                <c:pt idx="251">
                  <c:v>250</c:v>
                </c:pt>
                <c:pt idx="252">
                  <c:v>251</c:v>
                </c:pt>
                <c:pt idx="253">
                  <c:v>252</c:v>
                </c:pt>
                <c:pt idx="254">
                  <c:v>253</c:v>
                </c:pt>
                <c:pt idx="255">
                  <c:v>254</c:v>
                </c:pt>
              </c:strCache>
            </c:strRef>
          </c:xVal>
          <c:yVal>
            <c:numRef>
              <c:f>'summary (2)'!$O$3:$O$258</c:f>
              <c:numCache>
                <c:formatCode>General</c:formatCode>
                <c:ptCount val="256"/>
                <c:pt idx="0">
                  <c:v>0.0</c:v>
                </c:pt>
                <c:pt idx="1">
                  <c:v>924.069</c:v>
                </c:pt>
                <c:pt idx="2">
                  <c:v>990.403</c:v>
                </c:pt>
                <c:pt idx="3">
                  <c:v>1049.203</c:v>
                </c:pt>
                <c:pt idx="4">
                  <c:v>1108.331</c:v>
                </c:pt>
                <c:pt idx="5">
                  <c:v>1168.231</c:v>
                </c:pt>
                <c:pt idx="6">
                  <c:v>1234.437</c:v>
                </c:pt>
                <c:pt idx="7">
                  <c:v>1303.292</c:v>
                </c:pt>
                <c:pt idx="8">
                  <c:v>1366.337</c:v>
                </c:pt>
                <c:pt idx="9">
                  <c:v>1480.678</c:v>
                </c:pt>
                <c:pt idx="10">
                  <c:v>1543.74</c:v>
                </c:pt>
                <c:pt idx="11">
                  <c:v>1614.255</c:v>
                </c:pt>
                <c:pt idx="12">
                  <c:v>1692.545</c:v>
                </c:pt>
                <c:pt idx="13">
                  <c:v>1771.032</c:v>
                </c:pt>
                <c:pt idx="14">
                  <c:v>1845.386</c:v>
                </c:pt>
                <c:pt idx="15">
                  <c:v>1914.243</c:v>
                </c:pt>
                <c:pt idx="16">
                  <c:v>1988.785</c:v>
                </c:pt>
                <c:pt idx="17">
                  <c:v>2107.037</c:v>
                </c:pt>
                <c:pt idx="18">
                  <c:v>2173.31</c:v>
                </c:pt>
                <c:pt idx="19">
                  <c:v>2238.458</c:v>
                </c:pt>
                <c:pt idx="20">
                  <c:v>2304.51</c:v>
                </c:pt>
                <c:pt idx="21">
                  <c:v>2370.171</c:v>
                </c:pt>
                <c:pt idx="22">
                  <c:v>2435.969</c:v>
                </c:pt>
                <c:pt idx="23">
                  <c:v>2501.922</c:v>
                </c:pt>
                <c:pt idx="24">
                  <c:v>2565.618</c:v>
                </c:pt>
                <c:pt idx="25">
                  <c:v>2628.685</c:v>
                </c:pt>
                <c:pt idx="26">
                  <c:v>2691.943</c:v>
                </c:pt>
                <c:pt idx="27">
                  <c:v>2755.241</c:v>
                </c:pt>
                <c:pt idx="28">
                  <c:v>2818.522</c:v>
                </c:pt>
                <c:pt idx="29">
                  <c:v>2884.336</c:v>
                </c:pt>
                <c:pt idx="30">
                  <c:v>2946.744</c:v>
                </c:pt>
                <c:pt idx="31">
                  <c:v>3011.008</c:v>
                </c:pt>
                <c:pt idx="32">
                  <c:v>3073.866</c:v>
                </c:pt>
                <c:pt idx="33">
                  <c:v>3136.9</c:v>
                </c:pt>
                <c:pt idx="34">
                  <c:v>3199.936</c:v>
                </c:pt>
                <c:pt idx="35">
                  <c:v>3262.302</c:v>
                </c:pt>
                <c:pt idx="36">
                  <c:v>3326.277</c:v>
                </c:pt>
                <c:pt idx="37">
                  <c:v>3389.08</c:v>
                </c:pt>
                <c:pt idx="38">
                  <c:v>3451.72</c:v>
                </c:pt>
                <c:pt idx="39">
                  <c:v>3514.386</c:v>
                </c:pt>
                <c:pt idx="40">
                  <c:v>3576.926</c:v>
                </c:pt>
                <c:pt idx="41">
                  <c:v>3639.577</c:v>
                </c:pt>
                <c:pt idx="42">
                  <c:v>3702.35</c:v>
                </c:pt>
                <c:pt idx="43">
                  <c:v>3765.264</c:v>
                </c:pt>
                <c:pt idx="44">
                  <c:v>3828.262</c:v>
                </c:pt>
                <c:pt idx="45">
                  <c:v>3891.299</c:v>
                </c:pt>
                <c:pt idx="46">
                  <c:v>3954.292</c:v>
                </c:pt>
                <c:pt idx="47">
                  <c:v>4016.99</c:v>
                </c:pt>
                <c:pt idx="48">
                  <c:v>4079.214</c:v>
                </c:pt>
                <c:pt idx="49">
                  <c:v>4141.79</c:v>
                </c:pt>
                <c:pt idx="50">
                  <c:v>4204.494</c:v>
                </c:pt>
                <c:pt idx="51">
                  <c:v>4267.192</c:v>
                </c:pt>
                <c:pt idx="52">
                  <c:v>4330.152</c:v>
                </c:pt>
                <c:pt idx="53">
                  <c:v>4393.196</c:v>
                </c:pt>
                <c:pt idx="54">
                  <c:v>4456.082</c:v>
                </c:pt>
                <c:pt idx="55">
                  <c:v>4518.763</c:v>
                </c:pt>
                <c:pt idx="56">
                  <c:v>4580.972</c:v>
                </c:pt>
                <c:pt idx="57">
                  <c:v>4643.532</c:v>
                </c:pt>
                <c:pt idx="58">
                  <c:v>4705.922</c:v>
                </c:pt>
                <c:pt idx="59">
                  <c:v>4771.853</c:v>
                </c:pt>
                <c:pt idx="60">
                  <c:v>4834.406</c:v>
                </c:pt>
                <c:pt idx="61">
                  <c:v>4896.505</c:v>
                </c:pt>
                <c:pt idx="62">
                  <c:v>4958.487</c:v>
                </c:pt>
                <c:pt idx="63">
                  <c:v>5021.411</c:v>
                </c:pt>
                <c:pt idx="64">
                  <c:v>5084.453</c:v>
                </c:pt>
                <c:pt idx="65">
                  <c:v>5147.518</c:v>
                </c:pt>
                <c:pt idx="66">
                  <c:v>5209.761</c:v>
                </c:pt>
                <c:pt idx="67">
                  <c:v>5271.412</c:v>
                </c:pt>
                <c:pt idx="68">
                  <c:v>5333.981</c:v>
                </c:pt>
                <c:pt idx="69">
                  <c:v>5394.032</c:v>
                </c:pt>
                <c:pt idx="70">
                  <c:v>5456.847</c:v>
                </c:pt>
                <c:pt idx="71">
                  <c:v>5517.381</c:v>
                </c:pt>
                <c:pt idx="72">
                  <c:v>5579.991</c:v>
                </c:pt>
                <c:pt idx="73">
                  <c:v>5641.531</c:v>
                </c:pt>
                <c:pt idx="74">
                  <c:v>5703.809</c:v>
                </c:pt>
                <c:pt idx="75">
                  <c:v>5766.426</c:v>
                </c:pt>
                <c:pt idx="76">
                  <c:v>5827.953</c:v>
                </c:pt>
                <c:pt idx="77">
                  <c:v>5890.323</c:v>
                </c:pt>
                <c:pt idx="78">
                  <c:v>5953.303</c:v>
                </c:pt>
                <c:pt idx="79">
                  <c:v>6016.236</c:v>
                </c:pt>
                <c:pt idx="80">
                  <c:v>6079.245</c:v>
                </c:pt>
                <c:pt idx="81">
                  <c:v>6139.812</c:v>
                </c:pt>
                <c:pt idx="82">
                  <c:v>6200.017</c:v>
                </c:pt>
                <c:pt idx="83">
                  <c:v>6262.662</c:v>
                </c:pt>
                <c:pt idx="84">
                  <c:v>6323.445</c:v>
                </c:pt>
                <c:pt idx="85">
                  <c:v>6386.46</c:v>
                </c:pt>
                <c:pt idx="86">
                  <c:v>6449.31</c:v>
                </c:pt>
                <c:pt idx="87">
                  <c:v>6511.184</c:v>
                </c:pt>
                <c:pt idx="88">
                  <c:v>6572.658</c:v>
                </c:pt>
                <c:pt idx="89">
                  <c:v>6635.652</c:v>
                </c:pt>
                <c:pt idx="90">
                  <c:v>6698.442</c:v>
                </c:pt>
                <c:pt idx="91">
                  <c:v>6762.556</c:v>
                </c:pt>
                <c:pt idx="92">
                  <c:v>6824.784</c:v>
                </c:pt>
                <c:pt idx="93">
                  <c:v>6886.856</c:v>
                </c:pt>
                <c:pt idx="94">
                  <c:v>6949.399</c:v>
                </c:pt>
                <c:pt idx="95">
                  <c:v>7011.771</c:v>
                </c:pt>
                <c:pt idx="96">
                  <c:v>7075.829</c:v>
                </c:pt>
                <c:pt idx="97">
                  <c:v>7137.815</c:v>
                </c:pt>
                <c:pt idx="98">
                  <c:v>7202.594</c:v>
                </c:pt>
                <c:pt idx="99">
                  <c:v>7265.49</c:v>
                </c:pt>
                <c:pt idx="100">
                  <c:v>7327.284</c:v>
                </c:pt>
                <c:pt idx="101">
                  <c:v>7392.266</c:v>
                </c:pt>
                <c:pt idx="102">
                  <c:v>7455.941</c:v>
                </c:pt>
                <c:pt idx="103">
                  <c:v>7518.605</c:v>
                </c:pt>
                <c:pt idx="104">
                  <c:v>7581.453</c:v>
                </c:pt>
                <c:pt idx="105">
                  <c:v>7642.971</c:v>
                </c:pt>
                <c:pt idx="106">
                  <c:v>7705.841</c:v>
                </c:pt>
                <c:pt idx="107">
                  <c:v>7768.277</c:v>
                </c:pt>
                <c:pt idx="108">
                  <c:v>7831.277</c:v>
                </c:pt>
                <c:pt idx="109">
                  <c:v>7892.965</c:v>
                </c:pt>
                <c:pt idx="110">
                  <c:v>7961.742</c:v>
                </c:pt>
                <c:pt idx="111">
                  <c:v>8024.269</c:v>
                </c:pt>
                <c:pt idx="112">
                  <c:v>8086.873</c:v>
                </c:pt>
                <c:pt idx="113">
                  <c:v>8149.379</c:v>
                </c:pt>
                <c:pt idx="114">
                  <c:v>8212.058000000001</c:v>
                </c:pt>
                <c:pt idx="115">
                  <c:v>8277.317999999961</c:v>
                </c:pt>
                <c:pt idx="116">
                  <c:v>8339.26</c:v>
                </c:pt>
                <c:pt idx="117">
                  <c:v>8400.846</c:v>
                </c:pt>
                <c:pt idx="118">
                  <c:v>8462.939</c:v>
                </c:pt>
                <c:pt idx="119">
                  <c:v>8524.995000000001</c:v>
                </c:pt>
                <c:pt idx="120">
                  <c:v>8589.5</c:v>
                </c:pt>
                <c:pt idx="121">
                  <c:v>8651.388000000001</c:v>
                </c:pt>
                <c:pt idx="122">
                  <c:v>8713.645</c:v>
                </c:pt>
                <c:pt idx="123">
                  <c:v>8776.422</c:v>
                </c:pt>
                <c:pt idx="124">
                  <c:v>8838.709</c:v>
                </c:pt>
                <c:pt idx="125">
                  <c:v>8900.450999999961</c:v>
                </c:pt>
                <c:pt idx="126">
                  <c:v>8962.049</c:v>
                </c:pt>
                <c:pt idx="127">
                  <c:v>9024.725</c:v>
                </c:pt>
                <c:pt idx="128">
                  <c:v>9087.494</c:v>
                </c:pt>
                <c:pt idx="129">
                  <c:v>9150.349</c:v>
                </c:pt>
                <c:pt idx="130">
                  <c:v>9213.022999999985</c:v>
                </c:pt>
                <c:pt idx="131">
                  <c:v>9277.501</c:v>
                </c:pt>
                <c:pt idx="132">
                  <c:v>9341.093</c:v>
                </c:pt>
                <c:pt idx="133">
                  <c:v>9411.924999999987</c:v>
                </c:pt>
                <c:pt idx="134">
                  <c:v>9474.521</c:v>
                </c:pt>
                <c:pt idx="135">
                  <c:v>9537.017</c:v>
                </c:pt>
                <c:pt idx="136">
                  <c:v>9599.987999999961</c:v>
                </c:pt>
                <c:pt idx="137">
                  <c:v>9663.252</c:v>
                </c:pt>
                <c:pt idx="138">
                  <c:v>9729.319</c:v>
                </c:pt>
                <c:pt idx="139">
                  <c:v>9791.621999999987</c:v>
                </c:pt>
                <c:pt idx="140">
                  <c:v>9853.876999999955</c:v>
                </c:pt>
                <c:pt idx="141">
                  <c:v>9914.499</c:v>
                </c:pt>
                <c:pt idx="142">
                  <c:v>9977.285</c:v>
                </c:pt>
                <c:pt idx="143">
                  <c:v>10038.662</c:v>
                </c:pt>
                <c:pt idx="144">
                  <c:v>10101.433</c:v>
                </c:pt>
                <c:pt idx="145">
                  <c:v>10164.093</c:v>
                </c:pt>
                <c:pt idx="146">
                  <c:v>10226.072</c:v>
                </c:pt>
                <c:pt idx="147">
                  <c:v>10287.611</c:v>
                </c:pt>
                <c:pt idx="148">
                  <c:v>10347.52</c:v>
                </c:pt>
                <c:pt idx="149">
                  <c:v>10412.845</c:v>
                </c:pt>
                <c:pt idx="150">
                  <c:v>10474.019</c:v>
                </c:pt>
                <c:pt idx="151">
                  <c:v>10535.48</c:v>
                </c:pt>
                <c:pt idx="152">
                  <c:v>10596.255</c:v>
                </c:pt>
                <c:pt idx="153">
                  <c:v>10658.327</c:v>
                </c:pt>
                <c:pt idx="154">
                  <c:v>10718.882</c:v>
                </c:pt>
                <c:pt idx="155">
                  <c:v>10784.697</c:v>
                </c:pt>
                <c:pt idx="156">
                  <c:v>10844.967</c:v>
                </c:pt>
                <c:pt idx="157">
                  <c:v>10906.41</c:v>
                </c:pt>
                <c:pt idx="158">
                  <c:v>10968.371</c:v>
                </c:pt>
                <c:pt idx="159">
                  <c:v>11030.379</c:v>
                </c:pt>
                <c:pt idx="160">
                  <c:v>11090.708</c:v>
                </c:pt>
                <c:pt idx="161">
                  <c:v>11154.926</c:v>
                </c:pt>
                <c:pt idx="162">
                  <c:v>11215.407</c:v>
                </c:pt>
                <c:pt idx="163">
                  <c:v>11275.251</c:v>
                </c:pt>
                <c:pt idx="164">
                  <c:v>11336.556</c:v>
                </c:pt>
                <c:pt idx="165">
                  <c:v>11401.865</c:v>
                </c:pt>
                <c:pt idx="166">
                  <c:v>11464.269</c:v>
                </c:pt>
                <c:pt idx="167">
                  <c:v>11526.128</c:v>
                </c:pt>
                <c:pt idx="168">
                  <c:v>11587.796</c:v>
                </c:pt>
                <c:pt idx="169">
                  <c:v>11649.707</c:v>
                </c:pt>
                <c:pt idx="170">
                  <c:v>11714.483</c:v>
                </c:pt>
                <c:pt idx="171">
                  <c:v>11779.986</c:v>
                </c:pt>
                <c:pt idx="172">
                  <c:v>11846.381</c:v>
                </c:pt>
                <c:pt idx="173">
                  <c:v>11964.583</c:v>
                </c:pt>
                <c:pt idx="174">
                  <c:v>12078.875</c:v>
                </c:pt>
                <c:pt idx="175">
                  <c:v>12143.542</c:v>
                </c:pt>
                <c:pt idx="176">
                  <c:v>12204.642</c:v>
                </c:pt>
                <c:pt idx="177">
                  <c:v>12266.99</c:v>
                </c:pt>
                <c:pt idx="178">
                  <c:v>12332.943</c:v>
                </c:pt>
                <c:pt idx="179">
                  <c:v>12451.721</c:v>
                </c:pt>
                <c:pt idx="180">
                  <c:v>12519.395</c:v>
                </c:pt>
                <c:pt idx="181">
                  <c:v>12583.658</c:v>
                </c:pt>
                <c:pt idx="182">
                  <c:v>12643.449</c:v>
                </c:pt>
                <c:pt idx="183">
                  <c:v>12703.433</c:v>
                </c:pt>
                <c:pt idx="184">
                  <c:v>12763.059</c:v>
                </c:pt>
                <c:pt idx="185">
                  <c:v>12823.778</c:v>
                </c:pt>
                <c:pt idx="186">
                  <c:v>12888.731</c:v>
                </c:pt>
                <c:pt idx="187">
                  <c:v>12950.703</c:v>
                </c:pt>
                <c:pt idx="188">
                  <c:v>13015.383</c:v>
                </c:pt>
                <c:pt idx="189">
                  <c:v>13080.276</c:v>
                </c:pt>
                <c:pt idx="190">
                  <c:v>13140.038</c:v>
                </c:pt>
                <c:pt idx="191">
                  <c:v>13205.487</c:v>
                </c:pt>
                <c:pt idx="192">
                  <c:v>13265.166</c:v>
                </c:pt>
                <c:pt idx="193">
                  <c:v>13334.05</c:v>
                </c:pt>
                <c:pt idx="194">
                  <c:v>13396.844</c:v>
                </c:pt>
                <c:pt idx="195">
                  <c:v>13461.931</c:v>
                </c:pt>
                <c:pt idx="196">
                  <c:v>13521.898</c:v>
                </c:pt>
                <c:pt idx="197">
                  <c:v>13581.85</c:v>
                </c:pt>
                <c:pt idx="198">
                  <c:v>13646.717</c:v>
                </c:pt>
                <c:pt idx="199">
                  <c:v>13709.984</c:v>
                </c:pt>
                <c:pt idx="200">
                  <c:v>13774.968</c:v>
                </c:pt>
                <c:pt idx="201">
                  <c:v>13835.804</c:v>
                </c:pt>
                <c:pt idx="202">
                  <c:v>13897.656</c:v>
                </c:pt>
                <c:pt idx="203">
                  <c:v>13965.798</c:v>
                </c:pt>
                <c:pt idx="204">
                  <c:v>14031.245</c:v>
                </c:pt>
                <c:pt idx="205">
                  <c:v>14090.523</c:v>
                </c:pt>
                <c:pt idx="206">
                  <c:v>14153.277</c:v>
                </c:pt>
                <c:pt idx="207">
                  <c:v>14218.528</c:v>
                </c:pt>
                <c:pt idx="208">
                  <c:v>14281.371</c:v>
                </c:pt>
                <c:pt idx="209">
                  <c:v>14341.256</c:v>
                </c:pt>
                <c:pt idx="210">
                  <c:v>14401.233</c:v>
                </c:pt>
                <c:pt idx="211">
                  <c:v>14464.853</c:v>
                </c:pt>
                <c:pt idx="212">
                  <c:v>14524.723</c:v>
                </c:pt>
                <c:pt idx="213">
                  <c:v>14587.168</c:v>
                </c:pt>
                <c:pt idx="214">
                  <c:v>14653.442</c:v>
                </c:pt>
                <c:pt idx="215">
                  <c:v>14712.678</c:v>
                </c:pt>
                <c:pt idx="216">
                  <c:v>14785.545</c:v>
                </c:pt>
                <c:pt idx="217">
                  <c:v>14859.922</c:v>
                </c:pt>
                <c:pt idx="218">
                  <c:v>14932.023</c:v>
                </c:pt>
                <c:pt idx="219">
                  <c:v>15008.172</c:v>
                </c:pt>
                <c:pt idx="220">
                  <c:v>15084.494</c:v>
                </c:pt>
                <c:pt idx="221">
                  <c:v>15161.143</c:v>
                </c:pt>
                <c:pt idx="222">
                  <c:v>15231.188</c:v>
                </c:pt>
                <c:pt idx="223">
                  <c:v>15307.652</c:v>
                </c:pt>
                <c:pt idx="224">
                  <c:v>15378.938</c:v>
                </c:pt>
                <c:pt idx="225">
                  <c:v>15460.482</c:v>
                </c:pt>
                <c:pt idx="226">
                  <c:v>15526.673</c:v>
                </c:pt>
                <c:pt idx="227">
                  <c:v>15589.742</c:v>
                </c:pt>
                <c:pt idx="228">
                  <c:v>15653.485</c:v>
                </c:pt>
                <c:pt idx="229">
                  <c:v>15716.002</c:v>
                </c:pt>
                <c:pt idx="230">
                  <c:v>15778.986</c:v>
                </c:pt>
                <c:pt idx="231">
                  <c:v>15839.435</c:v>
                </c:pt>
                <c:pt idx="232">
                  <c:v>15906.153</c:v>
                </c:pt>
                <c:pt idx="233">
                  <c:v>15966.005</c:v>
                </c:pt>
                <c:pt idx="234">
                  <c:v>16028.499</c:v>
                </c:pt>
                <c:pt idx="235">
                  <c:v>16088.84</c:v>
                </c:pt>
                <c:pt idx="236">
                  <c:v>16149.478</c:v>
                </c:pt>
                <c:pt idx="237">
                  <c:v>16209.74</c:v>
                </c:pt>
                <c:pt idx="238">
                  <c:v>16272.049</c:v>
                </c:pt>
                <c:pt idx="239">
                  <c:v>16333.207</c:v>
                </c:pt>
                <c:pt idx="240">
                  <c:v>16398.887</c:v>
                </c:pt>
                <c:pt idx="241">
                  <c:v>16467.48</c:v>
                </c:pt>
                <c:pt idx="242">
                  <c:v>16531.063</c:v>
                </c:pt>
                <c:pt idx="243">
                  <c:v>16594.412</c:v>
                </c:pt>
                <c:pt idx="244">
                  <c:v>16710.913</c:v>
                </c:pt>
                <c:pt idx="245">
                  <c:v>16774.81</c:v>
                </c:pt>
                <c:pt idx="246">
                  <c:v>16837.82</c:v>
                </c:pt>
                <c:pt idx="247">
                  <c:v>16899.617</c:v>
                </c:pt>
                <c:pt idx="248">
                  <c:v>16958.645</c:v>
                </c:pt>
                <c:pt idx="249">
                  <c:v>17018.323</c:v>
                </c:pt>
                <c:pt idx="250">
                  <c:v>17081.045</c:v>
                </c:pt>
                <c:pt idx="251">
                  <c:v>17140.779</c:v>
                </c:pt>
                <c:pt idx="252">
                  <c:v>17200.78</c:v>
                </c:pt>
                <c:pt idx="253">
                  <c:v>17266.269</c:v>
                </c:pt>
                <c:pt idx="254">
                  <c:v>17326.525</c:v>
                </c:pt>
                <c:pt idx="255">
                  <c:v>17385.717</c:v>
                </c:pt>
              </c:numCache>
            </c:numRef>
          </c:yVal>
          <c:smooth val="0"/>
        </c:ser>
        <c:ser>
          <c:idx val="7"/>
          <c:order val="2"/>
          <c:tx>
            <c:strRef>
              <c:f>'summary (2)'!$R$2</c:f>
              <c:strCache>
                <c:ptCount val="1"/>
                <c:pt idx="0">
                  <c:v>no-op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xVal>
            <c:strRef>
              <c:f>'summary (2)'!$J$3:$J$258</c:f>
              <c:strCache>
                <c:ptCount val="256"/>
                <c:pt idx="0">
                  <c:v>iteration #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  <c:pt idx="222">
                  <c:v>221</c:v>
                </c:pt>
                <c:pt idx="223">
                  <c:v>222</c:v>
                </c:pt>
                <c:pt idx="224">
                  <c:v>223</c:v>
                </c:pt>
                <c:pt idx="225">
                  <c:v>224</c:v>
                </c:pt>
                <c:pt idx="226">
                  <c:v>225</c:v>
                </c:pt>
                <c:pt idx="227">
                  <c:v>226</c:v>
                </c:pt>
                <c:pt idx="228">
                  <c:v>227</c:v>
                </c:pt>
                <c:pt idx="229">
                  <c:v>228</c:v>
                </c:pt>
                <c:pt idx="230">
                  <c:v>229</c:v>
                </c:pt>
                <c:pt idx="231">
                  <c:v>230</c:v>
                </c:pt>
                <c:pt idx="232">
                  <c:v>231</c:v>
                </c:pt>
                <c:pt idx="233">
                  <c:v>232</c:v>
                </c:pt>
                <c:pt idx="234">
                  <c:v>233</c:v>
                </c:pt>
                <c:pt idx="235">
                  <c:v>234</c:v>
                </c:pt>
                <c:pt idx="236">
                  <c:v>235</c:v>
                </c:pt>
                <c:pt idx="237">
                  <c:v>236</c:v>
                </c:pt>
                <c:pt idx="238">
                  <c:v>237</c:v>
                </c:pt>
                <c:pt idx="239">
                  <c:v>238</c:v>
                </c:pt>
                <c:pt idx="240">
                  <c:v>239</c:v>
                </c:pt>
                <c:pt idx="241">
                  <c:v>240</c:v>
                </c:pt>
                <c:pt idx="242">
                  <c:v>241</c:v>
                </c:pt>
                <c:pt idx="243">
                  <c:v>242</c:v>
                </c:pt>
                <c:pt idx="244">
                  <c:v>243</c:v>
                </c:pt>
                <c:pt idx="245">
                  <c:v>244</c:v>
                </c:pt>
                <c:pt idx="246">
                  <c:v>245</c:v>
                </c:pt>
                <c:pt idx="247">
                  <c:v>246</c:v>
                </c:pt>
                <c:pt idx="248">
                  <c:v>247</c:v>
                </c:pt>
                <c:pt idx="249">
                  <c:v>248</c:v>
                </c:pt>
                <c:pt idx="250">
                  <c:v>249</c:v>
                </c:pt>
                <c:pt idx="251">
                  <c:v>250</c:v>
                </c:pt>
                <c:pt idx="252">
                  <c:v>251</c:v>
                </c:pt>
                <c:pt idx="253">
                  <c:v>252</c:v>
                </c:pt>
                <c:pt idx="254">
                  <c:v>253</c:v>
                </c:pt>
                <c:pt idx="255">
                  <c:v>254</c:v>
                </c:pt>
              </c:strCache>
            </c:strRef>
          </c:xVal>
          <c:yVal>
            <c:numRef>
              <c:f>'summary (2)'!$R$3:$R$258</c:f>
              <c:numCache>
                <c:formatCode>General</c:formatCode>
                <c:ptCount val="256"/>
                <c:pt idx="0">
                  <c:v>0.0</c:v>
                </c:pt>
                <c:pt idx="1">
                  <c:v>48.0</c:v>
                </c:pt>
                <c:pt idx="2">
                  <c:v>96.0</c:v>
                </c:pt>
                <c:pt idx="3">
                  <c:v>144.0</c:v>
                </c:pt>
                <c:pt idx="4">
                  <c:v>192.0</c:v>
                </c:pt>
                <c:pt idx="5">
                  <c:v>240.0</c:v>
                </c:pt>
                <c:pt idx="6">
                  <c:v>288.0</c:v>
                </c:pt>
                <c:pt idx="7">
                  <c:v>336.0</c:v>
                </c:pt>
                <c:pt idx="8">
                  <c:v>384.0</c:v>
                </c:pt>
                <c:pt idx="9">
                  <c:v>432.0</c:v>
                </c:pt>
                <c:pt idx="10">
                  <c:v>480.0</c:v>
                </c:pt>
                <c:pt idx="11">
                  <c:v>528.0</c:v>
                </c:pt>
                <c:pt idx="12">
                  <c:v>576.0</c:v>
                </c:pt>
                <c:pt idx="13">
                  <c:v>624.0</c:v>
                </c:pt>
                <c:pt idx="14">
                  <c:v>672.0</c:v>
                </c:pt>
                <c:pt idx="15">
                  <c:v>720.0</c:v>
                </c:pt>
                <c:pt idx="16">
                  <c:v>768.0</c:v>
                </c:pt>
                <c:pt idx="17">
                  <c:v>816.0</c:v>
                </c:pt>
                <c:pt idx="18">
                  <c:v>864.0</c:v>
                </c:pt>
                <c:pt idx="19">
                  <c:v>912.0</c:v>
                </c:pt>
                <c:pt idx="20">
                  <c:v>960.0</c:v>
                </c:pt>
                <c:pt idx="21">
                  <c:v>1008.0</c:v>
                </c:pt>
                <c:pt idx="22">
                  <c:v>1056.0</c:v>
                </c:pt>
                <c:pt idx="23">
                  <c:v>1104.0</c:v>
                </c:pt>
                <c:pt idx="24">
                  <c:v>1152.0</c:v>
                </c:pt>
                <c:pt idx="25">
                  <c:v>1200.0</c:v>
                </c:pt>
                <c:pt idx="26">
                  <c:v>1248.0</c:v>
                </c:pt>
                <c:pt idx="27">
                  <c:v>1296.0</c:v>
                </c:pt>
                <c:pt idx="28">
                  <c:v>1344.0</c:v>
                </c:pt>
                <c:pt idx="29">
                  <c:v>1392.0</c:v>
                </c:pt>
                <c:pt idx="30">
                  <c:v>1440.0</c:v>
                </c:pt>
                <c:pt idx="31">
                  <c:v>1488.0</c:v>
                </c:pt>
                <c:pt idx="32">
                  <c:v>1536.0</c:v>
                </c:pt>
                <c:pt idx="33">
                  <c:v>1584.0</c:v>
                </c:pt>
                <c:pt idx="34">
                  <c:v>1632.0</c:v>
                </c:pt>
                <c:pt idx="35">
                  <c:v>1680.0</c:v>
                </c:pt>
                <c:pt idx="36">
                  <c:v>1728.0</c:v>
                </c:pt>
                <c:pt idx="37">
                  <c:v>1776.0</c:v>
                </c:pt>
                <c:pt idx="38">
                  <c:v>1824.0</c:v>
                </c:pt>
                <c:pt idx="39">
                  <c:v>1872.0</c:v>
                </c:pt>
                <c:pt idx="40">
                  <c:v>1920.0</c:v>
                </c:pt>
                <c:pt idx="41">
                  <c:v>1968.0</c:v>
                </c:pt>
                <c:pt idx="42">
                  <c:v>2016.0</c:v>
                </c:pt>
                <c:pt idx="43">
                  <c:v>2064.0</c:v>
                </c:pt>
                <c:pt idx="44">
                  <c:v>2112.0</c:v>
                </c:pt>
                <c:pt idx="45">
                  <c:v>2160.0</c:v>
                </c:pt>
                <c:pt idx="46">
                  <c:v>2208.0</c:v>
                </c:pt>
                <c:pt idx="47">
                  <c:v>2256.0</c:v>
                </c:pt>
                <c:pt idx="48">
                  <c:v>2304.0</c:v>
                </c:pt>
                <c:pt idx="49">
                  <c:v>2352.0</c:v>
                </c:pt>
                <c:pt idx="50">
                  <c:v>2400.0</c:v>
                </c:pt>
                <c:pt idx="51">
                  <c:v>2448.0</c:v>
                </c:pt>
                <c:pt idx="52">
                  <c:v>2496.0</c:v>
                </c:pt>
                <c:pt idx="53">
                  <c:v>2544.0</c:v>
                </c:pt>
                <c:pt idx="54">
                  <c:v>2592.0</c:v>
                </c:pt>
                <c:pt idx="55">
                  <c:v>2640.0</c:v>
                </c:pt>
                <c:pt idx="56">
                  <c:v>2688.0</c:v>
                </c:pt>
                <c:pt idx="57">
                  <c:v>2736.0</c:v>
                </c:pt>
                <c:pt idx="58">
                  <c:v>2784.0</c:v>
                </c:pt>
                <c:pt idx="59">
                  <c:v>2832.0</c:v>
                </c:pt>
                <c:pt idx="60">
                  <c:v>2880.0</c:v>
                </c:pt>
                <c:pt idx="61">
                  <c:v>2928.0</c:v>
                </c:pt>
                <c:pt idx="62">
                  <c:v>2976.0</c:v>
                </c:pt>
                <c:pt idx="63">
                  <c:v>3024.0</c:v>
                </c:pt>
                <c:pt idx="64">
                  <c:v>3072.0</c:v>
                </c:pt>
                <c:pt idx="65">
                  <c:v>3120.0</c:v>
                </c:pt>
                <c:pt idx="66">
                  <c:v>3168.0</c:v>
                </c:pt>
                <c:pt idx="67">
                  <c:v>3216.0</c:v>
                </c:pt>
                <c:pt idx="68">
                  <c:v>3264.0</c:v>
                </c:pt>
                <c:pt idx="69">
                  <c:v>3312.0</c:v>
                </c:pt>
                <c:pt idx="70">
                  <c:v>3360.0</c:v>
                </c:pt>
                <c:pt idx="71">
                  <c:v>3408.0</c:v>
                </c:pt>
                <c:pt idx="72">
                  <c:v>3456.0</c:v>
                </c:pt>
                <c:pt idx="73">
                  <c:v>3504.0</c:v>
                </c:pt>
                <c:pt idx="74">
                  <c:v>3552.0</c:v>
                </c:pt>
                <c:pt idx="75">
                  <c:v>3600.0</c:v>
                </c:pt>
                <c:pt idx="76">
                  <c:v>3648.0</c:v>
                </c:pt>
                <c:pt idx="77">
                  <c:v>3696.0</c:v>
                </c:pt>
                <c:pt idx="78">
                  <c:v>3744.0</c:v>
                </c:pt>
                <c:pt idx="79">
                  <c:v>3792.0</c:v>
                </c:pt>
                <c:pt idx="80">
                  <c:v>3840.0</c:v>
                </c:pt>
                <c:pt idx="81">
                  <c:v>3888.0</c:v>
                </c:pt>
                <c:pt idx="82">
                  <c:v>3936.0</c:v>
                </c:pt>
                <c:pt idx="83">
                  <c:v>3984.0</c:v>
                </c:pt>
                <c:pt idx="84">
                  <c:v>4032.0</c:v>
                </c:pt>
                <c:pt idx="85">
                  <c:v>4080.0</c:v>
                </c:pt>
                <c:pt idx="86">
                  <c:v>4128.0</c:v>
                </c:pt>
                <c:pt idx="87">
                  <c:v>4176.0</c:v>
                </c:pt>
                <c:pt idx="88">
                  <c:v>4224.0</c:v>
                </c:pt>
                <c:pt idx="89">
                  <c:v>4272.0</c:v>
                </c:pt>
                <c:pt idx="90">
                  <c:v>4320.0</c:v>
                </c:pt>
                <c:pt idx="91">
                  <c:v>4368.0</c:v>
                </c:pt>
                <c:pt idx="92">
                  <c:v>4416.0</c:v>
                </c:pt>
                <c:pt idx="93">
                  <c:v>4464.0</c:v>
                </c:pt>
                <c:pt idx="94">
                  <c:v>4512.0</c:v>
                </c:pt>
                <c:pt idx="95">
                  <c:v>4560.0</c:v>
                </c:pt>
                <c:pt idx="96">
                  <c:v>4608.0</c:v>
                </c:pt>
                <c:pt idx="97">
                  <c:v>4656.0</c:v>
                </c:pt>
                <c:pt idx="98">
                  <c:v>4704.0</c:v>
                </c:pt>
                <c:pt idx="99">
                  <c:v>4752.0</c:v>
                </c:pt>
                <c:pt idx="100">
                  <c:v>4800.0</c:v>
                </c:pt>
                <c:pt idx="101">
                  <c:v>4848.0</c:v>
                </c:pt>
                <c:pt idx="102">
                  <c:v>4896.0</c:v>
                </c:pt>
                <c:pt idx="103">
                  <c:v>4944.0</c:v>
                </c:pt>
                <c:pt idx="104">
                  <c:v>4992.0</c:v>
                </c:pt>
                <c:pt idx="105">
                  <c:v>5040.0</c:v>
                </c:pt>
                <c:pt idx="106">
                  <c:v>5088.0</c:v>
                </c:pt>
                <c:pt idx="107">
                  <c:v>5136.0</c:v>
                </c:pt>
                <c:pt idx="108">
                  <c:v>5184.0</c:v>
                </c:pt>
                <c:pt idx="109">
                  <c:v>5232.0</c:v>
                </c:pt>
                <c:pt idx="110">
                  <c:v>5280.0</c:v>
                </c:pt>
                <c:pt idx="111">
                  <c:v>5328.0</c:v>
                </c:pt>
                <c:pt idx="112">
                  <c:v>5376.0</c:v>
                </c:pt>
                <c:pt idx="113">
                  <c:v>5424.0</c:v>
                </c:pt>
                <c:pt idx="114">
                  <c:v>5472.0</c:v>
                </c:pt>
                <c:pt idx="115">
                  <c:v>5520.0</c:v>
                </c:pt>
                <c:pt idx="116">
                  <c:v>5568.0</c:v>
                </c:pt>
                <c:pt idx="117">
                  <c:v>5616.0</c:v>
                </c:pt>
                <c:pt idx="118">
                  <c:v>5664.0</c:v>
                </c:pt>
                <c:pt idx="119">
                  <c:v>5712.0</c:v>
                </c:pt>
                <c:pt idx="120">
                  <c:v>5760.0</c:v>
                </c:pt>
                <c:pt idx="121">
                  <c:v>5808.0</c:v>
                </c:pt>
                <c:pt idx="122">
                  <c:v>5856.0</c:v>
                </c:pt>
                <c:pt idx="123">
                  <c:v>5904.0</c:v>
                </c:pt>
                <c:pt idx="124">
                  <c:v>5952.0</c:v>
                </c:pt>
                <c:pt idx="125">
                  <c:v>6000.0</c:v>
                </c:pt>
                <c:pt idx="126">
                  <c:v>6048.0</c:v>
                </c:pt>
                <c:pt idx="127">
                  <c:v>6096.0</c:v>
                </c:pt>
                <c:pt idx="128">
                  <c:v>6144.0</c:v>
                </c:pt>
                <c:pt idx="129">
                  <c:v>6192.0</c:v>
                </c:pt>
                <c:pt idx="130">
                  <c:v>6240.0</c:v>
                </c:pt>
                <c:pt idx="131">
                  <c:v>6288.0</c:v>
                </c:pt>
                <c:pt idx="132">
                  <c:v>6336.0</c:v>
                </c:pt>
                <c:pt idx="133">
                  <c:v>6384.0</c:v>
                </c:pt>
                <c:pt idx="134">
                  <c:v>6432.0</c:v>
                </c:pt>
                <c:pt idx="135">
                  <c:v>6480.0</c:v>
                </c:pt>
                <c:pt idx="136">
                  <c:v>6528.0</c:v>
                </c:pt>
                <c:pt idx="137">
                  <c:v>6576.0</c:v>
                </c:pt>
                <c:pt idx="138">
                  <c:v>6624.0</c:v>
                </c:pt>
                <c:pt idx="139">
                  <c:v>6672.0</c:v>
                </c:pt>
                <c:pt idx="140">
                  <c:v>6720.0</c:v>
                </c:pt>
                <c:pt idx="141">
                  <c:v>6768.0</c:v>
                </c:pt>
                <c:pt idx="142">
                  <c:v>6816.0</c:v>
                </c:pt>
                <c:pt idx="143">
                  <c:v>6864.0</c:v>
                </c:pt>
                <c:pt idx="144">
                  <c:v>6912.0</c:v>
                </c:pt>
                <c:pt idx="145">
                  <c:v>6960.0</c:v>
                </c:pt>
                <c:pt idx="146">
                  <c:v>7008.0</c:v>
                </c:pt>
                <c:pt idx="147">
                  <c:v>7056.0</c:v>
                </c:pt>
                <c:pt idx="148">
                  <c:v>7104.0</c:v>
                </c:pt>
                <c:pt idx="149">
                  <c:v>7152.0</c:v>
                </c:pt>
                <c:pt idx="150">
                  <c:v>7200.0</c:v>
                </c:pt>
                <c:pt idx="151">
                  <c:v>7248.0</c:v>
                </c:pt>
                <c:pt idx="152">
                  <c:v>7296.0</c:v>
                </c:pt>
                <c:pt idx="153">
                  <c:v>7344.0</c:v>
                </c:pt>
                <c:pt idx="154">
                  <c:v>7392.0</c:v>
                </c:pt>
                <c:pt idx="155">
                  <c:v>7440.0</c:v>
                </c:pt>
                <c:pt idx="156">
                  <c:v>7488.0</c:v>
                </c:pt>
                <c:pt idx="157">
                  <c:v>7536.0</c:v>
                </c:pt>
                <c:pt idx="158">
                  <c:v>7584.0</c:v>
                </c:pt>
                <c:pt idx="159">
                  <c:v>7632.0</c:v>
                </c:pt>
                <c:pt idx="160">
                  <c:v>7680.0</c:v>
                </c:pt>
                <c:pt idx="161">
                  <c:v>7728.0</c:v>
                </c:pt>
                <c:pt idx="162">
                  <c:v>7776.0</c:v>
                </c:pt>
                <c:pt idx="163">
                  <c:v>7824.0</c:v>
                </c:pt>
                <c:pt idx="164">
                  <c:v>7872.0</c:v>
                </c:pt>
                <c:pt idx="165">
                  <c:v>7920.0</c:v>
                </c:pt>
                <c:pt idx="166">
                  <c:v>7968.0</c:v>
                </c:pt>
                <c:pt idx="167">
                  <c:v>8016.0</c:v>
                </c:pt>
                <c:pt idx="168">
                  <c:v>8064.0</c:v>
                </c:pt>
                <c:pt idx="169">
                  <c:v>8112.0</c:v>
                </c:pt>
                <c:pt idx="170">
                  <c:v>8160.0</c:v>
                </c:pt>
                <c:pt idx="171">
                  <c:v>8208.0</c:v>
                </c:pt>
                <c:pt idx="172">
                  <c:v>8256.0</c:v>
                </c:pt>
                <c:pt idx="173">
                  <c:v>8304.0</c:v>
                </c:pt>
                <c:pt idx="174">
                  <c:v>8352.0</c:v>
                </c:pt>
                <c:pt idx="175">
                  <c:v>8400.0</c:v>
                </c:pt>
                <c:pt idx="176">
                  <c:v>8448.0</c:v>
                </c:pt>
                <c:pt idx="177">
                  <c:v>8496.0</c:v>
                </c:pt>
                <c:pt idx="178">
                  <c:v>8544.0</c:v>
                </c:pt>
                <c:pt idx="179">
                  <c:v>8592.0</c:v>
                </c:pt>
                <c:pt idx="180">
                  <c:v>8640.0</c:v>
                </c:pt>
                <c:pt idx="181">
                  <c:v>8688.0</c:v>
                </c:pt>
                <c:pt idx="182">
                  <c:v>8736.0</c:v>
                </c:pt>
                <c:pt idx="183">
                  <c:v>8784.0</c:v>
                </c:pt>
                <c:pt idx="184">
                  <c:v>8832.0</c:v>
                </c:pt>
                <c:pt idx="185">
                  <c:v>8880.0</c:v>
                </c:pt>
                <c:pt idx="186">
                  <c:v>8928.0</c:v>
                </c:pt>
                <c:pt idx="187">
                  <c:v>8976.0</c:v>
                </c:pt>
                <c:pt idx="188">
                  <c:v>9024.0</c:v>
                </c:pt>
                <c:pt idx="189">
                  <c:v>9072.0</c:v>
                </c:pt>
                <c:pt idx="190">
                  <c:v>9120.0</c:v>
                </c:pt>
                <c:pt idx="191">
                  <c:v>9168.0</c:v>
                </c:pt>
                <c:pt idx="192">
                  <c:v>9216.0</c:v>
                </c:pt>
                <c:pt idx="193">
                  <c:v>9264.0</c:v>
                </c:pt>
                <c:pt idx="194">
                  <c:v>9312.0</c:v>
                </c:pt>
                <c:pt idx="195">
                  <c:v>9360.0</c:v>
                </c:pt>
                <c:pt idx="196">
                  <c:v>9408.0</c:v>
                </c:pt>
                <c:pt idx="197">
                  <c:v>9456.0</c:v>
                </c:pt>
                <c:pt idx="198">
                  <c:v>9504.0</c:v>
                </c:pt>
                <c:pt idx="199">
                  <c:v>9552.0</c:v>
                </c:pt>
                <c:pt idx="200">
                  <c:v>9600.0</c:v>
                </c:pt>
                <c:pt idx="201">
                  <c:v>9648.0</c:v>
                </c:pt>
                <c:pt idx="202">
                  <c:v>9696.0</c:v>
                </c:pt>
                <c:pt idx="203">
                  <c:v>9744.0</c:v>
                </c:pt>
                <c:pt idx="204">
                  <c:v>9792.0</c:v>
                </c:pt>
                <c:pt idx="205">
                  <c:v>9840.0</c:v>
                </c:pt>
                <c:pt idx="206">
                  <c:v>9888.0</c:v>
                </c:pt>
                <c:pt idx="207">
                  <c:v>9936.0</c:v>
                </c:pt>
                <c:pt idx="208">
                  <c:v>9984.0</c:v>
                </c:pt>
                <c:pt idx="209">
                  <c:v>10032.0</c:v>
                </c:pt>
                <c:pt idx="210">
                  <c:v>10080.0</c:v>
                </c:pt>
                <c:pt idx="211">
                  <c:v>10128.0</c:v>
                </c:pt>
                <c:pt idx="212">
                  <c:v>10176.0</c:v>
                </c:pt>
                <c:pt idx="213">
                  <c:v>10224.0</c:v>
                </c:pt>
                <c:pt idx="214">
                  <c:v>10272.0</c:v>
                </c:pt>
                <c:pt idx="215">
                  <c:v>10320.0</c:v>
                </c:pt>
                <c:pt idx="216">
                  <c:v>10368.0</c:v>
                </c:pt>
                <c:pt idx="217">
                  <c:v>10416.0</c:v>
                </c:pt>
                <c:pt idx="218">
                  <c:v>10464.0</c:v>
                </c:pt>
                <c:pt idx="219">
                  <c:v>10512.0</c:v>
                </c:pt>
                <c:pt idx="220">
                  <c:v>10560.0</c:v>
                </c:pt>
                <c:pt idx="221">
                  <c:v>10608.0</c:v>
                </c:pt>
                <c:pt idx="222">
                  <c:v>10656.0</c:v>
                </c:pt>
                <c:pt idx="223">
                  <c:v>10704.0</c:v>
                </c:pt>
                <c:pt idx="224">
                  <c:v>10752.0</c:v>
                </c:pt>
                <c:pt idx="225">
                  <c:v>10800.0</c:v>
                </c:pt>
                <c:pt idx="226">
                  <c:v>10848.0</c:v>
                </c:pt>
                <c:pt idx="227">
                  <c:v>10896.0</c:v>
                </c:pt>
                <c:pt idx="228">
                  <c:v>10944.0</c:v>
                </c:pt>
                <c:pt idx="229">
                  <c:v>10992.0</c:v>
                </c:pt>
                <c:pt idx="230">
                  <c:v>11040.0</c:v>
                </c:pt>
                <c:pt idx="231">
                  <c:v>11088.0</c:v>
                </c:pt>
                <c:pt idx="232">
                  <c:v>11136.0</c:v>
                </c:pt>
                <c:pt idx="233">
                  <c:v>11184.0</c:v>
                </c:pt>
                <c:pt idx="234">
                  <c:v>11232.0</c:v>
                </c:pt>
                <c:pt idx="235">
                  <c:v>11280.0</c:v>
                </c:pt>
                <c:pt idx="236">
                  <c:v>11328.0</c:v>
                </c:pt>
                <c:pt idx="237">
                  <c:v>11376.0</c:v>
                </c:pt>
                <c:pt idx="238">
                  <c:v>11424.0</c:v>
                </c:pt>
                <c:pt idx="239">
                  <c:v>11472.0</c:v>
                </c:pt>
                <c:pt idx="240">
                  <c:v>11520.0</c:v>
                </c:pt>
                <c:pt idx="241">
                  <c:v>11568.0</c:v>
                </c:pt>
                <c:pt idx="242">
                  <c:v>11616.0</c:v>
                </c:pt>
                <c:pt idx="243">
                  <c:v>11664.0</c:v>
                </c:pt>
                <c:pt idx="244">
                  <c:v>11712.0</c:v>
                </c:pt>
                <c:pt idx="245">
                  <c:v>11760.0</c:v>
                </c:pt>
                <c:pt idx="246">
                  <c:v>11808.0</c:v>
                </c:pt>
                <c:pt idx="247">
                  <c:v>11856.0</c:v>
                </c:pt>
                <c:pt idx="248">
                  <c:v>11904.0</c:v>
                </c:pt>
                <c:pt idx="249">
                  <c:v>11952.0</c:v>
                </c:pt>
                <c:pt idx="250">
                  <c:v>12000.0</c:v>
                </c:pt>
                <c:pt idx="251">
                  <c:v>12048.0</c:v>
                </c:pt>
                <c:pt idx="252">
                  <c:v>12096.0</c:v>
                </c:pt>
                <c:pt idx="253">
                  <c:v>12144.0</c:v>
                </c:pt>
                <c:pt idx="254">
                  <c:v>12192.0</c:v>
                </c:pt>
                <c:pt idx="255">
                  <c:v>12240.0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'summary (2)'!$S$2</c:f>
              <c:strCache>
                <c:ptCount val="1"/>
                <c:pt idx="0">
                  <c:v>jc,dc,cf</c:v>
                </c:pt>
              </c:strCache>
            </c:strRef>
          </c:tx>
          <c:marker>
            <c:symbol val="none"/>
          </c:marker>
          <c:xVal>
            <c:numRef>
              <c:f>'summary (2)'!$J$4:$J$258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'summary (2)'!$S$4:$S$258</c:f>
              <c:numCache>
                <c:formatCode>General</c:formatCode>
                <c:ptCount val="255"/>
                <c:pt idx="0">
                  <c:v>955.54</c:v>
                </c:pt>
                <c:pt idx="1">
                  <c:v>1049.711</c:v>
                </c:pt>
                <c:pt idx="2">
                  <c:v>1132.98</c:v>
                </c:pt>
                <c:pt idx="3">
                  <c:v>1217.311</c:v>
                </c:pt>
                <c:pt idx="4">
                  <c:v>1303.156</c:v>
                </c:pt>
                <c:pt idx="5">
                  <c:v>1389.616</c:v>
                </c:pt>
                <c:pt idx="6">
                  <c:v>1530.103</c:v>
                </c:pt>
                <c:pt idx="7">
                  <c:v>1620.397</c:v>
                </c:pt>
                <c:pt idx="8">
                  <c:v>1711.406</c:v>
                </c:pt>
                <c:pt idx="9">
                  <c:v>1801.685</c:v>
                </c:pt>
                <c:pt idx="10">
                  <c:v>1901.404</c:v>
                </c:pt>
                <c:pt idx="11">
                  <c:v>2010.205</c:v>
                </c:pt>
                <c:pt idx="12">
                  <c:v>2119.445</c:v>
                </c:pt>
                <c:pt idx="13">
                  <c:v>2224.825</c:v>
                </c:pt>
                <c:pt idx="14">
                  <c:v>2324.127</c:v>
                </c:pt>
                <c:pt idx="15">
                  <c:v>2419.985</c:v>
                </c:pt>
                <c:pt idx="16">
                  <c:v>2512.123</c:v>
                </c:pt>
                <c:pt idx="17">
                  <c:v>2603.962</c:v>
                </c:pt>
                <c:pt idx="18">
                  <c:v>2696.533</c:v>
                </c:pt>
                <c:pt idx="19">
                  <c:v>2787.755</c:v>
                </c:pt>
                <c:pt idx="20">
                  <c:v>2879.745</c:v>
                </c:pt>
                <c:pt idx="21">
                  <c:v>2970.609</c:v>
                </c:pt>
                <c:pt idx="22">
                  <c:v>3061.313</c:v>
                </c:pt>
                <c:pt idx="23">
                  <c:v>3202.075</c:v>
                </c:pt>
                <c:pt idx="24">
                  <c:v>3294.598</c:v>
                </c:pt>
                <c:pt idx="25">
                  <c:v>3383.369</c:v>
                </c:pt>
                <c:pt idx="26">
                  <c:v>3475.21</c:v>
                </c:pt>
                <c:pt idx="27">
                  <c:v>3564.517</c:v>
                </c:pt>
                <c:pt idx="28">
                  <c:v>3653.064</c:v>
                </c:pt>
                <c:pt idx="29">
                  <c:v>3742.734</c:v>
                </c:pt>
                <c:pt idx="30">
                  <c:v>3833.215</c:v>
                </c:pt>
                <c:pt idx="31">
                  <c:v>3923.912</c:v>
                </c:pt>
                <c:pt idx="32">
                  <c:v>4016.638</c:v>
                </c:pt>
                <c:pt idx="33">
                  <c:v>4105.882</c:v>
                </c:pt>
                <c:pt idx="34">
                  <c:v>4194.487</c:v>
                </c:pt>
                <c:pt idx="35">
                  <c:v>4284.239</c:v>
                </c:pt>
                <c:pt idx="36">
                  <c:v>4425.375</c:v>
                </c:pt>
                <c:pt idx="37">
                  <c:v>4514.609</c:v>
                </c:pt>
                <c:pt idx="38">
                  <c:v>4603.661</c:v>
                </c:pt>
                <c:pt idx="39">
                  <c:v>4693.053</c:v>
                </c:pt>
                <c:pt idx="40">
                  <c:v>4782.164</c:v>
                </c:pt>
                <c:pt idx="41">
                  <c:v>4871.604</c:v>
                </c:pt>
                <c:pt idx="42">
                  <c:v>4960.625</c:v>
                </c:pt>
                <c:pt idx="43">
                  <c:v>5050.407</c:v>
                </c:pt>
                <c:pt idx="44">
                  <c:v>5139.52</c:v>
                </c:pt>
                <c:pt idx="45">
                  <c:v>5228.166</c:v>
                </c:pt>
                <c:pt idx="46">
                  <c:v>5366.26</c:v>
                </c:pt>
                <c:pt idx="47">
                  <c:v>5455.391</c:v>
                </c:pt>
                <c:pt idx="48">
                  <c:v>5594.781</c:v>
                </c:pt>
                <c:pt idx="49">
                  <c:v>5684.353</c:v>
                </c:pt>
                <c:pt idx="50">
                  <c:v>5773.612</c:v>
                </c:pt>
                <c:pt idx="51">
                  <c:v>5863.206</c:v>
                </c:pt>
                <c:pt idx="52">
                  <c:v>5952.421</c:v>
                </c:pt>
                <c:pt idx="53">
                  <c:v>6041.358</c:v>
                </c:pt>
                <c:pt idx="54">
                  <c:v>6130.756</c:v>
                </c:pt>
                <c:pt idx="55">
                  <c:v>6276.638</c:v>
                </c:pt>
                <c:pt idx="56">
                  <c:v>6365.673</c:v>
                </c:pt>
                <c:pt idx="57">
                  <c:v>6511.318</c:v>
                </c:pt>
                <c:pt idx="58">
                  <c:v>6600.145</c:v>
                </c:pt>
                <c:pt idx="59">
                  <c:v>6689.65</c:v>
                </c:pt>
                <c:pt idx="60">
                  <c:v>6784.625</c:v>
                </c:pt>
                <c:pt idx="61">
                  <c:v>6932.285</c:v>
                </c:pt>
                <c:pt idx="62">
                  <c:v>7073.112</c:v>
                </c:pt>
                <c:pt idx="63">
                  <c:v>7161.353</c:v>
                </c:pt>
                <c:pt idx="64">
                  <c:v>7250.7</c:v>
                </c:pt>
                <c:pt idx="65">
                  <c:v>7342.145</c:v>
                </c:pt>
                <c:pt idx="66">
                  <c:v>7431.654</c:v>
                </c:pt>
                <c:pt idx="67">
                  <c:v>7523.898</c:v>
                </c:pt>
                <c:pt idx="68">
                  <c:v>7611.316</c:v>
                </c:pt>
                <c:pt idx="69">
                  <c:v>7701.315</c:v>
                </c:pt>
                <c:pt idx="70">
                  <c:v>7789.103</c:v>
                </c:pt>
                <c:pt idx="71">
                  <c:v>7878.838</c:v>
                </c:pt>
                <c:pt idx="72">
                  <c:v>7967.245</c:v>
                </c:pt>
                <c:pt idx="73">
                  <c:v>8056.259</c:v>
                </c:pt>
                <c:pt idx="74">
                  <c:v>8144.937999999996</c:v>
                </c:pt>
                <c:pt idx="75">
                  <c:v>8234.397999999961</c:v>
                </c:pt>
                <c:pt idx="76">
                  <c:v>8326.98</c:v>
                </c:pt>
                <c:pt idx="77">
                  <c:v>8416.584999999985</c:v>
                </c:pt>
                <c:pt idx="78">
                  <c:v>8506.906999999961</c:v>
                </c:pt>
                <c:pt idx="79">
                  <c:v>8595.406000000001</c:v>
                </c:pt>
                <c:pt idx="80">
                  <c:v>8687.837</c:v>
                </c:pt>
                <c:pt idx="81">
                  <c:v>8776.326999999961</c:v>
                </c:pt>
                <c:pt idx="82">
                  <c:v>8869.188</c:v>
                </c:pt>
                <c:pt idx="83">
                  <c:v>8958.735</c:v>
                </c:pt>
                <c:pt idx="84">
                  <c:v>9052.641</c:v>
                </c:pt>
                <c:pt idx="85">
                  <c:v>9147.598</c:v>
                </c:pt>
                <c:pt idx="86">
                  <c:v>9293.808999999961</c:v>
                </c:pt>
                <c:pt idx="87">
                  <c:v>9389.174999999987</c:v>
                </c:pt>
                <c:pt idx="88">
                  <c:v>9478.189</c:v>
                </c:pt>
                <c:pt idx="89">
                  <c:v>9566.83</c:v>
                </c:pt>
                <c:pt idx="90">
                  <c:v>9656.498</c:v>
                </c:pt>
                <c:pt idx="91">
                  <c:v>9744.179</c:v>
                </c:pt>
                <c:pt idx="92">
                  <c:v>9832.826999999961</c:v>
                </c:pt>
                <c:pt idx="93">
                  <c:v>9919.68</c:v>
                </c:pt>
                <c:pt idx="94">
                  <c:v>10007.485</c:v>
                </c:pt>
                <c:pt idx="95">
                  <c:v>10095.474</c:v>
                </c:pt>
                <c:pt idx="96">
                  <c:v>10189.97</c:v>
                </c:pt>
                <c:pt idx="97">
                  <c:v>10279.132</c:v>
                </c:pt>
                <c:pt idx="98">
                  <c:v>10366.993</c:v>
                </c:pt>
                <c:pt idx="99">
                  <c:v>10455.485</c:v>
                </c:pt>
                <c:pt idx="100">
                  <c:v>10544.45</c:v>
                </c:pt>
                <c:pt idx="101">
                  <c:v>10634.276</c:v>
                </c:pt>
                <c:pt idx="102">
                  <c:v>10723.038</c:v>
                </c:pt>
                <c:pt idx="103">
                  <c:v>10812.005</c:v>
                </c:pt>
                <c:pt idx="104">
                  <c:v>10901.218</c:v>
                </c:pt>
                <c:pt idx="105">
                  <c:v>10992.735</c:v>
                </c:pt>
                <c:pt idx="106">
                  <c:v>11080.038</c:v>
                </c:pt>
                <c:pt idx="107">
                  <c:v>11169.681</c:v>
                </c:pt>
                <c:pt idx="108">
                  <c:v>11258.873</c:v>
                </c:pt>
                <c:pt idx="109">
                  <c:v>11350.574</c:v>
                </c:pt>
                <c:pt idx="110">
                  <c:v>11439.939</c:v>
                </c:pt>
                <c:pt idx="111">
                  <c:v>11532.732</c:v>
                </c:pt>
                <c:pt idx="112">
                  <c:v>11621.805</c:v>
                </c:pt>
                <c:pt idx="113">
                  <c:v>11713.525</c:v>
                </c:pt>
                <c:pt idx="114">
                  <c:v>11803.193</c:v>
                </c:pt>
                <c:pt idx="115">
                  <c:v>11897.255</c:v>
                </c:pt>
                <c:pt idx="116">
                  <c:v>11986.226</c:v>
                </c:pt>
                <c:pt idx="117">
                  <c:v>12074.368</c:v>
                </c:pt>
                <c:pt idx="118">
                  <c:v>12162.849</c:v>
                </c:pt>
                <c:pt idx="119">
                  <c:v>12254.214</c:v>
                </c:pt>
                <c:pt idx="120">
                  <c:v>12343.872</c:v>
                </c:pt>
                <c:pt idx="121">
                  <c:v>12435.434</c:v>
                </c:pt>
                <c:pt idx="122">
                  <c:v>12524.804</c:v>
                </c:pt>
                <c:pt idx="123">
                  <c:v>12664.807</c:v>
                </c:pt>
                <c:pt idx="124">
                  <c:v>12756.491</c:v>
                </c:pt>
                <c:pt idx="125">
                  <c:v>12845.276</c:v>
                </c:pt>
                <c:pt idx="126">
                  <c:v>12933.585</c:v>
                </c:pt>
                <c:pt idx="127">
                  <c:v>13022.895</c:v>
                </c:pt>
                <c:pt idx="128">
                  <c:v>13111.344</c:v>
                </c:pt>
                <c:pt idx="129">
                  <c:v>13200.116</c:v>
                </c:pt>
                <c:pt idx="130">
                  <c:v>13287.424</c:v>
                </c:pt>
                <c:pt idx="131">
                  <c:v>13427.021</c:v>
                </c:pt>
                <c:pt idx="132">
                  <c:v>13517.338</c:v>
                </c:pt>
                <c:pt idx="133">
                  <c:v>13606.639</c:v>
                </c:pt>
                <c:pt idx="134">
                  <c:v>13694.755</c:v>
                </c:pt>
                <c:pt idx="135">
                  <c:v>13784.067</c:v>
                </c:pt>
                <c:pt idx="136">
                  <c:v>13873.737</c:v>
                </c:pt>
                <c:pt idx="137">
                  <c:v>13962.289</c:v>
                </c:pt>
                <c:pt idx="138">
                  <c:v>14108.65</c:v>
                </c:pt>
                <c:pt idx="139">
                  <c:v>14196.721</c:v>
                </c:pt>
                <c:pt idx="140">
                  <c:v>14286.092</c:v>
                </c:pt>
                <c:pt idx="141">
                  <c:v>14378.502</c:v>
                </c:pt>
                <c:pt idx="142">
                  <c:v>14467.313</c:v>
                </c:pt>
                <c:pt idx="143">
                  <c:v>14561.278</c:v>
                </c:pt>
                <c:pt idx="144">
                  <c:v>14649.881</c:v>
                </c:pt>
                <c:pt idx="145">
                  <c:v>14738.704</c:v>
                </c:pt>
                <c:pt idx="146">
                  <c:v>14826.537</c:v>
                </c:pt>
                <c:pt idx="147">
                  <c:v>14922.136</c:v>
                </c:pt>
                <c:pt idx="148">
                  <c:v>15009.963</c:v>
                </c:pt>
                <c:pt idx="149">
                  <c:v>15100.861</c:v>
                </c:pt>
                <c:pt idx="150">
                  <c:v>15189.688</c:v>
                </c:pt>
                <c:pt idx="151">
                  <c:v>15284.28</c:v>
                </c:pt>
                <c:pt idx="152">
                  <c:v>15372.648</c:v>
                </c:pt>
                <c:pt idx="153">
                  <c:v>15514.51</c:v>
                </c:pt>
                <c:pt idx="154">
                  <c:v>15605.453</c:v>
                </c:pt>
                <c:pt idx="155">
                  <c:v>15692.263</c:v>
                </c:pt>
                <c:pt idx="156">
                  <c:v>15782.572</c:v>
                </c:pt>
                <c:pt idx="157">
                  <c:v>15871.554</c:v>
                </c:pt>
                <c:pt idx="158">
                  <c:v>15963.056</c:v>
                </c:pt>
                <c:pt idx="159">
                  <c:v>16052.385</c:v>
                </c:pt>
                <c:pt idx="160">
                  <c:v>16140.224</c:v>
                </c:pt>
                <c:pt idx="161">
                  <c:v>16228.082</c:v>
                </c:pt>
                <c:pt idx="162">
                  <c:v>16315.518</c:v>
                </c:pt>
                <c:pt idx="163">
                  <c:v>16401.94</c:v>
                </c:pt>
                <c:pt idx="164">
                  <c:v>16490.873</c:v>
                </c:pt>
                <c:pt idx="165">
                  <c:v>16578.181</c:v>
                </c:pt>
                <c:pt idx="166">
                  <c:v>16665.915</c:v>
                </c:pt>
                <c:pt idx="167">
                  <c:v>16755.608</c:v>
                </c:pt>
                <c:pt idx="168">
                  <c:v>16843.341</c:v>
                </c:pt>
                <c:pt idx="169">
                  <c:v>16931.474</c:v>
                </c:pt>
                <c:pt idx="170">
                  <c:v>17023.532</c:v>
                </c:pt>
                <c:pt idx="171">
                  <c:v>17114.659</c:v>
                </c:pt>
                <c:pt idx="172">
                  <c:v>17205.528</c:v>
                </c:pt>
                <c:pt idx="173">
                  <c:v>17297.199</c:v>
                </c:pt>
                <c:pt idx="174">
                  <c:v>17384.5</c:v>
                </c:pt>
                <c:pt idx="175">
                  <c:v>17474.816</c:v>
                </c:pt>
                <c:pt idx="176">
                  <c:v>17566.172</c:v>
                </c:pt>
                <c:pt idx="177">
                  <c:v>17655.914</c:v>
                </c:pt>
                <c:pt idx="178">
                  <c:v>17747.444</c:v>
                </c:pt>
                <c:pt idx="179">
                  <c:v>17839.339</c:v>
                </c:pt>
                <c:pt idx="180">
                  <c:v>17930.938</c:v>
                </c:pt>
                <c:pt idx="181">
                  <c:v>18075.555</c:v>
                </c:pt>
                <c:pt idx="182">
                  <c:v>18167.074</c:v>
                </c:pt>
                <c:pt idx="183">
                  <c:v>18307.648</c:v>
                </c:pt>
                <c:pt idx="184">
                  <c:v>18401.109</c:v>
                </c:pt>
                <c:pt idx="185">
                  <c:v>18540.039</c:v>
                </c:pt>
                <c:pt idx="186">
                  <c:v>18632.559</c:v>
                </c:pt>
                <c:pt idx="187">
                  <c:v>18727.501</c:v>
                </c:pt>
                <c:pt idx="188">
                  <c:v>18819.068</c:v>
                </c:pt>
                <c:pt idx="189">
                  <c:v>18905.751</c:v>
                </c:pt>
                <c:pt idx="190">
                  <c:v>18996.501</c:v>
                </c:pt>
                <c:pt idx="191">
                  <c:v>19085.875</c:v>
                </c:pt>
                <c:pt idx="192">
                  <c:v>19180.039</c:v>
                </c:pt>
                <c:pt idx="193">
                  <c:v>19267.37</c:v>
                </c:pt>
                <c:pt idx="194">
                  <c:v>19358.953</c:v>
                </c:pt>
                <c:pt idx="195">
                  <c:v>19446.538</c:v>
                </c:pt>
                <c:pt idx="196">
                  <c:v>19538.891</c:v>
                </c:pt>
                <c:pt idx="197">
                  <c:v>19627.613</c:v>
                </c:pt>
                <c:pt idx="198">
                  <c:v>19722.653</c:v>
                </c:pt>
                <c:pt idx="199">
                  <c:v>19810.759</c:v>
                </c:pt>
                <c:pt idx="200">
                  <c:v>19897.442</c:v>
                </c:pt>
                <c:pt idx="201">
                  <c:v>19986.846</c:v>
                </c:pt>
                <c:pt idx="202">
                  <c:v>20078.558</c:v>
                </c:pt>
                <c:pt idx="203">
                  <c:v>20164.991</c:v>
                </c:pt>
                <c:pt idx="204">
                  <c:v>20253.064</c:v>
                </c:pt>
                <c:pt idx="205">
                  <c:v>20398.728</c:v>
                </c:pt>
                <c:pt idx="206">
                  <c:v>20538.696</c:v>
                </c:pt>
                <c:pt idx="207">
                  <c:v>20630.169</c:v>
                </c:pt>
                <c:pt idx="208">
                  <c:v>20719.327</c:v>
                </c:pt>
                <c:pt idx="209">
                  <c:v>20808.821</c:v>
                </c:pt>
                <c:pt idx="210">
                  <c:v>20896.121</c:v>
                </c:pt>
                <c:pt idx="211">
                  <c:v>20987.336</c:v>
                </c:pt>
                <c:pt idx="212">
                  <c:v>21078.842</c:v>
                </c:pt>
                <c:pt idx="213">
                  <c:v>21169.635</c:v>
                </c:pt>
                <c:pt idx="214">
                  <c:v>21258.602</c:v>
                </c:pt>
                <c:pt idx="215">
                  <c:v>21350.065</c:v>
                </c:pt>
                <c:pt idx="216">
                  <c:v>21440.375</c:v>
                </c:pt>
                <c:pt idx="217">
                  <c:v>21532.166</c:v>
                </c:pt>
                <c:pt idx="218">
                  <c:v>21620.813</c:v>
                </c:pt>
                <c:pt idx="219">
                  <c:v>21712.642</c:v>
                </c:pt>
                <c:pt idx="220">
                  <c:v>21850.822</c:v>
                </c:pt>
                <c:pt idx="221">
                  <c:v>21945.734</c:v>
                </c:pt>
                <c:pt idx="222">
                  <c:v>22036.495</c:v>
                </c:pt>
                <c:pt idx="223">
                  <c:v>22126.211</c:v>
                </c:pt>
                <c:pt idx="224">
                  <c:v>22216.002</c:v>
                </c:pt>
                <c:pt idx="225">
                  <c:v>22312.654</c:v>
                </c:pt>
                <c:pt idx="226">
                  <c:v>22400.936</c:v>
                </c:pt>
                <c:pt idx="227">
                  <c:v>22493.135</c:v>
                </c:pt>
                <c:pt idx="228">
                  <c:v>22581.372</c:v>
                </c:pt>
                <c:pt idx="229">
                  <c:v>22673.351</c:v>
                </c:pt>
                <c:pt idx="230">
                  <c:v>22762.21</c:v>
                </c:pt>
                <c:pt idx="231">
                  <c:v>22857.3</c:v>
                </c:pt>
                <c:pt idx="232">
                  <c:v>22944.334</c:v>
                </c:pt>
                <c:pt idx="233">
                  <c:v>23035.137</c:v>
                </c:pt>
                <c:pt idx="234">
                  <c:v>23122.449</c:v>
                </c:pt>
                <c:pt idx="235">
                  <c:v>23215.756</c:v>
                </c:pt>
                <c:pt idx="236">
                  <c:v>23306.699</c:v>
                </c:pt>
                <c:pt idx="237">
                  <c:v>23399.674</c:v>
                </c:pt>
                <c:pt idx="238">
                  <c:v>23488.884</c:v>
                </c:pt>
                <c:pt idx="239">
                  <c:v>23583.338</c:v>
                </c:pt>
                <c:pt idx="240">
                  <c:v>23672.781</c:v>
                </c:pt>
                <c:pt idx="241">
                  <c:v>23762.773</c:v>
                </c:pt>
                <c:pt idx="242">
                  <c:v>23853.272</c:v>
                </c:pt>
                <c:pt idx="243">
                  <c:v>23945.956</c:v>
                </c:pt>
                <c:pt idx="244">
                  <c:v>24034.045</c:v>
                </c:pt>
                <c:pt idx="245">
                  <c:v>24121.363</c:v>
                </c:pt>
                <c:pt idx="246">
                  <c:v>24207.705</c:v>
                </c:pt>
                <c:pt idx="247">
                  <c:v>24297.65</c:v>
                </c:pt>
                <c:pt idx="248">
                  <c:v>24385.914</c:v>
                </c:pt>
                <c:pt idx="249">
                  <c:v>24481.159</c:v>
                </c:pt>
                <c:pt idx="250">
                  <c:v>24574.024</c:v>
                </c:pt>
                <c:pt idx="251">
                  <c:v>24664.577</c:v>
                </c:pt>
                <c:pt idx="252">
                  <c:v>24751.895</c:v>
                </c:pt>
                <c:pt idx="253">
                  <c:v>24842.726</c:v>
                </c:pt>
                <c:pt idx="254">
                  <c:v>24934.944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737720"/>
        <c:axId val="1239308776"/>
      </c:scatterChart>
      <c:valAx>
        <c:axId val="1297737720"/>
        <c:scaling>
          <c:orientation val="minMax"/>
          <c:max val="254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iteration #</a:t>
                </a:r>
              </a:p>
            </c:rich>
          </c:tx>
          <c:layout>
            <c:manualLayout>
              <c:xMode val="edge"/>
              <c:yMode val="edge"/>
              <c:x val="0.469247736541076"/>
              <c:y val="0.91160749437570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9308776"/>
        <c:crosses val="autoZero"/>
        <c:crossBetween val="midCat"/>
      </c:valAx>
      <c:valAx>
        <c:axId val="1239308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9773772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>
                <a:solidFill>
                  <a:schemeClr val="bg1"/>
                </a:solidFill>
              </a:defRPr>
            </a:pPr>
            <a:r>
              <a:rPr lang="en-US" sz="1600" b="0" i="0">
                <a:solidFill>
                  <a:schemeClr val="bg1"/>
                </a:solidFill>
              </a:rPr>
              <a:t>New tuples discovered by iteration number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1119900615671"/>
          <c:y val="0.132915593494738"/>
          <c:w val="0.822415212029219"/>
          <c:h val="0.739165133563912"/>
        </c:manualLayout>
      </c:layout>
      <c:scatterChart>
        <c:scatterStyle val="lineMarker"/>
        <c:varyColors val="0"/>
        <c:ser>
          <c:idx val="1"/>
          <c:order val="0"/>
          <c:tx>
            <c:strRef>
              <c:f>'new tuples vs join tuples'!$L$3</c:f>
              <c:strCache>
                <c:ptCount val="1"/>
                <c:pt idx="0">
                  <c:v>frontier tuples</c:v>
                </c:pt>
              </c:strCache>
            </c:strRef>
          </c:tx>
          <c:spPr>
            <a:ln>
              <a:solidFill>
                <a:srgbClr val="DA0000"/>
              </a:solidFill>
            </a:ln>
          </c:spPr>
          <c:marker>
            <c:symbol val="none"/>
          </c:marker>
          <c:xVal>
            <c:numRef>
              <c:f>'new tuples vs join tuples'!$K$4:$K$179</c:f>
              <c:numCache>
                <c:formatCode>General</c:formatCode>
                <c:ptCount val="17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</c:numCache>
            </c:numRef>
          </c:xVal>
          <c:yVal>
            <c:numRef>
              <c:f>'new tuples vs join tuples'!$L$4:$L$179</c:f>
              <c:numCache>
                <c:formatCode>General</c:formatCode>
                <c:ptCount val="176"/>
                <c:pt idx="0">
                  <c:v>7.0</c:v>
                </c:pt>
                <c:pt idx="1">
                  <c:v>162658.0</c:v>
                </c:pt>
                <c:pt idx="2">
                  <c:v>964939.0</c:v>
                </c:pt>
                <c:pt idx="3">
                  <c:v>84269.0</c:v>
                </c:pt>
                <c:pt idx="4">
                  <c:v>355666.0</c:v>
                </c:pt>
                <c:pt idx="5">
                  <c:v>1.394844E6</c:v>
                </c:pt>
                <c:pt idx="6">
                  <c:v>2.581014E6</c:v>
                </c:pt>
                <c:pt idx="7">
                  <c:v>6.276621E6</c:v>
                </c:pt>
                <c:pt idx="8">
                  <c:v>5.353859E6</c:v>
                </c:pt>
                <c:pt idx="9">
                  <c:v>4.00142E6</c:v>
                </c:pt>
                <c:pt idx="10">
                  <c:v>7.803733E6</c:v>
                </c:pt>
                <c:pt idx="11">
                  <c:v>2.1280417E7</c:v>
                </c:pt>
                <c:pt idx="12">
                  <c:v>2.7618212E7</c:v>
                </c:pt>
                <c:pt idx="13">
                  <c:v>1.8790196E7</c:v>
                </c:pt>
                <c:pt idx="14">
                  <c:v>1.1316611E7</c:v>
                </c:pt>
                <c:pt idx="15">
                  <c:v>7.432089E6</c:v>
                </c:pt>
                <c:pt idx="16">
                  <c:v>4.579919E6</c:v>
                </c:pt>
                <c:pt idx="17">
                  <c:v>2.315104E6</c:v>
                </c:pt>
                <c:pt idx="18">
                  <c:v>1.032209E6</c:v>
                </c:pt>
                <c:pt idx="19">
                  <c:v>447289.0</c:v>
                </c:pt>
                <c:pt idx="20">
                  <c:v>203995.0</c:v>
                </c:pt>
                <c:pt idx="21">
                  <c:v>89544.0</c:v>
                </c:pt>
                <c:pt idx="22">
                  <c:v>48142.0</c:v>
                </c:pt>
                <c:pt idx="23">
                  <c:v>21611.0</c:v>
                </c:pt>
                <c:pt idx="24">
                  <c:v>18374.0</c:v>
                </c:pt>
                <c:pt idx="25">
                  <c:v>12277.0</c:v>
                </c:pt>
                <c:pt idx="26">
                  <c:v>10401.0</c:v>
                </c:pt>
                <c:pt idx="27">
                  <c:v>11009.0</c:v>
                </c:pt>
                <c:pt idx="28">
                  <c:v>6580.0</c:v>
                </c:pt>
                <c:pt idx="29">
                  <c:v>4595.0</c:v>
                </c:pt>
                <c:pt idx="30">
                  <c:v>4454.0</c:v>
                </c:pt>
                <c:pt idx="31">
                  <c:v>3177.0</c:v>
                </c:pt>
                <c:pt idx="32">
                  <c:v>5443.0</c:v>
                </c:pt>
                <c:pt idx="33">
                  <c:v>3570.0</c:v>
                </c:pt>
                <c:pt idx="34">
                  <c:v>2450.0</c:v>
                </c:pt>
                <c:pt idx="35">
                  <c:v>1772.0</c:v>
                </c:pt>
                <c:pt idx="36">
                  <c:v>2123.0</c:v>
                </c:pt>
                <c:pt idx="37">
                  <c:v>1420.0</c:v>
                </c:pt>
                <c:pt idx="38">
                  <c:v>1505.0</c:v>
                </c:pt>
                <c:pt idx="39">
                  <c:v>1261.0</c:v>
                </c:pt>
                <c:pt idx="40">
                  <c:v>850.0</c:v>
                </c:pt>
                <c:pt idx="41">
                  <c:v>648.0</c:v>
                </c:pt>
                <c:pt idx="42">
                  <c:v>681.0</c:v>
                </c:pt>
                <c:pt idx="43">
                  <c:v>572.0</c:v>
                </c:pt>
                <c:pt idx="44">
                  <c:v>545.0</c:v>
                </c:pt>
                <c:pt idx="45">
                  <c:v>599.0</c:v>
                </c:pt>
                <c:pt idx="46">
                  <c:v>678.0</c:v>
                </c:pt>
                <c:pt idx="47">
                  <c:v>693.0</c:v>
                </c:pt>
                <c:pt idx="48">
                  <c:v>827.0</c:v>
                </c:pt>
                <c:pt idx="49">
                  <c:v>755.0</c:v>
                </c:pt>
                <c:pt idx="50">
                  <c:v>617.0</c:v>
                </c:pt>
                <c:pt idx="51">
                  <c:v>571.0</c:v>
                </c:pt>
                <c:pt idx="52">
                  <c:v>539.0</c:v>
                </c:pt>
                <c:pt idx="53">
                  <c:v>440.0</c:v>
                </c:pt>
                <c:pt idx="54">
                  <c:v>344.0</c:v>
                </c:pt>
                <c:pt idx="55">
                  <c:v>305.0</c:v>
                </c:pt>
                <c:pt idx="56">
                  <c:v>262.0</c:v>
                </c:pt>
                <c:pt idx="57">
                  <c:v>312.0</c:v>
                </c:pt>
                <c:pt idx="58">
                  <c:v>476.0</c:v>
                </c:pt>
                <c:pt idx="59">
                  <c:v>478.0</c:v>
                </c:pt>
                <c:pt idx="60">
                  <c:v>358.0</c:v>
                </c:pt>
                <c:pt idx="61">
                  <c:v>203.0</c:v>
                </c:pt>
                <c:pt idx="62">
                  <c:v>164.0</c:v>
                </c:pt>
                <c:pt idx="63">
                  <c:v>148.0</c:v>
                </c:pt>
                <c:pt idx="64">
                  <c:v>130.0</c:v>
                </c:pt>
                <c:pt idx="65">
                  <c:v>110.0</c:v>
                </c:pt>
                <c:pt idx="66">
                  <c:v>104.0</c:v>
                </c:pt>
                <c:pt idx="67">
                  <c:v>69.0</c:v>
                </c:pt>
                <c:pt idx="68">
                  <c:v>66.0</c:v>
                </c:pt>
                <c:pt idx="69">
                  <c:v>56.0</c:v>
                </c:pt>
                <c:pt idx="70">
                  <c:v>61.0</c:v>
                </c:pt>
                <c:pt idx="71">
                  <c:v>76.0</c:v>
                </c:pt>
                <c:pt idx="72">
                  <c:v>77.0</c:v>
                </c:pt>
                <c:pt idx="73">
                  <c:v>80.0</c:v>
                </c:pt>
                <c:pt idx="74">
                  <c:v>75.0</c:v>
                </c:pt>
                <c:pt idx="75">
                  <c:v>96.0</c:v>
                </c:pt>
                <c:pt idx="76">
                  <c:v>117.0</c:v>
                </c:pt>
                <c:pt idx="77">
                  <c:v>107.0</c:v>
                </c:pt>
                <c:pt idx="78">
                  <c:v>75.0</c:v>
                </c:pt>
                <c:pt idx="79">
                  <c:v>98.0</c:v>
                </c:pt>
                <c:pt idx="80">
                  <c:v>85.0</c:v>
                </c:pt>
                <c:pt idx="81">
                  <c:v>76.0</c:v>
                </c:pt>
                <c:pt idx="82">
                  <c:v>64.0</c:v>
                </c:pt>
                <c:pt idx="83">
                  <c:v>88.0</c:v>
                </c:pt>
                <c:pt idx="84">
                  <c:v>82.0</c:v>
                </c:pt>
                <c:pt idx="85">
                  <c:v>105.0</c:v>
                </c:pt>
                <c:pt idx="86">
                  <c:v>83.0</c:v>
                </c:pt>
                <c:pt idx="87">
                  <c:v>81.0</c:v>
                </c:pt>
                <c:pt idx="88">
                  <c:v>79.0</c:v>
                </c:pt>
                <c:pt idx="89">
                  <c:v>71.0</c:v>
                </c:pt>
                <c:pt idx="90">
                  <c:v>68.0</c:v>
                </c:pt>
                <c:pt idx="91">
                  <c:v>87.0</c:v>
                </c:pt>
                <c:pt idx="92">
                  <c:v>51.0</c:v>
                </c:pt>
                <c:pt idx="93">
                  <c:v>74.0</c:v>
                </c:pt>
                <c:pt idx="94">
                  <c:v>52.0</c:v>
                </c:pt>
                <c:pt idx="95">
                  <c:v>55.0</c:v>
                </c:pt>
                <c:pt idx="96">
                  <c:v>75.0</c:v>
                </c:pt>
                <c:pt idx="97">
                  <c:v>68.0</c:v>
                </c:pt>
                <c:pt idx="98">
                  <c:v>65.0</c:v>
                </c:pt>
                <c:pt idx="99">
                  <c:v>72.0</c:v>
                </c:pt>
                <c:pt idx="100">
                  <c:v>64.0</c:v>
                </c:pt>
                <c:pt idx="101">
                  <c:v>67.0</c:v>
                </c:pt>
                <c:pt idx="102">
                  <c:v>84.0</c:v>
                </c:pt>
                <c:pt idx="103">
                  <c:v>85.0</c:v>
                </c:pt>
                <c:pt idx="104">
                  <c:v>67.0</c:v>
                </c:pt>
                <c:pt idx="105">
                  <c:v>79.0</c:v>
                </c:pt>
                <c:pt idx="106">
                  <c:v>91.0</c:v>
                </c:pt>
                <c:pt idx="107">
                  <c:v>73.0</c:v>
                </c:pt>
                <c:pt idx="108">
                  <c:v>85.0</c:v>
                </c:pt>
                <c:pt idx="109">
                  <c:v>85.0</c:v>
                </c:pt>
                <c:pt idx="110">
                  <c:v>81.0</c:v>
                </c:pt>
                <c:pt idx="111">
                  <c:v>73.0</c:v>
                </c:pt>
                <c:pt idx="112">
                  <c:v>89.0</c:v>
                </c:pt>
                <c:pt idx="113">
                  <c:v>95.0</c:v>
                </c:pt>
                <c:pt idx="114">
                  <c:v>83.0</c:v>
                </c:pt>
                <c:pt idx="115">
                  <c:v>83.0</c:v>
                </c:pt>
                <c:pt idx="116">
                  <c:v>77.0</c:v>
                </c:pt>
                <c:pt idx="117">
                  <c:v>74.0</c:v>
                </c:pt>
                <c:pt idx="118">
                  <c:v>69.0</c:v>
                </c:pt>
                <c:pt idx="119">
                  <c:v>78.0</c:v>
                </c:pt>
                <c:pt idx="120">
                  <c:v>74.0</c:v>
                </c:pt>
                <c:pt idx="121">
                  <c:v>63.0</c:v>
                </c:pt>
                <c:pt idx="122">
                  <c:v>74.0</c:v>
                </c:pt>
                <c:pt idx="123">
                  <c:v>70.0</c:v>
                </c:pt>
                <c:pt idx="124">
                  <c:v>83.0</c:v>
                </c:pt>
                <c:pt idx="125">
                  <c:v>71.0</c:v>
                </c:pt>
                <c:pt idx="126">
                  <c:v>79.0</c:v>
                </c:pt>
                <c:pt idx="127">
                  <c:v>88.0</c:v>
                </c:pt>
                <c:pt idx="128">
                  <c:v>93.0</c:v>
                </c:pt>
                <c:pt idx="129">
                  <c:v>81.0</c:v>
                </c:pt>
                <c:pt idx="130">
                  <c:v>90.0</c:v>
                </c:pt>
                <c:pt idx="131">
                  <c:v>102.0</c:v>
                </c:pt>
                <c:pt idx="132">
                  <c:v>99.0</c:v>
                </c:pt>
                <c:pt idx="133">
                  <c:v>79.0</c:v>
                </c:pt>
                <c:pt idx="134">
                  <c:v>73.0</c:v>
                </c:pt>
                <c:pt idx="135">
                  <c:v>99.0</c:v>
                </c:pt>
                <c:pt idx="136">
                  <c:v>175.0</c:v>
                </c:pt>
                <c:pt idx="137">
                  <c:v>198.0</c:v>
                </c:pt>
                <c:pt idx="138">
                  <c:v>129.0</c:v>
                </c:pt>
                <c:pt idx="139">
                  <c:v>89.0</c:v>
                </c:pt>
                <c:pt idx="140">
                  <c:v>86.0</c:v>
                </c:pt>
                <c:pt idx="141">
                  <c:v>83.0</c:v>
                </c:pt>
                <c:pt idx="142">
                  <c:v>83.0</c:v>
                </c:pt>
                <c:pt idx="143">
                  <c:v>75.0</c:v>
                </c:pt>
                <c:pt idx="144">
                  <c:v>70.0</c:v>
                </c:pt>
                <c:pt idx="145">
                  <c:v>51.0</c:v>
                </c:pt>
                <c:pt idx="146">
                  <c:v>51.0</c:v>
                </c:pt>
                <c:pt idx="147">
                  <c:v>43.0</c:v>
                </c:pt>
                <c:pt idx="148">
                  <c:v>31.0</c:v>
                </c:pt>
                <c:pt idx="149">
                  <c:v>27.0</c:v>
                </c:pt>
                <c:pt idx="150">
                  <c:v>30.0</c:v>
                </c:pt>
                <c:pt idx="151">
                  <c:v>14.0</c:v>
                </c:pt>
                <c:pt idx="152">
                  <c:v>17.0</c:v>
                </c:pt>
                <c:pt idx="153">
                  <c:v>22.0</c:v>
                </c:pt>
                <c:pt idx="154">
                  <c:v>20.0</c:v>
                </c:pt>
                <c:pt idx="155">
                  <c:v>14.0</c:v>
                </c:pt>
                <c:pt idx="156">
                  <c:v>26.0</c:v>
                </c:pt>
                <c:pt idx="157">
                  <c:v>20.0</c:v>
                </c:pt>
                <c:pt idx="158">
                  <c:v>15.0</c:v>
                </c:pt>
                <c:pt idx="159">
                  <c:v>20.0</c:v>
                </c:pt>
                <c:pt idx="160">
                  <c:v>14.0</c:v>
                </c:pt>
                <c:pt idx="161">
                  <c:v>16.0</c:v>
                </c:pt>
                <c:pt idx="162">
                  <c:v>26.0</c:v>
                </c:pt>
                <c:pt idx="163">
                  <c:v>20.0</c:v>
                </c:pt>
                <c:pt idx="164">
                  <c:v>14.0</c:v>
                </c:pt>
                <c:pt idx="165">
                  <c:v>14.0</c:v>
                </c:pt>
                <c:pt idx="166">
                  <c:v>42.0</c:v>
                </c:pt>
                <c:pt idx="167">
                  <c:v>33.0</c:v>
                </c:pt>
                <c:pt idx="168">
                  <c:v>42.0</c:v>
                </c:pt>
                <c:pt idx="169">
                  <c:v>21.0</c:v>
                </c:pt>
                <c:pt idx="170">
                  <c:v>32.0</c:v>
                </c:pt>
                <c:pt idx="171">
                  <c:v>20.0</c:v>
                </c:pt>
                <c:pt idx="172">
                  <c:v>26.0</c:v>
                </c:pt>
                <c:pt idx="173">
                  <c:v>20.0</c:v>
                </c:pt>
                <c:pt idx="174">
                  <c:v>20.0</c:v>
                </c:pt>
                <c:pt idx="175">
                  <c:v>19.0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'new tuples vs join tuples'!$M$3</c:f>
              <c:strCache>
                <c:ptCount val="1"/>
                <c:pt idx="0">
                  <c:v>previously discovered tuples removed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xVal>
            <c:numRef>
              <c:f>'new tuples vs join tuples'!$K$4:$K$179</c:f>
              <c:numCache>
                <c:formatCode>General</c:formatCode>
                <c:ptCount val="17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</c:numCache>
            </c:numRef>
          </c:xVal>
          <c:yVal>
            <c:numRef>
              <c:f>'new tuples vs join tuples'!$M$4:$M$178</c:f>
              <c:numCache>
                <c:formatCode>General</c:formatCode>
                <c:ptCount val="175"/>
                <c:pt idx="0">
                  <c:v>7.0</c:v>
                </c:pt>
                <c:pt idx="1">
                  <c:v>177.0</c:v>
                </c:pt>
                <c:pt idx="2">
                  <c:v>3468.0</c:v>
                </c:pt>
                <c:pt idx="3">
                  <c:v>9082.0</c:v>
                </c:pt>
                <c:pt idx="4">
                  <c:v>13245.0</c:v>
                </c:pt>
                <c:pt idx="5">
                  <c:v>81194.0</c:v>
                </c:pt>
                <c:pt idx="6">
                  <c:v>553585.0</c:v>
                </c:pt>
                <c:pt idx="7">
                  <c:v>1.20418E6</c:v>
                </c:pt>
                <c:pt idx="8">
                  <c:v>677775.0</c:v>
                </c:pt>
                <c:pt idx="9">
                  <c:v>714285.0</c:v>
                </c:pt>
                <c:pt idx="10">
                  <c:v>1.271382E6</c:v>
                </c:pt>
                <c:pt idx="11">
                  <c:v>4.089557E6</c:v>
                </c:pt>
                <c:pt idx="12">
                  <c:v>7.286028E6</c:v>
                </c:pt>
                <c:pt idx="13">
                  <c:v>6.047316E6</c:v>
                </c:pt>
                <c:pt idx="14">
                  <c:v>3.454025E6</c:v>
                </c:pt>
                <c:pt idx="15">
                  <c:v>1.642366E6</c:v>
                </c:pt>
                <c:pt idx="16">
                  <c:v>723373.0</c:v>
                </c:pt>
                <c:pt idx="17">
                  <c:v>336875.0</c:v>
                </c:pt>
                <c:pt idx="18">
                  <c:v>158069.0</c:v>
                </c:pt>
                <c:pt idx="19">
                  <c:v>73193.0</c:v>
                </c:pt>
                <c:pt idx="20">
                  <c:v>38963.0</c:v>
                </c:pt>
                <c:pt idx="21">
                  <c:v>18202.0</c:v>
                </c:pt>
                <c:pt idx="22">
                  <c:v>11805.0</c:v>
                </c:pt>
                <c:pt idx="23">
                  <c:v>7446.0</c:v>
                </c:pt>
                <c:pt idx="24">
                  <c:v>6685.0</c:v>
                </c:pt>
                <c:pt idx="25">
                  <c:v>5180.0</c:v>
                </c:pt>
                <c:pt idx="26">
                  <c:v>4316.0</c:v>
                </c:pt>
                <c:pt idx="27">
                  <c:v>3175.0</c:v>
                </c:pt>
                <c:pt idx="28">
                  <c:v>2075.0</c:v>
                </c:pt>
                <c:pt idx="29">
                  <c:v>1453.0</c:v>
                </c:pt>
                <c:pt idx="30">
                  <c:v>1671.0</c:v>
                </c:pt>
                <c:pt idx="31">
                  <c:v>1319.0</c:v>
                </c:pt>
                <c:pt idx="32">
                  <c:v>1230.0</c:v>
                </c:pt>
                <c:pt idx="33">
                  <c:v>792.0</c:v>
                </c:pt>
                <c:pt idx="34">
                  <c:v>840.0</c:v>
                </c:pt>
                <c:pt idx="35">
                  <c:v>405.0</c:v>
                </c:pt>
                <c:pt idx="36">
                  <c:v>637.0</c:v>
                </c:pt>
                <c:pt idx="37">
                  <c:v>416.0</c:v>
                </c:pt>
                <c:pt idx="38">
                  <c:v>450.0</c:v>
                </c:pt>
                <c:pt idx="39">
                  <c:v>359.0</c:v>
                </c:pt>
                <c:pt idx="40">
                  <c:v>286.0</c:v>
                </c:pt>
                <c:pt idx="41">
                  <c:v>212.0</c:v>
                </c:pt>
                <c:pt idx="42">
                  <c:v>204.0</c:v>
                </c:pt>
                <c:pt idx="43">
                  <c:v>169.0</c:v>
                </c:pt>
                <c:pt idx="44">
                  <c:v>136.0</c:v>
                </c:pt>
                <c:pt idx="45">
                  <c:v>160.0</c:v>
                </c:pt>
                <c:pt idx="46">
                  <c:v>179.0</c:v>
                </c:pt>
                <c:pt idx="47">
                  <c:v>179.0</c:v>
                </c:pt>
                <c:pt idx="48">
                  <c:v>223.0</c:v>
                </c:pt>
                <c:pt idx="49">
                  <c:v>186.0</c:v>
                </c:pt>
                <c:pt idx="50">
                  <c:v>172.0</c:v>
                </c:pt>
                <c:pt idx="51">
                  <c:v>162.0</c:v>
                </c:pt>
                <c:pt idx="52">
                  <c:v>151.0</c:v>
                </c:pt>
                <c:pt idx="53">
                  <c:v>114.0</c:v>
                </c:pt>
                <c:pt idx="54">
                  <c:v>107.0</c:v>
                </c:pt>
                <c:pt idx="55">
                  <c:v>79.0</c:v>
                </c:pt>
                <c:pt idx="56">
                  <c:v>86.0</c:v>
                </c:pt>
                <c:pt idx="57">
                  <c:v>107.0</c:v>
                </c:pt>
                <c:pt idx="58">
                  <c:v>116.0</c:v>
                </c:pt>
                <c:pt idx="59">
                  <c:v>92.0</c:v>
                </c:pt>
                <c:pt idx="60">
                  <c:v>77.0</c:v>
                </c:pt>
                <c:pt idx="61">
                  <c:v>61.0</c:v>
                </c:pt>
                <c:pt idx="62">
                  <c:v>53.0</c:v>
                </c:pt>
                <c:pt idx="63">
                  <c:v>48.0</c:v>
                </c:pt>
                <c:pt idx="64">
                  <c:v>40.0</c:v>
                </c:pt>
                <c:pt idx="65">
                  <c:v>38.0</c:v>
                </c:pt>
                <c:pt idx="66">
                  <c:v>35.0</c:v>
                </c:pt>
                <c:pt idx="67">
                  <c:v>23.0</c:v>
                </c:pt>
                <c:pt idx="68">
                  <c:v>25.0</c:v>
                </c:pt>
                <c:pt idx="69">
                  <c:v>20.0</c:v>
                </c:pt>
                <c:pt idx="70">
                  <c:v>24.0</c:v>
                </c:pt>
                <c:pt idx="71">
                  <c:v>28.0</c:v>
                </c:pt>
                <c:pt idx="72">
                  <c:v>33.0</c:v>
                </c:pt>
                <c:pt idx="73">
                  <c:v>29.0</c:v>
                </c:pt>
                <c:pt idx="74">
                  <c:v>26.0</c:v>
                </c:pt>
                <c:pt idx="75">
                  <c:v>38.0</c:v>
                </c:pt>
                <c:pt idx="76">
                  <c:v>44.0</c:v>
                </c:pt>
                <c:pt idx="77">
                  <c:v>33.0</c:v>
                </c:pt>
                <c:pt idx="78">
                  <c:v>36.0</c:v>
                </c:pt>
                <c:pt idx="79">
                  <c:v>33.0</c:v>
                </c:pt>
                <c:pt idx="80">
                  <c:v>28.0</c:v>
                </c:pt>
                <c:pt idx="81">
                  <c:v>27.0</c:v>
                </c:pt>
                <c:pt idx="82">
                  <c:v>27.0</c:v>
                </c:pt>
                <c:pt idx="83">
                  <c:v>30.0</c:v>
                </c:pt>
                <c:pt idx="84">
                  <c:v>36.0</c:v>
                </c:pt>
                <c:pt idx="85">
                  <c:v>34.0</c:v>
                </c:pt>
                <c:pt idx="86">
                  <c:v>29.0</c:v>
                </c:pt>
                <c:pt idx="87">
                  <c:v>32.0</c:v>
                </c:pt>
                <c:pt idx="88">
                  <c:v>29.0</c:v>
                </c:pt>
                <c:pt idx="89">
                  <c:v>25.0</c:v>
                </c:pt>
                <c:pt idx="90">
                  <c:v>31.0</c:v>
                </c:pt>
                <c:pt idx="91">
                  <c:v>30.0</c:v>
                </c:pt>
                <c:pt idx="92">
                  <c:v>27.0</c:v>
                </c:pt>
                <c:pt idx="93">
                  <c:v>26.0</c:v>
                </c:pt>
                <c:pt idx="94">
                  <c:v>22.0</c:v>
                </c:pt>
                <c:pt idx="95">
                  <c:v>21.0</c:v>
                </c:pt>
                <c:pt idx="96">
                  <c:v>25.0</c:v>
                </c:pt>
                <c:pt idx="97">
                  <c:v>24.0</c:v>
                </c:pt>
                <c:pt idx="98">
                  <c:v>30.0</c:v>
                </c:pt>
                <c:pt idx="99">
                  <c:v>29.0</c:v>
                </c:pt>
                <c:pt idx="100">
                  <c:v>21.0</c:v>
                </c:pt>
                <c:pt idx="101">
                  <c:v>32.0</c:v>
                </c:pt>
                <c:pt idx="102">
                  <c:v>34.0</c:v>
                </c:pt>
                <c:pt idx="103">
                  <c:v>25.0</c:v>
                </c:pt>
                <c:pt idx="104">
                  <c:v>29.0</c:v>
                </c:pt>
                <c:pt idx="105">
                  <c:v>33.0</c:v>
                </c:pt>
                <c:pt idx="106">
                  <c:v>27.0</c:v>
                </c:pt>
                <c:pt idx="107">
                  <c:v>30.0</c:v>
                </c:pt>
                <c:pt idx="108">
                  <c:v>31.0</c:v>
                </c:pt>
                <c:pt idx="109">
                  <c:v>29.0</c:v>
                </c:pt>
                <c:pt idx="110">
                  <c:v>27.0</c:v>
                </c:pt>
                <c:pt idx="111">
                  <c:v>29.0</c:v>
                </c:pt>
                <c:pt idx="112">
                  <c:v>34.0</c:v>
                </c:pt>
                <c:pt idx="113">
                  <c:v>29.0</c:v>
                </c:pt>
                <c:pt idx="114">
                  <c:v>34.0</c:v>
                </c:pt>
                <c:pt idx="115">
                  <c:v>31.0</c:v>
                </c:pt>
                <c:pt idx="116">
                  <c:v>30.0</c:v>
                </c:pt>
                <c:pt idx="117">
                  <c:v>26.0</c:v>
                </c:pt>
                <c:pt idx="118">
                  <c:v>28.0</c:v>
                </c:pt>
                <c:pt idx="119">
                  <c:v>28.0</c:v>
                </c:pt>
                <c:pt idx="120">
                  <c:v>28.0</c:v>
                </c:pt>
                <c:pt idx="121">
                  <c:v>28.0</c:v>
                </c:pt>
                <c:pt idx="122">
                  <c:v>21.0</c:v>
                </c:pt>
                <c:pt idx="123">
                  <c:v>32.0</c:v>
                </c:pt>
                <c:pt idx="124">
                  <c:v>28.0</c:v>
                </c:pt>
                <c:pt idx="125">
                  <c:v>30.0</c:v>
                </c:pt>
                <c:pt idx="126">
                  <c:v>32.0</c:v>
                </c:pt>
                <c:pt idx="127">
                  <c:v>36.0</c:v>
                </c:pt>
                <c:pt idx="128">
                  <c:v>32.0</c:v>
                </c:pt>
                <c:pt idx="129">
                  <c:v>37.0</c:v>
                </c:pt>
                <c:pt idx="130">
                  <c:v>40.0</c:v>
                </c:pt>
                <c:pt idx="131">
                  <c:v>36.0</c:v>
                </c:pt>
                <c:pt idx="132">
                  <c:v>33.0</c:v>
                </c:pt>
                <c:pt idx="133">
                  <c:v>28.0</c:v>
                </c:pt>
                <c:pt idx="134">
                  <c:v>31.0</c:v>
                </c:pt>
                <c:pt idx="135">
                  <c:v>36.0</c:v>
                </c:pt>
                <c:pt idx="136">
                  <c:v>51.0</c:v>
                </c:pt>
                <c:pt idx="137">
                  <c:v>47.0</c:v>
                </c:pt>
                <c:pt idx="138">
                  <c:v>40.0</c:v>
                </c:pt>
                <c:pt idx="139">
                  <c:v>34.0</c:v>
                </c:pt>
                <c:pt idx="140">
                  <c:v>32.0</c:v>
                </c:pt>
                <c:pt idx="141">
                  <c:v>31.0</c:v>
                </c:pt>
                <c:pt idx="142">
                  <c:v>27.0</c:v>
                </c:pt>
                <c:pt idx="143">
                  <c:v>31.0</c:v>
                </c:pt>
                <c:pt idx="144">
                  <c:v>22.0</c:v>
                </c:pt>
                <c:pt idx="145">
                  <c:v>22.0</c:v>
                </c:pt>
                <c:pt idx="146">
                  <c:v>18.0</c:v>
                </c:pt>
                <c:pt idx="147">
                  <c:v>13.0</c:v>
                </c:pt>
                <c:pt idx="148">
                  <c:v>11.0</c:v>
                </c:pt>
                <c:pt idx="149">
                  <c:v>12.0</c:v>
                </c:pt>
                <c:pt idx="150">
                  <c:v>7.0</c:v>
                </c:pt>
                <c:pt idx="151">
                  <c:v>9.0</c:v>
                </c:pt>
                <c:pt idx="152">
                  <c:v>9.0</c:v>
                </c:pt>
                <c:pt idx="153">
                  <c:v>12.0</c:v>
                </c:pt>
                <c:pt idx="154">
                  <c:v>2.0</c:v>
                </c:pt>
                <c:pt idx="155">
                  <c:v>10.0</c:v>
                </c:pt>
                <c:pt idx="156">
                  <c:v>10.0</c:v>
                </c:pt>
                <c:pt idx="157">
                  <c:v>11.0</c:v>
                </c:pt>
                <c:pt idx="158">
                  <c:v>7.0</c:v>
                </c:pt>
                <c:pt idx="159">
                  <c:v>13.0</c:v>
                </c:pt>
                <c:pt idx="160">
                  <c:v>7.0</c:v>
                </c:pt>
                <c:pt idx="161">
                  <c:v>9.0</c:v>
                </c:pt>
                <c:pt idx="162">
                  <c:v>11.0</c:v>
                </c:pt>
                <c:pt idx="163">
                  <c:v>6.0</c:v>
                </c:pt>
                <c:pt idx="164">
                  <c:v>7.0</c:v>
                </c:pt>
                <c:pt idx="165">
                  <c:v>9.0</c:v>
                </c:pt>
                <c:pt idx="166">
                  <c:v>27.0</c:v>
                </c:pt>
                <c:pt idx="167">
                  <c:v>17.0</c:v>
                </c:pt>
                <c:pt idx="168">
                  <c:v>17.0</c:v>
                </c:pt>
                <c:pt idx="169">
                  <c:v>11.0</c:v>
                </c:pt>
                <c:pt idx="170">
                  <c:v>10.0</c:v>
                </c:pt>
                <c:pt idx="171">
                  <c:v>10.0</c:v>
                </c:pt>
                <c:pt idx="172">
                  <c:v>11.0</c:v>
                </c:pt>
                <c:pt idx="173">
                  <c:v>12.0</c:v>
                </c:pt>
                <c:pt idx="174">
                  <c:v>11.0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398136"/>
        <c:axId val="1303976312"/>
      </c:scatterChart>
      <c:valAx>
        <c:axId val="1255398136"/>
        <c:scaling>
          <c:orientation val="minMax"/>
          <c:max val="18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iteration #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03976312"/>
        <c:crosses val="autoZero"/>
        <c:crossBetween val="midCat"/>
      </c:valAx>
      <c:valAx>
        <c:axId val="1303976312"/>
        <c:scaling>
          <c:logBase val="10.0"/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 of tuples discovered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553981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27617280144199"/>
          <c:y val="0.129824674368975"/>
          <c:w val="0.44204914144768"/>
          <c:h val="0.106683854783639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unit I’m going to build some theory for map-reduce algorithms.  This theory will eventually lead us to some lower bounds, and that in turn lets us assert that particular algorithms are as efficient as a map-reduce algorithm for a problem can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several ingredients to the theory.  First, we need the notion of reducer size – the maximum amount of data that a reducer can have as input.  We also need the notion of replication rate – the average number of key-value pairs generated by a mapper on one input.  One goal is to prove lower bounds on the replication rate as a function of reducer size.  That is, the smaller the reducer size, the bigger the replication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essential ingredient to the theory is the mapping schema – a description of how outputs for a problem relate to inputs.  We characterize a problem by its mapping schema, and we use properties of that schema to put an upper bound on how many outputs can be covered by one reducer with a given reducer size.  That in turn lets us get lower bounds on replication rate as a function of the reducer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shuffling the invariant relation</a:t>
            </a:r>
            <a:r>
              <a:rPr lang="en-US" baseline="0"/>
              <a:t> on every iteration, load it into a cache on iteration 0, then access it on iteration I &gt;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Four points to make:</a:t>
            </a:r>
          </a:p>
          <a:p>
            <a:r>
              <a:rPr lang="en-US"/>
              <a:t>0) This is the time for *join</a:t>
            </a:r>
            <a:r>
              <a:rPr lang="en-US" baseline="0"/>
              <a:t> only*, not the overall iteration time</a:t>
            </a:r>
            <a:endParaRPr lang="en-US"/>
          </a:p>
          <a:p>
            <a:r>
              <a:rPr lang="en-US"/>
              <a:t>1) First iteration is slower, as the cache is filled</a:t>
            </a:r>
          </a:p>
          <a:p>
            <a:r>
              <a:rPr lang="en-US"/>
              <a:t>2) each iteration is about 23X faster by joining</a:t>
            </a:r>
            <a:r>
              <a:rPr lang="en-US" baseline="0"/>
              <a:t> against cached results.</a:t>
            </a:r>
            <a:endParaRPr lang="en-US"/>
          </a:p>
          <a:p>
            <a:r>
              <a:rPr lang="en-US"/>
              <a:t>3) The gaps are failures,</a:t>
            </a:r>
            <a:r>
              <a:rPr lang="en-US" baseline="0"/>
              <a:t> which are a reality at this scale.  Recovery proceeded as usual.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HaLoop showed similar, but did not evaluate complete datalog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5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showing the relative cost of the join vs. the dupe-elim with the join cache in place.  </a:t>
            </a:r>
          </a:p>
          <a:p>
            <a:endParaRPr lang="en-US"/>
          </a:p>
          <a:p>
            <a:r>
              <a:rPr lang="en-US"/>
              <a:t>May not want to dwell on this; there</a:t>
            </a:r>
            <a:r>
              <a:rPr lang="en-US" baseline="0"/>
              <a:t> are some other optimizations </a:t>
            </a:r>
          </a:p>
          <a:p>
            <a:endParaRPr lang="en-US" baseline="0"/>
          </a:p>
          <a:p>
            <a:r>
              <a:rPr lang="en-US" baseline="0"/>
              <a:t>Point to make: the cost is no longer dominated by the join.</a:t>
            </a:r>
          </a:p>
          <a:p>
            <a:endParaRPr lang="en-US" baseline="0"/>
          </a:p>
          <a:p>
            <a:r>
              <a:rPr lang="en-US" baseline="0"/>
              <a:t>The slight upward slope is due to the cost of checking duplicates against an ever-growing result set.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points to make:</a:t>
            </a:r>
          </a:p>
          <a:p>
            <a:endParaRPr lang="en-US"/>
          </a:p>
          <a:p>
            <a:r>
              <a:rPr lang="en-US"/>
              <a:t>1) 20% speedup on the overall iteration time from this specialization.  This optimization violates MapReduce semantics, but is safe given our target lanaguage of datalog.  </a:t>
            </a:r>
          </a:p>
          <a:p>
            <a:endParaRPr lang="en-US"/>
          </a:p>
          <a:p>
            <a:r>
              <a:rPr lang="en-US"/>
              <a:t>2) The outliers represent failures, which is a reality of dealing with large-scale data, and is a key reason why HaLoop is popular.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The accumulated result is not loop-invariant, but it changes relatively slowly, and is needed on every iteration to check for duplicates.  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Extend the cache to support append, and we can use it for Dupe-Elim as well.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6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 cache works</a:t>
            </a:r>
          </a:p>
          <a:p>
            <a:endParaRPr lang="en-US"/>
          </a:p>
          <a:p>
            <a:r>
              <a:rPr lang="en-US"/>
              <a:t>Maybe ignore the failure comment, but just in case a</a:t>
            </a:r>
            <a:r>
              <a:rPr lang="en-US" baseline="0"/>
              <a:t> question arises about why failures appear to be more common without the cache.</a:t>
            </a:r>
          </a:p>
          <a:p>
            <a:endParaRPr lang="en-US" baseline="0"/>
          </a:p>
          <a:p>
            <a:r>
              <a:rPr lang="en-US" baseline="0"/>
              <a:t>The answer: we’re not sure, but we know more data is being transferred over the network without the cache.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D58E7-AE2E-1A43-B52F-5187FA8FE98C}" type="slidenum">
              <a:rPr lang="en-US"/>
              <a:pPr/>
              <a:t>59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580" indent="-228580"/>
            <a:endParaRPr lang="en-US"/>
          </a:p>
          <a:p>
            <a:pPr marL="228580" indent="-228580">
              <a:buFontTx/>
              <a:buAutoNum type="arabicParenR"/>
            </a:pPr>
            <a:r>
              <a:rPr lang="en-US"/>
              <a:t>Programming Model</a:t>
            </a:r>
          </a:p>
          <a:p>
            <a:pPr marL="228580" indent="-228580">
              <a:buFontTx/>
              <a:buAutoNum type="arabicParenR"/>
            </a:pPr>
            <a:r>
              <a:rPr lang="en-US"/>
              <a:t>								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B6C29-ED1E-4748-BC04-3B62FD24959B}" type="slidenum">
              <a:rPr lang="en-US"/>
              <a:pPr/>
              <a:t>61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580" indent="-228580"/>
            <a:endParaRPr lang="en-US"/>
          </a:p>
          <a:p>
            <a:pPr marL="228580" indent="-228580">
              <a:buFontTx/>
              <a:buAutoNum type="arabicParenR"/>
            </a:pPr>
            <a:r>
              <a:rPr lang="en-US"/>
              <a:t>Programming Model</a:t>
            </a:r>
          </a:p>
          <a:p>
            <a:pPr marL="228580" indent="-228580">
              <a:buFontTx/>
              <a:buAutoNum type="arabicParenR"/>
            </a:pPr>
            <a:r>
              <a:rPr lang="en-US"/>
              <a:t>								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ECB99-6B6F-904C-9986-AF20F83F18FB}" type="slidenum">
              <a:rPr lang="en-US"/>
              <a:pPr/>
              <a:t>63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asynchronous</a:t>
            </a:r>
            <a:r>
              <a:rPr lang="en-US" baseline="0"/>
              <a:t> communication</a:t>
            </a:r>
          </a:p>
          <a:p>
            <a:endParaRPr lang="en-US" baseline="0"/>
          </a:p>
          <a:p>
            <a:r>
              <a:rPr lang="en-US" baseline="0"/>
              <a:t>1) engineering issue: client involved</a:t>
            </a:r>
          </a:p>
          <a:p>
            <a:r>
              <a:rPr lang="en-US" baseline="0"/>
              <a:t>2) loop invariant</a:t>
            </a:r>
          </a:p>
          <a:p>
            <a:r>
              <a:rPr lang="en-US" baseline="0"/>
              <a:t>3) bulk synchrous</a:t>
            </a:r>
          </a:p>
          <a:p>
            <a:r>
              <a:rPr lang="en-US" baseline="0"/>
              <a:t>4)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shuffling the invariant relation</a:t>
            </a:r>
            <a:r>
              <a:rPr lang="en-US" baseline="0"/>
              <a:t> on every iteration, load it into a cache on iteration 0, then access it on iteration I &gt;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Four points to make:</a:t>
            </a:r>
          </a:p>
          <a:p>
            <a:r>
              <a:rPr lang="en-US"/>
              <a:t>0) This is the time for *join</a:t>
            </a:r>
            <a:r>
              <a:rPr lang="en-US" baseline="0"/>
              <a:t> only*, not the overall iteration time</a:t>
            </a:r>
            <a:endParaRPr lang="en-US"/>
          </a:p>
          <a:p>
            <a:r>
              <a:rPr lang="en-US"/>
              <a:t>1) First iteration is slower, as the cache is filled</a:t>
            </a:r>
          </a:p>
          <a:p>
            <a:r>
              <a:rPr lang="en-US"/>
              <a:t>2) each iteration is about 23X faster by joining</a:t>
            </a:r>
            <a:r>
              <a:rPr lang="en-US" baseline="0"/>
              <a:t> against cached results.</a:t>
            </a:r>
            <a:endParaRPr lang="en-US"/>
          </a:p>
          <a:p>
            <a:r>
              <a:rPr lang="en-US"/>
              <a:t>3) The gaps are failures,</a:t>
            </a:r>
            <a:r>
              <a:rPr lang="en-US" baseline="0"/>
              <a:t> which are a reality at this scale.  Recovery proceeded as usual.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HaLoop showed similar, but did not evaluate complete datalog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Shortest</a:t>
            </a:r>
            <a:r>
              <a:rPr lang="en-US" baseline="0" dirty="0" smtClean="0"/>
              <a:t> path, connected components,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btc_query_work.cc -- BTC query on the BTC2010 data set. Hash two of the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selections and scan for the last. Create an array with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the join result. Each step is a scan for a count to build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a data structure followed by a scan to fill the data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structure.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?a foaf:knows ?b 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?b foaf:holdsAccount ?c 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?c foaf:accountServiceHomepage ?d .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btc_query_work0 (case 0, define SX_H1Y_H2Z):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  - Hash foaf:holdsAccount and foaf:accountServiceHomepage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- Scan for foaf:knows. Search foaf:holdsAccount hashtable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first.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btc_query_work1 (case 1, define H1X_SY_H2Z_0):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  - Hash foaf:knows and foaf:accountServiceHomepage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- Scan for foaf:holdsAccount. Search foaf:knows hashtable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first.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btc_query_work2 (case 2, define H1X_SY_H2Z_1):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  - Hash foaf:knows and foaf:accountServiceHomepage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- Scan for foaf:holdsAccount. Search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foaf:accountServiceHomepage hashtable first.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btc_query_work3 (case 3, define H1X_H2Y_SZ):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  - Hash foaf:knows and foaf:holdsAccount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- Scan for foaf:accountServiceHomepage. Search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       foaf:knows hashtable first.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82B184-9C4A-7F4F-8986-5321C7488DEC}" type="datetime1">
              <a:rPr lang="en-US" sz="1200"/>
              <a:pPr eaLnBrk="1" hangingPunct="1"/>
              <a:t>12/5/12</a:t>
            </a:fld>
            <a:endParaRPr lang="en-US" sz="120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582B-B5BD-0E4A-A49C-2E77255513B2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should be easy to understand for the Datalog</a:t>
            </a:r>
            <a:r>
              <a:rPr lang="en-US" baseline="0"/>
              <a:t> crowd</a:t>
            </a:r>
          </a:p>
          <a:p>
            <a:endParaRPr lang="en-US" baseline="0"/>
          </a:p>
          <a:p>
            <a:r>
              <a:rPr lang="en-US" baseline="0"/>
              <a:t>Two points to make:</a:t>
            </a:r>
            <a:endParaRPr lang="en-US"/>
          </a:p>
          <a:p>
            <a:r>
              <a:rPr lang="en-US"/>
              <a:t>1) Join and Dupe-Elim are the only large-scale/parallel/expensive</a:t>
            </a:r>
            <a:r>
              <a:rPr lang="en-US" baseline="0"/>
              <a:t> tasks</a:t>
            </a:r>
          </a:p>
          <a:p>
            <a:endParaRPr lang="en-US"/>
          </a:p>
          <a:p>
            <a:r>
              <a:rPr lang="en-US"/>
              <a:t>2) Union is just concatenation of disjoint files, which is implicit in MR since</a:t>
            </a:r>
            <a:r>
              <a:rPr lang="en-US" baseline="0"/>
              <a:t> all datasets span multiple files.</a:t>
            </a:r>
          </a:p>
          <a:p>
            <a:endParaRPr lang="en-US" baseline="0"/>
          </a:p>
          <a:p>
            <a:endParaRPr lang="en-US" baseline="0"/>
          </a:p>
          <a:p>
            <a:r>
              <a:rPr lang="en-US" baseline="0"/>
              <a:t>Breadh first 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“left” edges</a:t>
            </a:r>
            <a:r>
              <a:rPr lang="en-US" baseline="0"/>
              <a:t> are hashed on the object, “right” edges are hashed on the subject.  </a:t>
            </a:r>
          </a:p>
          <a:p>
            <a:r>
              <a:rPr lang="en-US" baseline="0"/>
              <a:t>The has value determines which server will process them.</a:t>
            </a:r>
          </a:p>
          <a:p>
            <a:r>
              <a:rPr lang="en-US" baseline="0"/>
              <a:t>Each combination of “left” and “right” edges correspond to one join tuple in the output (in this case, a 2path)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D29C4-B654-034F-BAF7-8EC07B320737}" type="slidenum">
              <a:rPr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0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55BD4A-5E58-A445-97ED-31E8F1534B1D}" type="datetime1">
              <a:t>12/3/12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04125-622A-6941-A66E-8D425FA277EB}" type="datetime1"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598C25-F157-034E-8D8C-A3091FDF02A1}" type="datetime1"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9A95E4C-AF23-CE49-AB06-9E0E679776B1}" type="datetime1">
              <a:t>12/3/12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3DD7E-ECE4-9D4A-B0C0-A2DD81EE5566}" type="datetime1"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EC169-27CB-2C49-800F-3A491BCB6DBB}" type="datetime1">
              <a:t>12/3/12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A54F3D-3492-8F4F-A0B2-C2CA60A98F77}" type="datetime1">
              <a:t>12/3/12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AD730A-05AE-A044-8CC4-DF62E469CCCB}" type="datetime1">
              <a:t>12/3/12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DFEC63-084D-D14E-989E-F1EF98BC0A7D}" type="datetime1">
              <a:t>12/3/12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06E87-62F5-0E4A-A032-76030858C2A3}" type="datetime1">
              <a:t>12/3/12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CBE698-C4C5-A64C-BD63-291128317891}" type="datetime1">
              <a:t>12/3/12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663DF1E4-B616-7649-8C8C-80977D9D8C3F}" type="datetime1"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Data Science, Autumn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microsoft.com/office/2007/relationships/media" Target="../media/media1.gif"/><Relationship Id="rId2" Type="http://schemas.openxmlformats.org/officeDocument/2006/relationships/video" Target="../media/media1.gif"/><Relationship Id="rId3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www.c.com/" TargetMode="External"/><Relationship Id="rId5" Type="http://schemas.openxmlformats.org/officeDocument/2006/relationships/hyperlink" Target="http://www.d.com/" TargetMode="External"/><Relationship Id="rId7" Type="http://schemas.openxmlformats.org/officeDocument/2006/relationships/hyperlink" Target="http://www.c.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.com/" TargetMode="External"/><Relationship Id="rId3" Type="http://schemas.openxmlformats.org/officeDocument/2006/relationships/hyperlink" Target="http://www.b.com/" TargetMode="External"/><Relationship Id="rId6" Type="http://schemas.openxmlformats.org/officeDocument/2006/relationships/hyperlink" Target="http://www.e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microsoft.com/office/2007/relationships/media" Target="../media/media1.gif"/><Relationship Id="rId2" Type="http://schemas.openxmlformats.org/officeDocument/2006/relationships/video" Target="../media/media1.gif"/><Relationship Id="rId3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914400"/>
            <a:ext cx="7772400" cy="14478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4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bg1"/>
                </a:solidFill>
              </a:rPr>
              <a:t>Iterative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8077200" cy="2286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External Iteration</a:t>
            </a:r>
            <a:br>
              <a:rPr lang="en-US" sz="3600" dirty="0" smtClean="0">
                <a:solidFill>
                  <a:srgbClr val="FF9900"/>
                </a:solidFill>
              </a:rPr>
            </a:br>
            <a:r>
              <a:rPr lang="en-US" sz="3600" dirty="0" smtClean="0">
                <a:solidFill>
                  <a:srgbClr val="FF9900"/>
                </a:solidFill>
              </a:rPr>
              <a:t>Optimization of Recursive Queries</a:t>
            </a:r>
            <a:br>
              <a:rPr lang="en-US" sz="3600" dirty="0" smtClean="0">
                <a:solidFill>
                  <a:srgbClr val="FF9900"/>
                </a:solidFill>
              </a:rPr>
            </a:br>
            <a:r>
              <a:rPr lang="en-US" sz="3600" dirty="0">
                <a:solidFill>
                  <a:srgbClr val="FF9900"/>
                </a:solidFill>
              </a:rPr>
              <a:t>Internal Iteration</a:t>
            </a:r>
          </a:p>
        </p:txBody>
      </p:sp>
    </p:spTree>
    <p:extLst>
      <p:ext uri="{BB962C8B-B14F-4D97-AF65-F5344CB8AC3E}">
        <p14:creationId xmlns:p14="http://schemas.microsoft.com/office/powerpoint/2010/main" val="2257732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694A-2636-B241-8170-710CDA2915ED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51C-9B25-494C-8092-200E9B368FBF}" type="slidenum">
              <a:rPr lang="en-US"/>
              <a:pPr/>
              <a:t>10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3: k-means</a:t>
            </a:r>
          </a:p>
        </p:txBody>
      </p:sp>
      <p:sp>
        <p:nvSpPr>
          <p:cNvPr id="705539" name="Rectangle 3"/>
          <p:cNvSpPr>
            <a:spLocks noChangeArrowheads="1"/>
          </p:cNvSpPr>
          <p:nvPr/>
        </p:nvSpPr>
        <p:spPr bwMode="auto">
          <a:xfrm>
            <a:off x="1612900" y="3581400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2452688" y="1882775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452688" y="2644775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452688" y="3482975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227388" y="2111375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4688" y="2873375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3214688" y="2416175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3227388" y="2416175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227388" y="2111375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3227388" y="3330575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995488" y="2111375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95488" y="2873375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95488" y="3698875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408113" y="18208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P0</a:t>
            </a:r>
            <a:endParaRPr lang="en-US" sz="1800" baseline="-25000">
              <a:latin typeface="Arial" charset="0"/>
              <a:cs typeface="ＭＳ Ｐゴシック" charset="0"/>
            </a:endParaRPr>
          </a:p>
        </p:txBody>
      </p:sp>
      <p:cxnSp>
        <p:nvCxnSpPr>
          <p:cNvPr id="61" name="Shape 23"/>
          <p:cNvCxnSpPr>
            <a:cxnSpLocks noChangeShapeType="1"/>
          </p:cNvCxnSpPr>
          <p:nvPr/>
        </p:nvCxnSpPr>
        <p:spPr bwMode="auto">
          <a:xfrm flipH="1">
            <a:off x="4852988" y="2411413"/>
            <a:ext cx="14287" cy="2625725"/>
          </a:xfrm>
          <a:prstGeom prst="curvedConnector4">
            <a:avLst>
              <a:gd name="adj1" fmla="val -9666667"/>
              <a:gd name="adj2" fmla="val 99093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hape 23"/>
          <p:cNvCxnSpPr>
            <a:cxnSpLocks noChangeShapeType="1"/>
            <a:stCxn id="30" idx="6"/>
          </p:cNvCxnSpPr>
          <p:nvPr/>
        </p:nvCxnSpPr>
        <p:spPr bwMode="auto">
          <a:xfrm flipH="1">
            <a:off x="4818063" y="3159125"/>
            <a:ext cx="36512" cy="1395413"/>
          </a:xfrm>
          <a:prstGeom prst="curvedConnector4">
            <a:avLst>
              <a:gd name="adj1" fmla="val -2534787"/>
              <a:gd name="adj2" fmla="val 100454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hape 23"/>
          <p:cNvCxnSpPr>
            <a:cxnSpLocks noChangeShapeType="1"/>
            <a:stCxn id="100" idx="1"/>
            <a:endCxn id="705539" idx="2"/>
          </p:cNvCxnSpPr>
          <p:nvPr/>
        </p:nvCxnSpPr>
        <p:spPr bwMode="auto">
          <a:xfrm rot="10800000">
            <a:off x="1874838" y="3883025"/>
            <a:ext cx="1438275" cy="917575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765300" y="4710113"/>
            <a:ext cx="86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i=i+1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175000" y="4079875"/>
            <a:ext cx="198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600" b="1"/>
              <a:t>k</a:t>
            </a:r>
            <a:r>
              <a:rPr lang="en-US" sz="1600" b="1" baseline="-25000"/>
              <a:t>i</a:t>
            </a:r>
            <a:r>
              <a:rPr lang="en-US" sz="1600" b="1"/>
              <a:t> -  k</a:t>
            </a:r>
            <a:r>
              <a:rPr lang="en-US" sz="1600" b="1" baseline="-25000"/>
              <a:t>i+1 </a:t>
            </a:r>
            <a:r>
              <a:rPr lang="en-US" sz="1600" b="1"/>
              <a:t>&lt; threshold?</a:t>
            </a:r>
            <a:endParaRPr lang="en-US" sz="1600" b="1" baseline="-25000"/>
          </a:p>
        </p:txBody>
      </p:sp>
      <p:sp>
        <p:nvSpPr>
          <p:cNvPr id="100" name="Flowchart: Process 99"/>
          <p:cNvSpPr/>
          <p:nvPr/>
        </p:nvSpPr>
        <p:spPr>
          <a:xfrm>
            <a:off x="3325813" y="4457700"/>
            <a:ext cx="1225550" cy="6858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41" name="Straight Arrow Connector 140"/>
          <p:cNvCxnSpPr>
            <a:cxnSpLocks noChangeShapeType="1"/>
          </p:cNvCxnSpPr>
          <p:nvPr/>
        </p:nvCxnSpPr>
        <p:spPr bwMode="auto">
          <a:xfrm flipH="1">
            <a:off x="3703638" y="5313363"/>
            <a:ext cx="3175" cy="360362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3749675" y="5308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done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4384675" y="2168525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4384675" y="2930525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2" name="TextBox 38"/>
          <p:cNvSpPr txBox="1">
            <a:spLocks noChangeArrowheads="1"/>
          </p:cNvSpPr>
          <p:nvPr/>
        </p:nvSpPr>
        <p:spPr bwMode="auto">
          <a:xfrm>
            <a:off x="1416050" y="25923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P1</a:t>
            </a:r>
            <a:endParaRPr lang="en-US" sz="1800" baseline="-25000">
              <a:latin typeface="Arial" charset="0"/>
              <a:cs typeface="ＭＳ Ｐゴシック" charset="0"/>
            </a:endParaRPr>
          </a:p>
        </p:txBody>
      </p:sp>
      <p:sp>
        <p:nvSpPr>
          <p:cNvPr id="3" name="TextBox 38"/>
          <p:cNvSpPr txBox="1">
            <a:spLocks noChangeArrowheads="1"/>
          </p:cNvSpPr>
          <p:nvPr/>
        </p:nvSpPr>
        <p:spPr bwMode="auto">
          <a:xfrm>
            <a:off x="1423988" y="3394075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P2</a:t>
            </a:r>
            <a:endParaRPr lang="en-US" sz="1800" baseline="-25000">
              <a:latin typeface="Arial" charset="0"/>
              <a:cs typeface="ＭＳ Ｐゴシック" charset="0"/>
            </a:endParaRPr>
          </a:p>
        </p:txBody>
      </p:sp>
      <p:sp>
        <p:nvSpPr>
          <p:cNvPr id="705565" name="Rectangle 29"/>
          <p:cNvSpPr>
            <a:spLocks noChangeArrowheads="1"/>
          </p:cNvSpPr>
          <p:nvPr/>
        </p:nvSpPr>
        <p:spPr bwMode="auto">
          <a:xfrm>
            <a:off x="6324600" y="1371600"/>
            <a:ext cx="244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= k centroids at iteration i</a:t>
            </a:r>
          </a:p>
        </p:txBody>
      </p:sp>
      <p:sp>
        <p:nvSpPr>
          <p:cNvPr id="705566" name="Rectangle 30"/>
          <p:cNvSpPr>
            <a:spLocks noChangeArrowheads="1"/>
          </p:cNvSpPr>
          <p:nvPr/>
        </p:nvSpPr>
        <p:spPr bwMode="auto">
          <a:xfrm>
            <a:off x="5943600" y="1344612"/>
            <a:ext cx="287338" cy="36671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5567" name="Rectangle 31"/>
          <p:cNvSpPr>
            <a:spLocks noChangeArrowheads="1"/>
          </p:cNvSpPr>
          <p:nvPr/>
        </p:nvSpPr>
        <p:spPr bwMode="auto">
          <a:xfrm>
            <a:off x="2325688" y="1608138"/>
            <a:ext cx="287337" cy="3667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5568" name="Rectangle 32"/>
          <p:cNvSpPr>
            <a:spLocks noChangeArrowheads="1"/>
          </p:cNvSpPr>
          <p:nvPr/>
        </p:nvSpPr>
        <p:spPr bwMode="auto">
          <a:xfrm>
            <a:off x="2344738" y="2413000"/>
            <a:ext cx="287337" cy="36671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5569" name="Rectangle 33"/>
          <p:cNvSpPr>
            <a:spLocks noChangeArrowheads="1"/>
          </p:cNvSpPr>
          <p:nvPr/>
        </p:nvSpPr>
        <p:spPr bwMode="auto">
          <a:xfrm>
            <a:off x="2327275" y="3216275"/>
            <a:ext cx="287338" cy="36671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5570" name="Rectangle 34"/>
          <p:cNvSpPr>
            <a:spLocks noChangeArrowheads="1"/>
          </p:cNvSpPr>
          <p:nvPr/>
        </p:nvSpPr>
        <p:spPr bwMode="auto">
          <a:xfrm>
            <a:off x="4879975" y="2605088"/>
            <a:ext cx="509588" cy="3667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i+1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08509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3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What</a:t>
            </a:r>
            <a:r>
              <a:rPr lang="en-US">
                <a:latin typeface="Arial"/>
              </a:rPr>
              <a:t>’</a:t>
            </a:r>
            <a:r>
              <a:rPr lang="en-US"/>
              <a:t>s the problem?</a:t>
            </a:r>
          </a:p>
        </p:txBody>
      </p:sp>
      <p:sp>
        <p:nvSpPr>
          <p:cNvPr id="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9A7A-9A36-7D40-8B0E-1EBC414C3412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B43E-4F4B-F342-9C21-1E8C130A39AD}" type="slidenum">
              <a:rPr lang="en-US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7688" y="4473575"/>
            <a:ext cx="8596312" cy="1219200"/>
          </a:xfrm>
        </p:spPr>
        <p:txBody>
          <a:bodyPr>
            <a:normAutofit fontScale="85000" lnSpcReduction="20000"/>
          </a:bodyPr>
          <a:lstStyle/>
          <a:p>
            <a:pPr marL="339725" indent="-339725">
              <a:lnSpc>
                <a:spcPct val="90000"/>
              </a:lnSpc>
              <a:buClr>
                <a:srgbClr val="F30D0D"/>
              </a:buClr>
              <a:buSzTx/>
              <a:buFont typeface="Times" charset="0"/>
              <a:buAutoNum type="arabicPeriod"/>
            </a:pPr>
            <a:r>
              <a:rPr lang="en-US" sz="2400" i="1">
                <a:solidFill>
                  <a:srgbClr val="F30D0D"/>
                </a:solidFill>
                <a:latin typeface="Times" charset="0"/>
              </a:rPr>
              <a:t>L is loaded on each iteration</a:t>
            </a:r>
            <a:endParaRPr lang="en-US" sz="2400" i="1">
              <a:solidFill>
                <a:srgbClr val="FF0000"/>
              </a:solidFill>
              <a:latin typeface="Times" charset="0"/>
            </a:endParaRPr>
          </a:p>
          <a:p>
            <a:pPr marL="339725" indent="-339725">
              <a:lnSpc>
                <a:spcPct val="90000"/>
              </a:lnSpc>
              <a:buClr>
                <a:srgbClr val="F30D0D"/>
              </a:buClr>
              <a:buSzTx/>
              <a:buFont typeface="Times" charset="0"/>
              <a:buAutoNum type="arabicPeriod"/>
            </a:pPr>
            <a:r>
              <a:rPr lang="en-US" sz="2400" i="1">
                <a:solidFill>
                  <a:srgbClr val="F30D0D"/>
                </a:solidFill>
                <a:latin typeface="Times" charset="0"/>
              </a:rPr>
              <a:t>L is shuffled on each iteration</a:t>
            </a:r>
            <a:endParaRPr lang="en-US" sz="2400" i="1">
              <a:latin typeface="Times" charset="0"/>
            </a:endParaRPr>
          </a:p>
          <a:p>
            <a:pPr marL="339725" indent="-339725">
              <a:lnSpc>
                <a:spcPct val="90000"/>
              </a:lnSpc>
              <a:buClr>
                <a:srgbClr val="F30D0D"/>
              </a:buClr>
              <a:buSzTx/>
              <a:buFont typeface="Times" charset="0"/>
              <a:buAutoNum type="arabicPeriod"/>
            </a:pPr>
            <a:endParaRPr lang="en-US" sz="2400" i="1">
              <a:latin typeface="Times" charset="0"/>
            </a:endParaRPr>
          </a:p>
          <a:p>
            <a:pPr marL="339725" indent="-339725">
              <a:lnSpc>
                <a:spcPct val="90000"/>
              </a:lnSpc>
              <a:buClr>
                <a:srgbClr val="F30D0D"/>
              </a:buClr>
              <a:buSzTx/>
              <a:buFont typeface="Times" charset="0"/>
              <a:buAutoNum type="arabicPeriod"/>
            </a:pPr>
            <a:r>
              <a:rPr lang="en-US" sz="2400" i="1">
                <a:solidFill>
                  <a:srgbClr val="F30D0D"/>
                </a:solidFill>
                <a:latin typeface="Times" charset="0"/>
              </a:rPr>
              <a:t>Fixpoint evaluated as a separate MapReduce job per iteration</a:t>
            </a:r>
            <a:endParaRPr lang="en-US" sz="2400" i="1">
              <a:latin typeface="Times" charset="0"/>
            </a:endParaRPr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1457325" y="1277938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Garamond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457325" y="2039938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457325" y="2725738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232025" y="1506538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2"/>
          </p:cNvCxnSpPr>
          <p:nvPr/>
        </p:nvCxnSpPr>
        <p:spPr>
          <a:xfrm>
            <a:off x="2206625" y="2268538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206625" y="1811338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232025" y="1811338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  <a:endCxn id="10" idx="2"/>
          </p:cNvCxnSpPr>
          <p:nvPr/>
        </p:nvCxnSpPr>
        <p:spPr>
          <a:xfrm>
            <a:off x="2232025" y="1506538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232025" y="2573338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000125" y="1506538"/>
            <a:ext cx="457200" cy="158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00125" y="2268538"/>
            <a:ext cx="457200" cy="158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07975" y="1154668"/>
            <a:ext cx="911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ranks</a:t>
            </a:r>
            <a:r>
              <a:rPr lang="en-US" sz="1800" baseline="-25000">
                <a:latin typeface="Arial" charset="0"/>
                <a:cs typeface="ＭＳ Ｐゴシック" charset="0"/>
              </a:rPr>
              <a:t>i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" y="1828800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ＭＳ Ｐゴシック" charset="0"/>
              </a:rPr>
              <a:t>edge</a:t>
            </a:r>
            <a:r>
              <a:rPr lang="en-US" sz="1800" baseline="-25000">
                <a:latin typeface="Arial" charset="0"/>
                <a:cs typeface="ＭＳ Ｐゴシック" charset="0"/>
              </a:rPr>
              <a:t>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8788" y="1851025"/>
            <a:ext cx="1828800" cy="152400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371725" y="1819275"/>
            <a:ext cx="838200" cy="127635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cxnSp>
        <p:nvCxnSpPr>
          <p:cNvPr id="42" name="Straight Arrow Connector 41"/>
          <p:cNvCxnSpPr>
            <a:stCxn id="29" idx="6"/>
          </p:cNvCxnSpPr>
          <p:nvPr/>
        </p:nvCxnSpPr>
        <p:spPr>
          <a:xfrm>
            <a:off x="6175375" y="18034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6"/>
          </p:cNvCxnSpPr>
          <p:nvPr/>
        </p:nvCxnSpPr>
        <p:spPr>
          <a:xfrm>
            <a:off x="6175375" y="25654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6646863" y="15748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6632575" y="23368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48" name="Flowchart: Connector 47"/>
          <p:cNvSpPr/>
          <p:nvPr/>
        </p:nvSpPr>
        <p:spPr>
          <a:xfrm>
            <a:off x="8004175" y="15748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8004175" y="23368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52" name="Straight Arrow Connector 51"/>
          <p:cNvCxnSpPr>
            <a:stCxn id="44" idx="3"/>
            <a:endCxn id="50" idx="1"/>
          </p:cNvCxnSpPr>
          <p:nvPr/>
        </p:nvCxnSpPr>
        <p:spPr>
          <a:xfrm>
            <a:off x="7421563" y="1803400"/>
            <a:ext cx="582612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3"/>
          </p:cNvCxnSpPr>
          <p:nvPr/>
        </p:nvCxnSpPr>
        <p:spPr>
          <a:xfrm>
            <a:off x="7407275" y="2565400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  <a:endCxn id="51" idx="1"/>
          </p:cNvCxnSpPr>
          <p:nvPr/>
        </p:nvCxnSpPr>
        <p:spPr>
          <a:xfrm>
            <a:off x="7421563" y="1803400"/>
            <a:ext cx="582612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 noChangeShapeType="1"/>
            <a:stCxn id="46" idx="3"/>
          </p:cNvCxnSpPr>
          <p:nvPr/>
        </p:nvCxnSpPr>
        <p:spPr bwMode="auto">
          <a:xfrm flipV="1">
            <a:off x="7407275" y="1835150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0418" name="Text Box 50"/>
          <p:cNvSpPr txBox="1">
            <a:spLocks noChangeArrowheads="1"/>
          </p:cNvSpPr>
          <p:nvPr/>
        </p:nvSpPr>
        <p:spPr bwMode="auto">
          <a:xfrm>
            <a:off x="458788" y="2998788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30D0D"/>
                </a:solidFill>
              </a:rPr>
              <a:t>1.</a:t>
            </a:r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6369050" y="1436688"/>
            <a:ext cx="2198688" cy="148590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570420" name="Text Box 52"/>
          <p:cNvSpPr txBox="1">
            <a:spLocks noChangeArrowheads="1"/>
          </p:cNvSpPr>
          <p:nvPr/>
        </p:nvSpPr>
        <p:spPr bwMode="auto">
          <a:xfrm>
            <a:off x="2822575" y="2717800"/>
            <a:ext cx="45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30D0D"/>
                </a:solidFill>
              </a:rPr>
              <a:t>2.</a:t>
            </a:r>
          </a:p>
        </p:txBody>
      </p:sp>
      <p:sp>
        <p:nvSpPr>
          <p:cNvPr id="570421" name="Text Box 53"/>
          <p:cNvSpPr txBox="1">
            <a:spLocks noChangeArrowheads="1"/>
          </p:cNvSpPr>
          <p:nvPr/>
        </p:nvSpPr>
        <p:spPr bwMode="auto">
          <a:xfrm>
            <a:off x="7459663" y="2543175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30D0D"/>
                </a:solidFill>
              </a:rPr>
              <a:t>3.</a:t>
            </a:r>
          </a:p>
        </p:txBody>
      </p:sp>
      <p:sp>
        <p:nvSpPr>
          <p:cNvPr id="570422" name="Rectangle 54"/>
          <p:cNvSpPr>
            <a:spLocks noChangeArrowheads="1"/>
          </p:cNvSpPr>
          <p:nvPr/>
        </p:nvSpPr>
        <p:spPr bwMode="auto">
          <a:xfrm>
            <a:off x="704850" y="4024313"/>
            <a:ext cx="298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L is loop invariant, but</a:t>
            </a:r>
          </a:p>
        </p:txBody>
      </p:sp>
      <p:sp>
        <p:nvSpPr>
          <p:cNvPr id="570423" name="Rectangle 55"/>
          <p:cNvSpPr>
            <a:spLocks noChangeArrowheads="1"/>
          </p:cNvSpPr>
          <p:nvPr/>
        </p:nvSpPr>
        <p:spPr bwMode="auto">
          <a:xfrm>
            <a:off x="762000" y="5029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plus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397250" y="2314575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10" name="Flowchart: Connector 8"/>
          <p:cNvSpPr>
            <a:spLocks noChangeArrowheads="1"/>
          </p:cNvSpPr>
          <p:nvPr/>
        </p:nvSpPr>
        <p:spPr bwMode="auto">
          <a:xfrm>
            <a:off x="3392488" y="1589088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cxnSp>
        <p:nvCxnSpPr>
          <p:cNvPr id="18" name="Straight Arrow Connector 41"/>
          <p:cNvCxnSpPr/>
          <p:nvPr/>
        </p:nvCxnSpPr>
        <p:spPr>
          <a:xfrm>
            <a:off x="3871913" y="1811338"/>
            <a:ext cx="457200" cy="158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2"/>
          <p:cNvCxnSpPr/>
          <p:nvPr/>
        </p:nvCxnSpPr>
        <p:spPr>
          <a:xfrm>
            <a:off x="3871913" y="2573338"/>
            <a:ext cx="457200" cy="158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43"/>
          <p:cNvSpPr/>
          <p:nvPr/>
        </p:nvSpPr>
        <p:spPr>
          <a:xfrm>
            <a:off x="4343400" y="1582738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1" name="Flowchart: Process 45"/>
          <p:cNvSpPr/>
          <p:nvPr/>
        </p:nvSpPr>
        <p:spPr>
          <a:xfrm>
            <a:off x="4329113" y="2344738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2" name="Flowchart: Connector 47"/>
          <p:cNvSpPr/>
          <p:nvPr/>
        </p:nvSpPr>
        <p:spPr>
          <a:xfrm>
            <a:off x="5700713" y="1582738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28" name="Flowchart: Connector 48"/>
          <p:cNvSpPr/>
          <p:nvPr/>
        </p:nvSpPr>
        <p:spPr>
          <a:xfrm>
            <a:off x="5700713" y="2344738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29" name="Straight Arrow Connector 51"/>
          <p:cNvCxnSpPr>
            <a:endCxn id="50" idx="1"/>
          </p:cNvCxnSpPr>
          <p:nvPr/>
        </p:nvCxnSpPr>
        <p:spPr>
          <a:xfrm>
            <a:off x="5118100" y="1811338"/>
            <a:ext cx="582613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2"/>
          <p:cNvCxnSpPr/>
          <p:nvPr/>
        </p:nvCxnSpPr>
        <p:spPr>
          <a:xfrm>
            <a:off x="5103813" y="2573338"/>
            <a:ext cx="609600" cy="158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53"/>
          <p:cNvCxnSpPr>
            <a:endCxn id="51" idx="1"/>
          </p:cNvCxnSpPr>
          <p:nvPr/>
        </p:nvCxnSpPr>
        <p:spPr>
          <a:xfrm>
            <a:off x="5118100" y="1811338"/>
            <a:ext cx="582613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54"/>
          <p:cNvCxnSpPr>
            <a:cxnSpLocks noChangeShapeType="1"/>
          </p:cNvCxnSpPr>
          <p:nvPr/>
        </p:nvCxnSpPr>
        <p:spPr bwMode="auto">
          <a:xfrm flipV="1">
            <a:off x="5103813" y="1843088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533400" y="2590800"/>
            <a:ext cx="78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cs typeface="ＭＳ Ｐゴシック" charset="0"/>
              </a:rPr>
              <a:t>edge</a:t>
            </a:r>
            <a:r>
              <a:rPr lang="en-US" baseline="-25000">
                <a:latin typeface="Arial" charset="0"/>
                <a:cs typeface="ＭＳ Ｐゴシック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651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What</a:t>
            </a:r>
            <a:r>
              <a:rPr lang="en-US">
                <a:latin typeface="Arial"/>
              </a:rPr>
              <a:t>’</a:t>
            </a:r>
            <a:r>
              <a:rPr lang="en-US"/>
              <a:t>s the problem?</a:t>
            </a:r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C6AA-2BC5-3247-8FFC-CBAAA47C353F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C55-4F31-D043-A5CE-177D4074D658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4953000"/>
            <a:ext cx="5343525" cy="892175"/>
          </a:xfrm>
        </p:spPr>
        <p:txBody>
          <a:bodyPr>
            <a:normAutofit/>
          </a:bodyPr>
          <a:lstStyle/>
          <a:p>
            <a:pPr marL="339725" indent="-339725">
              <a:lnSpc>
                <a:spcPct val="90000"/>
              </a:lnSpc>
              <a:buClr>
                <a:srgbClr val="F30D0D"/>
              </a:buClr>
              <a:buSzTx/>
              <a:buFont typeface="Times" charset="0"/>
              <a:buAutoNum type="arabicPeriod"/>
            </a:pPr>
            <a:r>
              <a:rPr lang="en-US" sz="2400" i="1">
                <a:solidFill>
                  <a:srgbClr val="F30D0D"/>
                </a:solidFill>
                <a:latin typeface="Times" charset="0"/>
              </a:rPr>
              <a:t>Friend is loaded on each iteration</a:t>
            </a:r>
            <a:endParaRPr lang="en-US" sz="2400" i="1">
              <a:solidFill>
                <a:srgbClr val="FF0000"/>
              </a:solidFill>
              <a:latin typeface="Times" charset="0"/>
            </a:endParaRPr>
          </a:p>
          <a:p>
            <a:pPr marL="339725" indent="-339725">
              <a:lnSpc>
                <a:spcPct val="90000"/>
              </a:lnSpc>
              <a:buClr>
                <a:srgbClr val="F30D0D"/>
              </a:buClr>
              <a:buSzTx/>
              <a:buFont typeface="Times" charset="0"/>
              <a:buAutoNum type="arabicPeriod"/>
            </a:pPr>
            <a:r>
              <a:rPr lang="en-US" sz="2400" i="1">
                <a:solidFill>
                  <a:srgbClr val="F30D0D"/>
                </a:solidFill>
                <a:latin typeface="Times" charset="0"/>
              </a:rPr>
              <a:t>Friend is shuffled on each iteration</a:t>
            </a:r>
            <a:endParaRPr lang="en-US" sz="2400" i="1">
              <a:latin typeface="Times" charset="0"/>
            </a:endParaRPr>
          </a:p>
        </p:txBody>
      </p:sp>
      <p:sp>
        <p:nvSpPr>
          <p:cNvPr id="701475" name="Rectangle 35"/>
          <p:cNvSpPr>
            <a:spLocks noChangeArrowheads="1"/>
          </p:cNvSpPr>
          <p:nvPr/>
        </p:nvSpPr>
        <p:spPr bwMode="auto">
          <a:xfrm>
            <a:off x="1293813" y="4648200"/>
            <a:ext cx="364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Friend is loop invariant, but</a:t>
            </a:r>
          </a:p>
        </p:txBody>
      </p:sp>
      <p:sp>
        <p:nvSpPr>
          <p:cNvPr id="701479" name="Rectangle 39"/>
          <p:cNvSpPr>
            <a:spLocks noChangeArrowheads="1"/>
          </p:cNvSpPr>
          <p:nvPr/>
        </p:nvSpPr>
        <p:spPr bwMode="auto">
          <a:xfrm>
            <a:off x="1182688" y="3817937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2022475" y="2259012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022475" y="30210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022475" y="37195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797175" y="2487612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2"/>
          </p:cNvCxnSpPr>
          <p:nvPr/>
        </p:nvCxnSpPr>
        <p:spPr>
          <a:xfrm>
            <a:off x="2784475" y="3249612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784475" y="2792412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797175" y="2792412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  <a:endCxn id="10" idx="2"/>
          </p:cNvCxnSpPr>
          <p:nvPr/>
        </p:nvCxnSpPr>
        <p:spPr>
          <a:xfrm>
            <a:off x="2797175" y="2487612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797175" y="3567112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565275" y="24876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5275" y="32496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65275" y="39354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4384675" y="2792412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</p:cNvCxnSpPr>
          <p:nvPr/>
        </p:nvCxnSpPr>
        <p:spPr>
          <a:xfrm>
            <a:off x="4384675" y="3554412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932363" y="25638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918075" y="33258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6289675" y="25638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6289675" y="33258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5707063" y="2792412"/>
            <a:ext cx="596900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5692775" y="3554412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5707063" y="2792412"/>
            <a:ext cx="596900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5692775" y="2824162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>
            <a:spLocks/>
          </p:cNvSpPr>
          <p:nvPr/>
        </p:nvSpPr>
        <p:spPr bwMode="auto">
          <a:xfrm rot="-5400000">
            <a:off x="2974975" y="925512"/>
            <a:ext cx="304800" cy="2209800"/>
          </a:xfrm>
          <a:prstGeom prst="rightBrace">
            <a:avLst>
              <a:gd name="adj1" fmla="val 112509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rot="-5400000">
            <a:off x="5603875" y="1420812"/>
            <a:ext cx="381000" cy="1752600"/>
          </a:xfrm>
          <a:prstGeom prst="rightBrace">
            <a:avLst>
              <a:gd name="adj1" fmla="val 11250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38200" y="2057400"/>
            <a:ext cx="1019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result</a:t>
            </a:r>
            <a:r>
              <a:rPr lang="en-US" sz="1800" baseline="-25000">
                <a:latin typeface="Arial" charset="0"/>
                <a:cs typeface="ＭＳ Ｐゴシック" charset="0"/>
              </a:rPr>
              <a:t>i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66800" y="3505200"/>
            <a:ext cx="1081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edge</a:t>
            </a:r>
            <a:r>
              <a:rPr lang="en-US" sz="1800" baseline="-25000">
                <a:latin typeface="Arial" charset="0"/>
                <a:cs typeface="ＭＳ Ｐゴシック" charset="0"/>
              </a:rPr>
              <a:t>1</a:t>
            </a:r>
            <a:endParaRPr lang="en-US" sz="1800" b="1" baseline="-25000">
              <a:latin typeface="Arial" charset="0"/>
              <a:cs typeface="ＭＳ Ｐゴシック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66800" y="2833687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edge</a:t>
            </a:r>
            <a:r>
              <a:rPr lang="en-US" sz="1800" baseline="-25000">
                <a:latin typeface="Arial" charset="0"/>
                <a:cs typeface="ＭＳ Ｐゴシック" charset="0"/>
              </a:rPr>
              <a:t>0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659063" y="1384300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Join</a:t>
            </a:r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02250" y="157321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Dupe-elim 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960813" y="3317875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956050" y="2592387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701511" name="Text Box 71"/>
          <p:cNvSpPr txBox="1">
            <a:spLocks noChangeArrowheads="1"/>
          </p:cNvSpPr>
          <p:nvPr/>
        </p:nvSpPr>
        <p:spPr bwMode="auto">
          <a:xfrm>
            <a:off x="3108325" y="1125537"/>
            <a:ext cx="379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(compute next generation of friends)</a:t>
            </a:r>
          </a:p>
        </p:txBody>
      </p:sp>
      <p:sp>
        <p:nvSpPr>
          <p:cNvPr id="701512" name="Text Box 72"/>
          <p:cNvSpPr txBox="1">
            <a:spLocks noChangeArrowheads="1"/>
          </p:cNvSpPr>
          <p:nvPr/>
        </p:nvSpPr>
        <p:spPr bwMode="auto">
          <a:xfrm>
            <a:off x="6813550" y="1285875"/>
            <a:ext cx="2103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(remove the ones we</a:t>
            </a:r>
            <a:r>
              <a:rPr lang="en-US" i="1">
                <a:latin typeface="Arial"/>
              </a:rPr>
              <a:t>’</a:t>
            </a:r>
            <a:r>
              <a:rPr lang="en-US" sz="1800" i="1"/>
              <a:t>ve already seen)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112838" y="2841625"/>
            <a:ext cx="1828800" cy="152400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2986088" y="2809875"/>
            <a:ext cx="838200" cy="127635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701515" name="Text Box 75"/>
          <p:cNvSpPr txBox="1">
            <a:spLocks noChangeArrowheads="1"/>
          </p:cNvSpPr>
          <p:nvPr/>
        </p:nvSpPr>
        <p:spPr bwMode="auto">
          <a:xfrm>
            <a:off x="1257300" y="3989387"/>
            <a:ext cx="45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30D0D"/>
                </a:solidFill>
              </a:rPr>
              <a:t>1.</a:t>
            </a:r>
          </a:p>
        </p:txBody>
      </p:sp>
      <p:sp>
        <p:nvSpPr>
          <p:cNvPr id="701516" name="Text Box 76"/>
          <p:cNvSpPr txBox="1">
            <a:spLocks noChangeArrowheads="1"/>
          </p:cNvSpPr>
          <p:nvPr/>
        </p:nvSpPr>
        <p:spPr bwMode="auto">
          <a:xfrm>
            <a:off x="3489325" y="3708400"/>
            <a:ext cx="45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30D0D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5730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36DF-D63E-DC4D-A515-BA85D5E7E018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64B-4764-5B43-9FBB-6203CFA9DEED}" type="slidenum">
              <a:rPr lang="en-US"/>
              <a:pPr/>
              <a:t>13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</a:t>
            </a:r>
            <a:r>
              <a:rPr lang="en-US">
                <a:latin typeface="Arial"/>
              </a:rPr>
              <a:t>’</a:t>
            </a:r>
            <a:r>
              <a:rPr lang="en-US"/>
              <a:t>s the problem?</a:t>
            </a:r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1612900" y="3409950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2452688" y="1711325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452688" y="2473325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452688" y="3311525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227388" y="1939925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4688" y="2701925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3214688" y="2244725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3227388" y="2244725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227388" y="1939925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3227388" y="3159125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995488" y="1939925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95488" y="2701925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95488" y="3527425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408113" y="164941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P0</a:t>
            </a:r>
            <a:endParaRPr lang="en-US" sz="1800" baseline="-25000">
              <a:latin typeface="Arial" charset="0"/>
              <a:cs typeface="ＭＳ Ｐゴシック" charset="0"/>
            </a:endParaRPr>
          </a:p>
        </p:txBody>
      </p:sp>
      <p:cxnSp>
        <p:nvCxnSpPr>
          <p:cNvPr id="61" name="Shape 23"/>
          <p:cNvCxnSpPr>
            <a:cxnSpLocks noChangeShapeType="1"/>
          </p:cNvCxnSpPr>
          <p:nvPr/>
        </p:nvCxnSpPr>
        <p:spPr bwMode="auto">
          <a:xfrm flipH="1">
            <a:off x="4852988" y="2239963"/>
            <a:ext cx="14287" cy="2625725"/>
          </a:xfrm>
          <a:prstGeom prst="curvedConnector4">
            <a:avLst>
              <a:gd name="adj1" fmla="val -9666667"/>
              <a:gd name="adj2" fmla="val 99093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hape 23"/>
          <p:cNvCxnSpPr>
            <a:cxnSpLocks noChangeShapeType="1"/>
            <a:stCxn id="30" idx="6"/>
          </p:cNvCxnSpPr>
          <p:nvPr/>
        </p:nvCxnSpPr>
        <p:spPr bwMode="auto">
          <a:xfrm flipH="1">
            <a:off x="4818063" y="2987675"/>
            <a:ext cx="36512" cy="1395413"/>
          </a:xfrm>
          <a:prstGeom prst="curvedConnector4">
            <a:avLst>
              <a:gd name="adj1" fmla="val -2534787"/>
              <a:gd name="adj2" fmla="val 100454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hape 23"/>
          <p:cNvCxnSpPr>
            <a:cxnSpLocks noChangeShapeType="1"/>
            <a:stCxn id="100" idx="1"/>
            <a:endCxn id="709635" idx="2"/>
          </p:cNvCxnSpPr>
          <p:nvPr/>
        </p:nvCxnSpPr>
        <p:spPr bwMode="auto">
          <a:xfrm rot="10800000">
            <a:off x="1874838" y="3711575"/>
            <a:ext cx="1644650" cy="862013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882775" y="4368800"/>
            <a:ext cx="866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i=i+1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81375" y="3852863"/>
            <a:ext cx="198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600" b="1"/>
              <a:t>k</a:t>
            </a:r>
            <a:r>
              <a:rPr lang="en-US" sz="1600" b="1" baseline="-25000"/>
              <a:t>i</a:t>
            </a:r>
            <a:r>
              <a:rPr lang="en-US" sz="1600" b="1"/>
              <a:t> -  k</a:t>
            </a:r>
            <a:r>
              <a:rPr lang="en-US" sz="1600" b="1" baseline="-25000"/>
              <a:t>i+1 </a:t>
            </a:r>
            <a:r>
              <a:rPr lang="en-US" sz="1600" b="1"/>
              <a:t>&lt; threshold?</a:t>
            </a:r>
            <a:endParaRPr lang="en-US" sz="1600" b="1" baseline="-25000"/>
          </a:p>
        </p:txBody>
      </p:sp>
      <p:sp>
        <p:nvSpPr>
          <p:cNvPr id="100" name="Flowchart: Process 99"/>
          <p:cNvSpPr/>
          <p:nvPr/>
        </p:nvSpPr>
        <p:spPr>
          <a:xfrm>
            <a:off x="3532188" y="4230688"/>
            <a:ext cx="1225550" cy="6858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41" name="Straight Arrow Connector 140"/>
          <p:cNvCxnSpPr>
            <a:cxnSpLocks noChangeShapeType="1"/>
          </p:cNvCxnSpPr>
          <p:nvPr/>
        </p:nvCxnSpPr>
        <p:spPr bwMode="auto">
          <a:xfrm flipH="1">
            <a:off x="3821113" y="4972050"/>
            <a:ext cx="3175" cy="360363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3946525" y="4887913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done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4384675" y="1997075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4384675" y="2759075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2" name="TextBox 38"/>
          <p:cNvSpPr txBox="1">
            <a:spLocks noChangeArrowheads="1"/>
          </p:cNvSpPr>
          <p:nvPr/>
        </p:nvSpPr>
        <p:spPr bwMode="auto">
          <a:xfrm>
            <a:off x="1416050" y="242093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P1</a:t>
            </a:r>
            <a:endParaRPr lang="en-US" sz="1800" baseline="-25000">
              <a:latin typeface="Arial" charset="0"/>
              <a:cs typeface="ＭＳ Ｐゴシック" charset="0"/>
            </a:endParaRPr>
          </a:p>
        </p:txBody>
      </p:sp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1423988" y="3222625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P2</a:t>
            </a:r>
            <a:endParaRPr lang="en-US" sz="1800" baseline="-25000">
              <a:latin typeface="Arial" charset="0"/>
              <a:cs typeface="ＭＳ Ｐゴシック" charset="0"/>
            </a:endParaRPr>
          </a:p>
        </p:txBody>
      </p:sp>
      <p:sp>
        <p:nvSpPr>
          <p:cNvPr id="709661" name="Rectangle 29"/>
          <p:cNvSpPr>
            <a:spLocks noChangeArrowheads="1"/>
          </p:cNvSpPr>
          <p:nvPr/>
        </p:nvSpPr>
        <p:spPr bwMode="auto">
          <a:xfrm>
            <a:off x="6089650" y="1392238"/>
            <a:ext cx="244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= k centroids at iteration i</a:t>
            </a:r>
          </a:p>
        </p:txBody>
      </p:sp>
      <p:sp>
        <p:nvSpPr>
          <p:cNvPr id="709662" name="Rectangle 30"/>
          <p:cNvSpPr>
            <a:spLocks noChangeArrowheads="1"/>
          </p:cNvSpPr>
          <p:nvPr/>
        </p:nvSpPr>
        <p:spPr bwMode="auto">
          <a:xfrm>
            <a:off x="5708650" y="1365250"/>
            <a:ext cx="287338" cy="36671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9663" name="Rectangle 31"/>
          <p:cNvSpPr>
            <a:spLocks noChangeArrowheads="1"/>
          </p:cNvSpPr>
          <p:nvPr/>
        </p:nvSpPr>
        <p:spPr bwMode="auto">
          <a:xfrm>
            <a:off x="2325688" y="1436688"/>
            <a:ext cx="287337" cy="3667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9664" name="Rectangle 32"/>
          <p:cNvSpPr>
            <a:spLocks noChangeArrowheads="1"/>
          </p:cNvSpPr>
          <p:nvPr/>
        </p:nvSpPr>
        <p:spPr bwMode="auto">
          <a:xfrm>
            <a:off x="2344738" y="2241550"/>
            <a:ext cx="287337" cy="36671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9665" name="Rectangle 33"/>
          <p:cNvSpPr>
            <a:spLocks noChangeArrowheads="1"/>
          </p:cNvSpPr>
          <p:nvPr/>
        </p:nvSpPr>
        <p:spPr bwMode="auto">
          <a:xfrm>
            <a:off x="2327275" y="3044825"/>
            <a:ext cx="287338" cy="36671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</a:t>
            </a:r>
            <a:endParaRPr lang="en-US" sz="1600" b="1"/>
          </a:p>
        </p:txBody>
      </p:sp>
      <p:sp>
        <p:nvSpPr>
          <p:cNvPr id="709666" name="Rectangle 34"/>
          <p:cNvSpPr>
            <a:spLocks noChangeArrowheads="1"/>
          </p:cNvSpPr>
          <p:nvPr/>
        </p:nvSpPr>
        <p:spPr bwMode="auto">
          <a:xfrm>
            <a:off x="4879975" y="2433638"/>
            <a:ext cx="509588" cy="3667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k</a:t>
            </a:r>
            <a:r>
              <a:rPr lang="en-US" sz="1600" b="1" baseline="-25000"/>
              <a:t>i+1</a:t>
            </a:r>
            <a:endParaRPr lang="en-US" sz="1600" b="1"/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41313" y="5859463"/>
            <a:ext cx="4387850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ct val="20000"/>
              </a:spcBef>
              <a:buClr>
                <a:srgbClr val="F30D0D"/>
              </a:buClr>
              <a:buFont typeface="Times" charset="0"/>
              <a:buAutoNum type="arabicPeriod"/>
            </a:pPr>
            <a:r>
              <a:rPr lang="en-US" i="1">
                <a:solidFill>
                  <a:srgbClr val="F30D0D"/>
                </a:solidFill>
              </a:rPr>
              <a:t>P is loaded on each iteration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709668" name="Rectangle 36"/>
          <p:cNvSpPr>
            <a:spLocks noChangeArrowheads="1"/>
          </p:cNvSpPr>
          <p:nvPr/>
        </p:nvSpPr>
        <p:spPr bwMode="auto">
          <a:xfrm>
            <a:off x="665163" y="541020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 is loop invariant, but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16050" y="1341438"/>
            <a:ext cx="1370013" cy="255905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709670" name="Text Box 38"/>
          <p:cNvSpPr txBox="1">
            <a:spLocks noChangeArrowheads="1"/>
          </p:cNvSpPr>
          <p:nvPr/>
        </p:nvSpPr>
        <p:spPr bwMode="auto">
          <a:xfrm>
            <a:off x="1412875" y="3522663"/>
            <a:ext cx="45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30D0D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46805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2: Change the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6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2: Change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763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Jimmy Lin’s hypothesis </a:t>
            </a:r>
            <a:r>
              <a:rPr lang="en-US" sz="1800"/>
              <a:t>[SIGMOD 12, ARXIV tech report]</a:t>
            </a:r>
            <a:endParaRPr lang="en-US" sz="2800"/>
          </a:p>
          <a:p>
            <a:pPr lvl="1"/>
            <a:r>
              <a:rPr lang="en-US" sz="2400"/>
              <a:t>Iteration can be eliminated in most cases</a:t>
            </a:r>
          </a:p>
          <a:p>
            <a:r>
              <a:rPr lang="en-US" sz="2800">
                <a:solidFill>
                  <a:srgbClr val="0000FF"/>
                </a:solidFill>
              </a:rPr>
              <a:t>Ex:</a:t>
            </a:r>
            <a:r>
              <a:rPr lang="en-US" sz="2800"/>
              <a:t> stochastic gradient descent instead of batch gradient descent</a:t>
            </a:r>
          </a:p>
          <a:p>
            <a:pPr lvl="1"/>
            <a:r>
              <a:rPr lang="en-US" sz="2400"/>
              <a:t>Consider influence from each training example independently, in parallel</a:t>
            </a:r>
          </a:p>
          <a:p>
            <a:pPr lvl="1"/>
            <a:r>
              <a:rPr lang="en-US" sz="2400"/>
              <a:t>HogWild [Recht, Re, Wright, Niu NIPS 2011]</a:t>
            </a:r>
          </a:p>
          <a:p>
            <a:pPr lvl="1"/>
            <a:r>
              <a:rPr lang="en-US" sz="2400"/>
              <a:t>Parallelized Stochastic Gradient Descent [Zinkevich et. al 2010]</a:t>
            </a:r>
          </a:p>
          <a:p>
            <a:r>
              <a:rPr lang="en-US" sz="2800">
                <a:solidFill>
                  <a:srgbClr val="0000FF"/>
                </a:solidFill>
              </a:rPr>
              <a:t>Ex:</a:t>
            </a:r>
            <a:r>
              <a:rPr lang="en-US" sz="2800"/>
              <a:t> Approximate graph algorithms</a:t>
            </a:r>
          </a:p>
          <a:p>
            <a:r>
              <a:rPr lang="en-US" sz="2800">
                <a:solidFill>
                  <a:srgbClr val="0000FF"/>
                </a:solidFill>
              </a:rPr>
              <a:t>Ex:</a:t>
            </a:r>
            <a:r>
              <a:rPr lang="en-US" sz="2800"/>
              <a:t> Streaming / One-pass k-means</a:t>
            </a:r>
          </a:p>
          <a:p>
            <a:r>
              <a:rPr lang="en-US" sz="2800"/>
              <a:t>General form of these tricks unknown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5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Picture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553200" cy="19919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05200" y="3124200"/>
            <a:ext cx="4648200" cy="1143000"/>
            <a:chOff x="3352800" y="5029200"/>
            <a:chExt cx="46482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3352800" y="5715000"/>
              <a:ext cx="533400" cy="45720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400" y="5029200"/>
              <a:ext cx="403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Program still converges, even if F does not operate on the whole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65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3: Tweak the System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606A-E2D8-6141-95C2-66E7F8DF9923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0AEC-F2B0-6B42-ADFE-6CD9449C6DB3}" type="slidenum">
              <a:rPr lang="en-US"/>
              <a:pPr/>
              <a:t>18</a:t>
            </a:fld>
            <a:endParaRPr lang="en-US"/>
          </a:p>
        </p:txBody>
      </p:sp>
      <p:sp>
        <p:nvSpPr>
          <p:cNvPr id="702509" name="Rectangle 4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Method 3: Tweak the System: Inter-iteration caching</a:t>
            </a:r>
          </a:p>
        </p:txBody>
      </p:sp>
      <p:sp>
        <p:nvSpPr>
          <p:cNvPr id="702510" name="Line 46"/>
          <p:cNvSpPr>
            <a:spLocks noChangeShapeType="1"/>
          </p:cNvSpPr>
          <p:nvPr/>
        </p:nvSpPr>
        <p:spPr bwMode="auto">
          <a:xfrm flipV="1">
            <a:off x="889000" y="4032250"/>
            <a:ext cx="12700" cy="1571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12" name="Text Box 48"/>
          <p:cNvSpPr txBox="1">
            <a:spLocks noChangeArrowheads="1"/>
          </p:cNvSpPr>
          <p:nvPr/>
        </p:nvSpPr>
        <p:spPr bwMode="auto">
          <a:xfrm>
            <a:off x="639763" y="5638800"/>
            <a:ext cx="376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30D0D"/>
                </a:solidFill>
              </a:rPr>
              <a:t>Mapper input cache (MI)</a:t>
            </a:r>
          </a:p>
        </p:txBody>
      </p:sp>
      <p:sp>
        <p:nvSpPr>
          <p:cNvPr id="702513" name="Text Box 49"/>
          <p:cNvSpPr txBox="1">
            <a:spLocks noChangeArrowheads="1"/>
          </p:cNvSpPr>
          <p:nvPr/>
        </p:nvSpPr>
        <p:spPr bwMode="auto">
          <a:xfrm>
            <a:off x="1689100" y="5141912"/>
            <a:ext cx="418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72737D"/>
                </a:solidFill>
              </a:rPr>
              <a:t>Mapper output cache (MO)</a:t>
            </a:r>
          </a:p>
        </p:txBody>
      </p:sp>
      <p:sp>
        <p:nvSpPr>
          <p:cNvPr id="702514" name="Line 50"/>
          <p:cNvSpPr>
            <a:spLocks noChangeShapeType="1"/>
          </p:cNvSpPr>
          <p:nvPr/>
        </p:nvSpPr>
        <p:spPr bwMode="auto">
          <a:xfrm flipH="1" flipV="1">
            <a:off x="1944688" y="4014787"/>
            <a:ext cx="12700" cy="1139825"/>
          </a:xfrm>
          <a:prstGeom prst="line">
            <a:avLst/>
          </a:prstGeom>
          <a:noFill/>
          <a:ln w="38100">
            <a:solidFill>
              <a:srgbClr val="72737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15" name="Text Box 51"/>
          <p:cNvSpPr txBox="1">
            <a:spLocks noChangeArrowheads="1"/>
          </p:cNvSpPr>
          <p:nvPr/>
        </p:nvSpPr>
        <p:spPr bwMode="auto">
          <a:xfrm>
            <a:off x="4473575" y="4562475"/>
            <a:ext cx="418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30D0D"/>
                </a:solidFill>
              </a:rPr>
              <a:t>Reducer input cache (RI)</a:t>
            </a:r>
          </a:p>
        </p:txBody>
      </p:sp>
      <p:sp>
        <p:nvSpPr>
          <p:cNvPr id="702516" name="Line 52"/>
          <p:cNvSpPr>
            <a:spLocks noChangeShapeType="1"/>
          </p:cNvSpPr>
          <p:nvPr/>
        </p:nvSpPr>
        <p:spPr bwMode="auto">
          <a:xfrm flipH="1" flipV="1">
            <a:off x="4665663" y="3694112"/>
            <a:ext cx="12700" cy="8112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17" name="Text Box 53"/>
          <p:cNvSpPr txBox="1">
            <a:spLocks noChangeArrowheads="1"/>
          </p:cNvSpPr>
          <p:nvPr/>
        </p:nvSpPr>
        <p:spPr bwMode="auto">
          <a:xfrm>
            <a:off x="5332413" y="3995737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30D0D"/>
                </a:solidFill>
              </a:rPr>
              <a:t>Reducer output cache (RO)</a:t>
            </a:r>
          </a:p>
        </p:txBody>
      </p:sp>
      <p:grpSp>
        <p:nvGrpSpPr>
          <p:cNvPr id="702524" name="Group 60"/>
          <p:cNvGrpSpPr>
            <a:grpSpLocks/>
          </p:cNvGrpSpPr>
          <p:nvPr/>
        </p:nvGrpSpPr>
        <p:grpSpPr bwMode="auto">
          <a:xfrm>
            <a:off x="620713" y="1947862"/>
            <a:ext cx="5367337" cy="2028825"/>
            <a:chOff x="391" y="1144"/>
            <a:chExt cx="3381" cy="1278"/>
          </a:xfrm>
        </p:grpSpPr>
        <p:sp>
          <p:nvSpPr>
            <p:cNvPr id="4" name="Flowchart: Process 3"/>
            <p:cNvSpPr/>
            <p:nvPr/>
          </p:nvSpPr>
          <p:spPr>
            <a:xfrm>
              <a:off x="679" y="1144"/>
              <a:ext cx="480" cy="288"/>
            </a:xfrm>
            <a:prstGeom prst="flowChartProcess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79" y="1624"/>
              <a:ext cx="480" cy="288"/>
            </a:xfrm>
            <a:prstGeom prst="flowChartProcess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79" y="2064"/>
              <a:ext cx="480" cy="288"/>
            </a:xfrm>
            <a:prstGeom prst="flowChartProcess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</a:t>
              </a:r>
            </a:p>
          </p:txBody>
        </p: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1167" y="1288"/>
              <a:ext cx="720" cy="192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59" y="1768"/>
              <a:ext cx="720" cy="192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1159" y="1480"/>
              <a:ext cx="720" cy="720"/>
            </a:xfrm>
            <a:prstGeom prst="straightConnector1">
              <a:avLst/>
            </a:prstGeom>
            <a:noFill/>
            <a:ln w="47625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1"/>
            <p:cNvCxnSpPr>
              <a:cxnSpLocks noChangeShapeType="1"/>
              <a:stCxn id="5" idx="3"/>
            </p:cNvCxnSpPr>
            <p:nvPr/>
          </p:nvCxnSpPr>
          <p:spPr bwMode="auto">
            <a:xfrm flipV="1">
              <a:off x="1167" y="1480"/>
              <a:ext cx="720" cy="288"/>
            </a:xfrm>
            <a:prstGeom prst="straightConnector1">
              <a:avLst/>
            </a:prstGeom>
            <a:noFill/>
            <a:ln w="47625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2"/>
            <p:cNvCxnSpPr>
              <a:stCxn id="4" idx="3"/>
            </p:cNvCxnSpPr>
            <p:nvPr/>
          </p:nvCxnSpPr>
          <p:spPr>
            <a:xfrm>
              <a:off x="1167" y="1288"/>
              <a:ext cx="720" cy="672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 noChangeShapeType="1"/>
              <a:stCxn id="6" idx="3"/>
            </p:cNvCxnSpPr>
            <p:nvPr/>
          </p:nvCxnSpPr>
          <p:spPr bwMode="auto">
            <a:xfrm flipV="1">
              <a:off x="1167" y="1968"/>
              <a:ext cx="720" cy="240"/>
            </a:xfrm>
            <a:prstGeom prst="straightConnector1">
              <a:avLst/>
            </a:prstGeom>
            <a:noFill/>
            <a:ln w="47625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>
            <a:xfrm>
              <a:off x="391" y="1288"/>
              <a:ext cx="288" cy="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1" y="1768"/>
              <a:ext cx="288" cy="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91" y="2200"/>
              <a:ext cx="288" cy="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3107" y="1335"/>
              <a:ext cx="288" cy="288"/>
            </a:xfrm>
            <a:prstGeom prst="flowChartConnector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3107" y="1815"/>
              <a:ext cx="288" cy="288"/>
            </a:xfrm>
            <a:prstGeom prst="flowChartConnector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740" y="1479"/>
              <a:ext cx="367" cy="2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731" y="1959"/>
              <a:ext cx="384" cy="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740" y="1479"/>
              <a:ext cx="367" cy="50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2731" y="1499"/>
              <a:ext cx="376" cy="460"/>
            </a:xfrm>
            <a:prstGeom prst="straightConnector1">
              <a:avLst/>
            </a:prstGeom>
            <a:noFill/>
            <a:ln w="47625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2518" name="Line 54"/>
            <p:cNvSpPr>
              <a:spLocks noChangeShapeType="1"/>
            </p:cNvSpPr>
            <p:nvPr/>
          </p:nvSpPr>
          <p:spPr bwMode="auto">
            <a:xfrm flipH="1" flipV="1">
              <a:off x="3481" y="2216"/>
              <a:ext cx="8" cy="2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19" name="Text Box 55"/>
            <p:cNvSpPr txBox="1">
              <a:spLocks noChangeArrowheads="1"/>
            </p:cNvSpPr>
            <p:nvPr/>
          </p:nvSpPr>
          <p:spPr bwMode="auto">
            <a:xfrm>
              <a:off x="2004" y="1269"/>
              <a:ext cx="6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0"/>
                <a:t>…</a:t>
              </a:r>
            </a:p>
          </p:txBody>
        </p:sp>
        <p:cxnSp>
          <p:nvCxnSpPr>
            <p:cNvPr id="2" name="Straight Arrow Connector 51"/>
            <p:cNvCxnSpPr/>
            <p:nvPr/>
          </p:nvCxnSpPr>
          <p:spPr>
            <a:xfrm>
              <a:off x="3397" y="1477"/>
              <a:ext cx="367" cy="2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52"/>
            <p:cNvCxnSpPr/>
            <p:nvPr/>
          </p:nvCxnSpPr>
          <p:spPr>
            <a:xfrm>
              <a:off x="3388" y="1957"/>
              <a:ext cx="384" cy="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2522" name="AutoShape 58"/>
          <p:cNvSpPr>
            <a:spLocks/>
          </p:cNvSpPr>
          <p:nvPr/>
        </p:nvSpPr>
        <p:spPr bwMode="auto">
          <a:xfrm rot="5400000">
            <a:off x="3148806" y="-634206"/>
            <a:ext cx="274637" cy="4584700"/>
          </a:xfrm>
          <a:prstGeom prst="leftBrace">
            <a:avLst>
              <a:gd name="adj1" fmla="val 13911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523" name="Text Box 59"/>
          <p:cNvSpPr txBox="1">
            <a:spLocks noChangeArrowheads="1"/>
          </p:cNvSpPr>
          <p:nvPr/>
        </p:nvSpPr>
        <p:spPr bwMode="auto">
          <a:xfrm>
            <a:off x="2565400" y="1049337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Loop body</a:t>
            </a:r>
          </a:p>
        </p:txBody>
      </p:sp>
    </p:spTree>
    <p:extLst>
      <p:ext uri="{BB962C8B-B14F-4D97-AF65-F5344CB8AC3E}">
        <p14:creationId xmlns:p14="http://schemas.microsoft.com/office/powerpoint/2010/main" val="397306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Most important: Cache Loop-Invariant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19</a:t>
            </a:fld>
            <a:endParaRPr 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1442904" y="4326991"/>
            <a:ext cx="662308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Flowchart: Process 3"/>
          <p:cNvSpPr>
            <a:spLocks noChangeArrowheads="1"/>
          </p:cNvSpPr>
          <p:nvPr/>
        </p:nvSpPr>
        <p:spPr bwMode="auto">
          <a:xfrm>
            <a:off x="2225355" y="3182246"/>
            <a:ext cx="718504" cy="375054"/>
          </a:xfrm>
          <a:prstGeom prst="flowChartProcess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dirty="0" smtClean="0">
                <a:latin typeface="Arial" charset="0"/>
                <a:cs typeface="ＭＳ Ｐゴシック" charset="0"/>
              </a:rPr>
              <a:t>map</a:t>
            </a:r>
            <a:endParaRPr lang="en-US" dirty="0">
              <a:latin typeface="Arial" charset="0"/>
              <a:cs typeface="ＭＳ Ｐゴシック" charset="0"/>
            </a:endParaRPr>
          </a:p>
        </p:txBody>
      </p:sp>
      <p:cxnSp>
        <p:nvCxnSpPr>
          <p:cNvPr id="13" name="Straight Arrow Connector 12"/>
          <p:cNvCxnSpPr>
            <a:stCxn id="10" idx="3"/>
            <a:endCxn id="51" idx="2"/>
          </p:cNvCxnSpPr>
          <p:nvPr/>
        </p:nvCxnSpPr>
        <p:spPr>
          <a:xfrm flipV="1">
            <a:off x="2943859" y="3366918"/>
            <a:ext cx="1160490" cy="28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52" idx="2"/>
          </p:cNvCxnSpPr>
          <p:nvPr/>
        </p:nvCxnSpPr>
        <p:spPr>
          <a:xfrm>
            <a:off x="2943859" y="3369773"/>
            <a:ext cx="1160490" cy="5192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3"/>
            <a:endCxn id="10" idx="1"/>
          </p:cNvCxnSpPr>
          <p:nvPr/>
        </p:nvCxnSpPr>
        <p:spPr>
          <a:xfrm>
            <a:off x="1854594" y="3367304"/>
            <a:ext cx="370761" cy="2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4"/>
          <p:cNvSpPr/>
          <p:nvPr/>
        </p:nvSpPr>
        <p:spPr>
          <a:xfrm>
            <a:off x="5844177" y="3210926"/>
            <a:ext cx="728546" cy="3124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Flowchart: Process 26"/>
          <p:cNvSpPr/>
          <p:nvPr/>
        </p:nvSpPr>
        <p:spPr>
          <a:xfrm>
            <a:off x="5826113" y="3738224"/>
            <a:ext cx="728546" cy="3108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Flowchart: Connector 28"/>
          <p:cNvSpPr/>
          <p:nvPr/>
        </p:nvSpPr>
        <p:spPr>
          <a:xfrm>
            <a:off x="7228549" y="3579989"/>
            <a:ext cx="1153451" cy="3032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</a:p>
        </p:txBody>
      </p:sp>
      <p:sp>
        <p:nvSpPr>
          <p:cNvPr id="25" name="Flowchart: Connector 29"/>
          <p:cNvSpPr/>
          <p:nvPr/>
        </p:nvSpPr>
        <p:spPr>
          <a:xfrm>
            <a:off x="7228549" y="4355795"/>
            <a:ext cx="1153451" cy="3032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6" name="Straight Arrow Connector 25"/>
          <p:cNvCxnSpPr>
            <a:stCxn id="22" idx="3"/>
            <a:endCxn id="25" idx="2"/>
          </p:cNvCxnSpPr>
          <p:nvPr/>
        </p:nvCxnSpPr>
        <p:spPr>
          <a:xfrm>
            <a:off x="6572723" y="3367152"/>
            <a:ext cx="655826" cy="11402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24" idx="2"/>
          </p:cNvCxnSpPr>
          <p:nvPr/>
        </p:nvCxnSpPr>
        <p:spPr>
          <a:xfrm flipV="1">
            <a:off x="6554659" y="3731627"/>
            <a:ext cx="673890" cy="1620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24" idx="2"/>
          </p:cNvCxnSpPr>
          <p:nvPr/>
        </p:nvCxnSpPr>
        <p:spPr>
          <a:xfrm>
            <a:off x="6572723" y="3367152"/>
            <a:ext cx="655826" cy="364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 noChangeShapeType="1"/>
            <a:stCxn id="23" idx="3"/>
            <a:endCxn id="25" idx="2"/>
          </p:cNvCxnSpPr>
          <p:nvPr/>
        </p:nvCxnSpPr>
        <p:spPr bwMode="auto">
          <a:xfrm>
            <a:off x="6554659" y="3893656"/>
            <a:ext cx="673890" cy="61377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ight Brace 29"/>
          <p:cNvSpPr>
            <a:spLocks/>
          </p:cNvSpPr>
          <p:nvPr/>
        </p:nvSpPr>
        <p:spPr bwMode="auto">
          <a:xfrm rot="16200000">
            <a:off x="3442982" y="1618938"/>
            <a:ext cx="294044" cy="2729291"/>
          </a:xfrm>
          <a:prstGeom prst="rightBrace">
            <a:avLst>
              <a:gd name="adj1" fmla="val 112509"/>
              <a:gd name="adj2" fmla="val 50000"/>
            </a:avLst>
          </a:prstGeom>
          <a:noFill/>
          <a:ln w="254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2400">
              <a:latin typeface="Arial" charset="0"/>
              <a:cs typeface="ＭＳ Ｐゴシック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262352" y="2546866"/>
            <a:ext cx="1238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ＭＳ Ｐゴシック" charset="0"/>
              </a:rPr>
              <a:t>Join</a:t>
            </a:r>
            <a:endParaRPr lang="en-US" sz="1400" dirty="0">
              <a:latin typeface="Arial" charset="0"/>
              <a:cs typeface="ＭＳ Ｐゴシック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482462" y="2533060"/>
            <a:ext cx="1567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Difference</a:t>
            </a:r>
            <a:endParaRPr lang="en-US" sz="1400" dirty="0">
              <a:latin typeface="Arial" charset="0"/>
              <a:cs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90142" y="3013361"/>
            <a:ext cx="9644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>
                <a:latin typeface="Arial" charset="0"/>
                <a:cs typeface="ＭＳ Ｐゴシック" charset="0"/>
              </a:rPr>
              <a:t>ΔA</a:t>
            </a:r>
            <a:r>
              <a:rPr lang="en-US" baseline="-25000" dirty="0" smtClean="0">
                <a:latin typeface="Arial" charset="0"/>
                <a:cs typeface="ＭＳ Ｐゴシック" charset="0"/>
              </a:rPr>
              <a:t>i-1</a:t>
            </a:r>
            <a:endParaRPr lang="en-US" baseline="-25000" dirty="0">
              <a:latin typeface="Arial" charset="0"/>
              <a:cs typeface="ＭＳ Ｐゴシック" charset="0"/>
            </a:endParaRPr>
          </a:p>
        </p:txBody>
      </p:sp>
      <p:sp>
        <p:nvSpPr>
          <p:cNvPr id="38" name="Flowchart: Process 26"/>
          <p:cNvSpPr/>
          <p:nvPr/>
        </p:nvSpPr>
        <p:spPr>
          <a:xfrm>
            <a:off x="5789811" y="4299888"/>
            <a:ext cx="728546" cy="34240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9" name="Straight Arrow Connector 38"/>
          <p:cNvCxnSpPr>
            <a:stCxn id="40" idx="3"/>
            <a:endCxn id="38" idx="1"/>
          </p:cNvCxnSpPr>
          <p:nvPr/>
        </p:nvCxnSpPr>
        <p:spPr>
          <a:xfrm flipV="1">
            <a:off x="4872896" y="4471089"/>
            <a:ext cx="916915" cy="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141814" y="4117330"/>
            <a:ext cx="7310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Arial" charset="0"/>
                <a:cs typeface="ＭＳ Ｐゴシック" charset="0"/>
              </a:rPr>
              <a:t>A</a:t>
            </a:r>
            <a:r>
              <a:rPr lang="en-US" baseline="-25000" dirty="0" smtClean="0">
                <a:latin typeface="Arial" charset="0"/>
                <a:cs typeface="ＭＳ Ｐゴシック" charset="0"/>
              </a:rPr>
              <a:t>i</a:t>
            </a:r>
            <a:r>
              <a:rPr lang="en-US" baseline="30000" dirty="0" smtClean="0">
                <a:latin typeface="Arial" charset="0"/>
                <a:cs typeface="ＭＳ Ｐゴシック" charset="0"/>
              </a:rPr>
              <a:t>(0)</a:t>
            </a:r>
            <a:endParaRPr lang="en-US" baseline="30000" dirty="0">
              <a:latin typeface="Arial" charset="0"/>
              <a:cs typeface="ＭＳ Ｐゴシック" charset="0"/>
            </a:endParaRPr>
          </a:p>
        </p:txBody>
      </p:sp>
      <p:cxnSp>
        <p:nvCxnSpPr>
          <p:cNvPr id="41" name="Straight Arrow Connector 40"/>
          <p:cNvCxnSpPr>
            <a:endCxn id="56" idx="1"/>
          </p:cNvCxnSpPr>
          <p:nvPr/>
        </p:nvCxnSpPr>
        <p:spPr>
          <a:xfrm flipV="1">
            <a:off x="4875785" y="5020903"/>
            <a:ext cx="916914" cy="92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50453" y="4702314"/>
            <a:ext cx="7253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ＭＳ Ｐゴシック" charset="0"/>
              </a:rPr>
              <a:t>A</a:t>
            </a:r>
            <a:r>
              <a:rPr lang="en-US" baseline="-25000" dirty="0">
                <a:latin typeface="Arial" charset="0"/>
                <a:cs typeface="ＭＳ Ｐゴシック" charset="0"/>
              </a:rPr>
              <a:t>i</a:t>
            </a:r>
            <a:r>
              <a:rPr lang="en-US" baseline="30000" dirty="0" smtClean="0">
                <a:latin typeface="Arial" charset="0"/>
                <a:cs typeface="ＭＳ Ｐゴシック" charset="0"/>
              </a:rPr>
              <a:t>(1)</a:t>
            </a:r>
            <a:endParaRPr lang="en-US" baseline="30000" dirty="0">
              <a:latin typeface="Arial" charset="0"/>
              <a:cs typeface="ＭＳ Ｐゴシック" charset="0"/>
            </a:endParaRPr>
          </a:p>
        </p:txBody>
      </p:sp>
      <p:cxnSp>
        <p:nvCxnSpPr>
          <p:cNvPr id="43" name="Straight Arrow Connector 42"/>
          <p:cNvCxnSpPr>
            <a:stCxn id="38" idx="3"/>
            <a:endCxn id="24" idx="2"/>
          </p:cNvCxnSpPr>
          <p:nvPr/>
        </p:nvCxnSpPr>
        <p:spPr>
          <a:xfrm flipV="1">
            <a:off x="6518356" y="3731627"/>
            <a:ext cx="710193" cy="7394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25" idx="2"/>
          </p:cNvCxnSpPr>
          <p:nvPr/>
        </p:nvCxnSpPr>
        <p:spPr>
          <a:xfrm>
            <a:off x="6518356" y="4471089"/>
            <a:ext cx="710193" cy="363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3"/>
            <a:endCxn id="25" idx="2"/>
          </p:cNvCxnSpPr>
          <p:nvPr/>
        </p:nvCxnSpPr>
        <p:spPr>
          <a:xfrm flipV="1">
            <a:off x="6521245" y="4507433"/>
            <a:ext cx="707304" cy="5134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6" idx="3"/>
            <a:endCxn id="24" idx="2"/>
          </p:cNvCxnSpPr>
          <p:nvPr/>
        </p:nvCxnSpPr>
        <p:spPr>
          <a:xfrm flipV="1">
            <a:off x="6521245" y="3731627"/>
            <a:ext cx="707304" cy="12892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28"/>
          <p:cNvSpPr/>
          <p:nvPr/>
        </p:nvSpPr>
        <p:spPr>
          <a:xfrm>
            <a:off x="4104349" y="3210926"/>
            <a:ext cx="1153451" cy="31198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Flowchart: Connector 28"/>
          <p:cNvSpPr/>
          <p:nvPr/>
        </p:nvSpPr>
        <p:spPr>
          <a:xfrm>
            <a:off x="4104349" y="3725644"/>
            <a:ext cx="1153451" cy="32675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3" name="Straight Arrow Connector 52"/>
          <p:cNvCxnSpPr>
            <a:stCxn id="51" idx="6"/>
            <a:endCxn id="22" idx="1"/>
          </p:cNvCxnSpPr>
          <p:nvPr/>
        </p:nvCxnSpPr>
        <p:spPr>
          <a:xfrm>
            <a:off x="5257800" y="3366918"/>
            <a:ext cx="586377" cy="2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6"/>
            <a:endCxn id="23" idx="1"/>
          </p:cNvCxnSpPr>
          <p:nvPr/>
        </p:nvCxnSpPr>
        <p:spPr>
          <a:xfrm>
            <a:off x="5257800" y="3889021"/>
            <a:ext cx="568313" cy="4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>
            <a:spLocks/>
          </p:cNvSpPr>
          <p:nvPr/>
        </p:nvSpPr>
        <p:spPr bwMode="auto">
          <a:xfrm rot="16200000">
            <a:off x="6932485" y="1681091"/>
            <a:ext cx="297096" cy="2601934"/>
          </a:xfrm>
          <a:prstGeom prst="rightBrace">
            <a:avLst>
              <a:gd name="adj1" fmla="val 112509"/>
              <a:gd name="adj2" fmla="val 50000"/>
            </a:avLst>
          </a:prstGeom>
          <a:noFill/>
          <a:ln w="254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2400">
              <a:latin typeface="Arial" charset="0"/>
              <a:cs typeface="ＭＳ Ｐゴシック" charset="0"/>
            </a:endParaRPr>
          </a:p>
        </p:txBody>
      </p:sp>
      <p:sp>
        <p:nvSpPr>
          <p:cNvPr id="56" name="Flowchart: Process 26"/>
          <p:cNvSpPr/>
          <p:nvPr/>
        </p:nvSpPr>
        <p:spPr>
          <a:xfrm>
            <a:off x="5792699" y="4849702"/>
            <a:ext cx="728546" cy="34240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564530" y="3553420"/>
            <a:ext cx="1708738" cy="1184845"/>
            <a:chOff x="2360188" y="4417675"/>
            <a:chExt cx="1708738" cy="1184845"/>
          </a:xfrm>
        </p:grpSpPr>
        <p:cxnSp>
          <p:nvCxnSpPr>
            <p:cNvPr id="20" name="Straight Arrow Connector 19"/>
            <p:cNvCxnSpPr>
              <a:stCxn id="57" idx="4"/>
              <a:endCxn id="51" idx="3"/>
            </p:cNvCxnSpPr>
            <p:nvPr/>
          </p:nvCxnSpPr>
          <p:spPr>
            <a:xfrm flipV="1">
              <a:off x="3617121" y="4417675"/>
              <a:ext cx="451805" cy="40432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8" idx="4"/>
              <a:endCxn id="52" idx="3"/>
            </p:cNvCxnSpPr>
            <p:nvPr/>
          </p:nvCxnSpPr>
          <p:spPr>
            <a:xfrm flipV="1">
              <a:off x="3632394" y="4945001"/>
              <a:ext cx="436532" cy="44166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64968" y="5140855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(1)</a:t>
              </a:r>
              <a:endParaRPr lang="en-US" b="1" baseline="30000" dirty="0">
                <a:solidFill>
                  <a:schemeClr val="accent2"/>
                </a:solidFill>
                <a:latin typeface="Arial" charset="0"/>
                <a:cs typeface="ＭＳ Ｐゴシック" charset="0"/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2360188" y="4610195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solidFill>
                  <a:schemeClr val="accent2"/>
                </a:solidFill>
                <a:latin typeface="Arial" charset="0"/>
                <a:cs typeface="ＭＳ Ｐゴシック" charset="0"/>
              </a:endParaRPr>
            </a:p>
          </p:txBody>
        </p:sp>
        <p:sp>
          <p:nvSpPr>
            <p:cNvPr id="57" name="Can 56"/>
            <p:cNvSpPr/>
            <p:nvPr/>
          </p:nvSpPr>
          <p:spPr>
            <a:xfrm>
              <a:off x="3191981" y="4691820"/>
              <a:ext cx="425140" cy="260350"/>
            </a:xfrm>
            <a:prstGeom prst="ca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an 57"/>
            <p:cNvSpPr/>
            <p:nvPr/>
          </p:nvSpPr>
          <p:spPr>
            <a:xfrm>
              <a:off x="3207254" y="5256491"/>
              <a:ext cx="425140" cy="260350"/>
            </a:xfrm>
            <a:prstGeom prst="ca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61542" y="2362200"/>
            <a:ext cx="26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i &gt; 0: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099158" y="3414455"/>
            <a:ext cx="3005191" cy="1375444"/>
            <a:chOff x="894816" y="4278710"/>
            <a:chExt cx="2609167" cy="1375444"/>
          </a:xfrm>
        </p:grpSpPr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1325407" y="5238783"/>
              <a:ext cx="662308" cy="301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7" name="Flowchart: Process 4"/>
            <p:cNvSpPr/>
            <p:nvPr/>
          </p:nvSpPr>
          <p:spPr>
            <a:xfrm>
              <a:off x="2107858" y="4607530"/>
              <a:ext cx="718504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Flowchart: Process 5"/>
            <p:cNvSpPr/>
            <p:nvPr/>
          </p:nvSpPr>
          <p:spPr>
            <a:xfrm>
              <a:off x="2107858" y="5140358"/>
              <a:ext cx="718504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9" name="Straight Arrow Connector 68"/>
            <p:cNvCxnSpPr>
              <a:stCxn id="67" idx="3"/>
            </p:cNvCxnSpPr>
            <p:nvPr/>
          </p:nvCxnSpPr>
          <p:spPr>
            <a:xfrm>
              <a:off x="2826362" y="4795057"/>
              <a:ext cx="677621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cxnSpLocks noChangeShapeType="1"/>
              <a:stCxn id="68" idx="3"/>
            </p:cNvCxnSpPr>
            <p:nvPr/>
          </p:nvCxnSpPr>
          <p:spPr bwMode="auto">
            <a:xfrm flipV="1">
              <a:off x="2826362" y="4278710"/>
              <a:ext cx="677621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Arrow Connector 70"/>
            <p:cNvCxnSpPr>
              <a:cxnSpLocks noChangeShapeType="1"/>
              <a:stCxn id="67" idx="3"/>
            </p:cNvCxnSpPr>
            <p:nvPr/>
          </p:nvCxnSpPr>
          <p:spPr bwMode="auto">
            <a:xfrm flipV="1">
              <a:off x="2826362" y="4278710"/>
              <a:ext cx="677621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Arrow Connector 71"/>
            <p:cNvCxnSpPr>
              <a:cxnSpLocks noChangeShapeType="1"/>
              <a:stCxn id="68" idx="3"/>
            </p:cNvCxnSpPr>
            <p:nvPr/>
          </p:nvCxnSpPr>
          <p:spPr bwMode="auto">
            <a:xfrm flipV="1">
              <a:off x="2826362" y="4800813"/>
              <a:ext cx="677621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Arrow Connector 72"/>
            <p:cNvCxnSpPr>
              <a:stCxn id="78" idx="3"/>
              <a:endCxn id="67" idx="1"/>
            </p:cNvCxnSpPr>
            <p:nvPr/>
          </p:nvCxnSpPr>
          <p:spPr>
            <a:xfrm flipV="1">
              <a:off x="1738914" y="4795057"/>
              <a:ext cx="368944" cy="106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7" idx="3"/>
              <a:endCxn id="68" idx="1"/>
            </p:cNvCxnSpPr>
            <p:nvPr/>
          </p:nvCxnSpPr>
          <p:spPr>
            <a:xfrm flipV="1">
              <a:off x="1721829" y="5327885"/>
              <a:ext cx="386029" cy="73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911901" y="4536497"/>
              <a:ext cx="1998141" cy="1117657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2944947" y="4577927"/>
              <a:ext cx="474445" cy="69496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894816" y="5104367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911901" y="4574857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1676400"/>
            <a:ext cx="481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i = 0: Load a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402068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Iterative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 Analytics</a:t>
            </a:r>
          </a:p>
          <a:p>
            <a:r>
              <a:rPr lang="en-US"/>
              <a:t>Recursive Relational Queries</a:t>
            </a:r>
          </a:p>
          <a:p>
            <a:r>
              <a:rPr lang="en-US"/>
              <a:t>Clustering</a:t>
            </a:r>
          </a:p>
          <a:p>
            <a:pPr lvl="1"/>
            <a:r>
              <a:rPr lang="en-US"/>
              <a:t>k-means</a:t>
            </a:r>
          </a:p>
          <a:p>
            <a:r>
              <a:rPr lang="en-US"/>
              <a:t>Optimization</a:t>
            </a:r>
          </a:p>
          <a:p>
            <a:pPr lvl="1"/>
            <a:r>
              <a:rPr lang="en-US"/>
              <a:t>SGD, EM, …</a:t>
            </a:r>
          </a:p>
          <a:p>
            <a:endParaRPr lang="en-US"/>
          </a:p>
          <a:p>
            <a:r>
              <a:rPr lang="en-US"/>
              <a:t>Bottom line: Analytics implies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5461000" y="104174"/>
            <a:ext cx="3347933" cy="138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20</a:t>
            </a:fld>
            <a:endParaRPr lang="en-US"/>
          </a:p>
        </p:txBody>
      </p:sp>
      <p:pic>
        <p:nvPicPr>
          <p:cNvPr id="10" name="Picture 9" descr="join_cache_vs_nocach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2672"/>
            <a:ext cx="7086600" cy="511052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24000" y="2931258"/>
            <a:ext cx="3429000" cy="2895600"/>
            <a:chOff x="1981200" y="2438400"/>
            <a:chExt cx="3429000" cy="2895600"/>
          </a:xfrm>
        </p:grpSpPr>
        <p:sp>
          <p:nvSpPr>
            <p:cNvPr id="11" name="Oval 10"/>
            <p:cNvSpPr/>
            <p:nvPr/>
          </p:nvSpPr>
          <p:spPr>
            <a:xfrm>
              <a:off x="1981200" y="2438400"/>
              <a:ext cx="685800" cy="28956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9400" y="3219271"/>
              <a:ext cx="259080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First iteration is slow, as the invariant graph is shuffled and cached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4400" y="2016858"/>
            <a:ext cx="1981200" cy="457200"/>
            <a:chOff x="5181600" y="1524000"/>
            <a:chExt cx="1981200" cy="457200"/>
          </a:xfrm>
        </p:grpSpPr>
        <p:sp>
          <p:nvSpPr>
            <p:cNvPr id="14" name="Oval 13"/>
            <p:cNvSpPr/>
            <p:nvPr/>
          </p:nvSpPr>
          <p:spPr>
            <a:xfrm>
              <a:off x="5181600" y="1524000"/>
              <a:ext cx="685800" cy="4572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55608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failure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755104" y="3365730"/>
            <a:ext cx="41709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50759" y="5346930"/>
            <a:ext cx="41709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949950" y="3365730"/>
            <a:ext cx="1351548" cy="1981200"/>
            <a:chOff x="6407150" y="2872872"/>
            <a:chExt cx="1351548" cy="1981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07150" y="2872872"/>
              <a:ext cx="0" cy="19812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39498" y="348247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8000"/>
                  </a:solidFill>
                </a:rPr>
                <a:t>23X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1000" y="304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Caching Loop-Invariant Data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382649" y="56830"/>
            <a:ext cx="3347933" cy="1410340"/>
            <a:chOff x="966342" y="1424699"/>
            <a:chExt cx="5504028" cy="2689410"/>
          </a:xfrm>
        </p:grpSpPr>
        <p:sp>
          <p:nvSpPr>
            <p:cNvPr id="80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map</a:t>
              </a:r>
              <a:endParaRPr lang="en-US" sz="6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81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83" name="Straight Arrow Connector 82"/>
            <p:cNvCxnSpPr>
              <a:stCxn id="80" idx="3"/>
              <a:endCxn id="117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3"/>
              <a:endCxn id="118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 noChangeShapeType="1"/>
              <a:stCxn id="82" idx="3"/>
              <a:endCxn id="117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Arrow Connector 85"/>
            <p:cNvCxnSpPr>
              <a:cxnSpLocks noChangeShapeType="1"/>
              <a:stCxn id="81" idx="3"/>
              <a:endCxn id="117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Arrow Connector 86"/>
            <p:cNvCxnSpPr>
              <a:stCxn id="80" idx="3"/>
              <a:endCxn id="118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 noChangeShapeType="1"/>
              <a:stCxn id="82" idx="3"/>
              <a:endCxn id="118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Arrow Connector 88"/>
            <p:cNvCxnSpPr>
              <a:stCxn id="105" idx="3"/>
              <a:endCxn id="80" idx="1"/>
            </p:cNvCxnSpPr>
            <p:nvPr/>
          </p:nvCxnSpPr>
          <p:spPr>
            <a:xfrm flipV="1">
              <a:off x="1729208" y="2261411"/>
              <a:ext cx="293266" cy="596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7" idx="3"/>
              <a:endCxn id="81" idx="1"/>
            </p:cNvCxnSpPr>
            <p:nvPr/>
          </p:nvCxnSpPr>
          <p:spPr>
            <a:xfrm>
              <a:off x="1730645" y="2760123"/>
              <a:ext cx="291829" cy="147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6" idx="3"/>
              <a:endCxn id="82" idx="1"/>
            </p:cNvCxnSpPr>
            <p:nvPr/>
          </p:nvCxnSpPr>
          <p:spPr>
            <a:xfrm>
              <a:off x="1717131" y="3289631"/>
              <a:ext cx="305343" cy="18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95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96" name="Straight Arrow Connector 95"/>
            <p:cNvCxnSpPr>
              <a:stCxn id="92" idx="3"/>
              <a:endCxn id="95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3"/>
              <a:endCxn id="94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3"/>
              <a:endCxn id="94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cxnSpLocks noChangeShapeType="1"/>
              <a:stCxn id="93" idx="3"/>
              <a:endCxn id="95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Right Brace 99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>
                  <a:latin typeface="Arial" charset="0"/>
                  <a:cs typeface="ＭＳ Ｐゴシック" charset="0"/>
                </a:rPr>
                <a:t>Join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967865" y="1424699"/>
              <a:ext cx="1239986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4" name="Rectangle 26"/>
            <p:cNvSpPr>
              <a:spLocks noChangeArrowheads="1"/>
            </p:cNvSpPr>
            <p:nvPr/>
          </p:nvSpPr>
          <p:spPr bwMode="auto">
            <a:xfrm>
              <a:off x="2684598" y="2557774"/>
              <a:ext cx="375278" cy="69496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8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966342" y="2061955"/>
              <a:ext cx="76286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sz="800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076491" y="2554705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8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9" name="Straight Arrow Connector 108"/>
            <p:cNvCxnSpPr>
              <a:stCxn id="110" idx="3"/>
              <a:endCxn id="108" idx="1"/>
            </p:cNvCxnSpPr>
            <p:nvPr/>
          </p:nvCxnSpPr>
          <p:spPr>
            <a:xfrm>
              <a:off x="4116637" y="3349763"/>
              <a:ext cx="303352" cy="129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3538363" y="3144345"/>
              <a:ext cx="578275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11" name="Straight Arrow Connector 110"/>
            <p:cNvCxnSpPr>
              <a:stCxn id="112" idx="3"/>
              <a:endCxn id="122" idx="1"/>
            </p:cNvCxnSpPr>
            <p:nvPr/>
          </p:nvCxnSpPr>
          <p:spPr>
            <a:xfrm>
              <a:off x="4118921" y="3908691"/>
              <a:ext cx="303354" cy="38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545195" y="3703274"/>
              <a:ext cx="57372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800" dirty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13" name="Straight Arrow Connector 112"/>
            <p:cNvCxnSpPr>
              <a:stCxn id="108" idx="3"/>
              <a:endCxn id="94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8" idx="3"/>
              <a:endCxn id="95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2" idx="3"/>
              <a:endCxn id="95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22" idx="3"/>
              <a:endCxn id="94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9" name="Straight Arrow Connector 118"/>
            <p:cNvCxnSpPr>
              <a:stCxn id="117" idx="6"/>
              <a:endCxn id="92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8" idx="6"/>
              <a:endCxn id="93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ight Brace 120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2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936833" y="629294"/>
            <a:ext cx="490979" cy="58610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2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34A6-5EAE-AA4A-885C-B5E731F24DD0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D2-24C7-CB41-ADFB-9F775248C686}" type="slidenum">
              <a:rPr lang="en-US"/>
              <a:pPr/>
              <a:t>21</a:t>
            </a:fld>
            <a:endParaRPr 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584325" y="1936750"/>
            <a:ext cx="235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Join &amp; compute rank</a:t>
            </a:r>
            <a:r>
              <a:rPr lang="en-US" sz="14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1112838" y="3770313"/>
            <a:ext cx="431800" cy="222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1803400" y="2614613"/>
            <a:ext cx="627063" cy="338137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803400" y="3179763"/>
            <a:ext cx="627063" cy="338137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03400" y="3697288"/>
            <a:ext cx="627063" cy="338137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443163" y="2784475"/>
            <a:ext cx="939800" cy="22542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30463" y="3348038"/>
            <a:ext cx="939800" cy="227012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477294" y="2963069"/>
            <a:ext cx="846138" cy="9398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443163" y="3011488"/>
            <a:ext cx="939800" cy="338137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443163" y="2784475"/>
            <a:ext cx="939800" cy="7905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443163" y="3584575"/>
            <a:ext cx="939800" cy="282575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427163" y="2784475"/>
            <a:ext cx="376237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27163" y="3348038"/>
            <a:ext cx="376237" cy="158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27163" y="3856038"/>
            <a:ext cx="376237" cy="158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3746500" y="3009900"/>
            <a:ext cx="43815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46500" y="3575050"/>
            <a:ext cx="43815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195763" y="2840038"/>
            <a:ext cx="627062" cy="339725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184650" y="3405188"/>
            <a:ext cx="625475" cy="338137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311775" y="2840038"/>
            <a:ext cx="376238" cy="339725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5311775" y="3405188"/>
            <a:ext cx="376238" cy="338137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4835525" y="3009900"/>
            <a:ext cx="492125" cy="23813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4822825" y="3575050"/>
            <a:ext cx="50165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4835525" y="3009900"/>
            <a:ext cx="492125" cy="5873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4822825" y="3033713"/>
            <a:ext cx="490538" cy="541337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>
            <a:spLocks/>
          </p:cNvSpPr>
          <p:nvPr/>
        </p:nvSpPr>
        <p:spPr bwMode="auto">
          <a:xfrm rot="-5400000">
            <a:off x="2599531" y="1535907"/>
            <a:ext cx="225425" cy="1817688"/>
          </a:xfrm>
          <a:prstGeom prst="rightBrace">
            <a:avLst>
              <a:gd name="adj1" fmla="val 125132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200">
              <a:latin typeface="Arial" charset="0"/>
              <a:cs typeface="ＭＳ Ｐゴシック" charset="0"/>
            </a:endParaRP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rot="-5400000">
            <a:off x="4763294" y="1923256"/>
            <a:ext cx="282575" cy="1439863"/>
          </a:xfrm>
          <a:prstGeom prst="rightBrace">
            <a:avLst>
              <a:gd name="adj1" fmla="val 12462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200">
              <a:latin typeface="Arial" charset="0"/>
              <a:cs typeface="ＭＳ Ｐゴシック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41400" y="2501900"/>
            <a:ext cx="376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" charset="0"/>
                <a:cs typeface="ＭＳ Ｐゴシック" charset="0"/>
              </a:rPr>
              <a:t>R</a:t>
            </a:r>
            <a:r>
              <a:rPr lang="en-US" sz="1200" baseline="-25000">
                <a:latin typeface="Arial" charset="0"/>
                <a:cs typeface="ＭＳ Ｐゴシック" charset="0"/>
              </a:rPr>
              <a:t>i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990600" y="3546475"/>
            <a:ext cx="769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" charset="0"/>
                <a:cs typeface="ＭＳ Ｐゴシック" charset="0"/>
              </a:rPr>
              <a:t>L-split1</a:t>
            </a:r>
            <a:endParaRPr lang="en-US" sz="1200" b="1">
              <a:latin typeface="Arial" charset="0"/>
              <a:cs typeface="ＭＳ Ｐゴシック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03300" y="3000375"/>
            <a:ext cx="952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" charset="0"/>
                <a:cs typeface="ＭＳ Ｐゴシック" charset="0"/>
              </a:rPr>
              <a:t>L-split0</a:t>
            </a:r>
          </a:p>
        </p:txBody>
      </p:sp>
      <p:cxnSp>
        <p:nvCxnSpPr>
          <p:cNvPr id="42" name="Straight Arrow Connector 41"/>
          <p:cNvCxnSpPr>
            <a:stCxn id="29" idx="6"/>
          </p:cNvCxnSpPr>
          <p:nvPr/>
        </p:nvCxnSpPr>
        <p:spPr>
          <a:xfrm>
            <a:off x="5700713" y="3009900"/>
            <a:ext cx="376237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6"/>
          </p:cNvCxnSpPr>
          <p:nvPr/>
        </p:nvCxnSpPr>
        <p:spPr>
          <a:xfrm>
            <a:off x="5700713" y="3575050"/>
            <a:ext cx="376237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6075363" y="2840038"/>
            <a:ext cx="627062" cy="339725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6064250" y="3405188"/>
            <a:ext cx="625475" cy="338137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48" name="Flowchart: Connector 47"/>
          <p:cNvSpPr/>
          <p:nvPr/>
        </p:nvSpPr>
        <p:spPr>
          <a:xfrm>
            <a:off x="7191375" y="2840038"/>
            <a:ext cx="376238" cy="339725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7191375" y="3405188"/>
            <a:ext cx="376238" cy="338137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52" name="Straight Arrow Connector 51"/>
          <p:cNvCxnSpPr>
            <a:stCxn id="44" idx="3"/>
          </p:cNvCxnSpPr>
          <p:nvPr/>
        </p:nvCxnSpPr>
        <p:spPr>
          <a:xfrm>
            <a:off x="6715125" y="3009900"/>
            <a:ext cx="479425" cy="23813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3"/>
          </p:cNvCxnSpPr>
          <p:nvPr/>
        </p:nvCxnSpPr>
        <p:spPr>
          <a:xfrm>
            <a:off x="6702425" y="3575050"/>
            <a:ext cx="50165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6715125" y="3009900"/>
            <a:ext cx="479425" cy="58737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 noChangeShapeType="1"/>
            <a:stCxn id="46" idx="3"/>
          </p:cNvCxnSpPr>
          <p:nvPr/>
        </p:nvCxnSpPr>
        <p:spPr bwMode="auto">
          <a:xfrm flipV="1">
            <a:off x="6702425" y="3033713"/>
            <a:ext cx="490538" cy="541337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ight Brace 57"/>
          <p:cNvSpPr>
            <a:spLocks/>
          </p:cNvSpPr>
          <p:nvPr/>
        </p:nvSpPr>
        <p:spPr bwMode="auto">
          <a:xfrm rot="-5400000">
            <a:off x="6642894" y="1923256"/>
            <a:ext cx="282575" cy="1439863"/>
          </a:xfrm>
          <a:prstGeom prst="rightBrace">
            <a:avLst>
              <a:gd name="adj1" fmla="val 12462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200">
              <a:latin typeface="Arial" charset="0"/>
              <a:cs typeface="ＭＳ Ｐゴシック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371975" y="2106613"/>
            <a:ext cx="1377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  <a:cs typeface="ＭＳ Ｐゴシック" charset="0"/>
              </a:rPr>
              <a:t>Aggregate </a:t>
            </a:r>
            <a:r>
              <a:rPr lang="en-US" sz="12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38838" y="2106613"/>
            <a:ext cx="2192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  <a:cs typeface="ＭＳ Ｐゴシック" charset="0"/>
              </a:rPr>
              <a:t>fixpoint evaluation</a:t>
            </a:r>
            <a:r>
              <a:rPr lang="en-US" sz="12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397250" y="3398838"/>
            <a:ext cx="376238" cy="339725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2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394075" y="2860675"/>
            <a:ext cx="374650" cy="339725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2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718897" name="Rectangle 49"/>
          <p:cNvSpPr>
            <a:spLocks noChangeArrowheads="1"/>
          </p:cNvSpPr>
          <p:nvPr/>
        </p:nvSpPr>
        <p:spPr bwMode="auto">
          <a:xfrm>
            <a:off x="327025" y="601663"/>
            <a:ext cx="8393113" cy="668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908" name="Group 60"/>
          <p:cNvGrpSpPr>
            <a:grpSpLocks/>
          </p:cNvGrpSpPr>
          <p:nvPr/>
        </p:nvGrpSpPr>
        <p:grpSpPr bwMode="auto">
          <a:xfrm>
            <a:off x="1052513" y="419100"/>
            <a:ext cx="2921000" cy="3746500"/>
            <a:chOff x="663" y="264"/>
            <a:chExt cx="1840" cy="2360"/>
          </a:xfrm>
        </p:grpSpPr>
        <p:sp>
          <p:nvSpPr>
            <p:cNvPr id="718904" name="Rectangle 56"/>
            <p:cNvSpPr>
              <a:spLocks noChangeArrowheads="1"/>
            </p:cNvSpPr>
            <p:nvPr/>
          </p:nvSpPr>
          <p:spPr bwMode="auto">
            <a:xfrm>
              <a:off x="663" y="1427"/>
              <a:ext cx="1840" cy="1197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8851" name="Picture 3" descr="Picture 12.png                                                 000C4E1AMacintosh HD                   C63A6B94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" y="264"/>
              <a:ext cx="1472" cy="1135"/>
            </a:xfrm>
            <a:prstGeom prst="rect">
              <a:avLst/>
            </a:prstGeom>
            <a:noFill/>
            <a:ln w="508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8907" name="Group 59"/>
          <p:cNvGrpSpPr>
            <a:grpSpLocks/>
          </p:cNvGrpSpPr>
          <p:nvPr/>
        </p:nvGrpSpPr>
        <p:grpSpPr bwMode="auto">
          <a:xfrm>
            <a:off x="1344613" y="2538413"/>
            <a:ext cx="2279650" cy="3678237"/>
            <a:chOff x="847" y="1599"/>
            <a:chExt cx="1436" cy="2317"/>
          </a:xfrm>
        </p:grpSpPr>
        <p:sp>
          <p:nvSpPr>
            <p:cNvPr id="718905" name="Rectangle 57"/>
            <p:cNvSpPr>
              <a:spLocks noChangeArrowheads="1"/>
            </p:cNvSpPr>
            <p:nvPr/>
          </p:nvSpPr>
          <p:spPr bwMode="auto">
            <a:xfrm>
              <a:off x="1591" y="1599"/>
              <a:ext cx="355" cy="1551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8906" name="Picture 58" descr="Picture 13.png                                                 000C4E1AMacintosh HD                   C63A6B94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" y="2813"/>
              <a:ext cx="1436" cy="1103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8912" name="Group 64"/>
          <p:cNvGrpSpPr>
            <a:grpSpLocks/>
          </p:cNvGrpSpPr>
          <p:nvPr/>
        </p:nvGrpSpPr>
        <p:grpSpPr bwMode="auto">
          <a:xfrm>
            <a:off x="760413" y="2068513"/>
            <a:ext cx="7594600" cy="4181475"/>
            <a:chOff x="479" y="1303"/>
            <a:chExt cx="4784" cy="2634"/>
          </a:xfrm>
        </p:grpSpPr>
        <p:grpSp>
          <p:nvGrpSpPr>
            <p:cNvPr id="718909" name="Group 61"/>
            <p:cNvGrpSpPr>
              <a:grpSpLocks/>
            </p:cNvGrpSpPr>
            <p:nvPr/>
          </p:nvGrpSpPr>
          <p:grpSpPr bwMode="auto">
            <a:xfrm>
              <a:off x="479" y="1303"/>
              <a:ext cx="4784" cy="2582"/>
              <a:chOff x="479" y="1303"/>
              <a:chExt cx="4784" cy="2582"/>
            </a:xfrm>
          </p:grpSpPr>
          <p:pic>
            <p:nvPicPr>
              <p:cNvPr id="718850" name="Picture 2" descr="D:\my submission\vldb2010_bu\HaLoop\figure\tripleTotal.ep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2" y="2664"/>
                <a:ext cx="1464" cy="1221"/>
              </a:xfrm>
              <a:prstGeom prst="rect">
                <a:avLst/>
              </a:prstGeom>
              <a:noFill/>
              <a:ln w="25400">
                <a:solidFill>
                  <a:srgbClr val="99CC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</a:extLst>
            </p:spPr>
          </p:pic>
          <p:sp>
            <p:nvSpPr>
              <p:cNvPr id="718902" name="Rectangle 54"/>
              <p:cNvSpPr>
                <a:spLocks noChangeArrowheads="1"/>
              </p:cNvSpPr>
              <p:nvPr/>
            </p:nvSpPr>
            <p:spPr bwMode="auto">
              <a:xfrm>
                <a:off x="479" y="1303"/>
                <a:ext cx="4784" cy="1386"/>
              </a:xfrm>
              <a:prstGeom prst="rect">
                <a:avLst/>
              </a:prstGeom>
              <a:solidFill>
                <a:srgbClr val="99CCFF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910" name="Text Box 62"/>
            <p:cNvSpPr txBox="1">
              <a:spLocks noChangeArrowheads="1"/>
            </p:cNvSpPr>
            <p:nvPr/>
          </p:nvSpPr>
          <p:spPr bwMode="auto">
            <a:xfrm rot="-5400000">
              <a:off x="3674" y="3615"/>
              <a:ext cx="4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Total</a:t>
              </a:r>
            </a:p>
          </p:txBody>
        </p:sp>
      </p:grpSp>
      <p:sp>
        <p:nvSpPr>
          <p:cNvPr id="718911" name="Rectangle 63"/>
          <p:cNvSpPr>
            <a:spLocks noChangeArrowheads="1"/>
          </p:cNvSpPr>
          <p:nvPr/>
        </p:nvSpPr>
        <p:spPr bwMode="auto">
          <a:xfrm>
            <a:off x="6743700" y="5840413"/>
            <a:ext cx="444500" cy="234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Schimmy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915400" cy="4953000"/>
          </a:xfrm>
        </p:spPr>
        <p:txBody>
          <a:bodyPr/>
          <a:lstStyle/>
          <a:p>
            <a:r>
              <a:rPr lang="en-US"/>
              <a:t>HaLoop reducer input cache in vanilla MapReduce</a:t>
            </a:r>
          </a:p>
          <a:p>
            <a:r>
              <a:rPr lang="en-US"/>
              <a:t>Reducer writes sorted graph data directly to HDFS, then reads it on subsequent iterations</a:t>
            </a:r>
          </a:p>
          <a:p>
            <a:r>
              <a:rPr lang="en-US"/>
              <a:t>Implements a sort-merge join on sorted input</a:t>
            </a:r>
          </a:p>
          <a:p>
            <a:r>
              <a:rPr lang="en-US"/>
              <a:t>Not strictly MR, since it operates on HDFS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60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Lin and Schatz 2010</a:t>
            </a:r>
          </a:p>
        </p:txBody>
      </p:sp>
    </p:spTree>
    <p:extLst>
      <p:ext uri="{BB962C8B-B14F-4D97-AF65-F5344CB8AC3E}">
        <p14:creationId xmlns:p14="http://schemas.microsoft.com/office/powerpoint/2010/main" val="132113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Picture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484861" cy="33016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381000"/>
            <a:ext cx="2466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iHadoop (Elnikety et al.)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1816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Reducer early start</a:t>
            </a:r>
            <a:r>
              <a:rPr lang="en-US"/>
              <a:t>: start collecting and shuffling mapper outputs before all tasks finish </a:t>
            </a:r>
            <a:r>
              <a:rPr lang="en-US" i="1"/>
              <a:t>(not a new idea)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Stream reduce -&gt; map: </a:t>
            </a:r>
            <a:r>
              <a:rPr lang="en-US"/>
              <a:t>Map phase of iteration k+1 can read output of reduce phase of iteration k as it is written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FF"/>
                </a:solidFill>
              </a:rPr>
              <a:t>Concurrent termination check</a:t>
            </a:r>
          </a:p>
        </p:txBody>
      </p:sp>
    </p:spTree>
    <p:extLst>
      <p:ext uri="{BB962C8B-B14F-4D97-AF65-F5344CB8AC3E}">
        <p14:creationId xmlns:p14="http://schemas.microsoft.com/office/powerpoint/2010/main" val="128519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 descr="Picture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6324600" cy="3201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3800" y="1905000"/>
            <a:ext cx="5334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Optimization: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idea: For iterative jobs, some tasks help the algorithm converge faster than others</a:t>
            </a:r>
          </a:p>
          <a:p>
            <a:r>
              <a:rPr lang="en-US"/>
              <a:t>Assign these tasks a higher priority, make the others wait</a:t>
            </a:r>
          </a:p>
          <a:p>
            <a:r>
              <a:rPr lang="en-US"/>
              <a:t>Like stochastic gradient descent, but choose a set of variables instead of just 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1154668"/>
            <a:ext cx="3276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http://code.google.com/p/priter/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533400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Zhang et al. SOCC 2011</a:t>
            </a:r>
          </a:p>
        </p:txBody>
      </p:sp>
      <p:pic>
        <p:nvPicPr>
          <p:cNvPr id="7" name="Picture 6" descr="Picture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648200"/>
            <a:ext cx="6553200" cy="19919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352800" y="5029200"/>
            <a:ext cx="4648200" cy="1143000"/>
            <a:chOff x="3352800" y="5029200"/>
            <a:chExt cx="4648200" cy="1143000"/>
          </a:xfrm>
        </p:grpSpPr>
        <p:sp>
          <p:nvSpPr>
            <p:cNvPr id="8" name="Rounded Rectangle 7"/>
            <p:cNvSpPr/>
            <p:nvPr/>
          </p:nvSpPr>
          <p:spPr>
            <a:xfrm>
              <a:off x="3352800" y="5715000"/>
              <a:ext cx="533400" cy="45720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029200"/>
              <a:ext cx="403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Program still converges, even if F does not operate on the whole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6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5664200" cy="4916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600" y="1154668"/>
            <a:ext cx="3276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http://code.google.com/p/priter/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533400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Zhang et al. SOCC 2011</a:t>
            </a:r>
          </a:p>
        </p:txBody>
      </p:sp>
    </p:spTree>
    <p:extLst>
      <p:ext uri="{BB962C8B-B14F-4D97-AF65-F5344CB8AC3E}">
        <p14:creationId xmlns:p14="http://schemas.microsoft.com/office/powerpoint/2010/main" val="24214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18872"/>
            <a:ext cx="8305800" cy="1636776"/>
          </a:xfrm>
        </p:spPr>
        <p:txBody>
          <a:bodyPr/>
          <a:lstStyle/>
          <a:p>
            <a:r>
              <a:rPr lang="en-US"/>
              <a:t>Method 4: Reason Algebraically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5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 4: Generalize and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an abstraction layer supporting iteration</a:t>
            </a:r>
          </a:p>
          <a:p>
            <a:r>
              <a:rPr lang="en-US"/>
              <a:t>Specialize MapReduce for these semantics</a:t>
            </a:r>
          </a:p>
          <a:p>
            <a:r>
              <a:rPr lang="en-US"/>
              <a:t>Reason about the program algebraically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5105-C904-BA4C-B43D-3A544600DCA5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8B9A-E625-A94E-A8E4-B67595980CE7}" type="slidenum">
              <a:rPr lang="en-US"/>
              <a:pPr/>
              <a:t>29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854696" cy="914400"/>
          </a:xfrm>
        </p:spPr>
        <p:txBody>
          <a:bodyPr/>
          <a:lstStyle/>
          <a:p>
            <a:r>
              <a:rPr lang="en-US" dirty="0"/>
              <a:t>Why A Language Level?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524000"/>
            <a:ext cx="8769350" cy="5075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/>
              <a:t>Observation:</a:t>
            </a:r>
            <a:r>
              <a:rPr lang="en-US" sz="2400" dirty="0"/>
              <a:t> </a:t>
            </a:r>
            <a:r>
              <a:rPr lang="en-US" sz="2400" dirty="0" err="1"/>
              <a:t>MapReduce</a:t>
            </a:r>
            <a:r>
              <a:rPr lang="en-US" sz="2400" dirty="0"/>
              <a:t> has proven successful as a </a:t>
            </a:r>
            <a:r>
              <a:rPr lang="en-US" sz="2400" i="1" dirty="0">
                <a:solidFill>
                  <a:schemeClr val="tx2"/>
                </a:solidFill>
              </a:rPr>
              <a:t>common runtime</a:t>
            </a:r>
            <a:r>
              <a:rPr lang="en-US" sz="2400" dirty="0"/>
              <a:t> for non-recursive declarative languages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HIVE (SQL)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Pig (RA with nested types)</a:t>
            </a:r>
          </a:p>
          <a:p>
            <a:pPr lvl="1">
              <a:lnSpc>
                <a:spcPct val="90000"/>
              </a:lnSpc>
            </a:pPr>
            <a:endParaRPr lang="en-US" sz="2000" u="sng" dirty="0"/>
          </a:p>
          <a:p>
            <a:pPr>
              <a:lnSpc>
                <a:spcPct val="90000"/>
              </a:lnSpc>
            </a:pPr>
            <a:r>
              <a:rPr lang="en-US" sz="2400" u="sng" dirty="0"/>
              <a:t>Observation:</a:t>
            </a:r>
            <a:r>
              <a:rPr lang="en-US" sz="2400" dirty="0"/>
              <a:t> </a:t>
            </a:r>
            <a:r>
              <a:rPr lang="en-US" sz="2400" dirty="0" smtClean="0"/>
              <a:t>Status quo is to roll your </a:t>
            </a:r>
            <a:r>
              <a:rPr lang="en-US" sz="2400" dirty="0"/>
              <a:t>own loops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Graphs, clustering, mining, recursive queries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iteration managed by external </a:t>
            </a:r>
            <a:r>
              <a:rPr lang="en-US" sz="2000" dirty="0" smtClean="0"/>
              <a:t>script</a:t>
            </a:r>
          </a:p>
          <a:p>
            <a:pPr lvl="1">
              <a:lnSpc>
                <a:spcPct val="90000"/>
              </a:lnSpc>
            </a:pPr>
            <a:endParaRPr lang="en-US" sz="2000" u="sng" dirty="0"/>
          </a:p>
          <a:p>
            <a:pPr>
              <a:lnSpc>
                <a:spcPct val="90000"/>
              </a:lnSpc>
            </a:pPr>
            <a:r>
              <a:rPr lang="en-US" sz="2400" u="sng" dirty="0"/>
              <a:t>Thesis:</a:t>
            </a:r>
            <a:r>
              <a:rPr lang="en-US" sz="2400" dirty="0"/>
              <a:t> With minimal extensions, we can provide an efficient common runtime for </a:t>
            </a:r>
            <a:r>
              <a:rPr lang="en-US" sz="2400" b="1" i="1" dirty="0">
                <a:solidFill>
                  <a:schemeClr val="tx2"/>
                </a:solidFill>
              </a:rPr>
              <a:t>recursive languages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chemeClr val="tx2"/>
                </a:solidFill>
              </a:rPr>
              <a:t>Map, Reduce</a:t>
            </a:r>
            <a:r>
              <a:rPr lang="en-US" sz="2000" b="1" i="1" dirty="0">
                <a:solidFill>
                  <a:srgbClr val="F30D0D"/>
                </a:solidFill>
              </a:rPr>
              <a:t>, </a:t>
            </a:r>
            <a:r>
              <a:rPr lang="en-US" sz="2000" b="1" i="1" dirty="0" err="1">
                <a:solidFill>
                  <a:srgbClr val="F30D0D"/>
                </a:solidFill>
              </a:rPr>
              <a:t>Fixpoint</a:t>
            </a:r>
            <a:endParaRPr lang="en-US" sz="2000" b="1" i="1" dirty="0">
              <a:solidFill>
                <a:srgbClr val="F30D0D"/>
              </a:solidFill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000" b="1" i="1" dirty="0">
              <a:solidFill>
                <a:srgbClr val="F30D0D"/>
              </a:solidFill>
            </a:endParaRPr>
          </a:p>
          <a:p>
            <a:pPr lvl="1">
              <a:lnSpc>
                <a:spcPct val="90000"/>
              </a:lnSpc>
            </a:pPr>
            <a:endParaRPr lang="en-US" sz="2000" b="1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690180" name="Picture 4" descr="boy_41_mth.gif                                                 000C4E1AMacintosh HD                   C63A6B9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33" y="2528887"/>
            <a:ext cx="1462088" cy="19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Every Iterative Analytics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Picture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311400"/>
            <a:ext cx="7352381" cy="22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7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4582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Datalog</a:t>
            </a:r>
            <a:r>
              <a:rPr lang="en-US" sz="3600" dirty="0" smtClean="0"/>
              <a:t>: Relational Algebra + 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2"/>
            <a:ext cx="836601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Find all friends of George: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Ans</a:t>
            </a:r>
            <a:r>
              <a:rPr lang="en-US" sz="2800" dirty="0">
                <a:solidFill>
                  <a:srgbClr val="0000FF"/>
                </a:solidFill>
              </a:rPr>
              <a:t>(X) :- Friend('George', X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/>
              <a:t>Example: Find everyone in George’s social network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FriendOfFriend</a:t>
            </a:r>
            <a:r>
              <a:rPr lang="en-US" sz="2800" dirty="0">
                <a:solidFill>
                  <a:srgbClr val="0000FF"/>
                </a:solidFill>
              </a:rPr>
              <a:t>(X,Y) :- Friend(X, 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FriendOfFriend</a:t>
            </a:r>
            <a:r>
              <a:rPr lang="en-US" sz="2800" dirty="0">
                <a:solidFill>
                  <a:srgbClr val="0000FF"/>
                </a:solidFill>
              </a:rPr>
              <a:t>(X,Y) :- Friend(X,Y</a:t>
            </a:r>
            <a:r>
              <a:rPr lang="en-US" sz="2800" dirty="0" smtClean="0">
                <a:solidFill>
                  <a:srgbClr val="0000FF"/>
                </a:solidFill>
              </a:rPr>
              <a:t>), </a:t>
            </a:r>
            <a:r>
              <a:rPr lang="en-US" sz="2800" dirty="0" err="1" smtClean="0">
                <a:solidFill>
                  <a:srgbClr val="0000FF"/>
                </a:solidFill>
              </a:rPr>
              <a:t>FriendOfFriend</a:t>
            </a:r>
            <a:r>
              <a:rPr lang="en-US" sz="2800" dirty="0">
                <a:solidFill>
                  <a:srgbClr val="0000FF"/>
                </a:solidFill>
              </a:rPr>
              <a:t>(Y,Z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Ans</a:t>
            </a:r>
            <a:r>
              <a:rPr lang="en-US" sz="2800" dirty="0" smtClean="0">
                <a:solidFill>
                  <a:srgbClr val="0000FF"/>
                </a:solidFill>
              </a:rPr>
              <a:t>(X) :- </a:t>
            </a:r>
            <a:r>
              <a:rPr lang="en-US" sz="2800" dirty="0" err="1" smtClean="0">
                <a:solidFill>
                  <a:srgbClr val="0000FF"/>
                </a:solidFill>
              </a:rPr>
              <a:t>FriendOfFriend</a:t>
            </a:r>
            <a:r>
              <a:rPr lang="en-US" sz="2800" dirty="0" smtClean="0">
                <a:solidFill>
                  <a:srgbClr val="0000FF"/>
                </a:solidFill>
              </a:rPr>
              <a:t>('George', X)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3474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Hyracks: Compile alternative programming models to Datalog and optimize</a:t>
            </a:r>
          </a:p>
          <a:p>
            <a:pPr lvl="1"/>
            <a:r>
              <a:rPr lang="en-US"/>
              <a:t>e.g., Pregel</a:t>
            </a:r>
          </a:p>
          <a:p>
            <a:r>
              <a:rPr lang="en-US"/>
              <a:t>Have users express Datalog directly and optimize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07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Graph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25" y="1340924"/>
            <a:ext cx="8186738" cy="3575050"/>
          </a:xfrm>
        </p:spPr>
        <p:txBody>
          <a:bodyPr/>
          <a:lstStyle/>
          <a:p>
            <a:r>
              <a:rPr lang="en-US" dirty="0" smtClean="0"/>
              <a:t>Transitive Closure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Strongly Connected Components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Shortest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10504-D77E-4811-A4D5-6A5EA4EB695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505200" y="1905000"/>
            <a:ext cx="49911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reachable(X,Y) </a:t>
            </a:r>
            <a:r>
              <a:rPr lang="en-US" dirty="0"/>
              <a:t>:- </a:t>
            </a:r>
            <a:r>
              <a:rPr lang="en-US" dirty="0" smtClean="0"/>
              <a:t>edge(X,Y)</a:t>
            </a:r>
            <a:endParaRPr lang="en-US" dirty="0"/>
          </a:p>
          <a:p>
            <a:r>
              <a:rPr lang="en-US" dirty="0" smtClean="0"/>
              <a:t>reachable(X,Z) </a:t>
            </a:r>
            <a:r>
              <a:rPr lang="en-US" dirty="0"/>
              <a:t>:- </a:t>
            </a:r>
            <a:r>
              <a:rPr lang="en-US" dirty="0" smtClean="0"/>
              <a:t>edge(X,Y)</a:t>
            </a:r>
            <a:r>
              <a:rPr lang="en-US" dirty="0"/>
              <a:t>, </a:t>
            </a:r>
            <a:r>
              <a:rPr lang="en-US" dirty="0" smtClean="0"/>
              <a:t>reachable(Y,Z)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489200" y="3771901"/>
            <a:ext cx="5626100" cy="10541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/>
              </a:defRPr>
            </a:lvl1pPr>
            <a:lvl2pPr marL="742950" indent="-285750" algn="l" rtl="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/>
              </a:defRPr>
            </a:lvl2pPr>
            <a:lvl3pPr marL="1143000" indent="-228600" algn="l" rtl="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/>
              </a:defRPr>
            </a:lvl3pPr>
            <a:lvl4pPr marL="1600200" indent="-228600" algn="l" rtl="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76600" y="3158067"/>
            <a:ext cx="56261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% Find the strongly </a:t>
            </a:r>
            <a:r>
              <a:rPr lang="en-US" dirty="0">
                <a:solidFill>
                  <a:srgbClr val="7F7F7F"/>
                </a:solidFill>
              </a:rPr>
              <a:t>connected </a:t>
            </a:r>
            <a:r>
              <a:rPr lang="en-US" dirty="0" smtClean="0">
                <a:solidFill>
                  <a:srgbClr val="7F7F7F"/>
                </a:solidFill>
              </a:rPr>
              <a:t>pairs of nodes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connected(X,Y) :- reachable(X,Y), reachable(Y,X)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% Label each connected component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component(max(X),Y) :- connected(X,Y)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5269468"/>
            <a:ext cx="283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Abiteboul</a:t>
            </a:r>
            <a:r>
              <a:rPr lang="en-US" i="1" dirty="0"/>
              <a:t>, </a:t>
            </a:r>
            <a:r>
              <a:rPr lang="en-US" i="1" dirty="0" err="1"/>
              <a:t>Kanellakis</a:t>
            </a:r>
            <a:r>
              <a:rPr lang="en-US" i="1" dirty="0"/>
              <a:t> 90]</a:t>
            </a:r>
          </a:p>
        </p:txBody>
      </p:sp>
    </p:spTree>
    <p:extLst>
      <p:ext uri="{BB962C8B-B14F-4D97-AF65-F5344CB8AC3E}">
        <p14:creationId xmlns:p14="http://schemas.microsoft.com/office/powerpoint/2010/main" val="99765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Example: Aggregation with Inference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623" y="1316504"/>
            <a:ext cx="579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/>
              <a:t>Find all cases where a company C1 owns &gt;50% of the share in a company C2. </a:t>
            </a:r>
          </a:p>
          <a:p>
            <a:endParaRPr lang="en-US" sz="2000" i="1"/>
          </a:p>
          <a:p>
            <a:r>
              <a:rPr lang="en-US" sz="2000" i="1"/>
              <a:t>The relationship </a:t>
            </a:r>
            <a:r>
              <a:rPr lang="en-US" sz="2000" i="1">
                <a:solidFill>
                  <a:srgbClr val="0000FF"/>
                </a:solidFill>
              </a:rPr>
              <a:t>owns(C1, C2, S)</a:t>
            </a:r>
            <a:r>
              <a:rPr lang="en-US" sz="2000" i="1">
                <a:solidFill>
                  <a:srgbClr val="000000"/>
                </a:solidFill>
              </a:rPr>
              <a:t> </a:t>
            </a:r>
            <a:r>
              <a:rPr lang="en-US" sz="2000" i="1"/>
              <a:t>indicates that company C1 directly owns S% of C2.</a:t>
            </a:r>
          </a:p>
        </p:txBody>
      </p:sp>
      <p:sp>
        <p:nvSpPr>
          <p:cNvPr id="3" name="Oval 2"/>
          <p:cNvSpPr/>
          <p:nvPr/>
        </p:nvSpPr>
        <p:spPr>
          <a:xfrm>
            <a:off x="7050472" y="1600200"/>
            <a:ext cx="1171222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744566" y="3012694"/>
            <a:ext cx="5334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7339895" y="5351341"/>
            <a:ext cx="751978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981748" y="3411035"/>
            <a:ext cx="5334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/>
          <p:cNvCxnSpPr>
            <a:stCxn id="3" idx="3"/>
            <a:endCxn id="6" idx="0"/>
          </p:cNvCxnSpPr>
          <p:nvPr/>
        </p:nvCxnSpPr>
        <p:spPr>
          <a:xfrm flipH="1">
            <a:off x="7011266" y="1925404"/>
            <a:ext cx="210727" cy="108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5"/>
            <a:endCxn id="8" idx="0"/>
          </p:cNvCxnSpPr>
          <p:nvPr/>
        </p:nvCxnSpPr>
        <p:spPr>
          <a:xfrm>
            <a:off x="8050173" y="1925404"/>
            <a:ext cx="198275" cy="1485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7" idx="7"/>
          </p:cNvCxnSpPr>
          <p:nvPr/>
        </p:nvCxnSpPr>
        <p:spPr>
          <a:xfrm flipH="1">
            <a:off x="7981748" y="3792035"/>
            <a:ext cx="266700" cy="1615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1"/>
          </p:cNvCxnSpPr>
          <p:nvPr/>
        </p:nvCxnSpPr>
        <p:spPr>
          <a:xfrm>
            <a:off x="7011266" y="3393694"/>
            <a:ext cx="438754" cy="2013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3284" y="4459069"/>
            <a:ext cx="9246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owns 20%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8073" y="4419600"/>
            <a:ext cx="6998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owns 30%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00884" y="1905000"/>
            <a:ext cx="9246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owns 10%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71802" y="2286000"/>
            <a:ext cx="9246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owns 10%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52778" y="1981199"/>
            <a:ext cx="7363106" cy="3370141"/>
            <a:chOff x="352778" y="1981199"/>
            <a:chExt cx="7363106" cy="3370141"/>
          </a:xfrm>
        </p:grpSpPr>
        <p:grpSp>
          <p:nvGrpSpPr>
            <p:cNvPr id="72" name="Group 71"/>
            <p:cNvGrpSpPr/>
            <p:nvPr/>
          </p:nvGrpSpPr>
          <p:grpSpPr>
            <a:xfrm>
              <a:off x="6622741" y="1981199"/>
              <a:ext cx="1093143" cy="3370141"/>
              <a:chOff x="6622741" y="1981199"/>
              <a:chExt cx="1093143" cy="3370141"/>
            </a:xfrm>
          </p:grpSpPr>
          <p:cxnSp>
            <p:nvCxnSpPr>
              <p:cNvPr id="69" name="Curved Connector 68"/>
              <p:cNvCxnSpPr>
                <a:stCxn id="3" idx="4"/>
                <a:endCxn id="7" idx="0"/>
              </p:cNvCxnSpPr>
              <p:nvPr/>
            </p:nvCxnSpPr>
            <p:spPr>
              <a:xfrm rot="16200000" flipH="1">
                <a:off x="5990913" y="3626369"/>
                <a:ext cx="3370141" cy="79801"/>
              </a:xfrm>
              <a:prstGeom prst="curvedConnector3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622741" y="3607369"/>
                <a:ext cx="99725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</a:rPr>
                  <a:t>control 50%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52778" y="4101580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D3232"/>
                  </a:solidFill>
                </a:rPr>
                <a:t>control(Parent, Subsid, sum(S)) : - </a:t>
              </a:r>
            </a:p>
            <a:p>
              <a:r>
                <a:rPr lang="en-US" sz="2000">
                  <a:solidFill>
                    <a:srgbClr val="9D3232"/>
                  </a:solidFill>
                </a:rPr>
                <a:t>    bought(Parent, Intermediary),  </a:t>
              </a:r>
            </a:p>
            <a:p>
              <a:r>
                <a:rPr lang="en-US" sz="2000">
                  <a:solidFill>
                    <a:srgbClr val="9D3232"/>
                  </a:solidFill>
                </a:rPr>
                <a:t>    owns(Intermediary, Subsid, S)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734" y="3888665"/>
            <a:ext cx="6441218" cy="2207335"/>
            <a:chOff x="321734" y="3888665"/>
            <a:chExt cx="6441218" cy="2207335"/>
          </a:xfrm>
        </p:grpSpPr>
        <p:sp>
          <p:nvSpPr>
            <p:cNvPr id="73" name="TextBox 72"/>
            <p:cNvSpPr txBox="1"/>
            <p:nvPr/>
          </p:nvSpPr>
          <p:spPr>
            <a:xfrm>
              <a:off x="5715000" y="3888665"/>
              <a:ext cx="1047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>
                  <a:solidFill>
                    <a:srgbClr val="3C7483"/>
                  </a:solidFill>
                </a:rPr>
                <a:t>bought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1734" y="5080337"/>
              <a:ext cx="3716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>
                  <a:solidFill>
                    <a:schemeClr val="accent3">
                      <a:lumMod val="50000"/>
                    </a:schemeClr>
                  </a:solidFill>
                </a:rPr>
                <a:t>bought(Parent, Subsid) :- </a:t>
              </a:r>
            </a:p>
            <a:p>
              <a:r>
                <a:rPr lang="en-US" sz="2000">
                  <a:solidFill>
                    <a:schemeClr val="accent3">
                      <a:lumMod val="50000"/>
                    </a:schemeClr>
                  </a:solidFill>
                </a:rPr>
                <a:t>    control(Parent, Subsid, S), </a:t>
              </a:r>
            </a:p>
            <a:p>
              <a:r>
                <a:rPr lang="en-US" sz="2000">
                  <a:solidFill>
                    <a:schemeClr val="accent3">
                      <a:lumMod val="50000"/>
                    </a:schemeClr>
                  </a:solidFill>
                </a:rPr>
                <a:t>    S &gt; 50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52778" y="2438400"/>
            <a:ext cx="8943622" cy="3007682"/>
            <a:chOff x="352778" y="2438400"/>
            <a:chExt cx="8943622" cy="3007682"/>
          </a:xfrm>
        </p:grpSpPr>
        <p:grpSp>
          <p:nvGrpSpPr>
            <p:cNvPr id="67" name="Group 66"/>
            <p:cNvGrpSpPr/>
            <p:nvPr/>
          </p:nvGrpSpPr>
          <p:grpSpPr>
            <a:xfrm>
              <a:off x="6114848" y="2438400"/>
              <a:ext cx="3181552" cy="3007682"/>
              <a:chOff x="6114848" y="2438400"/>
              <a:chExt cx="3181552" cy="30076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14848" y="2438400"/>
                <a:ext cx="1047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0090"/>
                    </a:solidFill>
                  </a:rPr>
                  <a:t>bought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48448" y="2828028"/>
                <a:ext cx="1047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0090"/>
                    </a:solidFill>
                  </a:rPr>
                  <a:t>bought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67248" y="5056454"/>
                <a:ext cx="1047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0090"/>
                    </a:solidFill>
                  </a:rPr>
                  <a:t>bought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248448" y="5076750"/>
                <a:ext cx="1047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0090"/>
                    </a:solidFill>
                  </a:rPr>
                  <a:t>bought</a:t>
                </a: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352778" y="3393694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90"/>
                  </a:solidFill>
                </a:rPr>
                <a:t>bought(Parent, Subsid) :- </a:t>
              </a:r>
            </a:p>
            <a:p>
              <a:r>
                <a:rPr lang="en-US" sz="2000">
                  <a:solidFill>
                    <a:srgbClr val="000090"/>
                  </a:solidFill>
                </a:rPr>
                <a:t>    owns(Parent, Subsid, Percent)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317539" y="5004376"/>
            <a:ext cx="1781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bought(A,B)</a:t>
            </a:r>
          </a:p>
          <a:p>
            <a:r>
              <a:rPr lang="en-US" i="1"/>
              <a:t>bought(A,C)</a:t>
            </a:r>
          </a:p>
          <a:p>
            <a:r>
              <a:rPr lang="en-US" i="1"/>
              <a:t>bought(B,C)</a:t>
            </a:r>
          </a:p>
          <a:p>
            <a:r>
              <a:rPr lang="en-US" i="1"/>
              <a:t>bought(B,D)</a:t>
            </a:r>
          </a:p>
          <a:p>
            <a:r>
              <a:rPr lang="en-US" i="1"/>
              <a:t>bought(A,D)</a:t>
            </a:r>
          </a:p>
        </p:txBody>
      </p:sp>
    </p:spTree>
    <p:extLst>
      <p:ext uri="{BB962C8B-B14F-4D97-AF65-F5344CB8AC3E}">
        <p14:creationId xmlns:p14="http://schemas.microsoft.com/office/powerpoint/2010/main" val="46774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781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766F89-B8F4-4F49-A7B6-545C42E51E7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Review: Algebraic Optimization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62100"/>
            <a:ext cx="7740650" cy="47625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N = ((4*2)+((4*3)+0))/1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Algebraic Laws: </a:t>
            </a:r>
            <a:endParaRPr lang="en-US" sz="200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. (+) identity:     	x+0 = x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. (/)  identity:      	x/1 = x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. (*) distributes: 	(n*x+n*y) = n*(x+y)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. (*) commutes: 	x*y = y*x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Apply rules </a:t>
            </a:r>
            <a:r>
              <a:rPr lang="en-US" sz="2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1, 3, 4, 2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:   N = (2+3)*4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10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two operations instead of five, no division operator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463550" y="5157788"/>
            <a:ext cx="8331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solidFill>
                  <a:srgbClr val="0011CF"/>
                </a:solidFill>
              </a:rPr>
              <a:t>Same idea works with very large tables / graphs, but the payoff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194925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alibri" charset="0"/>
                <a:ea typeface="ＭＳ Ｐゴシック" charset="0"/>
                <a:cs typeface="ＭＳ Ｐゴシック" charset="0"/>
              </a:rPr>
              <a:t>Review: Logical Optimization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Matters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47675" y="60960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fld id="{F2CEBC3A-F477-F54B-83F7-CDABB43A1E6C}" type="slidenum">
              <a:rPr lang="en-US" sz="1200">
                <a:solidFill>
                  <a:srgbClr val="898989"/>
                </a:solidFill>
                <a:latin typeface="Calibri" charset="0"/>
              </a:rPr>
              <a:pPr algn="l" eaLnBrk="1" hangingPunct="1"/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5603" name="Picture 4" descr="algebraic_optim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144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946900" y="1568450"/>
            <a:ext cx="1984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 smtClean="0"/>
              <a:t>BTC 2010 </a:t>
            </a:r>
            <a:r>
              <a:rPr lang="en-US" sz="1600" i="1" dirty="0"/>
              <a:t>Dataset</a:t>
            </a:r>
          </a:p>
          <a:p>
            <a:endParaRPr lang="en-US" sz="1600" i="1" dirty="0"/>
          </a:p>
          <a:p>
            <a:r>
              <a:rPr lang="en-US" sz="1600" i="1" dirty="0"/>
              <a:t>3B quads</a:t>
            </a:r>
          </a:p>
          <a:p>
            <a:r>
              <a:rPr lang="en-US" sz="1600" i="1" dirty="0"/>
              <a:t>623 GB processed</a:t>
            </a:r>
          </a:p>
        </p:txBody>
      </p:sp>
    </p:spTree>
    <p:extLst>
      <p:ext uri="{BB962C8B-B14F-4D97-AF65-F5344CB8AC3E}">
        <p14:creationId xmlns:p14="http://schemas.microsoft.com/office/powerpoint/2010/main" val="415387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readth-First-Search-Algorithm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1985478"/>
            <a:ext cx="4667250" cy="4667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101" y="1389966"/>
            <a:ext cx="4549692" cy="830997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A(y) :- Edge(‘w’, y)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A(y) :- A(x), Edge(</a:t>
            </a:r>
            <a:r>
              <a:rPr lang="en-US" sz="2400" b="1" dirty="0" err="1">
                <a:solidFill>
                  <a:schemeClr val="tx2"/>
                </a:solidFill>
                <a:latin typeface="Courier New"/>
                <a:cs typeface="Courier New"/>
              </a:rPr>
              <a:t>x</a:t>
            </a:r>
            <a:r>
              <a:rPr lang="en-US" sz="2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,y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390" y="1066800"/>
            <a:ext cx="385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Reachability from a given node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0178" y="253510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390" y="1389966"/>
            <a:ext cx="3859213" cy="487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4320" y="2550067"/>
            <a:ext cx="7852880" cy="1488533"/>
            <a:chOff x="224320" y="2486378"/>
            <a:chExt cx="7852880" cy="1488533"/>
          </a:xfrm>
        </p:grpSpPr>
        <p:sp>
          <p:nvSpPr>
            <p:cNvPr id="3" name="TextBox 2"/>
            <p:cNvSpPr txBox="1"/>
            <p:nvPr/>
          </p:nvSpPr>
          <p:spPr>
            <a:xfrm>
              <a:off x="224320" y="2486378"/>
              <a:ext cx="401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step 0: all nodes connected to ‘w’   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53667" y="32766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724400" y="32766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91400" y="32766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6098" y="3155623"/>
            <a:ext cx="8109702" cy="1967932"/>
            <a:chOff x="196098" y="3091934"/>
            <a:chExt cx="8109702" cy="1967932"/>
          </a:xfrm>
        </p:grpSpPr>
        <p:sp>
          <p:nvSpPr>
            <p:cNvPr id="14" name="TextBox 13"/>
            <p:cNvSpPr txBox="1"/>
            <p:nvPr/>
          </p:nvSpPr>
          <p:spPr>
            <a:xfrm>
              <a:off x="196098" y="3091934"/>
              <a:ext cx="490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step 1: for each node in A, find neighbors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623278" y="4343400"/>
              <a:ext cx="685800" cy="69831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09722" y="4343400"/>
              <a:ext cx="685800" cy="69831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67311" y="4343400"/>
              <a:ext cx="685800" cy="69831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620000" y="4361555"/>
              <a:ext cx="685800" cy="69831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5054" y="3692688"/>
            <a:ext cx="6144024" cy="2479512"/>
            <a:chOff x="165054" y="3628999"/>
            <a:chExt cx="6144024" cy="2479512"/>
          </a:xfrm>
        </p:grpSpPr>
        <p:sp>
          <p:nvSpPr>
            <p:cNvPr id="19" name="Oval 18"/>
            <p:cNvSpPr/>
            <p:nvPr/>
          </p:nvSpPr>
          <p:spPr>
            <a:xfrm>
              <a:off x="5623278" y="54102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09722" y="54102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5054" y="3628999"/>
              <a:ext cx="490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</a:rPr>
                <a:t>step 2: for each node in A, find neighbors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247390" y="1786147"/>
            <a:ext cx="4436311" cy="487562"/>
          </a:xfrm>
          <a:prstGeom prst="round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18945" y="1786147"/>
            <a:ext cx="4436311" cy="487562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0234" y="190500"/>
            <a:ext cx="8229600" cy="533400"/>
          </a:xfrm>
        </p:spPr>
        <p:txBody>
          <a:bodyPr/>
          <a:lstStyle/>
          <a:p>
            <a:r>
              <a:rPr lang="en-US" sz="2800"/>
              <a:t>Evaluation of Recursive Programs</a:t>
            </a:r>
          </a:p>
        </p:txBody>
      </p:sp>
    </p:spTree>
    <p:extLst>
      <p:ext uri="{BB962C8B-B14F-4D97-AF65-F5344CB8AC3E}">
        <p14:creationId xmlns:p14="http://schemas.microsoft.com/office/powerpoint/2010/main" val="167434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6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Reachability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A(y) :- R(1234, b, y)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A(z), R(</a:t>
            </a:r>
            <a:r>
              <a:rPr lang="en-US" sz="3200" dirty="0" err="1" smtClean="0">
                <a:latin typeface="Courier New"/>
                <a:cs typeface="Courier New"/>
              </a:rPr>
              <a:t>z,b,y</a:t>
            </a:r>
            <a:r>
              <a:rPr lang="en-US" sz="3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93-1475-BF48-825B-361DF7A3C2FD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88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Breadth first search; find all nodes connected to node 1234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45720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Billion </a:t>
            </a:r>
            <a:r>
              <a:rPr lang="en-US" dirty="0" smtClean="0"/>
              <a:t>Triple Challenge 2010, 680GB, ~2 billion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0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icture 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9018"/>
            <a:ext cx="5613400" cy="3337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Iterative queries in MR = just two expensive tasks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343400" y="4724400"/>
            <a:ext cx="2701926" cy="1078895"/>
            <a:chOff x="5070474" y="4724400"/>
            <a:chExt cx="2701926" cy="1078895"/>
          </a:xfrm>
        </p:grpSpPr>
        <p:sp>
          <p:nvSpPr>
            <p:cNvPr id="10" name="TextBox 9"/>
            <p:cNvSpPr txBox="1"/>
            <p:nvPr/>
          </p:nvSpPr>
          <p:spPr>
            <a:xfrm>
              <a:off x="5070475" y="53971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Join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7150" y="5433963"/>
              <a:ext cx="136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Dupe-</a:t>
              </a:r>
              <a:r>
                <a:rPr lang="en-US" dirty="0" err="1" smtClean="0">
                  <a:solidFill>
                    <a:srgbClr val="FF0000"/>
                  </a:solidFill>
                </a:rPr>
                <a:t>elim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urved Connector 12"/>
            <p:cNvCxnSpPr>
              <a:stCxn id="10" idx="1"/>
            </p:cNvCxnSpPr>
            <p:nvPr/>
          </p:nvCxnSpPr>
          <p:spPr>
            <a:xfrm rot="10800000" flipH="1">
              <a:off x="5070474" y="4724400"/>
              <a:ext cx="111125" cy="857434"/>
            </a:xfrm>
            <a:prstGeom prst="curvedConnector4">
              <a:avLst>
                <a:gd name="adj1" fmla="val -205714"/>
                <a:gd name="adj2" fmla="val 6076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1"/>
            </p:cNvCxnSpPr>
            <p:nvPr/>
          </p:nvCxnSpPr>
          <p:spPr>
            <a:xfrm rot="10800000">
              <a:off x="6061074" y="4724401"/>
              <a:ext cx="346076" cy="894228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045326" y="273898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Union is just concatenation of disjoint files; implicit in MR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5" name="Curved Connector 14"/>
          <p:cNvCxnSpPr>
            <a:stCxn id="12" idx="1"/>
            <a:endCxn id="18" idx="3"/>
          </p:cNvCxnSpPr>
          <p:nvPr/>
        </p:nvCxnSpPr>
        <p:spPr>
          <a:xfrm rot="10800000" flipV="1">
            <a:off x="6451600" y="3339154"/>
            <a:ext cx="593726" cy="388858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763490" y="2160778"/>
            <a:ext cx="585167" cy="63477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prstClr val="black"/>
                </a:solidFill>
                <a:latin typeface="Arial" charset="0"/>
              </a:rPr>
              <a:t>y</a:t>
            </a:r>
          </a:p>
        </p:txBody>
      </p:sp>
      <p:cxnSp>
        <p:nvCxnSpPr>
          <p:cNvPr id="6" name="AutoShape 8"/>
          <p:cNvCxnSpPr>
            <a:cxnSpLocks noChangeShapeType="1"/>
            <a:endCxn id="4" idx="7"/>
          </p:cNvCxnSpPr>
          <p:nvPr/>
        </p:nvCxnSpPr>
        <p:spPr bwMode="auto">
          <a:xfrm flipH="1">
            <a:off x="5262961" y="1116555"/>
            <a:ext cx="1631306" cy="11371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AutoShape 14"/>
          <p:cNvCxnSpPr>
            <a:cxnSpLocks noChangeShapeType="1"/>
            <a:stCxn id="4" idx="3"/>
            <a:endCxn id="29" idx="7"/>
          </p:cNvCxnSpPr>
          <p:nvPr/>
        </p:nvCxnSpPr>
        <p:spPr bwMode="auto">
          <a:xfrm flipH="1">
            <a:off x="2736807" y="2702591"/>
            <a:ext cx="2112379" cy="72622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Oval 3"/>
          <p:cNvSpPr>
            <a:spLocks noChangeArrowheads="1"/>
          </p:cNvSpPr>
          <p:nvPr/>
        </p:nvSpPr>
        <p:spPr bwMode="auto">
          <a:xfrm>
            <a:off x="2400819" y="3366900"/>
            <a:ext cx="393635" cy="422765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prstClr val="black"/>
                </a:solidFill>
              </a:rPr>
              <a:t>x</a:t>
            </a:r>
          </a:p>
        </p:txBody>
      </p:sp>
      <p:cxnSp>
        <p:nvCxnSpPr>
          <p:cNvPr id="30" name="AutoShape 14"/>
          <p:cNvCxnSpPr>
            <a:cxnSpLocks noChangeShapeType="1"/>
            <a:endCxn id="4" idx="1"/>
          </p:cNvCxnSpPr>
          <p:nvPr/>
        </p:nvCxnSpPr>
        <p:spPr bwMode="auto">
          <a:xfrm>
            <a:off x="4170823" y="763777"/>
            <a:ext cx="678363" cy="1489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9"/>
          <p:cNvCxnSpPr>
            <a:cxnSpLocks noChangeShapeType="1"/>
            <a:endCxn id="4" idx="5"/>
          </p:cNvCxnSpPr>
          <p:nvPr/>
        </p:nvCxnSpPr>
        <p:spPr bwMode="auto">
          <a:xfrm flipH="1" flipV="1">
            <a:off x="5262961" y="2702591"/>
            <a:ext cx="1377306" cy="9296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TextBox 86"/>
          <p:cNvSpPr txBox="1"/>
          <p:nvPr/>
        </p:nvSpPr>
        <p:spPr>
          <a:xfrm rot="174370">
            <a:off x="5180126" y="2797238"/>
            <a:ext cx="162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215968"/>
                </a:solidFill>
              </a:rPr>
              <a:t>(y, z3)</a:t>
            </a:r>
          </a:p>
        </p:txBody>
      </p:sp>
      <p:sp>
        <p:nvSpPr>
          <p:cNvPr id="89" name="TextBox 88"/>
          <p:cNvSpPr txBox="1"/>
          <p:nvPr/>
        </p:nvSpPr>
        <p:spPr>
          <a:xfrm rot="20473400">
            <a:off x="3037187" y="2709364"/>
            <a:ext cx="162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(x,y)</a:t>
            </a:r>
          </a:p>
        </p:txBody>
      </p:sp>
      <p:sp>
        <p:nvSpPr>
          <p:cNvPr id="91" name="TextBox 90"/>
          <p:cNvSpPr txBox="1"/>
          <p:nvPr/>
        </p:nvSpPr>
        <p:spPr>
          <a:xfrm rot="19544798">
            <a:off x="5135626" y="1323576"/>
            <a:ext cx="162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064A2">
                    <a:lumMod val="75000"/>
                  </a:srgbClr>
                </a:solidFill>
              </a:rPr>
              <a:t>(y, z2)</a:t>
            </a:r>
          </a:p>
        </p:txBody>
      </p:sp>
      <p:sp>
        <p:nvSpPr>
          <p:cNvPr id="94" name="TextBox 93"/>
          <p:cNvSpPr txBox="1"/>
          <p:nvPr/>
        </p:nvSpPr>
        <p:spPr>
          <a:xfrm rot="3984269">
            <a:off x="4165932" y="1345019"/>
            <a:ext cx="114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504D">
                    <a:lumMod val="75000"/>
                  </a:srgbClr>
                </a:solidFill>
              </a:rPr>
              <a:t>(y,z1)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46608" y="4371980"/>
            <a:ext cx="19776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hash (</a:t>
            </a:r>
            <a:r>
              <a:rPr lang="en-US" dirty="0" err="1">
                <a:solidFill>
                  <a:srgbClr val="0000FF"/>
                </a:solidFill>
              </a:rPr>
              <a:t>x,y</a:t>
            </a:r>
            <a:r>
              <a:rPr lang="en-US" dirty="0">
                <a:solidFill>
                  <a:srgbClr val="0000FF"/>
                </a:solidFill>
              </a:rPr>
              <a:t>) on y</a:t>
            </a:r>
          </a:p>
          <a:p>
            <a:endParaRPr lang="en-US" sz="4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953735"/>
                </a:solidFill>
              </a:rPr>
              <a:t>hash (y,z1) on y</a:t>
            </a:r>
          </a:p>
          <a:p>
            <a:r>
              <a:rPr lang="en-US" dirty="0">
                <a:solidFill>
                  <a:srgbClr val="604A7B"/>
                </a:solidFill>
              </a:rPr>
              <a:t>hash (y,z2) on y</a:t>
            </a:r>
          </a:p>
          <a:p>
            <a:r>
              <a:rPr lang="en-US" dirty="0">
                <a:solidFill>
                  <a:srgbClr val="4BACC6">
                    <a:lumMod val="50000"/>
                  </a:srgbClr>
                </a:solidFill>
              </a:rPr>
              <a:t>hash (y,z3) on 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2364" y="4209317"/>
            <a:ext cx="15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prstClr val="black"/>
                </a:solidFill>
              </a:rPr>
              <a:t>Map phase: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9195" y="4192258"/>
            <a:ext cx="204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Reduce phase: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92161" y="4192372"/>
            <a:ext cx="337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join to construct 2-paths: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2672542" y="894062"/>
            <a:ext cx="4324756" cy="3980416"/>
            <a:chOff x="2350847" y="1747978"/>
            <a:chExt cx="4324756" cy="3980416"/>
          </a:xfrm>
        </p:grpSpPr>
        <p:sp>
          <p:nvSpPr>
            <p:cNvPr id="98" name="Freeform 97"/>
            <p:cNvSpPr/>
            <p:nvPr/>
          </p:nvSpPr>
          <p:spPr>
            <a:xfrm>
              <a:off x="2350847" y="1747978"/>
              <a:ext cx="2328333" cy="2610555"/>
            </a:xfrm>
            <a:custGeom>
              <a:avLst/>
              <a:gdLst>
                <a:gd name="connsiteX0" fmla="*/ 0 w 1905000"/>
                <a:gd name="connsiteY0" fmla="*/ 3189111 h 3189111"/>
                <a:gd name="connsiteX1" fmla="*/ 1905000 w 1905000"/>
                <a:gd name="connsiteY1" fmla="*/ 1707445 h 3189111"/>
                <a:gd name="connsiteX2" fmla="*/ 1157111 w 1905000"/>
                <a:gd name="connsiteY2" fmla="*/ 0 h 3189111"/>
                <a:gd name="connsiteX0" fmla="*/ 0 w 2271889"/>
                <a:gd name="connsiteY0" fmla="*/ 2610555 h 2610555"/>
                <a:gd name="connsiteX1" fmla="*/ 2271889 w 2271889"/>
                <a:gd name="connsiteY1" fmla="*/ 1707445 h 2610555"/>
                <a:gd name="connsiteX2" fmla="*/ 1524000 w 2271889"/>
                <a:gd name="connsiteY2" fmla="*/ 0 h 2610555"/>
                <a:gd name="connsiteX0" fmla="*/ 0 w 2328333"/>
                <a:gd name="connsiteY0" fmla="*/ 2610555 h 2610555"/>
                <a:gd name="connsiteX1" fmla="*/ 2328333 w 2328333"/>
                <a:gd name="connsiteY1" fmla="*/ 1735667 h 2610555"/>
                <a:gd name="connsiteX2" fmla="*/ 1524000 w 2328333"/>
                <a:gd name="connsiteY2" fmla="*/ 0 h 261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8333" h="2610555">
                  <a:moveTo>
                    <a:pt x="0" y="2610555"/>
                  </a:moveTo>
                  <a:lnTo>
                    <a:pt x="2328333" y="1735667"/>
                  </a:lnTo>
                  <a:lnTo>
                    <a:pt x="1524000" y="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823124" y="5359062"/>
              <a:ext cx="852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(x,y,z1)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669720" y="1215795"/>
            <a:ext cx="4327578" cy="3971571"/>
            <a:chOff x="2348025" y="2069711"/>
            <a:chExt cx="4327578" cy="3971571"/>
          </a:xfrm>
        </p:grpSpPr>
        <p:sp>
          <p:nvSpPr>
            <p:cNvPr id="104" name="Freeform 103"/>
            <p:cNvSpPr/>
            <p:nvPr/>
          </p:nvSpPr>
          <p:spPr>
            <a:xfrm>
              <a:off x="2348025" y="2069711"/>
              <a:ext cx="4176890" cy="2370665"/>
            </a:xfrm>
            <a:custGeom>
              <a:avLst/>
              <a:gdLst>
                <a:gd name="connsiteX0" fmla="*/ 0 w 1905000"/>
                <a:gd name="connsiteY0" fmla="*/ 3189111 h 3189111"/>
                <a:gd name="connsiteX1" fmla="*/ 1905000 w 1905000"/>
                <a:gd name="connsiteY1" fmla="*/ 1707445 h 3189111"/>
                <a:gd name="connsiteX2" fmla="*/ 1157111 w 1905000"/>
                <a:gd name="connsiteY2" fmla="*/ 0 h 3189111"/>
                <a:gd name="connsiteX0" fmla="*/ 0 w 2271889"/>
                <a:gd name="connsiteY0" fmla="*/ 2610555 h 2610555"/>
                <a:gd name="connsiteX1" fmla="*/ 2271889 w 2271889"/>
                <a:gd name="connsiteY1" fmla="*/ 1707445 h 2610555"/>
                <a:gd name="connsiteX2" fmla="*/ 1524000 w 2271889"/>
                <a:gd name="connsiteY2" fmla="*/ 0 h 2610555"/>
                <a:gd name="connsiteX0" fmla="*/ 0 w 2328333"/>
                <a:gd name="connsiteY0" fmla="*/ 2610555 h 2610555"/>
                <a:gd name="connsiteX1" fmla="*/ 2328333 w 2328333"/>
                <a:gd name="connsiteY1" fmla="*/ 1735667 h 2610555"/>
                <a:gd name="connsiteX2" fmla="*/ 1524000 w 2328333"/>
                <a:gd name="connsiteY2" fmla="*/ 0 h 2610555"/>
                <a:gd name="connsiteX0" fmla="*/ 0 w 4021666"/>
                <a:gd name="connsiteY0" fmla="*/ 2441222 h 2441222"/>
                <a:gd name="connsiteX1" fmla="*/ 2328333 w 4021666"/>
                <a:gd name="connsiteY1" fmla="*/ 1566334 h 2441222"/>
                <a:gd name="connsiteX2" fmla="*/ 4021666 w 4021666"/>
                <a:gd name="connsiteY2" fmla="*/ 0 h 2441222"/>
                <a:gd name="connsiteX0" fmla="*/ 0 w 4021666"/>
                <a:gd name="connsiteY0" fmla="*/ 2441222 h 2441222"/>
                <a:gd name="connsiteX1" fmla="*/ 2215444 w 4021666"/>
                <a:gd name="connsiteY1" fmla="*/ 1227668 h 2441222"/>
                <a:gd name="connsiteX2" fmla="*/ 4021666 w 4021666"/>
                <a:gd name="connsiteY2" fmla="*/ 0 h 2441222"/>
                <a:gd name="connsiteX0" fmla="*/ 0 w 4021666"/>
                <a:gd name="connsiteY0" fmla="*/ 2441222 h 2441222"/>
                <a:gd name="connsiteX1" fmla="*/ 2116666 w 4021666"/>
                <a:gd name="connsiteY1" fmla="*/ 1340557 h 2441222"/>
                <a:gd name="connsiteX2" fmla="*/ 4021666 w 4021666"/>
                <a:gd name="connsiteY2" fmla="*/ 0 h 2441222"/>
                <a:gd name="connsiteX0" fmla="*/ 0 w 4191000"/>
                <a:gd name="connsiteY0" fmla="*/ 2427110 h 2427110"/>
                <a:gd name="connsiteX1" fmla="*/ 2286000 w 4191000"/>
                <a:gd name="connsiteY1" fmla="*/ 1340557 h 2427110"/>
                <a:gd name="connsiteX2" fmla="*/ 4191000 w 4191000"/>
                <a:gd name="connsiteY2" fmla="*/ 0 h 2427110"/>
                <a:gd name="connsiteX0" fmla="*/ 0 w 4191000"/>
                <a:gd name="connsiteY0" fmla="*/ 2427110 h 2427110"/>
                <a:gd name="connsiteX1" fmla="*/ 2370667 w 4191000"/>
                <a:gd name="connsiteY1" fmla="*/ 1425223 h 2427110"/>
                <a:gd name="connsiteX2" fmla="*/ 4191000 w 4191000"/>
                <a:gd name="connsiteY2" fmla="*/ 0 h 2427110"/>
                <a:gd name="connsiteX0" fmla="*/ 0 w 4205112"/>
                <a:gd name="connsiteY0" fmla="*/ 2342443 h 2342443"/>
                <a:gd name="connsiteX1" fmla="*/ 2384779 w 4205112"/>
                <a:gd name="connsiteY1" fmla="*/ 1425223 h 2342443"/>
                <a:gd name="connsiteX2" fmla="*/ 4205112 w 4205112"/>
                <a:gd name="connsiteY2" fmla="*/ 0 h 2342443"/>
                <a:gd name="connsiteX0" fmla="*/ 0 w 4205112"/>
                <a:gd name="connsiteY0" fmla="*/ 2342443 h 2342443"/>
                <a:gd name="connsiteX1" fmla="*/ 2497668 w 4205112"/>
                <a:gd name="connsiteY1" fmla="*/ 1326446 h 2342443"/>
                <a:gd name="connsiteX2" fmla="*/ 4205112 w 4205112"/>
                <a:gd name="connsiteY2" fmla="*/ 0 h 2342443"/>
                <a:gd name="connsiteX0" fmla="*/ 0 w 4205112"/>
                <a:gd name="connsiteY0" fmla="*/ 2342443 h 2342443"/>
                <a:gd name="connsiteX1" fmla="*/ 2441224 w 4205112"/>
                <a:gd name="connsiteY1" fmla="*/ 1495779 h 2342443"/>
                <a:gd name="connsiteX2" fmla="*/ 4205112 w 4205112"/>
                <a:gd name="connsiteY2" fmla="*/ 0 h 2342443"/>
                <a:gd name="connsiteX0" fmla="*/ 0 w 4191001"/>
                <a:gd name="connsiteY0" fmla="*/ 2427110 h 2427110"/>
                <a:gd name="connsiteX1" fmla="*/ 2427113 w 4191001"/>
                <a:gd name="connsiteY1" fmla="*/ 1495779 h 2427110"/>
                <a:gd name="connsiteX2" fmla="*/ 4191001 w 4191001"/>
                <a:gd name="connsiteY2" fmla="*/ 0 h 2427110"/>
                <a:gd name="connsiteX0" fmla="*/ 0 w 4176890"/>
                <a:gd name="connsiteY0" fmla="*/ 2370665 h 2370665"/>
                <a:gd name="connsiteX1" fmla="*/ 2413002 w 4176890"/>
                <a:gd name="connsiteY1" fmla="*/ 1495779 h 2370665"/>
                <a:gd name="connsiteX2" fmla="*/ 4176890 w 4176890"/>
                <a:gd name="connsiteY2" fmla="*/ 0 h 2370665"/>
                <a:gd name="connsiteX0" fmla="*/ 0 w 4176890"/>
                <a:gd name="connsiteY0" fmla="*/ 2370665 h 2370665"/>
                <a:gd name="connsiteX1" fmla="*/ 2413002 w 4176890"/>
                <a:gd name="connsiteY1" fmla="*/ 1495779 h 2370665"/>
                <a:gd name="connsiteX2" fmla="*/ 2675531 w 4176890"/>
                <a:gd name="connsiteY2" fmla="*/ 1218178 h 2370665"/>
                <a:gd name="connsiteX3" fmla="*/ 4176890 w 4176890"/>
                <a:gd name="connsiteY3" fmla="*/ 0 h 2370665"/>
                <a:gd name="connsiteX0" fmla="*/ 0 w 4176890"/>
                <a:gd name="connsiteY0" fmla="*/ 2370665 h 2370665"/>
                <a:gd name="connsiteX1" fmla="*/ 2413002 w 4176890"/>
                <a:gd name="connsiteY1" fmla="*/ 1495779 h 2370665"/>
                <a:gd name="connsiteX2" fmla="*/ 2633198 w 4176890"/>
                <a:gd name="connsiteY2" fmla="*/ 1077067 h 2370665"/>
                <a:gd name="connsiteX3" fmla="*/ 4176890 w 4176890"/>
                <a:gd name="connsiteY3" fmla="*/ 0 h 237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890" h="2370665">
                  <a:moveTo>
                    <a:pt x="0" y="2370665"/>
                  </a:moveTo>
                  <a:lnTo>
                    <a:pt x="2413002" y="1495779"/>
                  </a:lnTo>
                  <a:lnTo>
                    <a:pt x="2633198" y="1077067"/>
                  </a:lnTo>
                  <a:lnTo>
                    <a:pt x="4176890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823124" y="5671950"/>
              <a:ext cx="852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(x,y,z2)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695119" y="2755707"/>
            <a:ext cx="4325318" cy="2712252"/>
            <a:chOff x="2373424" y="3609623"/>
            <a:chExt cx="4325318" cy="2712252"/>
          </a:xfrm>
        </p:grpSpPr>
        <p:sp>
          <p:nvSpPr>
            <p:cNvPr id="105" name="Freeform 104"/>
            <p:cNvSpPr/>
            <p:nvPr/>
          </p:nvSpPr>
          <p:spPr>
            <a:xfrm>
              <a:off x="2373424" y="3609623"/>
              <a:ext cx="3937001" cy="912598"/>
            </a:xfrm>
            <a:custGeom>
              <a:avLst/>
              <a:gdLst>
                <a:gd name="connsiteX0" fmla="*/ 0 w 1905000"/>
                <a:gd name="connsiteY0" fmla="*/ 3189111 h 3189111"/>
                <a:gd name="connsiteX1" fmla="*/ 1905000 w 1905000"/>
                <a:gd name="connsiteY1" fmla="*/ 1707445 h 3189111"/>
                <a:gd name="connsiteX2" fmla="*/ 1157111 w 1905000"/>
                <a:gd name="connsiteY2" fmla="*/ 0 h 3189111"/>
                <a:gd name="connsiteX0" fmla="*/ 0 w 2271889"/>
                <a:gd name="connsiteY0" fmla="*/ 2610555 h 2610555"/>
                <a:gd name="connsiteX1" fmla="*/ 2271889 w 2271889"/>
                <a:gd name="connsiteY1" fmla="*/ 1707445 h 2610555"/>
                <a:gd name="connsiteX2" fmla="*/ 1524000 w 2271889"/>
                <a:gd name="connsiteY2" fmla="*/ 0 h 2610555"/>
                <a:gd name="connsiteX0" fmla="*/ 0 w 2328333"/>
                <a:gd name="connsiteY0" fmla="*/ 2610555 h 2610555"/>
                <a:gd name="connsiteX1" fmla="*/ 2328333 w 2328333"/>
                <a:gd name="connsiteY1" fmla="*/ 1735667 h 2610555"/>
                <a:gd name="connsiteX2" fmla="*/ 1524000 w 2328333"/>
                <a:gd name="connsiteY2" fmla="*/ 0 h 2610555"/>
                <a:gd name="connsiteX0" fmla="*/ 0 w 4021666"/>
                <a:gd name="connsiteY0" fmla="*/ 2441222 h 2441222"/>
                <a:gd name="connsiteX1" fmla="*/ 2328333 w 4021666"/>
                <a:gd name="connsiteY1" fmla="*/ 1566334 h 2441222"/>
                <a:gd name="connsiteX2" fmla="*/ 4021666 w 4021666"/>
                <a:gd name="connsiteY2" fmla="*/ 0 h 2441222"/>
                <a:gd name="connsiteX0" fmla="*/ 0 w 4021666"/>
                <a:gd name="connsiteY0" fmla="*/ 2441222 h 2441222"/>
                <a:gd name="connsiteX1" fmla="*/ 2215444 w 4021666"/>
                <a:gd name="connsiteY1" fmla="*/ 1227668 h 2441222"/>
                <a:gd name="connsiteX2" fmla="*/ 4021666 w 4021666"/>
                <a:gd name="connsiteY2" fmla="*/ 0 h 2441222"/>
                <a:gd name="connsiteX0" fmla="*/ 0 w 4021666"/>
                <a:gd name="connsiteY0" fmla="*/ 2441222 h 2441222"/>
                <a:gd name="connsiteX1" fmla="*/ 2116666 w 4021666"/>
                <a:gd name="connsiteY1" fmla="*/ 1340557 h 2441222"/>
                <a:gd name="connsiteX2" fmla="*/ 4021666 w 4021666"/>
                <a:gd name="connsiteY2" fmla="*/ 0 h 2441222"/>
                <a:gd name="connsiteX0" fmla="*/ 0 w 4191000"/>
                <a:gd name="connsiteY0" fmla="*/ 2427110 h 2427110"/>
                <a:gd name="connsiteX1" fmla="*/ 2286000 w 4191000"/>
                <a:gd name="connsiteY1" fmla="*/ 1340557 h 2427110"/>
                <a:gd name="connsiteX2" fmla="*/ 4191000 w 4191000"/>
                <a:gd name="connsiteY2" fmla="*/ 0 h 2427110"/>
                <a:gd name="connsiteX0" fmla="*/ 0 w 4191000"/>
                <a:gd name="connsiteY0" fmla="*/ 2427110 h 2427110"/>
                <a:gd name="connsiteX1" fmla="*/ 2370667 w 4191000"/>
                <a:gd name="connsiteY1" fmla="*/ 1425223 h 2427110"/>
                <a:gd name="connsiteX2" fmla="*/ 4191000 w 4191000"/>
                <a:gd name="connsiteY2" fmla="*/ 0 h 2427110"/>
                <a:gd name="connsiteX0" fmla="*/ 0 w 4205112"/>
                <a:gd name="connsiteY0" fmla="*/ 2342443 h 2342443"/>
                <a:gd name="connsiteX1" fmla="*/ 2384779 w 4205112"/>
                <a:gd name="connsiteY1" fmla="*/ 1425223 h 2342443"/>
                <a:gd name="connsiteX2" fmla="*/ 4205112 w 4205112"/>
                <a:gd name="connsiteY2" fmla="*/ 0 h 2342443"/>
                <a:gd name="connsiteX0" fmla="*/ 0 w 4205112"/>
                <a:gd name="connsiteY0" fmla="*/ 2342443 h 2342443"/>
                <a:gd name="connsiteX1" fmla="*/ 2497668 w 4205112"/>
                <a:gd name="connsiteY1" fmla="*/ 1326446 h 2342443"/>
                <a:gd name="connsiteX2" fmla="*/ 4205112 w 4205112"/>
                <a:gd name="connsiteY2" fmla="*/ 0 h 2342443"/>
                <a:gd name="connsiteX0" fmla="*/ 0 w 4205112"/>
                <a:gd name="connsiteY0" fmla="*/ 2342443 h 2342443"/>
                <a:gd name="connsiteX1" fmla="*/ 2441224 w 4205112"/>
                <a:gd name="connsiteY1" fmla="*/ 1495779 h 2342443"/>
                <a:gd name="connsiteX2" fmla="*/ 4205112 w 4205112"/>
                <a:gd name="connsiteY2" fmla="*/ 0 h 2342443"/>
                <a:gd name="connsiteX0" fmla="*/ 0 w 4191001"/>
                <a:gd name="connsiteY0" fmla="*/ 2427110 h 2427110"/>
                <a:gd name="connsiteX1" fmla="*/ 2427113 w 4191001"/>
                <a:gd name="connsiteY1" fmla="*/ 1495779 h 2427110"/>
                <a:gd name="connsiteX2" fmla="*/ 4191001 w 4191001"/>
                <a:gd name="connsiteY2" fmla="*/ 0 h 2427110"/>
                <a:gd name="connsiteX0" fmla="*/ 0 w 4176890"/>
                <a:gd name="connsiteY0" fmla="*/ 2370665 h 2370665"/>
                <a:gd name="connsiteX1" fmla="*/ 2413002 w 4176890"/>
                <a:gd name="connsiteY1" fmla="*/ 1495779 h 2370665"/>
                <a:gd name="connsiteX2" fmla="*/ 4176890 w 4176890"/>
                <a:gd name="connsiteY2" fmla="*/ 0 h 2370665"/>
                <a:gd name="connsiteX0" fmla="*/ 0 w 4176890"/>
                <a:gd name="connsiteY0" fmla="*/ 2370665 h 2370665"/>
                <a:gd name="connsiteX1" fmla="*/ 2413002 w 4176890"/>
                <a:gd name="connsiteY1" fmla="*/ 1495779 h 2370665"/>
                <a:gd name="connsiteX2" fmla="*/ 2675531 w 4176890"/>
                <a:gd name="connsiteY2" fmla="*/ 1218178 h 2370665"/>
                <a:gd name="connsiteX3" fmla="*/ 4176890 w 4176890"/>
                <a:gd name="connsiteY3" fmla="*/ 0 h 2370665"/>
                <a:gd name="connsiteX0" fmla="*/ 0 w 4176890"/>
                <a:gd name="connsiteY0" fmla="*/ 2370665 h 2370665"/>
                <a:gd name="connsiteX1" fmla="*/ 2413002 w 4176890"/>
                <a:gd name="connsiteY1" fmla="*/ 1495779 h 2370665"/>
                <a:gd name="connsiteX2" fmla="*/ 2633198 w 4176890"/>
                <a:gd name="connsiteY2" fmla="*/ 1077067 h 2370665"/>
                <a:gd name="connsiteX3" fmla="*/ 4176890 w 4176890"/>
                <a:gd name="connsiteY3" fmla="*/ 0 h 2370665"/>
                <a:gd name="connsiteX0" fmla="*/ 0 w 3810001"/>
                <a:gd name="connsiteY0" fmla="*/ 1293598 h 1293598"/>
                <a:gd name="connsiteX1" fmla="*/ 2413002 w 3810001"/>
                <a:gd name="connsiteY1" fmla="*/ 418712 h 1293598"/>
                <a:gd name="connsiteX2" fmla="*/ 2633198 w 3810001"/>
                <a:gd name="connsiteY2" fmla="*/ 0 h 1293598"/>
                <a:gd name="connsiteX3" fmla="*/ 3810001 w 3810001"/>
                <a:gd name="connsiteY3" fmla="*/ 362267 h 1293598"/>
                <a:gd name="connsiteX0" fmla="*/ 0 w 3810001"/>
                <a:gd name="connsiteY0" fmla="*/ 1293598 h 1293598"/>
                <a:gd name="connsiteX1" fmla="*/ 2243669 w 3810001"/>
                <a:gd name="connsiteY1" fmla="*/ 376379 h 1293598"/>
                <a:gd name="connsiteX2" fmla="*/ 2633198 w 3810001"/>
                <a:gd name="connsiteY2" fmla="*/ 0 h 1293598"/>
                <a:gd name="connsiteX3" fmla="*/ 3810001 w 3810001"/>
                <a:gd name="connsiteY3" fmla="*/ 362267 h 1293598"/>
                <a:gd name="connsiteX0" fmla="*/ 0 w 3937001"/>
                <a:gd name="connsiteY0" fmla="*/ 1223042 h 1223042"/>
                <a:gd name="connsiteX1" fmla="*/ 2370669 w 3937001"/>
                <a:gd name="connsiteY1" fmla="*/ 376379 h 1223042"/>
                <a:gd name="connsiteX2" fmla="*/ 2760198 w 3937001"/>
                <a:gd name="connsiteY2" fmla="*/ 0 h 1223042"/>
                <a:gd name="connsiteX3" fmla="*/ 3937001 w 3937001"/>
                <a:gd name="connsiteY3" fmla="*/ 362267 h 1223042"/>
                <a:gd name="connsiteX0" fmla="*/ 0 w 3937001"/>
                <a:gd name="connsiteY0" fmla="*/ 912598 h 912598"/>
                <a:gd name="connsiteX1" fmla="*/ 2370669 w 3937001"/>
                <a:gd name="connsiteY1" fmla="*/ 65935 h 912598"/>
                <a:gd name="connsiteX2" fmla="*/ 2731976 w 3937001"/>
                <a:gd name="connsiteY2" fmla="*/ 0 h 912598"/>
                <a:gd name="connsiteX3" fmla="*/ 3937001 w 3937001"/>
                <a:gd name="connsiteY3" fmla="*/ 51823 h 91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1" h="912598">
                  <a:moveTo>
                    <a:pt x="0" y="912598"/>
                  </a:moveTo>
                  <a:lnTo>
                    <a:pt x="2370669" y="65935"/>
                  </a:lnTo>
                  <a:lnTo>
                    <a:pt x="2731976" y="0"/>
                  </a:lnTo>
                  <a:lnTo>
                    <a:pt x="3937001" y="51823"/>
                  </a:lnTo>
                </a:path>
              </a:pathLst>
            </a:custGeom>
            <a:ln w="50800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846263" y="5952543"/>
              <a:ext cx="852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(x,y,z3)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51868" y="324556"/>
            <a:ext cx="428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prstClr val="black"/>
                </a:solidFill>
              </a:rPr>
              <a:t>How does the Join work?</a:t>
            </a:r>
          </a:p>
        </p:txBody>
      </p:sp>
    </p:spTree>
    <p:extLst>
      <p:ext uri="{BB962C8B-B14F-4D97-AF65-F5344CB8AC3E}">
        <p14:creationId xmlns:p14="http://schemas.microsoft.com/office/powerpoint/2010/main" val="104705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Four  ways to implement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an external driver program (baseline)</a:t>
            </a:r>
          </a:p>
          <a:p>
            <a:pPr lvl="1"/>
            <a:r>
              <a:rPr lang="en-US" sz="2000"/>
              <a:t>External Iteration</a:t>
            </a:r>
          </a:p>
          <a:p>
            <a:r>
              <a:rPr lang="en-US"/>
              <a:t>Change the algorithm to avoid iteration</a:t>
            </a:r>
          </a:p>
          <a:p>
            <a:pPr lvl="1"/>
            <a:r>
              <a:rPr lang="en-US" sz="2000"/>
              <a:t>No iteration</a:t>
            </a:r>
          </a:p>
          <a:p>
            <a:r>
              <a:rPr lang="en-US"/>
              <a:t>Tweak the system to better support iteration</a:t>
            </a:r>
          </a:p>
          <a:p>
            <a:pPr lvl="1"/>
            <a:r>
              <a:rPr lang="en-US" sz="2000"/>
              <a:t>Internal iteration</a:t>
            </a:r>
          </a:p>
          <a:p>
            <a:r>
              <a:rPr lang="en-US"/>
              <a:t>Reason algebraically</a:t>
            </a:r>
          </a:p>
          <a:p>
            <a:pPr lvl="1"/>
            <a:r>
              <a:rPr lang="en-US" sz="2000"/>
              <a:t>All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49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54696" cy="5499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3DF-167A-2B41-9B30-6476DC738CCC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A73F-896E-3342-9531-641C356E8797}" type="slidenum">
              <a:rPr lang="en-US"/>
              <a:pPr/>
              <a:t>40</a:t>
            </a:fld>
            <a:endParaRPr lang="en-US"/>
          </a:p>
        </p:txBody>
      </p:sp>
      <p:cxnSp>
        <p:nvCxnSpPr>
          <p:cNvPr id="61" name="Shape 23"/>
          <p:cNvCxnSpPr>
            <a:cxnSpLocks noChangeShapeType="1"/>
          </p:cNvCxnSpPr>
          <p:nvPr/>
        </p:nvCxnSpPr>
        <p:spPr bwMode="auto">
          <a:xfrm flipH="1">
            <a:off x="5700712" y="3773487"/>
            <a:ext cx="1538288" cy="1662113"/>
          </a:xfrm>
          <a:prstGeom prst="curvedConnector4">
            <a:avLst>
              <a:gd name="adj1" fmla="val -14037"/>
              <a:gd name="adj2" fmla="val 98468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hape 23"/>
          <p:cNvCxnSpPr>
            <a:cxnSpLocks noChangeShapeType="1"/>
          </p:cNvCxnSpPr>
          <p:nvPr/>
        </p:nvCxnSpPr>
        <p:spPr bwMode="auto">
          <a:xfrm flipH="1">
            <a:off x="5730875" y="3011487"/>
            <a:ext cx="1508125" cy="2779713"/>
          </a:xfrm>
          <a:prstGeom prst="curvedConnector4">
            <a:avLst>
              <a:gd name="adj1" fmla="val -38421"/>
              <a:gd name="adj2" fmla="val 100685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hape 23"/>
          <p:cNvCxnSpPr>
            <a:cxnSpLocks noChangeShapeType="1"/>
            <a:stCxn id="100" idx="1"/>
          </p:cNvCxnSpPr>
          <p:nvPr/>
        </p:nvCxnSpPr>
        <p:spPr bwMode="auto">
          <a:xfrm rot="10800000">
            <a:off x="1965325" y="4298950"/>
            <a:ext cx="2511425" cy="1250950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130425" y="522605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i=i+1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311650" y="4724400"/>
            <a:ext cx="185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Anything new?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4489450" y="5207000"/>
            <a:ext cx="1225550" cy="6858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41" name="Straight Arrow Connector 140"/>
          <p:cNvCxnSpPr>
            <a:cxnSpLocks noChangeShapeType="1"/>
          </p:cNvCxnSpPr>
          <p:nvPr/>
        </p:nvCxnSpPr>
        <p:spPr bwMode="auto">
          <a:xfrm flipH="1">
            <a:off x="4829175" y="5919788"/>
            <a:ext cx="3175" cy="360362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5070475" y="591502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done</a:t>
            </a:r>
          </a:p>
        </p:txBody>
      </p:sp>
      <p:sp>
        <p:nvSpPr>
          <p:cNvPr id="699447" name="Text Box 55"/>
          <p:cNvSpPr txBox="1">
            <a:spLocks noChangeArrowheads="1"/>
          </p:cNvSpPr>
          <p:nvPr/>
        </p:nvSpPr>
        <p:spPr bwMode="auto">
          <a:xfrm>
            <a:off x="3116263" y="1334869"/>
            <a:ext cx="2598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>
                <a:solidFill>
                  <a:srgbClr val="0000FF"/>
                </a:solidFill>
              </a:rPr>
              <a:t>(compute next generation of </a:t>
            </a:r>
            <a:r>
              <a:rPr lang="en-US" sz="1800" i="1" dirty="0" smtClean="0">
                <a:solidFill>
                  <a:srgbClr val="0000FF"/>
                </a:solidFill>
              </a:rPr>
              <a:t>nodes)</a:t>
            </a:r>
            <a:endParaRPr lang="en-US" sz="1800" i="1" dirty="0">
              <a:solidFill>
                <a:srgbClr val="0000FF"/>
              </a:solidFill>
            </a:endParaRPr>
          </a:p>
        </p:txBody>
      </p:sp>
      <p:sp>
        <p:nvSpPr>
          <p:cNvPr id="699449" name="Text Box 57"/>
          <p:cNvSpPr txBox="1">
            <a:spLocks noChangeArrowheads="1"/>
          </p:cNvSpPr>
          <p:nvPr/>
        </p:nvSpPr>
        <p:spPr bwMode="auto">
          <a:xfrm>
            <a:off x="6583780" y="1415047"/>
            <a:ext cx="233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>
                <a:solidFill>
                  <a:srgbClr val="0000FF"/>
                </a:solidFill>
              </a:rPr>
              <a:t>(remove the ones </a:t>
            </a:r>
            <a:r>
              <a:rPr lang="en-US" sz="1800" i="1" dirty="0" smtClean="0">
                <a:solidFill>
                  <a:srgbClr val="0000FF"/>
                </a:solidFill>
              </a:rPr>
              <a:t>we</a:t>
            </a:r>
            <a:r>
              <a:rPr lang="en-US" i="1" dirty="0" smtClean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1800" i="1" dirty="0" smtClean="0">
                <a:solidFill>
                  <a:srgbClr val="0000FF"/>
                </a:solidFill>
              </a:rPr>
              <a:t>ve </a:t>
            </a:r>
            <a:r>
              <a:rPr lang="en-US" sz="1800" i="1" dirty="0">
                <a:solidFill>
                  <a:srgbClr val="0000FF"/>
                </a:solidFill>
              </a:rPr>
              <a:t>already seen)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0542" y="1828800"/>
            <a:ext cx="6958458" cy="2851085"/>
            <a:chOff x="966342" y="1424699"/>
            <a:chExt cx="5504028" cy="2851085"/>
          </a:xfrm>
        </p:grpSpPr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1403568" y="3218630"/>
              <a:ext cx="523875" cy="301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0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map</a:t>
              </a:r>
              <a:endParaRPr lang="en-US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51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53" name="Straight Arrow Connector 52"/>
            <p:cNvCxnSpPr>
              <a:stCxn id="50" idx="3"/>
              <a:endCxn id="96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1" idx="3"/>
              <a:endCxn id="99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ShapeType="1"/>
              <a:stCxn id="52" idx="3"/>
              <a:endCxn id="96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Arrow Connector 55"/>
            <p:cNvCxnSpPr>
              <a:cxnSpLocks noChangeShapeType="1"/>
              <a:stCxn id="51" idx="3"/>
              <a:endCxn id="96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Arrow Connector 56"/>
            <p:cNvCxnSpPr>
              <a:stCxn id="50" idx="3"/>
              <a:endCxn id="99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 noChangeShapeType="1"/>
              <a:stCxn id="52" idx="3"/>
              <a:endCxn id="99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58"/>
            <p:cNvCxnSpPr>
              <a:stCxn id="78" idx="3"/>
              <a:endCxn id="50" idx="1"/>
            </p:cNvCxnSpPr>
            <p:nvPr/>
          </p:nvCxnSpPr>
          <p:spPr>
            <a:xfrm>
              <a:off x="1729208" y="2258943"/>
              <a:ext cx="293266" cy="24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80" idx="3"/>
              <a:endCxn id="51" idx="1"/>
            </p:cNvCxnSpPr>
            <p:nvPr/>
          </p:nvCxnSpPr>
          <p:spPr>
            <a:xfrm flipV="1">
              <a:off x="1730645" y="2774904"/>
              <a:ext cx="291829" cy="106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9" idx="3"/>
              <a:endCxn id="52" idx="1"/>
            </p:cNvCxnSpPr>
            <p:nvPr/>
          </p:nvCxnSpPr>
          <p:spPr>
            <a:xfrm flipV="1">
              <a:off x="1717131" y="3307732"/>
              <a:ext cx="305343" cy="73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67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9" name="Straight Arrow Connector 68"/>
            <p:cNvCxnSpPr>
              <a:stCxn id="63" idx="3"/>
              <a:endCxn id="67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5" idx="3"/>
              <a:endCxn id="66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3"/>
              <a:endCxn id="66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 noChangeShapeType="1"/>
              <a:stCxn id="65" idx="3"/>
              <a:endCxn id="67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Right Brace 72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2400">
                <a:latin typeface="Arial" charset="0"/>
                <a:cs typeface="ＭＳ Ｐゴシック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>
                  <a:latin typeface="Arial" charset="0"/>
                  <a:cs typeface="ＭＳ Ｐゴシック" charset="0"/>
                </a:rPr>
                <a:t>Join</a:t>
              </a:r>
              <a:endParaRPr lang="en-US" sz="1400" b="1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967866" y="1424699"/>
              <a:ext cx="12399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1400" b="1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966342" y="1905000"/>
              <a:ext cx="76286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076491" y="2554704"/>
              <a:ext cx="6541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81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82" name="Straight Arrow Connector 81"/>
            <p:cNvCxnSpPr>
              <a:stCxn id="83" idx="3"/>
              <a:endCxn id="81" idx="1"/>
            </p:cNvCxnSpPr>
            <p:nvPr/>
          </p:nvCxnSpPr>
          <p:spPr>
            <a:xfrm flipV="1">
              <a:off x="4116636" y="3362728"/>
              <a:ext cx="303354" cy="1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538362" y="3008969"/>
              <a:ext cx="5782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84" name="Straight Arrow Connector 83"/>
            <p:cNvCxnSpPr>
              <a:stCxn id="85" idx="3"/>
              <a:endCxn id="104" idx="1"/>
            </p:cNvCxnSpPr>
            <p:nvPr/>
          </p:nvCxnSpPr>
          <p:spPr>
            <a:xfrm flipV="1">
              <a:off x="4118921" y="3912542"/>
              <a:ext cx="303353" cy="92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545195" y="3567898"/>
              <a:ext cx="5737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ＭＳ Ｐゴシック" charset="0"/>
                </a:rPr>
                <a:t>A</a:t>
              </a:r>
              <a:r>
                <a:rPr lang="en-US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86" name="Straight Arrow Connector 85"/>
            <p:cNvCxnSpPr>
              <a:stCxn id="81" idx="3"/>
              <a:endCxn id="66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3"/>
              <a:endCxn id="67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4" idx="3"/>
              <a:endCxn id="67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04" idx="3"/>
              <a:endCxn id="66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1" name="Straight Arrow Connector 100"/>
            <p:cNvCxnSpPr>
              <a:stCxn id="96" idx="6"/>
              <a:endCxn id="63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9" idx="6"/>
              <a:endCxn id="65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ight Brace 102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24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4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39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54696" cy="5334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problem?</a:t>
            </a:r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FD2-F858-9643-B157-2682C93C0C0E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04F0-028A-EF40-858E-7D4E1D6A776F}" type="slidenum">
              <a:rPr lang="en-US"/>
              <a:pPr/>
              <a:t>41</a:t>
            </a:fld>
            <a:endParaRPr lang="en-US"/>
          </a:p>
        </p:txBody>
      </p:sp>
      <p:sp>
        <p:nvSpPr>
          <p:cNvPr id="701475" name="Rectangle 35"/>
          <p:cNvSpPr>
            <a:spLocks noChangeArrowheads="1"/>
          </p:cNvSpPr>
          <p:nvPr/>
        </p:nvSpPr>
        <p:spPr bwMode="auto">
          <a:xfrm>
            <a:off x="699855" y="4572000"/>
            <a:ext cx="7605945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(a) R is </a:t>
            </a:r>
            <a:r>
              <a:rPr lang="en-US" i="1" dirty="0">
                <a:solidFill>
                  <a:srgbClr val="FF0000"/>
                </a:solidFill>
              </a:rPr>
              <a:t>loop invariant, </a:t>
            </a:r>
            <a:r>
              <a:rPr lang="en-US" i="1" dirty="0" smtClean="0">
                <a:solidFill>
                  <a:srgbClr val="FF0000"/>
                </a:solidFill>
              </a:rPr>
              <a:t>but gets loaded and shuffled on each iteration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b) </a:t>
            </a:r>
            <a:r>
              <a:rPr lang="en-US" i="1" dirty="0" smtClean="0">
                <a:solidFill>
                  <a:srgbClr val="0000FF"/>
                </a:solidFill>
              </a:rPr>
              <a:t>A</a:t>
            </a:r>
            <a:r>
              <a:rPr lang="en-US" i="1" baseline="-25000" dirty="0" smtClean="0">
                <a:solidFill>
                  <a:srgbClr val="0000FF"/>
                </a:solidFill>
              </a:rPr>
              <a:t>i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grows slowly and monotonically, but is loaded and shuffled on each iteration. </a:t>
            </a:r>
            <a:r>
              <a:rPr lang="en-US" i="1" dirty="0" err="1">
                <a:solidFill>
                  <a:srgbClr val="0000FF"/>
                </a:solidFill>
              </a:rPr>
              <a:t>HaLoop’s</a:t>
            </a:r>
            <a:r>
              <a:rPr lang="en-US" i="1" dirty="0">
                <a:solidFill>
                  <a:srgbClr val="0000FF"/>
                </a:solidFill>
              </a:rPr>
              <a:t> Reducer Input Cache addressed (a), but did not support the append semantics needed for (b).</a:t>
            </a:r>
            <a:endParaRPr lang="en-US" i="1" baseline="-25000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152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Bu, Howe, </a:t>
            </a:r>
            <a:r>
              <a:rPr lang="en-US" sz="1600" dirty="0" err="1" smtClean="0">
                <a:solidFill>
                  <a:schemeClr val="bg1"/>
                </a:solidFill>
              </a:rPr>
              <a:t>Balazinska</a:t>
            </a:r>
            <a:r>
              <a:rPr lang="en-US" sz="1600" dirty="0" smtClean="0">
                <a:solidFill>
                  <a:schemeClr val="bg1"/>
                </a:solidFill>
              </a:rPr>
              <a:t>, Ernst VLDB10, VLDBJ12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Shaw, Howe, Koutris Datalog12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66342" y="1424699"/>
            <a:ext cx="6958458" cy="2851085"/>
            <a:chOff x="966342" y="1424699"/>
            <a:chExt cx="5504028" cy="2851085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1403568" y="3218630"/>
              <a:ext cx="523875" cy="301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6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map</a:t>
              </a:r>
              <a:endParaRPr lang="en-US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47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52" name="Straight Arrow Connector 51"/>
            <p:cNvCxnSpPr>
              <a:stCxn id="46" idx="3"/>
              <a:endCxn id="90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7" idx="3"/>
              <a:endCxn id="91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 noChangeShapeType="1"/>
              <a:stCxn id="48" idx="3"/>
              <a:endCxn id="90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  <a:stCxn id="47" idx="3"/>
              <a:endCxn id="90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Arrow Connector 55"/>
            <p:cNvCxnSpPr>
              <a:stCxn id="46" idx="3"/>
              <a:endCxn id="91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 noChangeShapeType="1"/>
              <a:stCxn id="48" idx="3"/>
              <a:endCxn id="91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Arrow Connector 57"/>
            <p:cNvCxnSpPr>
              <a:stCxn id="74" idx="3"/>
              <a:endCxn id="46" idx="1"/>
            </p:cNvCxnSpPr>
            <p:nvPr/>
          </p:nvCxnSpPr>
          <p:spPr>
            <a:xfrm>
              <a:off x="1729208" y="2258943"/>
              <a:ext cx="293266" cy="24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6" idx="3"/>
              <a:endCxn id="47" idx="1"/>
            </p:cNvCxnSpPr>
            <p:nvPr/>
          </p:nvCxnSpPr>
          <p:spPr>
            <a:xfrm flipV="1">
              <a:off x="1730645" y="2774904"/>
              <a:ext cx="291829" cy="106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5" idx="3"/>
              <a:endCxn id="48" idx="1"/>
            </p:cNvCxnSpPr>
            <p:nvPr/>
          </p:nvCxnSpPr>
          <p:spPr>
            <a:xfrm flipV="1">
              <a:off x="1717131" y="3307732"/>
              <a:ext cx="305343" cy="73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64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5" name="Straight Arrow Connector 64"/>
            <p:cNvCxnSpPr>
              <a:stCxn id="61" idx="3"/>
              <a:endCxn id="64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2" idx="3"/>
              <a:endCxn id="63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3"/>
              <a:endCxn id="63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 noChangeShapeType="1"/>
              <a:stCxn id="62" idx="3"/>
              <a:endCxn id="64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Right Brace 68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2400">
                <a:latin typeface="Arial" charset="0"/>
                <a:cs typeface="ＭＳ Ｐゴシック" charset="0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  <a:cs typeface="ＭＳ Ｐゴシック" charset="0"/>
                </a:rPr>
                <a:t>Join</a:t>
              </a:r>
              <a:endParaRPr lang="en-US" sz="14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967866" y="1424699"/>
              <a:ext cx="12399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14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076491" y="2516344"/>
              <a:ext cx="1580497" cy="1117657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2684598" y="2557774"/>
              <a:ext cx="375278" cy="69496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966342" y="1905000"/>
              <a:ext cx="76286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076491" y="2554704"/>
              <a:ext cx="6541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7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78" name="Straight Arrow Connector 77"/>
            <p:cNvCxnSpPr>
              <a:stCxn id="79" idx="3"/>
              <a:endCxn id="77" idx="1"/>
            </p:cNvCxnSpPr>
            <p:nvPr/>
          </p:nvCxnSpPr>
          <p:spPr>
            <a:xfrm flipV="1">
              <a:off x="4116636" y="3362728"/>
              <a:ext cx="303354" cy="1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538362" y="3008969"/>
              <a:ext cx="5782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80" name="Straight Arrow Connector 79"/>
            <p:cNvCxnSpPr>
              <a:stCxn id="81" idx="3"/>
              <a:endCxn id="95" idx="1"/>
            </p:cNvCxnSpPr>
            <p:nvPr/>
          </p:nvCxnSpPr>
          <p:spPr>
            <a:xfrm flipV="1">
              <a:off x="4118921" y="3912542"/>
              <a:ext cx="303353" cy="92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545195" y="3567898"/>
              <a:ext cx="5737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ＭＳ Ｐゴシック" charset="0"/>
                </a:rPr>
                <a:t>A</a:t>
              </a:r>
              <a:r>
                <a:rPr lang="en-US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82" name="Straight Arrow Connector 81"/>
            <p:cNvCxnSpPr>
              <a:stCxn id="77" idx="3"/>
              <a:endCxn id="63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3"/>
              <a:endCxn id="64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95" idx="3"/>
              <a:endCxn id="64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95" idx="3"/>
              <a:endCxn id="63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713529" y="3607052"/>
              <a:ext cx="43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(a)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58174" y="3099843"/>
              <a:ext cx="1645149" cy="1079295"/>
            </a:xfrm>
            <a:prstGeom prst="rect">
              <a:avLst/>
            </a:prstGeom>
            <a:solidFill>
              <a:srgbClr val="0011CF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5103323" y="2853407"/>
              <a:ext cx="395479" cy="1017717"/>
            </a:xfrm>
            <a:prstGeom prst="rect">
              <a:avLst/>
            </a:prstGeom>
            <a:solidFill>
              <a:srgbClr val="0011CF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73681" y="3607052"/>
              <a:ext cx="43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(b)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0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92" name="Straight Arrow Connector 91"/>
            <p:cNvCxnSpPr>
              <a:stCxn id="90" idx="6"/>
              <a:endCxn id="61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1" idx="6"/>
              <a:endCxn id="62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Brace 93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2400">
                <a:latin typeface="Arial" charset="0"/>
                <a:cs typeface="ＭＳ Ｐゴシック" charset="0"/>
              </a:endParaRPr>
            </a:p>
          </p:txBody>
        </p:sp>
        <p:sp>
          <p:nvSpPr>
            <p:cNvPr id="95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40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First optimization: Cache Loop-Invariant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42</a:t>
            </a:fld>
            <a:endParaRPr 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1442904" y="4326991"/>
            <a:ext cx="662308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Flowchart: Process 3"/>
          <p:cNvSpPr>
            <a:spLocks noChangeArrowheads="1"/>
          </p:cNvSpPr>
          <p:nvPr/>
        </p:nvSpPr>
        <p:spPr bwMode="auto">
          <a:xfrm>
            <a:off x="2225355" y="3182246"/>
            <a:ext cx="718504" cy="375054"/>
          </a:xfrm>
          <a:prstGeom prst="flowChartProcess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dirty="0" smtClean="0">
                <a:latin typeface="Arial" charset="0"/>
                <a:cs typeface="ＭＳ Ｐゴシック" charset="0"/>
              </a:rPr>
              <a:t>map</a:t>
            </a:r>
            <a:endParaRPr lang="en-US" dirty="0">
              <a:latin typeface="Arial" charset="0"/>
              <a:cs typeface="ＭＳ Ｐゴシック" charset="0"/>
            </a:endParaRPr>
          </a:p>
        </p:txBody>
      </p:sp>
      <p:cxnSp>
        <p:nvCxnSpPr>
          <p:cNvPr id="13" name="Straight Arrow Connector 12"/>
          <p:cNvCxnSpPr>
            <a:stCxn id="10" idx="3"/>
            <a:endCxn id="51" idx="2"/>
          </p:cNvCxnSpPr>
          <p:nvPr/>
        </p:nvCxnSpPr>
        <p:spPr>
          <a:xfrm flipV="1">
            <a:off x="2943859" y="3366918"/>
            <a:ext cx="1160490" cy="28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52" idx="2"/>
          </p:cNvCxnSpPr>
          <p:nvPr/>
        </p:nvCxnSpPr>
        <p:spPr>
          <a:xfrm>
            <a:off x="2943859" y="3369773"/>
            <a:ext cx="1160490" cy="5192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3"/>
            <a:endCxn id="10" idx="1"/>
          </p:cNvCxnSpPr>
          <p:nvPr/>
        </p:nvCxnSpPr>
        <p:spPr>
          <a:xfrm>
            <a:off x="1854594" y="3367304"/>
            <a:ext cx="370761" cy="2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4"/>
          <p:cNvSpPr/>
          <p:nvPr/>
        </p:nvSpPr>
        <p:spPr>
          <a:xfrm>
            <a:off x="5844177" y="3210926"/>
            <a:ext cx="728546" cy="3124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Flowchart: Process 26"/>
          <p:cNvSpPr/>
          <p:nvPr/>
        </p:nvSpPr>
        <p:spPr>
          <a:xfrm>
            <a:off x="5826113" y="3738224"/>
            <a:ext cx="728546" cy="3108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Flowchart: Connector 28"/>
          <p:cNvSpPr/>
          <p:nvPr/>
        </p:nvSpPr>
        <p:spPr>
          <a:xfrm>
            <a:off x="7228549" y="3579989"/>
            <a:ext cx="1153451" cy="3032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</a:p>
        </p:txBody>
      </p:sp>
      <p:sp>
        <p:nvSpPr>
          <p:cNvPr id="25" name="Flowchart: Connector 29"/>
          <p:cNvSpPr/>
          <p:nvPr/>
        </p:nvSpPr>
        <p:spPr>
          <a:xfrm>
            <a:off x="7228549" y="4355795"/>
            <a:ext cx="1153451" cy="3032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6" name="Straight Arrow Connector 25"/>
          <p:cNvCxnSpPr>
            <a:stCxn id="22" idx="3"/>
            <a:endCxn id="25" idx="2"/>
          </p:cNvCxnSpPr>
          <p:nvPr/>
        </p:nvCxnSpPr>
        <p:spPr>
          <a:xfrm>
            <a:off x="6572723" y="3367152"/>
            <a:ext cx="655826" cy="11402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24" idx="2"/>
          </p:cNvCxnSpPr>
          <p:nvPr/>
        </p:nvCxnSpPr>
        <p:spPr>
          <a:xfrm flipV="1">
            <a:off x="6554659" y="3731627"/>
            <a:ext cx="673890" cy="1620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24" idx="2"/>
          </p:cNvCxnSpPr>
          <p:nvPr/>
        </p:nvCxnSpPr>
        <p:spPr>
          <a:xfrm>
            <a:off x="6572723" y="3367152"/>
            <a:ext cx="655826" cy="364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 noChangeShapeType="1"/>
            <a:stCxn id="23" idx="3"/>
            <a:endCxn id="25" idx="2"/>
          </p:cNvCxnSpPr>
          <p:nvPr/>
        </p:nvCxnSpPr>
        <p:spPr bwMode="auto">
          <a:xfrm>
            <a:off x="6554659" y="3893656"/>
            <a:ext cx="673890" cy="61377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ight Brace 29"/>
          <p:cNvSpPr>
            <a:spLocks/>
          </p:cNvSpPr>
          <p:nvPr/>
        </p:nvSpPr>
        <p:spPr bwMode="auto">
          <a:xfrm rot="16200000">
            <a:off x="3442982" y="1618938"/>
            <a:ext cx="294044" cy="2729291"/>
          </a:xfrm>
          <a:prstGeom prst="rightBrace">
            <a:avLst>
              <a:gd name="adj1" fmla="val 112509"/>
              <a:gd name="adj2" fmla="val 50000"/>
            </a:avLst>
          </a:prstGeom>
          <a:noFill/>
          <a:ln w="254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2400">
              <a:latin typeface="Arial" charset="0"/>
              <a:cs typeface="ＭＳ Ｐゴシック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262352" y="2546866"/>
            <a:ext cx="1238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ＭＳ Ｐゴシック" charset="0"/>
              </a:rPr>
              <a:t>Join</a:t>
            </a:r>
            <a:endParaRPr lang="en-US" sz="1400" dirty="0">
              <a:latin typeface="Arial" charset="0"/>
              <a:cs typeface="ＭＳ Ｐゴシック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482462" y="2533060"/>
            <a:ext cx="1567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Difference</a:t>
            </a:r>
            <a:endParaRPr lang="en-US" sz="1400" dirty="0">
              <a:latin typeface="Arial" charset="0"/>
              <a:cs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90142" y="3013361"/>
            <a:ext cx="9644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>
                <a:latin typeface="Arial" charset="0"/>
                <a:cs typeface="ＭＳ Ｐゴシック" charset="0"/>
              </a:rPr>
              <a:t>ΔA</a:t>
            </a:r>
            <a:r>
              <a:rPr lang="en-US" baseline="-25000" dirty="0" smtClean="0">
                <a:latin typeface="Arial" charset="0"/>
                <a:cs typeface="ＭＳ Ｐゴシック" charset="0"/>
              </a:rPr>
              <a:t>i-1</a:t>
            </a:r>
            <a:endParaRPr lang="en-US" baseline="-25000" dirty="0">
              <a:latin typeface="Arial" charset="0"/>
              <a:cs typeface="ＭＳ Ｐゴシック" charset="0"/>
            </a:endParaRPr>
          </a:p>
        </p:txBody>
      </p:sp>
      <p:sp>
        <p:nvSpPr>
          <p:cNvPr id="38" name="Flowchart: Process 26"/>
          <p:cNvSpPr/>
          <p:nvPr/>
        </p:nvSpPr>
        <p:spPr>
          <a:xfrm>
            <a:off x="5789811" y="4299888"/>
            <a:ext cx="728546" cy="34240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9" name="Straight Arrow Connector 38"/>
          <p:cNvCxnSpPr>
            <a:stCxn id="40" idx="3"/>
            <a:endCxn id="38" idx="1"/>
          </p:cNvCxnSpPr>
          <p:nvPr/>
        </p:nvCxnSpPr>
        <p:spPr>
          <a:xfrm flipV="1">
            <a:off x="4872896" y="4471089"/>
            <a:ext cx="916915" cy="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141814" y="4117330"/>
            <a:ext cx="7310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Arial" charset="0"/>
                <a:cs typeface="ＭＳ Ｐゴシック" charset="0"/>
              </a:rPr>
              <a:t>A</a:t>
            </a:r>
            <a:r>
              <a:rPr lang="en-US" baseline="-25000" dirty="0" smtClean="0">
                <a:latin typeface="Arial" charset="0"/>
                <a:cs typeface="ＭＳ Ｐゴシック" charset="0"/>
              </a:rPr>
              <a:t>i</a:t>
            </a:r>
            <a:r>
              <a:rPr lang="en-US" baseline="30000" dirty="0" smtClean="0">
                <a:latin typeface="Arial" charset="0"/>
                <a:cs typeface="ＭＳ Ｐゴシック" charset="0"/>
              </a:rPr>
              <a:t>(0)</a:t>
            </a:r>
            <a:endParaRPr lang="en-US" baseline="30000" dirty="0">
              <a:latin typeface="Arial" charset="0"/>
              <a:cs typeface="ＭＳ Ｐゴシック" charset="0"/>
            </a:endParaRPr>
          </a:p>
        </p:txBody>
      </p:sp>
      <p:cxnSp>
        <p:nvCxnSpPr>
          <p:cNvPr id="41" name="Straight Arrow Connector 40"/>
          <p:cNvCxnSpPr>
            <a:endCxn id="56" idx="1"/>
          </p:cNvCxnSpPr>
          <p:nvPr/>
        </p:nvCxnSpPr>
        <p:spPr>
          <a:xfrm flipV="1">
            <a:off x="4875785" y="5020903"/>
            <a:ext cx="916914" cy="92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50453" y="4702314"/>
            <a:ext cx="7253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ＭＳ Ｐゴシック" charset="0"/>
              </a:rPr>
              <a:t>A</a:t>
            </a:r>
            <a:r>
              <a:rPr lang="en-US" baseline="-25000" dirty="0">
                <a:latin typeface="Arial" charset="0"/>
                <a:cs typeface="ＭＳ Ｐゴシック" charset="0"/>
              </a:rPr>
              <a:t>i</a:t>
            </a:r>
            <a:r>
              <a:rPr lang="en-US" baseline="30000" dirty="0" smtClean="0">
                <a:latin typeface="Arial" charset="0"/>
                <a:cs typeface="ＭＳ Ｐゴシック" charset="0"/>
              </a:rPr>
              <a:t>(1)</a:t>
            </a:r>
            <a:endParaRPr lang="en-US" baseline="30000" dirty="0">
              <a:latin typeface="Arial" charset="0"/>
              <a:cs typeface="ＭＳ Ｐゴシック" charset="0"/>
            </a:endParaRPr>
          </a:p>
        </p:txBody>
      </p:sp>
      <p:cxnSp>
        <p:nvCxnSpPr>
          <p:cNvPr id="43" name="Straight Arrow Connector 42"/>
          <p:cNvCxnSpPr>
            <a:stCxn id="38" idx="3"/>
            <a:endCxn id="24" idx="2"/>
          </p:cNvCxnSpPr>
          <p:nvPr/>
        </p:nvCxnSpPr>
        <p:spPr>
          <a:xfrm flipV="1">
            <a:off x="6518356" y="3731627"/>
            <a:ext cx="710193" cy="7394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25" idx="2"/>
          </p:cNvCxnSpPr>
          <p:nvPr/>
        </p:nvCxnSpPr>
        <p:spPr>
          <a:xfrm>
            <a:off x="6518356" y="4471089"/>
            <a:ext cx="710193" cy="363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3"/>
            <a:endCxn id="25" idx="2"/>
          </p:cNvCxnSpPr>
          <p:nvPr/>
        </p:nvCxnSpPr>
        <p:spPr>
          <a:xfrm flipV="1">
            <a:off x="6521245" y="4507433"/>
            <a:ext cx="707304" cy="5134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6" idx="3"/>
            <a:endCxn id="24" idx="2"/>
          </p:cNvCxnSpPr>
          <p:nvPr/>
        </p:nvCxnSpPr>
        <p:spPr>
          <a:xfrm flipV="1">
            <a:off x="6521245" y="3731627"/>
            <a:ext cx="707304" cy="12892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28"/>
          <p:cNvSpPr/>
          <p:nvPr/>
        </p:nvSpPr>
        <p:spPr>
          <a:xfrm>
            <a:off x="4104349" y="3210926"/>
            <a:ext cx="1153451" cy="31198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Flowchart: Connector 28"/>
          <p:cNvSpPr/>
          <p:nvPr/>
        </p:nvSpPr>
        <p:spPr>
          <a:xfrm>
            <a:off x="4104349" y="3725644"/>
            <a:ext cx="1153451" cy="32675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reduce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3" name="Straight Arrow Connector 52"/>
          <p:cNvCxnSpPr>
            <a:stCxn id="51" idx="6"/>
            <a:endCxn id="22" idx="1"/>
          </p:cNvCxnSpPr>
          <p:nvPr/>
        </p:nvCxnSpPr>
        <p:spPr>
          <a:xfrm>
            <a:off x="5257800" y="3366918"/>
            <a:ext cx="586377" cy="2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6"/>
            <a:endCxn id="23" idx="1"/>
          </p:cNvCxnSpPr>
          <p:nvPr/>
        </p:nvCxnSpPr>
        <p:spPr>
          <a:xfrm>
            <a:off x="5257800" y="3889021"/>
            <a:ext cx="568313" cy="4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>
            <a:spLocks/>
          </p:cNvSpPr>
          <p:nvPr/>
        </p:nvSpPr>
        <p:spPr bwMode="auto">
          <a:xfrm rot="16200000">
            <a:off x="6932485" y="1681091"/>
            <a:ext cx="297096" cy="2601934"/>
          </a:xfrm>
          <a:prstGeom prst="rightBrace">
            <a:avLst>
              <a:gd name="adj1" fmla="val 112509"/>
              <a:gd name="adj2" fmla="val 50000"/>
            </a:avLst>
          </a:prstGeom>
          <a:noFill/>
          <a:ln w="25400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2400">
              <a:latin typeface="Arial" charset="0"/>
              <a:cs typeface="ＭＳ Ｐゴシック" charset="0"/>
            </a:endParaRPr>
          </a:p>
        </p:txBody>
      </p:sp>
      <p:sp>
        <p:nvSpPr>
          <p:cNvPr id="56" name="Flowchart: Process 26"/>
          <p:cNvSpPr/>
          <p:nvPr/>
        </p:nvSpPr>
        <p:spPr>
          <a:xfrm>
            <a:off x="5792699" y="4849702"/>
            <a:ext cx="728546" cy="34240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map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564530" y="3553420"/>
            <a:ext cx="1708738" cy="1184845"/>
            <a:chOff x="2360188" y="4417675"/>
            <a:chExt cx="1708738" cy="1184845"/>
          </a:xfrm>
        </p:grpSpPr>
        <p:cxnSp>
          <p:nvCxnSpPr>
            <p:cNvPr id="20" name="Straight Arrow Connector 19"/>
            <p:cNvCxnSpPr>
              <a:stCxn id="57" idx="4"/>
              <a:endCxn id="51" idx="3"/>
            </p:cNvCxnSpPr>
            <p:nvPr/>
          </p:nvCxnSpPr>
          <p:spPr>
            <a:xfrm flipV="1">
              <a:off x="3617121" y="4417675"/>
              <a:ext cx="451805" cy="40432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8" idx="4"/>
              <a:endCxn id="52" idx="3"/>
            </p:cNvCxnSpPr>
            <p:nvPr/>
          </p:nvCxnSpPr>
          <p:spPr>
            <a:xfrm flipV="1">
              <a:off x="3632394" y="4945001"/>
              <a:ext cx="436532" cy="44166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64968" y="5140855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(1)</a:t>
              </a:r>
              <a:endParaRPr lang="en-US" b="1" baseline="30000" dirty="0">
                <a:solidFill>
                  <a:schemeClr val="accent2"/>
                </a:solidFill>
                <a:latin typeface="Arial" charset="0"/>
                <a:cs typeface="ＭＳ Ｐゴシック" charset="0"/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2360188" y="4610195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solidFill>
                    <a:schemeClr val="accent2"/>
                  </a:solidFill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solidFill>
                  <a:schemeClr val="accent2"/>
                </a:solidFill>
                <a:latin typeface="Arial" charset="0"/>
                <a:cs typeface="ＭＳ Ｐゴシック" charset="0"/>
              </a:endParaRPr>
            </a:p>
          </p:txBody>
        </p:sp>
        <p:sp>
          <p:nvSpPr>
            <p:cNvPr id="57" name="Can 56"/>
            <p:cNvSpPr/>
            <p:nvPr/>
          </p:nvSpPr>
          <p:spPr>
            <a:xfrm>
              <a:off x="3191981" y="4691820"/>
              <a:ext cx="425140" cy="260350"/>
            </a:xfrm>
            <a:prstGeom prst="ca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an 57"/>
            <p:cNvSpPr/>
            <p:nvPr/>
          </p:nvSpPr>
          <p:spPr>
            <a:xfrm>
              <a:off x="3207254" y="5256491"/>
              <a:ext cx="425140" cy="260350"/>
            </a:xfrm>
            <a:prstGeom prst="ca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61542" y="2362200"/>
            <a:ext cx="26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i &gt; 0: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099158" y="3414455"/>
            <a:ext cx="3005191" cy="1375444"/>
            <a:chOff x="894816" y="4278710"/>
            <a:chExt cx="2609167" cy="1375444"/>
          </a:xfrm>
        </p:grpSpPr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1325407" y="5238783"/>
              <a:ext cx="662308" cy="301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7" name="Flowchart: Process 4"/>
            <p:cNvSpPr/>
            <p:nvPr/>
          </p:nvSpPr>
          <p:spPr>
            <a:xfrm>
              <a:off x="2107858" y="4607530"/>
              <a:ext cx="718504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Flowchart: Process 5"/>
            <p:cNvSpPr/>
            <p:nvPr/>
          </p:nvSpPr>
          <p:spPr>
            <a:xfrm>
              <a:off x="2107858" y="5140358"/>
              <a:ext cx="718504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9" name="Straight Arrow Connector 68"/>
            <p:cNvCxnSpPr>
              <a:stCxn id="67" idx="3"/>
            </p:cNvCxnSpPr>
            <p:nvPr/>
          </p:nvCxnSpPr>
          <p:spPr>
            <a:xfrm>
              <a:off x="2826362" y="4795057"/>
              <a:ext cx="677621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cxnSpLocks noChangeShapeType="1"/>
              <a:stCxn id="68" idx="3"/>
            </p:cNvCxnSpPr>
            <p:nvPr/>
          </p:nvCxnSpPr>
          <p:spPr bwMode="auto">
            <a:xfrm flipV="1">
              <a:off x="2826362" y="4278710"/>
              <a:ext cx="677621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Arrow Connector 70"/>
            <p:cNvCxnSpPr>
              <a:cxnSpLocks noChangeShapeType="1"/>
              <a:stCxn id="67" idx="3"/>
            </p:cNvCxnSpPr>
            <p:nvPr/>
          </p:nvCxnSpPr>
          <p:spPr bwMode="auto">
            <a:xfrm flipV="1">
              <a:off x="2826362" y="4278710"/>
              <a:ext cx="677621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Arrow Connector 71"/>
            <p:cNvCxnSpPr>
              <a:cxnSpLocks noChangeShapeType="1"/>
              <a:stCxn id="68" idx="3"/>
            </p:cNvCxnSpPr>
            <p:nvPr/>
          </p:nvCxnSpPr>
          <p:spPr bwMode="auto">
            <a:xfrm flipV="1">
              <a:off x="2826362" y="4800813"/>
              <a:ext cx="677621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Arrow Connector 72"/>
            <p:cNvCxnSpPr>
              <a:stCxn id="78" idx="3"/>
              <a:endCxn id="67" idx="1"/>
            </p:cNvCxnSpPr>
            <p:nvPr/>
          </p:nvCxnSpPr>
          <p:spPr>
            <a:xfrm flipV="1">
              <a:off x="1738914" y="4795057"/>
              <a:ext cx="368944" cy="106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7" idx="3"/>
              <a:endCxn id="68" idx="1"/>
            </p:cNvCxnSpPr>
            <p:nvPr/>
          </p:nvCxnSpPr>
          <p:spPr>
            <a:xfrm flipV="1">
              <a:off x="1721829" y="5327885"/>
              <a:ext cx="386029" cy="73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911901" y="4536497"/>
              <a:ext cx="1998141" cy="1117657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2944947" y="4577927"/>
              <a:ext cx="474445" cy="69496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894816" y="5104367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911901" y="4574857"/>
              <a:ext cx="82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baseline="30000" dirty="0">
                <a:latin typeface="Arial" charset="0"/>
                <a:cs typeface="ＭＳ Ｐゴシック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1676400"/>
            <a:ext cx="481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i = 0: Load a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11764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5461000" y="104174"/>
            <a:ext cx="3347933" cy="138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43</a:t>
            </a:fld>
            <a:endParaRPr lang="en-US"/>
          </a:p>
        </p:txBody>
      </p:sp>
      <p:pic>
        <p:nvPicPr>
          <p:cNvPr id="10" name="Picture 9" descr="join_cache_vs_nocach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2672"/>
            <a:ext cx="7086600" cy="511052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24000" y="2931258"/>
            <a:ext cx="3429000" cy="2895600"/>
            <a:chOff x="1981200" y="2438400"/>
            <a:chExt cx="3429000" cy="2895600"/>
          </a:xfrm>
        </p:grpSpPr>
        <p:sp>
          <p:nvSpPr>
            <p:cNvPr id="11" name="Oval 10"/>
            <p:cNvSpPr/>
            <p:nvPr/>
          </p:nvSpPr>
          <p:spPr>
            <a:xfrm>
              <a:off x="1981200" y="2438400"/>
              <a:ext cx="685800" cy="28956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9400" y="3219271"/>
              <a:ext cx="259080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First iteration is slow, as the invariant graph is shuffled and cached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4400" y="2016858"/>
            <a:ext cx="1981200" cy="457200"/>
            <a:chOff x="5181600" y="1524000"/>
            <a:chExt cx="1981200" cy="457200"/>
          </a:xfrm>
        </p:grpSpPr>
        <p:sp>
          <p:nvSpPr>
            <p:cNvPr id="14" name="Oval 13"/>
            <p:cNvSpPr/>
            <p:nvPr/>
          </p:nvSpPr>
          <p:spPr>
            <a:xfrm>
              <a:off x="5181600" y="1524000"/>
              <a:ext cx="685800" cy="4572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55608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failure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755104" y="3365730"/>
            <a:ext cx="41709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50759" y="5346930"/>
            <a:ext cx="41709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949950" y="3365730"/>
            <a:ext cx="1351548" cy="1981200"/>
            <a:chOff x="6407150" y="2872872"/>
            <a:chExt cx="1351548" cy="1981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07150" y="2872872"/>
              <a:ext cx="0" cy="19812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39498" y="348247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8000"/>
                  </a:solidFill>
                </a:rPr>
                <a:t>23X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1000" y="304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Caching Loop-Invariant Data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382649" y="56830"/>
            <a:ext cx="3347933" cy="1410340"/>
            <a:chOff x="966342" y="1424699"/>
            <a:chExt cx="5504028" cy="2689410"/>
          </a:xfrm>
        </p:grpSpPr>
        <p:sp>
          <p:nvSpPr>
            <p:cNvPr id="80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map</a:t>
              </a:r>
              <a:endParaRPr lang="en-US" sz="6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81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83" name="Straight Arrow Connector 82"/>
            <p:cNvCxnSpPr>
              <a:stCxn id="80" idx="3"/>
              <a:endCxn id="117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3"/>
              <a:endCxn id="118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 noChangeShapeType="1"/>
              <a:stCxn id="82" idx="3"/>
              <a:endCxn id="117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Arrow Connector 85"/>
            <p:cNvCxnSpPr>
              <a:cxnSpLocks noChangeShapeType="1"/>
              <a:stCxn id="81" idx="3"/>
              <a:endCxn id="117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Arrow Connector 86"/>
            <p:cNvCxnSpPr>
              <a:stCxn id="80" idx="3"/>
              <a:endCxn id="118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 noChangeShapeType="1"/>
              <a:stCxn id="82" idx="3"/>
              <a:endCxn id="118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Arrow Connector 88"/>
            <p:cNvCxnSpPr>
              <a:stCxn id="105" idx="3"/>
              <a:endCxn id="80" idx="1"/>
            </p:cNvCxnSpPr>
            <p:nvPr/>
          </p:nvCxnSpPr>
          <p:spPr>
            <a:xfrm flipV="1">
              <a:off x="1729208" y="2261411"/>
              <a:ext cx="293266" cy="596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7" idx="3"/>
              <a:endCxn id="81" idx="1"/>
            </p:cNvCxnSpPr>
            <p:nvPr/>
          </p:nvCxnSpPr>
          <p:spPr>
            <a:xfrm>
              <a:off x="1730645" y="2760123"/>
              <a:ext cx="291829" cy="147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6" idx="3"/>
              <a:endCxn id="82" idx="1"/>
            </p:cNvCxnSpPr>
            <p:nvPr/>
          </p:nvCxnSpPr>
          <p:spPr>
            <a:xfrm>
              <a:off x="1717131" y="3289631"/>
              <a:ext cx="305343" cy="18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95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96" name="Straight Arrow Connector 95"/>
            <p:cNvCxnSpPr>
              <a:stCxn id="92" idx="3"/>
              <a:endCxn id="95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3"/>
              <a:endCxn id="94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3"/>
              <a:endCxn id="94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cxnSpLocks noChangeShapeType="1"/>
              <a:stCxn id="93" idx="3"/>
              <a:endCxn id="95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Right Brace 99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>
                  <a:latin typeface="Arial" charset="0"/>
                  <a:cs typeface="ＭＳ Ｐゴシック" charset="0"/>
                </a:rPr>
                <a:t>Join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967865" y="1424699"/>
              <a:ext cx="1239986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4" name="Rectangle 26"/>
            <p:cNvSpPr>
              <a:spLocks noChangeArrowheads="1"/>
            </p:cNvSpPr>
            <p:nvPr/>
          </p:nvSpPr>
          <p:spPr bwMode="auto">
            <a:xfrm>
              <a:off x="2684598" y="2557774"/>
              <a:ext cx="375278" cy="69496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8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966342" y="2061955"/>
              <a:ext cx="76286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sz="800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076491" y="2554705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8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9" name="Straight Arrow Connector 108"/>
            <p:cNvCxnSpPr>
              <a:stCxn id="110" idx="3"/>
              <a:endCxn id="108" idx="1"/>
            </p:cNvCxnSpPr>
            <p:nvPr/>
          </p:nvCxnSpPr>
          <p:spPr>
            <a:xfrm>
              <a:off x="4116637" y="3349763"/>
              <a:ext cx="303352" cy="129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3538363" y="3144345"/>
              <a:ext cx="578275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11" name="Straight Arrow Connector 110"/>
            <p:cNvCxnSpPr>
              <a:stCxn id="112" idx="3"/>
              <a:endCxn id="122" idx="1"/>
            </p:cNvCxnSpPr>
            <p:nvPr/>
          </p:nvCxnSpPr>
          <p:spPr>
            <a:xfrm>
              <a:off x="4118921" y="3908691"/>
              <a:ext cx="303354" cy="38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545195" y="3703274"/>
              <a:ext cx="57372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800" dirty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13" name="Straight Arrow Connector 112"/>
            <p:cNvCxnSpPr>
              <a:stCxn id="108" idx="3"/>
              <a:endCxn id="94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8" idx="3"/>
              <a:endCxn id="95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2" idx="3"/>
              <a:endCxn id="95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22" idx="3"/>
              <a:endCxn id="94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9" name="Straight Arrow Connector 118"/>
            <p:cNvCxnSpPr>
              <a:stCxn id="117" idx="6"/>
              <a:endCxn id="92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8" idx="6"/>
              <a:endCxn id="93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ight Brace 120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2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936833" y="629294"/>
            <a:ext cx="490979" cy="58610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8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Cost of Join vs. Dupe-elim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464735"/>
              </p:ext>
            </p:extLst>
          </p:nvPr>
        </p:nvGraphicFramePr>
        <p:xfrm>
          <a:off x="685800" y="1219200"/>
          <a:ext cx="785494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58233" y="29776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802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5181600" cy="533400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Second Optimization: Specialize Cache for Datalog Semantics</a:t>
            </a:r>
            <a:endParaRPr lang="en-US" sz="2800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FD2-F858-9643-B157-2682C93C0C0E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04F0-028A-EF40-858E-7D4E1D6A776F}" type="slidenum">
              <a:rPr lang="en-US"/>
              <a:pPr/>
              <a:t>45</a:t>
            </a:fld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4572000" y="5105400"/>
            <a:ext cx="17526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Up Arrow 95"/>
          <p:cNvSpPr/>
          <p:nvPr/>
        </p:nvSpPr>
        <p:spPr>
          <a:xfrm rot="5400000">
            <a:off x="4912430" y="2054556"/>
            <a:ext cx="609599" cy="2667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61000" y="104174"/>
            <a:ext cx="3347933" cy="138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5382649" y="56830"/>
            <a:ext cx="3347933" cy="1410340"/>
            <a:chOff x="966342" y="1424699"/>
            <a:chExt cx="5504028" cy="2689410"/>
          </a:xfrm>
        </p:grpSpPr>
        <p:sp>
          <p:nvSpPr>
            <p:cNvPr id="100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map</a:t>
              </a:r>
              <a:endParaRPr lang="en-US" sz="6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1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3" name="Straight Arrow Connector 102"/>
            <p:cNvCxnSpPr>
              <a:stCxn id="100" idx="3"/>
              <a:endCxn id="136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1" idx="3"/>
              <a:endCxn id="137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cxnSpLocks noChangeShapeType="1"/>
              <a:stCxn id="102" idx="3"/>
              <a:endCxn id="136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Arrow Connector 105"/>
            <p:cNvCxnSpPr>
              <a:cxnSpLocks noChangeShapeType="1"/>
              <a:stCxn id="101" idx="3"/>
              <a:endCxn id="136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Arrow Connector 106"/>
            <p:cNvCxnSpPr>
              <a:stCxn id="100" idx="3"/>
              <a:endCxn id="137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 noChangeShapeType="1"/>
              <a:stCxn id="102" idx="3"/>
              <a:endCxn id="137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Arrow Connector 108"/>
            <p:cNvCxnSpPr>
              <a:stCxn id="124" idx="3"/>
              <a:endCxn id="100" idx="1"/>
            </p:cNvCxnSpPr>
            <p:nvPr/>
          </p:nvCxnSpPr>
          <p:spPr>
            <a:xfrm flipV="1">
              <a:off x="1729208" y="2261411"/>
              <a:ext cx="293266" cy="596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6" idx="3"/>
              <a:endCxn id="101" idx="1"/>
            </p:cNvCxnSpPr>
            <p:nvPr/>
          </p:nvCxnSpPr>
          <p:spPr>
            <a:xfrm>
              <a:off x="1730645" y="2760123"/>
              <a:ext cx="291829" cy="147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5" idx="3"/>
              <a:endCxn id="102" idx="1"/>
            </p:cNvCxnSpPr>
            <p:nvPr/>
          </p:nvCxnSpPr>
          <p:spPr>
            <a:xfrm>
              <a:off x="1717131" y="3289631"/>
              <a:ext cx="305343" cy="18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115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6" name="Straight Arrow Connector 115"/>
            <p:cNvCxnSpPr>
              <a:stCxn id="112" idx="3"/>
              <a:endCxn id="115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4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2" idx="3"/>
              <a:endCxn id="114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ShapeType="1"/>
              <a:stCxn id="113" idx="3"/>
              <a:endCxn id="115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Right Brace 119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>
                  <a:latin typeface="Arial" charset="0"/>
                  <a:cs typeface="ＭＳ Ｐゴシック" charset="0"/>
                </a:rPr>
                <a:t>Join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967865" y="1424699"/>
              <a:ext cx="1239986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2842722" y="2022245"/>
              <a:ext cx="1196423" cy="1081368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8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966342" y="2061955"/>
              <a:ext cx="76286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sz="800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1076491" y="2554705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7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28" name="Straight Arrow Connector 127"/>
            <p:cNvCxnSpPr>
              <a:stCxn id="129" idx="3"/>
              <a:endCxn id="127" idx="1"/>
            </p:cNvCxnSpPr>
            <p:nvPr/>
          </p:nvCxnSpPr>
          <p:spPr>
            <a:xfrm>
              <a:off x="4116637" y="3349763"/>
              <a:ext cx="303352" cy="129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3538363" y="3144345"/>
              <a:ext cx="578275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30" name="Straight Arrow Connector 129"/>
            <p:cNvCxnSpPr>
              <a:stCxn id="131" idx="3"/>
              <a:endCxn id="141" idx="1"/>
            </p:cNvCxnSpPr>
            <p:nvPr/>
          </p:nvCxnSpPr>
          <p:spPr>
            <a:xfrm>
              <a:off x="4118921" y="3908691"/>
              <a:ext cx="303354" cy="38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3545195" y="3703274"/>
              <a:ext cx="57372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800" dirty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32" name="Straight Arrow Connector 131"/>
            <p:cNvCxnSpPr>
              <a:stCxn id="127" idx="3"/>
              <a:endCxn id="114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7" idx="3"/>
              <a:endCxn id="115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41" idx="3"/>
              <a:endCxn id="115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1" idx="3"/>
              <a:endCxn id="114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38" name="Straight Arrow Connector 137"/>
            <p:cNvCxnSpPr>
              <a:stCxn id="136" idx="6"/>
              <a:endCxn id="112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7" idx="6"/>
              <a:endCxn id="113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ight Brace 139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41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82556" y="2450428"/>
            <a:ext cx="223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keys arriving from mappers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701382" y="4135903"/>
            <a:ext cx="148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 tuples from cache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691" y="2107861"/>
            <a:ext cx="2949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MapReduce semantics require that all keys from the cache be extracted and passed to reducers.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But we only care about keys that join.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710" y="2991988"/>
            <a:ext cx="1980890" cy="1427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Reducer for Join</a:t>
            </a:r>
          </a:p>
        </p:txBody>
      </p:sp>
      <p:sp>
        <p:nvSpPr>
          <p:cNvPr id="9" name="Bent Arrow 8"/>
          <p:cNvSpPr/>
          <p:nvPr/>
        </p:nvSpPr>
        <p:spPr>
          <a:xfrm>
            <a:off x="5106838" y="3783568"/>
            <a:ext cx="1481426" cy="1272064"/>
          </a:xfrm>
          <a:prstGeom prst="bentArrow">
            <a:avLst>
              <a:gd name="adj1" fmla="val 30255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3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4267200" cy="533400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Specialization for Equijoin</a:t>
            </a:r>
            <a:endParaRPr lang="en-US" sz="2800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FD2-F858-9643-B157-2682C93C0C0E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04F0-028A-EF40-858E-7D4E1D6A776F}" type="slidenum">
              <a:rPr lang="en-US"/>
              <a:pPr/>
              <a:t>46</a:t>
            </a:fld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3385676" y="4461516"/>
            <a:ext cx="17526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61000" y="104174"/>
            <a:ext cx="3347933" cy="138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5382649" y="56830"/>
            <a:ext cx="3347933" cy="1410340"/>
            <a:chOff x="966342" y="1424699"/>
            <a:chExt cx="5504028" cy="2689410"/>
          </a:xfrm>
        </p:grpSpPr>
        <p:sp>
          <p:nvSpPr>
            <p:cNvPr id="100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map</a:t>
              </a:r>
              <a:endParaRPr lang="en-US" sz="6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1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3" name="Straight Arrow Connector 102"/>
            <p:cNvCxnSpPr>
              <a:stCxn id="100" idx="3"/>
              <a:endCxn id="136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1" idx="3"/>
              <a:endCxn id="137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cxnSpLocks noChangeShapeType="1"/>
              <a:stCxn id="102" idx="3"/>
              <a:endCxn id="136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Arrow Connector 105"/>
            <p:cNvCxnSpPr>
              <a:cxnSpLocks noChangeShapeType="1"/>
              <a:stCxn id="101" idx="3"/>
              <a:endCxn id="136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Arrow Connector 106"/>
            <p:cNvCxnSpPr>
              <a:stCxn id="100" idx="3"/>
              <a:endCxn id="137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 noChangeShapeType="1"/>
              <a:stCxn id="102" idx="3"/>
              <a:endCxn id="137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Arrow Connector 108"/>
            <p:cNvCxnSpPr>
              <a:stCxn id="124" idx="3"/>
              <a:endCxn id="100" idx="1"/>
            </p:cNvCxnSpPr>
            <p:nvPr/>
          </p:nvCxnSpPr>
          <p:spPr>
            <a:xfrm flipV="1">
              <a:off x="1729208" y="2261411"/>
              <a:ext cx="293266" cy="596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6" idx="3"/>
              <a:endCxn id="101" idx="1"/>
            </p:cNvCxnSpPr>
            <p:nvPr/>
          </p:nvCxnSpPr>
          <p:spPr>
            <a:xfrm>
              <a:off x="1730645" y="2760123"/>
              <a:ext cx="291829" cy="147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5" idx="3"/>
              <a:endCxn id="102" idx="1"/>
            </p:cNvCxnSpPr>
            <p:nvPr/>
          </p:nvCxnSpPr>
          <p:spPr>
            <a:xfrm>
              <a:off x="1717131" y="3289631"/>
              <a:ext cx="305343" cy="18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115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6" name="Straight Arrow Connector 115"/>
            <p:cNvCxnSpPr>
              <a:stCxn id="112" idx="3"/>
              <a:endCxn id="115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4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2" idx="3"/>
              <a:endCxn id="114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ShapeType="1"/>
              <a:stCxn id="113" idx="3"/>
              <a:endCxn id="115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Right Brace 119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>
                  <a:latin typeface="Arial" charset="0"/>
                  <a:cs typeface="ＭＳ Ｐゴシック" charset="0"/>
                </a:rPr>
                <a:t>Join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967865" y="1424699"/>
              <a:ext cx="1239986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2842722" y="2022245"/>
              <a:ext cx="1196423" cy="1081368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8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966342" y="2061955"/>
              <a:ext cx="76286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sz="800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1076491" y="2554705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7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28" name="Straight Arrow Connector 127"/>
            <p:cNvCxnSpPr>
              <a:stCxn id="129" idx="3"/>
              <a:endCxn id="127" idx="1"/>
            </p:cNvCxnSpPr>
            <p:nvPr/>
          </p:nvCxnSpPr>
          <p:spPr>
            <a:xfrm>
              <a:off x="4116637" y="3349763"/>
              <a:ext cx="303352" cy="129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3538363" y="3144345"/>
              <a:ext cx="578275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30" name="Straight Arrow Connector 129"/>
            <p:cNvCxnSpPr>
              <a:stCxn id="131" idx="3"/>
              <a:endCxn id="141" idx="1"/>
            </p:cNvCxnSpPr>
            <p:nvPr/>
          </p:nvCxnSpPr>
          <p:spPr>
            <a:xfrm>
              <a:off x="4118921" y="3908691"/>
              <a:ext cx="303354" cy="38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3545195" y="3703274"/>
              <a:ext cx="57372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800" dirty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32" name="Straight Arrow Connector 131"/>
            <p:cNvCxnSpPr>
              <a:stCxn id="127" idx="3"/>
              <a:endCxn id="114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7" idx="3"/>
              <a:endCxn id="115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41" idx="3"/>
              <a:endCxn id="115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1" idx="3"/>
              <a:endCxn id="114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38" name="Straight Arrow Connector 137"/>
            <p:cNvCxnSpPr>
              <a:stCxn id="136" idx="6"/>
              <a:endCxn id="112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7" idx="6"/>
              <a:endCxn id="113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ight Brace 139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41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22598" y="3761402"/>
            <a:ext cx="223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keys arriving from mappers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783233" y="3785826"/>
            <a:ext cx="183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keys that 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743" y="1923195"/>
            <a:ext cx="56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 Index the cache, and only extract keys that join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0186" y="2667000"/>
            <a:ext cx="1980890" cy="1427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Reducer for Join</a:t>
            </a:r>
          </a:p>
        </p:txBody>
      </p:sp>
      <p:sp>
        <p:nvSpPr>
          <p:cNvPr id="9" name="Bent Arrow 8"/>
          <p:cNvSpPr/>
          <p:nvPr/>
        </p:nvSpPr>
        <p:spPr>
          <a:xfrm>
            <a:off x="4344837" y="3086212"/>
            <a:ext cx="2012949" cy="1272064"/>
          </a:xfrm>
          <a:prstGeom prst="bentArrow">
            <a:avLst>
              <a:gd name="adj1" fmla="val 30255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5400000">
            <a:off x="2109406" y="2222438"/>
            <a:ext cx="1242952" cy="3175763"/>
          </a:xfrm>
          <a:prstGeom prst="bentArrow">
            <a:avLst>
              <a:gd name="adj1" fmla="val 30255"/>
              <a:gd name="adj2" fmla="val 32529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39555" y="4641197"/>
            <a:ext cx="177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indexed cache lookup</a:t>
            </a:r>
          </a:p>
        </p:txBody>
      </p:sp>
    </p:spTree>
    <p:extLst>
      <p:ext uri="{BB962C8B-B14F-4D97-AF65-F5344CB8AC3E}">
        <p14:creationId xmlns:p14="http://schemas.microsoft.com/office/powerpoint/2010/main" val="79363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47</a:t>
            </a:fld>
            <a:endParaRPr lang="en-US"/>
          </a:p>
        </p:txBody>
      </p:sp>
      <p:pic>
        <p:nvPicPr>
          <p:cNvPr id="8" name="Picture 7" descr="equicache_vs_outercache_itertim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1" y="1526830"/>
            <a:ext cx="6505910" cy="45275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979813" y="1914360"/>
            <a:ext cx="2714371" cy="605770"/>
            <a:chOff x="5705640" y="1255296"/>
            <a:chExt cx="2714371" cy="605770"/>
          </a:xfrm>
        </p:grpSpPr>
        <p:sp>
          <p:nvSpPr>
            <p:cNvPr id="9" name="Oval 8"/>
            <p:cNvSpPr/>
            <p:nvPr/>
          </p:nvSpPr>
          <p:spPr>
            <a:xfrm>
              <a:off x="5705640" y="1255296"/>
              <a:ext cx="422275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27915" y="1491734"/>
              <a:ext cx="2292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Failure occurred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6846990" y="3569732"/>
            <a:ext cx="0" cy="457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94590" y="3569732"/>
            <a:ext cx="3048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94590" y="4026932"/>
            <a:ext cx="3048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3349" y="3617496"/>
            <a:ext cx="89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~20%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1196945" y="2980292"/>
            <a:ext cx="38501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total time for loop body (s)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40951" y="104174"/>
            <a:ext cx="3347933" cy="1387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562600" y="56830"/>
            <a:ext cx="3347933" cy="1410340"/>
            <a:chOff x="966342" y="1424699"/>
            <a:chExt cx="5504028" cy="2689410"/>
          </a:xfrm>
        </p:grpSpPr>
        <p:sp>
          <p:nvSpPr>
            <p:cNvPr id="22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map</a:t>
              </a:r>
              <a:endParaRPr lang="en-US" sz="6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23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25" name="Straight Arrow Connector 24"/>
            <p:cNvCxnSpPr>
              <a:stCxn id="22" idx="3"/>
              <a:endCxn id="58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3"/>
              <a:endCxn id="59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 noChangeShapeType="1"/>
              <a:stCxn id="24" idx="3"/>
              <a:endCxn id="58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>
              <a:cxnSpLocks noChangeShapeType="1"/>
              <a:stCxn id="23" idx="3"/>
              <a:endCxn id="58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stCxn id="22" idx="3"/>
              <a:endCxn id="59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 noChangeShapeType="1"/>
              <a:stCxn id="24" idx="3"/>
              <a:endCxn id="59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stCxn id="46" idx="3"/>
              <a:endCxn id="22" idx="1"/>
            </p:cNvCxnSpPr>
            <p:nvPr/>
          </p:nvCxnSpPr>
          <p:spPr>
            <a:xfrm flipV="1">
              <a:off x="1729208" y="2261411"/>
              <a:ext cx="293266" cy="596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8" idx="3"/>
              <a:endCxn id="23" idx="1"/>
            </p:cNvCxnSpPr>
            <p:nvPr/>
          </p:nvCxnSpPr>
          <p:spPr>
            <a:xfrm>
              <a:off x="1730645" y="2760123"/>
              <a:ext cx="291829" cy="147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7" idx="3"/>
              <a:endCxn id="24" idx="1"/>
            </p:cNvCxnSpPr>
            <p:nvPr/>
          </p:nvCxnSpPr>
          <p:spPr>
            <a:xfrm>
              <a:off x="1717131" y="3289631"/>
              <a:ext cx="305343" cy="18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37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8" name="Straight Arrow Connector 37"/>
            <p:cNvCxnSpPr>
              <a:stCxn id="34" idx="3"/>
              <a:endCxn id="37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3"/>
              <a:endCxn id="36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  <a:endCxn id="36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 noChangeShapeType="1"/>
              <a:stCxn id="35" idx="3"/>
              <a:endCxn id="37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ight Brace 41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>
                  <a:latin typeface="Arial" charset="0"/>
                  <a:cs typeface="ＭＳ Ｐゴシック" charset="0"/>
                </a:rPr>
                <a:t>Join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967865" y="1424699"/>
              <a:ext cx="1239986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2684598" y="2557774"/>
              <a:ext cx="375278" cy="69496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8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966342" y="2061955"/>
              <a:ext cx="76286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sz="800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1076491" y="2554705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49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50" name="Straight Arrow Connector 49"/>
            <p:cNvCxnSpPr>
              <a:stCxn id="51" idx="3"/>
              <a:endCxn id="49" idx="1"/>
            </p:cNvCxnSpPr>
            <p:nvPr/>
          </p:nvCxnSpPr>
          <p:spPr>
            <a:xfrm>
              <a:off x="4116637" y="3349763"/>
              <a:ext cx="303352" cy="129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3538363" y="3144345"/>
              <a:ext cx="578275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52" name="Straight Arrow Connector 51"/>
            <p:cNvCxnSpPr>
              <a:stCxn id="53" idx="3"/>
              <a:endCxn id="63" idx="1"/>
            </p:cNvCxnSpPr>
            <p:nvPr/>
          </p:nvCxnSpPr>
          <p:spPr>
            <a:xfrm>
              <a:off x="4118921" y="3908691"/>
              <a:ext cx="303354" cy="38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3545195" y="3703274"/>
              <a:ext cx="57372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800" dirty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54" name="Straight Arrow Connector 53"/>
            <p:cNvCxnSpPr>
              <a:stCxn id="49" idx="3"/>
              <a:endCxn id="36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3"/>
              <a:endCxn id="37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3" idx="3"/>
              <a:endCxn id="37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63" idx="3"/>
              <a:endCxn id="36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" name="Straight Arrow Connector 59"/>
            <p:cNvCxnSpPr>
              <a:stCxn id="58" idx="6"/>
              <a:endCxn id="34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6"/>
              <a:endCxn id="35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e 61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63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116784" y="629294"/>
            <a:ext cx="490979" cy="58610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800" y="3048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Effect of equijoin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80088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748057" cy="533400"/>
          </a:xfrm>
        </p:spPr>
        <p:txBody>
          <a:bodyPr anchor="ctr">
            <a:noAutofit/>
          </a:bodyPr>
          <a:lstStyle/>
          <a:p>
            <a:r>
              <a:rPr lang="en-US" sz="2400" dirty="0" smtClean="0"/>
              <a:t>Third Optimization: Extend Cache to Support Duplicate Elimination</a:t>
            </a:r>
            <a:endParaRPr lang="en-US" sz="2400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FD2-F858-9643-B157-2682C93C0C0E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04F0-028A-EF40-858E-7D4E1D6A776F}" type="slidenum">
              <a:rPr lang="en-US"/>
              <a:pPr/>
              <a:t>48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461000" y="104174"/>
            <a:ext cx="3347933" cy="138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5382649" y="56830"/>
            <a:ext cx="3347933" cy="1415204"/>
            <a:chOff x="966342" y="1424699"/>
            <a:chExt cx="5504028" cy="2698685"/>
          </a:xfrm>
        </p:grpSpPr>
        <p:sp>
          <p:nvSpPr>
            <p:cNvPr id="100" name="Flowchart: Process 3"/>
            <p:cNvSpPr>
              <a:spLocks noChangeArrowheads="1"/>
            </p:cNvSpPr>
            <p:nvPr/>
          </p:nvSpPr>
          <p:spPr bwMode="auto">
            <a:xfrm>
              <a:off x="2022474" y="2073885"/>
              <a:ext cx="568325" cy="375054"/>
            </a:xfrm>
            <a:prstGeom prst="flowChartProcess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map</a:t>
              </a:r>
              <a:endParaRPr lang="en-US" sz="6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01" name="Flowchart: Process 4"/>
            <p:cNvSpPr/>
            <p:nvPr/>
          </p:nvSpPr>
          <p:spPr>
            <a:xfrm>
              <a:off x="2022474" y="2587377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Flowchart: Process 5"/>
            <p:cNvSpPr/>
            <p:nvPr/>
          </p:nvSpPr>
          <p:spPr>
            <a:xfrm>
              <a:off x="2022474" y="3120205"/>
              <a:ext cx="568325" cy="3750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03" name="Straight Arrow Connector 102"/>
            <p:cNvCxnSpPr>
              <a:stCxn id="100" idx="3"/>
              <a:endCxn id="136" idx="2"/>
            </p:cNvCxnSpPr>
            <p:nvPr/>
          </p:nvCxnSpPr>
          <p:spPr>
            <a:xfrm flipV="1">
              <a:off x="2590799" y="2258557"/>
              <a:ext cx="535987" cy="28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1" idx="3"/>
              <a:endCxn id="137" idx="2"/>
            </p:cNvCxnSpPr>
            <p:nvPr/>
          </p:nvCxnSpPr>
          <p:spPr>
            <a:xfrm>
              <a:off x="2590799" y="2774904"/>
              <a:ext cx="535987" cy="57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cxnSpLocks noChangeShapeType="1"/>
              <a:stCxn id="102" idx="3"/>
              <a:endCxn id="136" idx="2"/>
            </p:cNvCxnSpPr>
            <p:nvPr/>
          </p:nvCxnSpPr>
          <p:spPr bwMode="auto">
            <a:xfrm flipV="1">
              <a:off x="2590799" y="2258557"/>
              <a:ext cx="535987" cy="1049175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Arrow Connector 105"/>
            <p:cNvCxnSpPr>
              <a:cxnSpLocks noChangeShapeType="1"/>
              <a:stCxn id="101" idx="3"/>
              <a:endCxn id="136" idx="2"/>
            </p:cNvCxnSpPr>
            <p:nvPr/>
          </p:nvCxnSpPr>
          <p:spPr bwMode="auto">
            <a:xfrm flipV="1">
              <a:off x="2590799" y="2258557"/>
              <a:ext cx="535987" cy="51634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Arrow Connector 106"/>
            <p:cNvCxnSpPr>
              <a:stCxn id="100" idx="3"/>
              <a:endCxn id="137" idx="2"/>
            </p:cNvCxnSpPr>
            <p:nvPr/>
          </p:nvCxnSpPr>
          <p:spPr>
            <a:xfrm>
              <a:off x="2590799" y="2261412"/>
              <a:ext cx="535987" cy="5192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 noChangeShapeType="1"/>
              <a:stCxn id="102" idx="3"/>
              <a:endCxn id="137" idx="2"/>
            </p:cNvCxnSpPr>
            <p:nvPr/>
          </p:nvCxnSpPr>
          <p:spPr bwMode="auto">
            <a:xfrm flipV="1">
              <a:off x="2590799" y="2780660"/>
              <a:ext cx="535987" cy="527072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Arrow Connector 108"/>
            <p:cNvCxnSpPr>
              <a:stCxn id="124" idx="3"/>
              <a:endCxn id="100" idx="1"/>
            </p:cNvCxnSpPr>
            <p:nvPr/>
          </p:nvCxnSpPr>
          <p:spPr>
            <a:xfrm flipV="1">
              <a:off x="1729208" y="2261411"/>
              <a:ext cx="293266" cy="596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26" idx="3"/>
              <a:endCxn id="101" idx="1"/>
            </p:cNvCxnSpPr>
            <p:nvPr/>
          </p:nvCxnSpPr>
          <p:spPr>
            <a:xfrm>
              <a:off x="1730645" y="2760123"/>
              <a:ext cx="291829" cy="147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25" idx="3"/>
              <a:endCxn id="102" idx="1"/>
            </p:cNvCxnSpPr>
            <p:nvPr/>
          </p:nvCxnSpPr>
          <p:spPr>
            <a:xfrm>
              <a:off x="1717131" y="3289631"/>
              <a:ext cx="305343" cy="181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owchart: Process 24"/>
            <p:cNvSpPr/>
            <p:nvPr/>
          </p:nvSpPr>
          <p:spPr>
            <a:xfrm>
              <a:off x="4462993" y="2102565"/>
              <a:ext cx="576268" cy="3124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" name="Flowchart: Process 26"/>
            <p:cNvSpPr/>
            <p:nvPr/>
          </p:nvSpPr>
          <p:spPr>
            <a:xfrm>
              <a:off x="4448705" y="2629863"/>
              <a:ext cx="576268" cy="3108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Flowchart: Connector 28"/>
            <p:cNvSpPr/>
            <p:nvPr/>
          </p:nvSpPr>
          <p:spPr>
            <a:xfrm>
              <a:off x="5558009" y="2471628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</a:p>
          </p:txBody>
        </p:sp>
        <p:sp>
          <p:nvSpPr>
            <p:cNvPr id="115" name="Flowchart: Connector 29"/>
            <p:cNvSpPr/>
            <p:nvPr/>
          </p:nvSpPr>
          <p:spPr>
            <a:xfrm>
              <a:off x="5558009" y="3247434"/>
              <a:ext cx="912361" cy="30327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6" name="Straight Arrow Connector 115"/>
            <p:cNvCxnSpPr>
              <a:stCxn id="112" idx="3"/>
              <a:endCxn id="115" idx="2"/>
            </p:cNvCxnSpPr>
            <p:nvPr/>
          </p:nvCxnSpPr>
          <p:spPr>
            <a:xfrm>
              <a:off x="5039261" y="2258791"/>
              <a:ext cx="518748" cy="11402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4" idx="2"/>
            </p:cNvCxnSpPr>
            <p:nvPr/>
          </p:nvCxnSpPr>
          <p:spPr>
            <a:xfrm flipV="1">
              <a:off x="5024973" y="2623266"/>
              <a:ext cx="533036" cy="1620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2" idx="3"/>
              <a:endCxn id="114" idx="2"/>
            </p:cNvCxnSpPr>
            <p:nvPr/>
          </p:nvCxnSpPr>
          <p:spPr>
            <a:xfrm>
              <a:off x="5039261" y="2258791"/>
              <a:ext cx="518748" cy="3644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ShapeType="1"/>
              <a:stCxn id="113" idx="3"/>
              <a:endCxn id="115" idx="2"/>
            </p:cNvCxnSpPr>
            <p:nvPr/>
          </p:nvCxnSpPr>
          <p:spPr bwMode="auto">
            <a:xfrm>
              <a:off x="5024973" y="2785295"/>
              <a:ext cx="533036" cy="613777"/>
            </a:xfrm>
            <a:prstGeom prst="straightConnector1">
              <a:avLst/>
            </a:prstGeom>
            <a:noFill/>
            <a:ln w="25400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Right Brace 119"/>
            <p:cNvSpPr>
              <a:spLocks/>
            </p:cNvSpPr>
            <p:nvPr/>
          </p:nvSpPr>
          <p:spPr bwMode="auto">
            <a:xfrm rot="16200000">
              <a:off x="2954867" y="795810"/>
              <a:ext cx="294044" cy="2158825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2842722" y="1438505"/>
              <a:ext cx="979487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>
                  <a:latin typeface="Arial" charset="0"/>
                  <a:cs typeface="ＭＳ Ｐゴシック" charset="0"/>
                </a:rPr>
                <a:t>Join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967865" y="1424699"/>
              <a:ext cx="1239986" cy="35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00" dirty="0" smtClean="0">
                  <a:latin typeface="Arial" charset="0"/>
                  <a:cs typeface="ＭＳ Ｐゴシック" charset="0"/>
                </a:rPr>
                <a:t>Difference</a:t>
              </a:r>
              <a:endParaRPr lang="en-US" sz="5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4197654" y="3042016"/>
              <a:ext cx="1574371" cy="1081368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85D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sz="800">
                <a:solidFill>
                  <a:srgbClr val="FFFFFF"/>
                </a:solidFill>
                <a:latin typeface="Garamond" charset="0"/>
                <a:cs typeface="ＭＳ Ｐゴシック" charset="0"/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966342" y="2061955"/>
              <a:ext cx="76286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ΔA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i-1</a:t>
              </a:r>
              <a:endParaRPr lang="en-US" sz="800" baseline="-25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1062977" y="3084214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="1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1076491" y="2554705"/>
              <a:ext cx="654154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R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sp>
          <p:nvSpPr>
            <p:cNvPr id="127" name="Flowchart: Process 26"/>
            <p:cNvSpPr/>
            <p:nvPr/>
          </p:nvSpPr>
          <p:spPr>
            <a:xfrm>
              <a:off x="4419990" y="3191527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28" name="Straight Arrow Connector 127"/>
            <p:cNvCxnSpPr>
              <a:stCxn id="129" idx="3"/>
              <a:endCxn id="127" idx="1"/>
            </p:cNvCxnSpPr>
            <p:nvPr/>
          </p:nvCxnSpPr>
          <p:spPr>
            <a:xfrm>
              <a:off x="4116637" y="3349763"/>
              <a:ext cx="303352" cy="1296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3538363" y="3144345"/>
              <a:ext cx="578275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 dirty="0" smtClean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 smtClean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(0)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30" name="Straight Arrow Connector 129"/>
            <p:cNvCxnSpPr>
              <a:stCxn id="131" idx="3"/>
              <a:endCxn id="141" idx="1"/>
            </p:cNvCxnSpPr>
            <p:nvPr/>
          </p:nvCxnSpPr>
          <p:spPr>
            <a:xfrm>
              <a:off x="4118921" y="3908691"/>
              <a:ext cx="303354" cy="38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3545195" y="3703274"/>
              <a:ext cx="573726" cy="41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800" dirty="0">
                  <a:latin typeface="Arial" charset="0"/>
                  <a:cs typeface="ＭＳ Ｐゴシック" charset="0"/>
                </a:rPr>
                <a:t>A</a:t>
              </a:r>
              <a:r>
                <a:rPr lang="en-US" sz="800" baseline="-25000" dirty="0">
                  <a:latin typeface="Arial" charset="0"/>
                  <a:cs typeface="ＭＳ Ｐゴシック" charset="0"/>
                </a:rPr>
                <a:t>i</a:t>
              </a:r>
              <a:r>
                <a:rPr lang="en-US" sz="800" baseline="30000" dirty="0" smtClean="0">
                  <a:latin typeface="Arial" charset="0"/>
                  <a:cs typeface="ＭＳ Ｐゴシック" charset="0"/>
                </a:rPr>
                <a:t>(1)</a:t>
              </a:r>
              <a:endParaRPr lang="en-US" sz="800" baseline="30000" dirty="0">
                <a:latin typeface="Arial" charset="0"/>
                <a:cs typeface="ＭＳ Ｐゴシック" charset="0"/>
              </a:endParaRPr>
            </a:p>
          </p:txBody>
        </p:sp>
        <p:cxnSp>
          <p:nvCxnSpPr>
            <p:cNvPr id="132" name="Straight Arrow Connector 131"/>
            <p:cNvCxnSpPr>
              <a:stCxn id="127" idx="3"/>
              <a:endCxn id="114" idx="2"/>
            </p:cNvCxnSpPr>
            <p:nvPr/>
          </p:nvCxnSpPr>
          <p:spPr>
            <a:xfrm flipV="1">
              <a:off x="4996258" y="2623266"/>
              <a:ext cx="561751" cy="7394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7" idx="3"/>
              <a:endCxn id="115" idx="2"/>
            </p:cNvCxnSpPr>
            <p:nvPr/>
          </p:nvCxnSpPr>
          <p:spPr>
            <a:xfrm>
              <a:off x="4996258" y="3362728"/>
              <a:ext cx="561751" cy="363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41" idx="3"/>
              <a:endCxn id="115" idx="2"/>
            </p:cNvCxnSpPr>
            <p:nvPr/>
          </p:nvCxnSpPr>
          <p:spPr>
            <a:xfrm flipV="1">
              <a:off x="4998543" y="3399072"/>
              <a:ext cx="559466" cy="51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1" idx="3"/>
              <a:endCxn id="114" idx="2"/>
            </p:cNvCxnSpPr>
            <p:nvPr/>
          </p:nvCxnSpPr>
          <p:spPr>
            <a:xfrm flipV="1">
              <a:off x="4998543" y="2623266"/>
              <a:ext cx="559466" cy="12892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lowchart: Connector 28"/>
            <p:cNvSpPr/>
            <p:nvPr/>
          </p:nvSpPr>
          <p:spPr>
            <a:xfrm>
              <a:off x="3126786" y="2102565"/>
              <a:ext cx="912361" cy="31198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Flowchart: Connector 28"/>
            <p:cNvSpPr/>
            <p:nvPr/>
          </p:nvSpPr>
          <p:spPr>
            <a:xfrm>
              <a:off x="3126786" y="2617283"/>
              <a:ext cx="912361" cy="32675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5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reduce</a:t>
              </a:r>
              <a:endParaRPr lang="en-US" sz="5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38" name="Straight Arrow Connector 137"/>
            <p:cNvCxnSpPr>
              <a:stCxn id="136" idx="6"/>
              <a:endCxn id="112" idx="1"/>
            </p:cNvCxnSpPr>
            <p:nvPr/>
          </p:nvCxnSpPr>
          <p:spPr>
            <a:xfrm>
              <a:off x="4039147" y="2258557"/>
              <a:ext cx="423846" cy="2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7" idx="6"/>
              <a:endCxn id="113" idx="1"/>
            </p:cNvCxnSpPr>
            <p:nvPr/>
          </p:nvCxnSpPr>
          <p:spPr>
            <a:xfrm>
              <a:off x="4039147" y="2780660"/>
              <a:ext cx="409558" cy="46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ight Brace 139"/>
            <p:cNvSpPr>
              <a:spLocks/>
            </p:cNvSpPr>
            <p:nvPr/>
          </p:nvSpPr>
          <p:spPr bwMode="auto">
            <a:xfrm rot="16200000">
              <a:off x="5292778" y="844653"/>
              <a:ext cx="297096" cy="2058088"/>
            </a:xfrm>
            <a:prstGeom prst="rightBrace">
              <a:avLst>
                <a:gd name="adj1" fmla="val 112509"/>
                <a:gd name="adj2" fmla="val 50000"/>
              </a:avLst>
            </a:prstGeom>
            <a:noFill/>
            <a:ln w="25400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 eaLnBrk="1" hangingPunct="1"/>
              <a:endParaRPr lang="en-US" sz="800">
                <a:latin typeface="Arial" charset="0"/>
                <a:cs typeface="ＭＳ Ｐゴシック" charset="0"/>
              </a:endParaRPr>
            </a:p>
          </p:txBody>
        </p:sp>
        <p:sp>
          <p:nvSpPr>
            <p:cNvPr id="141" name="Flowchart: Process 26"/>
            <p:cNvSpPr/>
            <p:nvPr/>
          </p:nvSpPr>
          <p:spPr>
            <a:xfrm>
              <a:off x="4422275" y="3741341"/>
              <a:ext cx="576268" cy="34240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6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map</a:t>
              </a:r>
              <a:endParaRPr lang="en-US" sz="6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6690" y="1759926"/>
            <a:ext cx="840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The accumulated result is not loop-invariant, but it changes relatively slowly, and is needed on every iteration to check for duplicates.  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Extend the cache to support append, and we can use it for Dupe-Elim as well.</a:t>
            </a:r>
          </a:p>
        </p:txBody>
      </p:sp>
      <p:sp>
        <p:nvSpPr>
          <p:cNvPr id="59" name="Can 58"/>
          <p:cNvSpPr/>
          <p:nvPr/>
        </p:nvSpPr>
        <p:spPr>
          <a:xfrm>
            <a:off x="3385676" y="4965980"/>
            <a:ext cx="17526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22598" y="4265866"/>
            <a:ext cx="223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tuples arriving from mappers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83233" y="4290290"/>
            <a:ext cx="183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unique keys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10186" y="3171464"/>
            <a:ext cx="1980890" cy="1427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Reducer for Dupe-elim</a:t>
            </a:r>
          </a:p>
        </p:txBody>
      </p:sp>
      <p:sp>
        <p:nvSpPr>
          <p:cNvPr id="63" name="Bent Arrow 62"/>
          <p:cNvSpPr/>
          <p:nvPr/>
        </p:nvSpPr>
        <p:spPr>
          <a:xfrm>
            <a:off x="4344837" y="3590676"/>
            <a:ext cx="2012949" cy="1272064"/>
          </a:xfrm>
          <a:prstGeom prst="bentArrow">
            <a:avLst>
              <a:gd name="adj1" fmla="val 30255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5400000">
            <a:off x="2109406" y="2726902"/>
            <a:ext cx="1242952" cy="3175763"/>
          </a:xfrm>
          <a:prstGeom prst="bentArrow">
            <a:avLst>
              <a:gd name="adj1" fmla="val 30255"/>
              <a:gd name="adj2" fmla="val 32529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39555" y="5145661"/>
            <a:ext cx="276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indexed cache lookup, </a:t>
            </a:r>
            <a:r>
              <a:rPr lang="en-US" i="1">
                <a:solidFill>
                  <a:srgbClr val="C0504D"/>
                </a:solidFill>
              </a:rPr>
              <a:t>with new tuples inserted</a:t>
            </a:r>
          </a:p>
        </p:txBody>
      </p:sp>
    </p:spTree>
    <p:extLst>
      <p:ext uri="{BB962C8B-B14F-4D97-AF65-F5344CB8AC3E}">
        <p14:creationId xmlns:p14="http://schemas.microsoft.com/office/powerpoint/2010/main" val="334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Diff 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49</a:t>
            </a:fld>
            <a:endParaRPr lang="en-US"/>
          </a:p>
        </p:txBody>
      </p:sp>
      <p:pic>
        <p:nvPicPr>
          <p:cNvPr id="7" name="Picture 6" descr="diff_cache_vs_nocach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0458"/>
            <a:ext cx="5492750" cy="4075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810597" y="3666092"/>
            <a:ext cx="38501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total time for loop body (s)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697664" y="2689728"/>
            <a:ext cx="4038600" cy="704165"/>
            <a:chOff x="4697664" y="2689728"/>
            <a:chExt cx="4038600" cy="704165"/>
          </a:xfrm>
        </p:grpSpPr>
        <p:sp>
          <p:nvSpPr>
            <p:cNvPr id="9" name="Oval 8"/>
            <p:cNvSpPr/>
            <p:nvPr/>
          </p:nvSpPr>
          <p:spPr>
            <a:xfrm>
              <a:off x="4697664" y="2689728"/>
              <a:ext cx="4572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54864" y="2747562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504D"/>
                  </a:solidFill>
                </a:rPr>
                <a:t>Failures may be more likely due to extra network traffic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07150" y="3986100"/>
            <a:ext cx="189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~20% overall</a:t>
            </a:r>
          </a:p>
          <a:p>
            <a:r>
              <a:rPr lang="en-US">
                <a:solidFill>
                  <a:srgbClr val="008000"/>
                </a:solidFill>
              </a:rPr>
              <a:t> improvement</a:t>
            </a:r>
          </a:p>
        </p:txBody>
      </p:sp>
    </p:spTree>
    <p:extLst>
      <p:ext uri="{BB962C8B-B14F-4D97-AF65-F5344CB8AC3E}">
        <p14:creationId xmlns:p14="http://schemas.microsoft.com/office/powerpoint/2010/main" val="213211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4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/>
              <a:t>Example 1: PageRank</a:t>
            </a:r>
            <a:endParaRPr lang="en-US"/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2F66-31FB-B341-B295-8693558DE96E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AD3A-8E49-4044-962B-383E3767FEFA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568422" name="Group 10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78765314"/>
              </p:ext>
            </p:extLst>
          </p:nvPr>
        </p:nvGraphicFramePr>
        <p:xfrm>
          <a:off x="254000" y="1600200"/>
          <a:ext cx="1955800" cy="2141540"/>
        </p:xfrm>
        <a:graphic>
          <a:graphicData uri="http://schemas.openxmlformats.org/drawingml/2006/table">
            <a:tbl>
              <a:tblPr/>
              <a:tblGrid>
                <a:gridCol w="1222375"/>
                <a:gridCol w="73342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url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2"/>
                        </a:rPr>
                        <a:t>www.a.com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3"/>
                        </a:rPr>
                        <a:t>www.b.com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4"/>
                        </a:rPr>
                        <a:t>www.c.com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5"/>
                        </a:rPr>
                        <a:t>www.d.com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6"/>
                        </a:rPr>
                        <a:t>www.e.com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842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14718"/>
              </p:ext>
            </p:extLst>
          </p:nvPr>
        </p:nvGraphicFramePr>
        <p:xfrm>
          <a:off x="2641600" y="2153920"/>
          <a:ext cx="2362200" cy="30480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url_src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url_dest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2"/>
                        </a:rPr>
                        <a:t>www.a.com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3"/>
                        </a:rPr>
                        <a:t>www.b.com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2"/>
                        </a:rPr>
                        <a:t>www.a.com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4"/>
                        </a:rPr>
                        <a:t>www.c.com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4"/>
                        </a:rPr>
                        <a:t>www.c.com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2"/>
                        </a:rPr>
                        <a:t>www.a.com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6"/>
                        </a:rPr>
                        <a:t>www.e.com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4"/>
                        </a:rPr>
                        <a:t>www.c.com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5"/>
                        </a:rPr>
                        <a:t>www.d.com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3"/>
                        </a:rPr>
                        <a:t>www.b.com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4"/>
                        </a:rPr>
                        <a:t>www.c.com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6"/>
                        </a:rPr>
                        <a:t>www.e.com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6"/>
                        </a:rPr>
                        <a:t>www.e.com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7"/>
                        </a:rPr>
                        <a:t>www.c.om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2"/>
                        </a:rPr>
                        <a:t>www.a.com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5"/>
                        </a:rPr>
                        <a:t>www.d.com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6400" y="1114108"/>
            <a:ext cx="2366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Rank Table  R</a:t>
            </a:r>
            <a:r>
              <a:rPr lang="en-US" sz="2000" baseline="-25000">
                <a:latin typeface="Arial" charset="0"/>
                <a:cs typeface="ＭＳ Ｐゴシック" charset="0"/>
              </a:rPr>
              <a:t>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78100" y="1763395"/>
            <a:ext cx="2366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Edge Table </a:t>
            </a:r>
            <a:r>
              <a:rPr lang="en-US" sz="2000" i="1">
                <a:latin typeface="Arial" charset="0"/>
                <a:cs typeface="ＭＳ Ｐゴシック" charset="0"/>
              </a:rPr>
              <a:t>E</a:t>
            </a:r>
          </a:p>
        </p:txBody>
      </p:sp>
      <p:graphicFrame>
        <p:nvGraphicFramePr>
          <p:cNvPr id="56842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41088"/>
              </p:ext>
            </p:extLst>
          </p:nvPr>
        </p:nvGraphicFramePr>
        <p:xfrm>
          <a:off x="533400" y="4312920"/>
          <a:ext cx="1905000" cy="2011680"/>
        </p:xfrm>
        <a:graphic>
          <a:graphicData uri="http://schemas.openxmlformats.org/drawingml/2006/table">
            <a:tbl>
              <a:tblPr/>
              <a:tblGrid>
                <a:gridCol w="1190625"/>
                <a:gridCol w="714375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url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2"/>
                        </a:rPr>
                        <a:t>www.a.com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2.13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3"/>
                        </a:rPr>
                        <a:t>www.b.com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3.89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4"/>
                        </a:rPr>
                        <a:t>www.c.com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2.60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5"/>
                        </a:rPr>
                        <a:t>www.d.com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2.60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  <a:hlinkClick r:id="rId6"/>
                        </a:rPr>
                        <a:t>www.e.com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charset="0"/>
                          <a:ea typeface="ＭＳ Ｐゴシック" charset="0"/>
                        </a:rPr>
                        <a:t>2.13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495300" y="3931920"/>
            <a:ext cx="2366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Rank Table  R</a:t>
            </a:r>
            <a:r>
              <a:rPr lang="en-US" sz="2000" baseline="-25000">
                <a:latin typeface="Arial" charset="0"/>
                <a:cs typeface="ＭＳ Ｐゴシック" charset="0"/>
              </a:rPr>
              <a:t>3</a:t>
            </a:r>
          </a:p>
        </p:txBody>
      </p:sp>
      <p:sp>
        <p:nvSpPr>
          <p:cNvPr id="568428" name="Oval 108"/>
          <p:cNvSpPr>
            <a:spLocks noChangeArrowheads="1"/>
          </p:cNvSpPr>
          <p:nvPr/>
        </p:nvSpPr>
        <p:spPr bwMode="auto">
          <a:xfrm>
            <a:off x="5511800" y="3849688"/>
            <a:ext cx="2619375" cy="1766887"/>
          </a:xfrm>
          <a:prstGeom prst="ellipse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429" name="Oval 109"/>
          <p:cNvSpPr>
            <a:spLocks noChangeArrowheads="1"/>
          </p:cNvSpPr>
          <p:nvPr/>
        </p:nvSpPr>
        <p:spPr bwMode="auto">
          <a:xfrm>
            <a:off x="5153025" y="2455863"/>
            <a:ext cx="3990975" cy="1649412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430" name="Oval 110"/>
          <p:cNvSpPr>
            <a:spLocks noChangeArrowheads="1"/>
          </p:cNvSpPr>
          <p:nvPr/>
        </p:nvSpPr>
        <p:spPr bwMode="auto">
          <a:xfrm>
            <a:off x="5153025" y="1508125"/>
            <a:ext cx="1498600" cy="4046538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TextBox 192"/>
          <p:cNvSpPr txBox="1">
            <a:spLocks noChangeArrowheads="1"/>
          </p:cNvSpPr>
          <p:nvPr/>
        </p:nvSpPr>
        <p:spPr bwMode="auto">
          <a:xfrm>
            <a:off x="5715000" y="4876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Garamond" charset="0"/>
                <a:cs typeface="ＭＳ Ｐゴシック" charset="0"/>
              </a:rPr>
              <a:t>R</a:t>
            </a:r>
            <a:r>
              <a:rPr lang="en-US" baseline="-25000">
                <a:latin typeface="Garamond" charset="0"/>
                <a:cs typeface="ＭＳ Ｐゴシック" charset="0"/>
              </a:rPr>
              <a:t>i</a:t>
            </a:r>
            <a:r>
              <a:rPr lang="en-US" sz="1800">
                <a:latin typeface="Garamond" charset="0"/>
                <a:cs typeface="ＭＳ Ｐゴシック" charset="0"/>
              </a:rPr>
              <a:t> </a:t>
            </a:r>
          </a:p>
        </p:txBody>
      </p:sp>
      <p:sp>
        <p:nvSpPr>
          <p:cNvPr id="194" name="AutoShape 23"/>
          <p:cNvSpPr>
            <a:spLocks noChangeArrowheads="1"/>
          </p:cNvSpPr>
          <p:nvPr/>
        </p:nvSpPr>
        <p:spPr bwMode="auto">
          <a:xfrm rot="-5400000">
            <a:off x="6705600" y="4038600"/>
            <a:ext cx="1524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sz="1800">
              <a:latin typeface="Garamond" charset="0"/>
              <a:cs typeface="ＭＳ Ｐゴシック" charset="0"/>
            </a:endParaRPr>
          </a:p>
        </p:txBody>
      </p:sp>
      <p:sp>
        <p:nvSpPr>
          <p:cNvPr id="195" name="TextBox 194"/>
          <p:cNvSpPr txBox="1">
            <a:spLocks noChangeArrowheads="1"/>
          </p:cNvSpPr>
          <p:nvPr/>
        </p:nvSpPr>
        <p:spPr bwMode="auto">
          <a:xfrm>
            <a:off x="7543800" y="4876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Garamond" charset="0"/>
                <a:cs typeface="ＭＳ Ｐゴシック" charset="0"/>
              </a:rPr>
              <a:t>L</a:t>
            </a:r>
          </a:p>
        </p:txBody>
      </p:sp>
      <p:cxnSp>
        <p:nvCxnSpPr>
          <p:cNvPr id="196" name="Straight Arrow Connector 195"/>
          <p:cNvCxnSpPr>
            <a:cxnSpLocks noChangeShapeType="1"/>
          </p:cNvCxnSpPr>
          <p:nvPr/>
        </p:nvCxnSpPr>
        <p:spPr bwMode="auto">
          <a:xfrm rot="10800000">
            <a:off x="7086600" y="4572000"/>
            <a:ext cx="609600" cy="38100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199"/>
          <p:cNvCxnSpPr>
            <a:cxnSpLocks noChangeShapeType="1"/>
          </p:cNvCxnSpPr>
          <p:nvPr/>
        </p:nvCxnSpPr>
        <p:spPr bwMode="auto">
          <a:xfrm flipV="1">
            <a:off x="5943600" y="4572000"/>
            <a:ext cx="533400" cy="381000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5257800" y="32766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800">
                <a:latin typeface="Garamond" charset="0"/>
                <a:cs typeface="ＭＳ Ｐゴシック" charset="0"/>
              </a:rPr>
              <a:t>R</a:t>
            </a:r>
            <a:r>
              <a:rPr lang="en-US" sz="1800" baseline="-25000">
                <a:latin typeface="Garamond" charset="0"/>
                <a:cs typeface="ＭＳ Ｐゴシック" charset="0"/>
              </a:rPr>
              <a:t>i</a:t>
            </a:r>
            <a:r>
              <a:rPr lang="en-US" sz="1800">
                <a:latin typeface="Garamond" charset="0"/>
                <a:cs typeface="ＭＳ Ｐゴシック" charset="0"/>
              </a:rPr>
              <a:t>.rank = R</a:t>
            </a:r>
            <a:r>
              <a:rPr lang="en-US" altLang="zh-CN" sz="1800" baseline="-25000">
                <a:latin typeface="Garamond" charset="0"/>
                <a:ea typeface="宋体" charset="0"/>
                <a:cs typeface="宋体" charset="0"/>
              </a:rPr>
              <a:t>i</a:t>
            </a:r>
            <a:r>
              <a:rPr lang="en-US" sz="1800">
                <a:latin typeface="Garamond" charset="0"/>
                <a:cs typeface="ＭＳ Ｐゴシック" charset="0"/>
              </a:rPr>
              <a:t>.rank/</a:t>
            </a:r>
            <a:r>
              <a:rPr lang="el-GR" sz="1800">
                <a:latin typeface="Garamond" charset="0"/>
                <a:cs typeface="ＭＳ Ｐゴシック" charset="0"/>
              </a:rPr>
              <a:t>γ</a:t>
            </a:r>
            <a:r>
              <a:rPr lang="en-US" sz="1800" baseline="-25000">
                <a:latin typeface="Garamond" charset="0"/>
                <a:cs typeface="ＭＳ Ｐゴシック" charset="0"/>
              </a:rPr>
              <a:t>url</a:t>
            </a:r>
            <a:r>
              <a:rPr lang="en-US" sz="1800">
                <a:latin typeface="Garamond" charset="0"/>
                <a:cs typeface="ＭＳ Ｐゴシック" charset="0"/>
              </a:rPr>
              <a:t>COUNT(url_dest)</a:t>
            </a:r>
          </a:p>
        </p:txBody>
      </p:sp>
      <p:cxnSp>
        <p:nvCxnSpPr>
          <p:cNvPr id="204" name="Straight Arrow Connector 203"/>
          <p:cNvCxnSpPr>
            <a:cxnSpLocks noChangeShapeType="1"/>
          </p:cNvCxnSpPr>
          <p:nvPr/>
        </p:nvCxnSpPr>
        <p:spPr bwMode="auto">
          <a:xfrm rot="5400000" flipH="1" flipV="1">
            <a:off x="6573044" y="3848894"/>
            <a:ext cx="381000" cy="1588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6096000" y="4191000"/>
            <a:ext cx="171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Garamond" charset="0"/>
                <a:cs typeface="ＭＳ Ｐゴシック" charset="0"/>
              </a:rPr>
              <a:t>R</a:t>
            </a:r>
            <a:r>
              <a:rPr lang="en-US" sz="1800" baseline="-25000">
                <a:latin typeface="Garamond" charset="0"/>
                <a:cs typeface="ＭＳ Ｐゴシック" charset="0"/>
              </a:rPr>
              <a:t>i</a:t>
            </a:r>
            <a:r>
              <a:rPr lang="en-US" sz="1800">
                <a:latin typeface="Garamond" charset="0"/>
                <a:cs typeface="ＭＳ Ｐゴシック" charset="0"/>
              </a:rPr>
              <a:t>.url = L.url_src</a:t>
            </a:r>
          </a:p>
        </p:txBody>
      </p:sp>
      <p:cxnSp>
        <p:nvCxnSpPr>
          <p:cNvPr id="212" name="Straight Arrow Connector 211"/>
          <p:cNvCxnSpPr>
            <a:cxnSpLocks noChangeShapeType="1"/>
          </p:cNvCxnSpPr>
          <p:nvPr/>
        </p:nvCxnSpPr>
        <p:spPr bwMode="auto">
          <a:xfrm rot="5400000" flipH="1" flipV="1">
            <a:off x="6574632" y="3161506"/>
            <a:ext cx="381000" cy="1587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5562600" y="2590800"/>
            <a:ext cx="306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sz="1800">
                <a:latin typeface="Garamond" charset="0"/>
                <a:cs typeface="ＭＳ Ｐゴシック" charset="0"/>
              </a:rPr>
              <a:t>π</a:t>
            </a:r>
            <a:r>
              <a:rPr lang="en-US" sz="1800">
                <a:latin typeface="Garamond" charset="0"/>
                <a:cs typeface="ＭＳ Ｐゴシック" charset="0"/>
              </a:rPr>
              <a:t>(url_dest, </a:t>
            </a:r>
            <a:r>
              <a:rPr lang="el-GR" sz="1800">
                <a:latin typeface="Garamond" charset="0"/>
                <a:cs typeface="ＭＳ Ｐゴシック" charset="0"/>
              </a:rPr>
              <a:t>γ</a:t>
            </a:r>
            <a:r>
              <a:rPr lang="en-US" sz="1800" baseline="-25000">
                <a:latin typeface="Garamond" charset="0"/>
                <a:cs typeface="ＭＳ Ｐゴシック" charset="0"/>
              </a:rPr>
              <a:t>url_dest</a:t>
            </a:r>
            <a:r>
              <a:rPr lang="en-US" sz="1800">
                <a:latin typeface="Garamond" charset="0"/>
                <a:cs typeface="ＭＳ Ｐゴシック" charset="0"/>
              </a:rPr>
              <a:t>SUM(rank))</a:t>
            </a:r>
          </a:p>
        </p:txBody>
      </p:sp>
      <p:cxnSp>
        <p:nvCxnSpPr>
          <p:cNvPr id="214" name="Straight Arrow Connector 213"/>
          <p:cNvCxnSpPr>
            <a:cxnSpLocks noChangeShapeType="1"/>
          </p:cNvCxnSpPr>
          <p:nvPr/>
        </p:nvCxnSpPr>
        <p:spPr bwMode="auto">
          <a:xfrm rot="5400000" flipH="1" flipV="1">
            <a:off x="6592094" y="2399506"/>
            <a:ext cx="381000" cy="1588"/>
          </a:xfrm>
          <a:prstGeom prst="straightConnector1">
            <a:avLst/>
          </a:pr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TextBox 214"/>
          <p:cNvSpPr txBox="1">
            <a:spLocks noChangeArrowheads="1"/>
          </p:cNvSpPr>
          <p:nvPr/>
        </p:nvSpPr>
        <p:spPr bwMode="auto">
          <a:xfrm>
            <a:off x="65532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Garamond" charset="0"/>
                <a:cs typeface="ＭＳ Ｐゴシック" charset="0"/>
              </a:rPr>
              <a:t>R</a:t>
            </a:r>
            <a:r>
              <a:rPr lang="en-US" baseline="-25000">
                <a:latin typeface="Garamond" charset="0"/>
                <a:cs typeface="ＭＳ Ｐゴシック" charset="0"/>
              </a:rPr>
              <a:t>i+1</a:t>
            </a:r>
            <a:r>
              <a:rPr lang="en-US" sz="1800">
                <a:latin typeface="Garamond" charset="0"/>
                <a:cs typeface="ＭＳ Ｐゴシック" charset="0"/>
              </a:rPr>
              <a:t> </a:t>
            </a:r>
          </a:p>
        </p:txBody>
      </p:sp>
      <p:sp>
        <p:nvSpPr>
          <p:cNvPr id="568432" name="Freeform 112"/>
          <p:cNvSpPr>
            <a:spLocks/>
          </p:cNvSpPr>
          <p:nvPr/>
        </p:nvSpPr>
        <p:spPr bwMode="auto">
          <a:xfrm>
            <a:off x="5181600" y="1589088"/>
            <a:ext cx="1587500" cy="3475037"/>
          </a:xfrm>
          <a:custGeom>
            <a:avLst/>
            <a:gdLst>
              <a:gd name="T0" fmla="*/ 1000 w 1000"/>
              <a:gd name="T1" fmla="*/ 129 h 2189"/>
              <a:gd name="T2" fmla="*/ 670 w 1000"/>
              <a:gd name="T3" fmla="*/ 88 h 2189"/>
              <a:gd name="T4" fmla="*/ 184 w 1000"/>
              <a:gd name="T5" fmla="*/ 657 h 2189"/>
              <a:gd name="T6" fmla="*/ 10 w 1000"/>
              <a:gd name="T7" fmla="*/ 1226 h 2189"/>
              <a:gd name="T8" fmla="*/ 126 w 1000"/>
              <a:gd name="T9" fmla="*/ 1894 h 2189"/>
              <a:gd name="T10" fmla="*/ 307 w 1000"/>
              <a:gd name="T11" fmla="*/ 2142 h 2189"/>
              <a:gd name="T12" fmla="*/ 373 w 1000"/>
              <a:gd name="T13" fmla="*/ 2175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2189">
                <a:moveTo>
                  <a:pt x="1000" y="129"/>
                </a:moveTo>
                <a:cubicBezTo>
                  <a:pt x="903" y="64"/>
                  <a:pt x="806" y="0"/>
                  <a:pt x="670" y="88"/>
                </a:cubicBezTo>
                <a:cubicBezTo>
                  <a:pt x="534" y="176"/>
                  <a:pt x="294" y="467"/>
                  <a:pt x="184" y="657"/>
                </a:cubicBezTo>
                <a:cubicBezTo>
                  <a:pt x="74" y="847"/>
                  <a:pt x="20" y="1020"/>
                  <a:pt x="10" y="1226"/>
                </a:cubicBezTo>
                <a:cubicBezTo>
                  <a:pt x="0" y="1432"/>
                  <a:pt x="76" y="1741"/>
                  <a:pt x="126" y="1894"/>
                </a:cubicBezTo>
                <a:cubicBezTo>
                  <a:pt x="176" y="2047"/>
                  <a:pt x="266" y="2095"/>
                  <a:pt x="307" y="2142"/>
                </a:cubicBezTo>
                <a:cubicBezTo>
                  <a:pt x="348" y="2189"/>
                  <a:pt x="360" y="2182"/>
                  <a:pt x="373" y="2175"/>
                </a:cubicBezTo>
              </a:path>
            </a:pathLst>
          </a:custGeom>
          <a:noFill/>
          <a:ln w="444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428" grpId="0" animBg="1"/>
      <p:bldP spid="568429" grpId="0" animBg="1"/>
      <p:bldP spid="5684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8856" y="2006600"/>
            <a:ext cx="8560186" cy="4013200"/>
            <a:chOff x="368856" y="2006600"/>
            <a:chExt cx="8560186" cy="28448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0874825"/>
                </p:ext>
              </p:extLst>
            </p:nvPr>
          </p:nvGraphicFramePr>
          <p:xfrm>
            <a:off x="368856" y="2006600"/>
            <a:ext cx="7797800" cy="2844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7328456" y="3141140"/>
              <a:ext cx="1600586" cy="37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(c) all </a:t>
              </a:r>
            </a:p>
            <a:p>
              <a:r>
                <a:rPr lang="en-US" sz="1400"/>
                <a:t>     optimizations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6666" y="3487049"/>
              <a:ext cx="1602375" cy="370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(d) raw Hadoop </a:t>
              </a:r>
            </a:p>
            <a:p>
              <a:r>
                <a:rPr lang="en-US" sz="1400"/>
                <a:t>     overhead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22120" y="2607052"/>
              <a:ext cx="1606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(b) HaLoop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71942" y="2090481"/>
              <a:ext cx="1947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(a) no optimizations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221666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Endgame Problem </a:t>
            </a:r>
            <a:r>
              <a:rPr lang="en-US" sz="2400"/>
              <a:t>[Afrati 10]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15765"/>
              </p:ext>
            </p:extLst>
          </p:nvPr>
        </p:nvGraphicFramePr>
        <p:xfrm>
          <a:off x="304800" y="1066800"/>
          <a:ext cx="8432800" cy="516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149600" y="1524000"/>
            <a:ext cx="0" cy="4038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9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Optimization: Loop unrolling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472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Run two joins for every dupe-</a:t>
            </a:r>
            <a:r>
              <a:rPr lang="en-US" sz="2400" dirty="0" err="1" smtClean="0">
                <a:solidFill>
                  <a:srgbClr val="FF0000"/>
                </a:solidFill>
              </a:rPr>
              <a:t>elim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 descr="Picture 8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657143" cy="26158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089400" y="25273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00700" y="25908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Breadth-First-Search-Algorithm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1936750"/>
            <a:ext cx="4667250" cy="466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Optimization: Loop unrolling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64" y="5059866"/>
            <a:ext cx="40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 two joins for every dupe-</a:t>
            </a:r>
            <a:r>
              <a:rPr lang="en-US" sz="2400" dirty="0" err="1" smtClean="0"/>
              <a:t>elim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6155" y="1326057"/>
            <a:ext cx="6705601" cy="830997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A(y) :- Edge(‘w’, y)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A(y) :- A(x), Edge(</a:t>
            </a:r>
            <a:r>
              <a:rPr lang="en-US" sz="2400" b="1" dirty="0" err="1">
                <a:solidFill>
                  <a:schemeClr val="tx2"/>
                </a:solidFill>
                <a:latin typeface="Courier New"/>
                <a:cs typeface="Courier New"/>
              </a:rPr>
              <a:t>x</a:t>
            </a:r>
            <a:r>
              <a:rPr lang="en-US" sz="2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,y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), Edge(x,y)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445" y="1002891"/>
            <a:ext cx="385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Reachability from a given node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0178" y="24863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9445" y="1326057"/>
            <a:ext cx="3859213" cy="487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4320" y="2855710"/>
            <a:ext cx="7852880" cy="1119201"/>
            <a:chOff x="224320" y="2855710"/>
            <a:chExt cx="7852880" cy="1119201"/>
          </a:xfrm>
        </p:grpSpPr>
        <p:sp>
          <p:nvSpPr>
            <p:cNvPr id="14" name="TextBox 13"/>
            <p:cNvSpPr txBox="1"/>
            <p:nvPr/>
          </p:nvSpPr>
          <p:spPr>
            <a:xfrm>
              <a:off x="224320" y="2855710"/>
              <a:ext cx="401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step 0: all nodes connected to ‘w’   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053667" y="32766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32766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391400" y="3276600"/>
              <a:ext cx="685800" cy="6983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09445" y="1722238"/>
            <a:ext cx="6265111" cy="487562"/>
          </a:xfrm>
          <a:prstGeom prst="round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6220" y="3637845"/>
            <a:ext cx="8119580" cy="2458155"/>
            <a:chOff x="186220" y="3637845"/>
            <a:chExt cx="8119580" cy="2458155"/>
          </a:xfrm>
        </p:grpSpPr>
        <p:grpSp>
          <p:nvGrpSpPr>
            <p:cNvPr id="18" name="Group 17"/>
            <p:cNvGrpSpPr/>
            <p:nvPr/>
          </p:nvGrpSpPr>
          <p:grpSpPr>
            <a:xfrm>
              <a:off x="186220" y="3637845"/>
              <a:ext cx="8119580" cy="1422021"/>
              <a:chOff x="186220" y="3637845"/>
              <a:chExt cx="8119580" cy="14220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86220" y="3637845"/>
                <a:ext cx="490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8000"/>
                    </a:solidFill>
                  </a:rPr>
                  <a:t>step 1: for each node in A, find neighbors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623278" y="4343400"/>
                <a:ext cx="685800" cy="698311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09722" y="4343400"/>
                <a:ext cx="685800" cy="698311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567311" y="4343400"/>
                <a:ext cx="685800" cy="698311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620000" y="4361555"/>
                <a:ext cx="685800" cy="698311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5610578" y="5397689"/>
              <a:ext cx="685800" cy="69831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397022" y="5397689"/>
              <a:ext cx="685800" cy="69831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9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  <p:bldLst>
      <p:bldP spid="12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Optimization: Dynamic re-optimization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strategies midstream</a:t>
            </a:r>
          </a:p>
          <a:p>
            <a:r>
              <a:rPr lang="en-US"/>
              <a:t>In the dense region, minimize duplicates</a:t>
            </a:r>
          </a:p>
          <a:p>
            <a:r>
              <a:rPr lang="en-US"/>
              <a:t>In the sparse region, minimize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Picture 7" descr="unroll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686468"/>
            <a:ext cx="7315215" cy="548641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946275" y="1447800"/>
            <a:ext cx="2438400" cy="1044074"/>
            <a:chOff x="1946275" y="1447800"/>
            <a:chExt cx="2438400" cy="1044074"/>
          </a:xfrm>
        </p:grpSpPr>
        <p:sp>
          <p:nvSpPr>
            <p:cNvPr id="9" name="TextBox 8"/>
            <p:cNvSpPr txBox="1"/>
            <p:nvPr/>
          </p:nvSpPr>
          <p:spPr>
            <a:xfrm>
              <a:off x="1946275" y="1447800"/>
              <a:ext cx="2438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008000"/>
                  </a:solidFill>
                </a:rPr>
                <a:t>half the iterations, but each is more expensive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cxnSp>
          <p:nvCxnSpPr>
            <p:cNvPr id="11" name="Curved Connector 10"/>
            <p:cNvCxnSpPr/>
            <p:nvPr/>
          </p:nvCxnSpPr>
          <p:spPr>
            <a:xfrm>
              <a:off x="2954425" y="2032576"/>
              <a:ext cx="609599" cy="459298"/>
            </a:xfrm>
            <a:prstGeom prst="curvedConnector3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58686" y="3429000"/>
            <a:ext cx="1111250" cy="3031244"/>
            <a:chOff x="1658686" y="3429000"/>
            <a:chExt cx="1111250" cy="3031244"/>
          </a:xfrm>
        </p:grpSpPr>
        <p:sp>
          <p:nvSpPr>
            <p:cNvPr id="20" name="TextBox 19"/>
            <p:cNvSpPr txBox="1"/>
            <p:nvPr/>
          </p:nvSpPr>
          <p:spPr>
            <a:xfrm>
              <a:off x="1658686" y="5875468"/>
              <a:ext cx="11112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 strategies</a:t>
              </a:r>
              <a:endPara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209800" y="3429000"/>
              <a:ext cx="0" cy="24384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35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Optimization: Path Doubling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S(x,z) :- R(x,y), R(y,z)</a:t>
            </a:r>
          </a:p>
          <a:p>
            <a:r>
              <a:rPr lang="en-US" sz="2400" dirty="0">
                <a:latin typeface="Courier New"/>
                <a:cs typeface="Courier New"/>
              </a:rPr>
              <a:t>A(1234)</a:t>
            </a:r>
          </a:p>
          <a:p>
            <a:r>
              <a:rPr lang="en-US" sz="2400" dirty="0">
                <a:latin typeface="Courier New"/>
                <a:cs typeface="Courier New"/>
              </a:rPr>
              <a:t>A(y) :- R(1234, y)</a:t>
            </a:r>
          </a:p>
          <a:p>
            <a:r>
              <a:rPr lang="en-US" sz="2400" dirty="0">
                <a:latin typeface="Courier New"/>
                <a:cs typeface="Courier New"/>
              </a:rPr>
              <a:t>A(y) :- A(x), S(</a:t>
            </a:r>
            <a:r>
              <a:rPr lang="en-US" sz="2400" dirty="0" err="1">
                <a:latin typeface="Courier New"/>
                <a:cs typeface="Courier New"/>
              </a:rPr>
              <a:t>x, y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572000"/>
            <a:ext cx="5867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Materialize all paths of two hops and use that</a:t>
            </a:r>
          </a:p>
          <a:p>
            <a:endParaRPr lang="en-US" sz="2400" dirty="0"/>
          </a:p>
          <a:p>
            <a:r>
              <a:rPr lang="en-US" sz="2400" dirty="0"/>
              <a:t>Half the iterations, up to N</a:t>
            </a:r>
            <a:r>
              <a:rPr lang="en-US" sz="2400" baseline="30000" dirty="0"/>
              <a:t>2</a:t>
            </a:r>
            <a:r>
              <a:rPr lang="en-US" sz="2400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6614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Optimization: Graph Consolidation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524000"/>
            <a:ext cx="6934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// initialize</a:t>
            </a:r>
          </a:p>
          <a:p>
            <a:r>
              <a:rPr lang="en-US" sz="2000" dirty="0">
                <a:latin typeface="Courier New"/>
                <a:cs typeface="Courier New"/>
              </a:rPr>
              <a:t>A(1234)</a:t>
            </a:r>
          </a:p>
          <a:p>
            <a:r>
              <a:rPr lang="en-US" sz="2000" dirty="0">
                <a:latin typeface="Courier New"/>
                <a:cs typeface="Courier New"/>
              </a:rPr>
              <a:t>A(y) :- R(1234, y)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// do this for N iterations…</a:t>
            </a:r>
          </a:p>
          <a:p>
            <a:r>
              <a:rPr lang="en-US" sz="2000" dirty="0">
                <a:latin typeface="Courier New"/>
                <a:cs typeface="Courier New"/>
              </a:rPr>
              <a:t>A(y) :- A(x), S(</a:t>
            </a:r>
            <a:r>
              <a:rPr lang="en-US" sz="2000" dirty="0" err="1">
                <a:latin typeface="Courier New"/>
                <a:cs typeface="Courier New"/>
              </a:rPr>
              <a:t>x, y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// subtract edges you’ve already seen</a:t>
            </a:r>
          </a:p>
          <a:p>
            <a:r>
              <a:rPr lang="en-US" sz="2000" dirty="0">
                <a:latin typeface="Courier New"/>
                <a:cs typeface="Courier New"/>
              </a:rPr>
              <a:t>S(x,y) :- R(x,y), -A(y), -A(x)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// Apply path doubling</a:t>
            </a:r>
          </a:p>
          <a:p>
            <a:r>
              <a:rPr lang="en-US" sz="2000" dirty="0">
                <a:latin typeface="Courier New"/>
                <a:cs typeface="Courier New"/>
              </a:rPr>
              <a:t>SD(x,z) :- S(x,y), S(y,z)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// do this for iterations &gt; N </a:t>
            </a:r>
          </a:p>
          <a:p>
            <a:r>
              <a:rPr lang="en-US" sz="2000" dirty="0">
                <a:latin typeface="Courier New"/>
                <a:cs typeface="Courier New"/>
              </a:rPr>
              <a:t>A(y) :- A(x), SD(x,y)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46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E603-9B17-E843-838E-694247B06423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81B6-99A9-AE4E-BEBD-0B37EB48DFB1}" type="slidenum">
              <a:rPr lang="en-US"/>
              <a:pPr/>
              <a:t>59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Related Work: Twister </a:t>
            </a:r>
            <a:r>
              <a:rPr lang="en-US" sz="2400"/>
              <a:t>[Ekanayake HPDC 2010]</a:t>
            </a:r>
            <a:endParaRPr lang="en-US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Redesigned evaluation engine using pub/sub</a:t>
            </a:r>
          </a:p>
          <a:p>
            <a:r>
              <a:rPr lang="en-US" sz="2800"/>
              <a:t>Termination condition evaluated by main()</a:t>
            </a:r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857250" y="2387600"/>
            <a:ext cx="7396163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" charset="0"/>
              </a:rPr>
              <a:t>13. while(!complete){</a:t>
            </a:r>
          </a:p>
          <a:p>
            <a:r>
              <a:rPr lang="en-US" sz="1600">
                <a:latin typeface="Courier" charset="0"/>
              </a:rPr>
              <a:t>14. monitor = driver.runMapReduceBCast(cData);</a:t>
            </a:r>
          </a:p>
          <a:p>
            <a:r>
              <a:rPr lang="en-US" sz="1600">
                <a:latin typeface="Courier" charset="0"/>
              </a:rPr>
              <a:t>15. monitor.monitorTillCompletion();</a:t>
            </a:r>
          </a:p>
          <a:p>
            <a:endParaRPr lang="en-US" sz="1600">
              <a:latin typeface="Courier" charset="0"/>
            </a:endParaRPr>
          </a:p>
          <a:p>
            <a:r>
              <a:rPr lang="en-US" sz="1600">
                <a:latin typeface="Courier" charset="0"/>
              </a:rPr>
              <a:t>16. DoubleVectorData newCData = ((KMeansCombiner) driver</a:t>
            </a:r>
          </a:p>
          <a:p>
            <a:r>
              <a:rPr lang="en-US" sz="1600">
                <a:latin typeface="Courier" charset="0"/>
              </a:rPr>
              <a:t>                       .getCurrentCombiner()).getResults();</a:t>
            </a:r>
          </a:p>
          <a:p>
            <a:r>
              <a:rPr lang="en-US" sz="1600">
                <a:latin typeface="Courier" charset="0"/>
              </a:rPr>
              <a:t>17. </a:t>
            </a:r>
            <a:r>
              <a:rPr lang="en-US" sz="1600" b="1">
                <a:solidFill>
                  <a:srgbClr val="FF0000"/>
                </a:solidFill>
                <a:latin typeface="Courier" charset="0"/>
              </a:rPr>
              <a:t>totalError = getError(cData, newCData);</a:t>
            </a:r>
          </a:p>
          <a:p>
            <a:r>
              <a:rPr lang="en-US" sz="1600">
                <a:latin typeface="Courier" charset="0"/>
              </a:rPr>
              <a:t>18. cData = newCData;</a:t>
            </a:r>
          </a:p>
          <a:p>
            <a:r>
              <a:rPr lang="en-US" sz="1600">
                <a:latin typeface="Courier" charset="0"/>
              </a:rPr>
              <a:t>19.   if (totalError &lt; THRESHOLD) {</a:t>
            </a:r>
          </a:p>
          <a:p>
            <a:r>
              <a:rPr lang="en-US" sz="1600">
                <a:latin typeface="Courier" charset="0"/>
              </a:rPr>
              <a:t>20.        complete = true;</a:t>
            </a:r>
          </a:p>
          <a:p>
            <a:r>
              <a:rPr lang="en-US" sz="1600">
                <a:latin typeface="Courier" charset="0"/>
              </a:rPr>
              <a:t>21.        break;</a:t>
            </a:r>
          </a:p>
          <a:p>
            <a:r>
              <a:rPr lang="en-US" sz="1600">
                <a:latin typeface="Courier" charset="0"/>
              </a:rPr>
              <a:t>22.   }</a:t>
            </a:r>
          </a:p>
          <a:p>
            <a:r>
              <a:rPr lang="en-US" sz="1600">
                <a:latin typeface="Courier" charset="0"/>
              </a:rPr>
              <a:t>23. }</a:t>
            </a:r>
          </a:p>
        </p:txBody>
      </p:sp>
      <p:grpSp>
        <p:nvGrpSpPr>
          <p:cNvPr id="667659" name="Group 11"/>
          <p:cNvGrpSpPr>
            <a:grpSpLocks/>
          </p:cNvGrpSpPr>
          <p:nvPr/>
        </p:nvGrpSpPr>
        <p:grpSpPr bwMode="auto">
          <a:xfrm>
            <a:off x="1127125" y="3757613"/>
            <a:ext cx="7377113" cy="865187"/>
            <a:chOff x="718" y="2639"/>
            <a:chExt cx="4647" cy="545"/>
          </a:xfrm>
        </p:grpSpPr>
        <p:sp>
          <p:nvSpPr>
            <p:cNvPr id="667657" name="AutoShape 9"/>
            <p:cNvSpPr>
              <a:spLocks noChangeArrowheads="1"/>
            </p:cNvSpPr>
            <p:nvPr/>
          </p:nvSpPr>
          <p:spPr bwMode="auto">
            <a:xfrm>
              <a:off x="718" y="2639"/>
              <a:ext cx="3274" cy="31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658" name="Text Box 10"/>
            <p:cNvSpPr txBox="1">
              <a:spLocks noChangeArrowheads="1"/>
            </p:cNvSpPr>
            <p:nvPr/>
          </p:nvSpPr>
          <p:spPr bwMode="auto">
            <a:xfrm>
              <a:off x="3922" y="2896"/>
              <a:ext cx="1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FF0000"/>
                  </a:solidFill>
                </a:rPr>
                <a:t>O(k)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4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Using an External Driver</a:t>
            </a:r>
          </a:p>
        </p:txBody>
      </p:sp>
      <p:sp>
        <p:nvSpPr>
          <p:cNvPr id="5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E390-3466-4A42-8ADE-61669BE38DED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770-E39C-6940-978E-84AA4DA90AAC}" type="slidenum">
              <a:rPr lang="en-US"/>
              <a:pPr/>
              <a:t>6</a:t>
            </a:fld>
            <a:endParaRPr lang="en-US"/>
          </a:p>
        </p:txBody>
      </p:sp>
      <p:sp>
        <p:nvSpPr>
          <p:cNvPr id="569422" name="Rectangle 78"/>
          <p:cNvSpPr>
            <a:spLocks noChangeArrowheads="1"/>
          </p:cNvSpPr>
          <p:nvPr/>
        </p:nvSpPr>
        <p:spPr bwMode="auto">
          <a:xfrm>
            <a:off x="303213" y="3768725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1143000" y="2209800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143000" y="29718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143000" y="36703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1905000" y="2438400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3200400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1905000" y="2743200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1905000" y="2743200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1905000" y="2438400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1917700" y="3517900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685800" y="24384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" y="32004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800" y="38862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3505200" y="2743200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05200" y="3505200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052888" y="25146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038600" y="32766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410200" y="25146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5410200" y="32766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4827588" y="2743200"/>
            <a:ext cx="596900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4813300" y="3505200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4827588" y="2743200"/>
            <a:ext cx="596900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4813300" y="2774950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/>
          <p:nvPr/>
        </p:nvSpPr>
        <p:spPr>
          <a:xfrm rot="16200000">
            <a:off x="2095500" y="876300"/>
            <a:ext cx="304800" cy="2209800"/>
          </a:xfrm>
          <a:prstGeom prst="rightBrace">
            <a:avLst>
              <a:gd name="adj1" fmla="val 112500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/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4724400" y="1371600"/>
            <a:ext cx="381000" cy="1752600"/>
          </a:xfrm>
          <a:prstGeom prst="rightBrace">
            <a:avLst>
              <a:gd name="adj1" fmla="val 112500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/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0" y="2057400"/>
            <a:ext cx="673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rank</a:t>
            </a:r>
            <a:r>
              <a:rPr lang="en-US" sz="1800" baseline="-25000">
                <a:latin typeface="Arial" charset="0"/>
                <a:cs typeface="ＭＳ Ｐゴシック" charset="0"/>
              </a:rPr>
              <a:t>i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0" y="346710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edge</a:t>
            </a:r>
            <a:r>
              <a:rPr lang="en-US" sz="1800" baseline="-25000">
                <a:latin typeface="Arial" charset="0"/>
                <a:cs typeface="ＭＳ Ｐゴシック" charset="0"/>
              </a:rPr>
              <a:t>1</a:t>
            </a:r>
            <a:endParaRPr lang="en-US" sz="1800" b="1" baseline="-25000">
              <a:latin typeface="Arial" charset="0"/>
              <a:cs typeface="ＭＳ Ｐゴシック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0" y="2730500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edge</a:t>
            </a:r>
            <a:r>
              <a:rPr lang="en-US" sz="1800" baseline="-25000">
                <a:latin typeface="Arial" charset="0"/>
                <a:cs typeface="ＭＳ Ｐゴシック" charset="0"/>
              </a:rPr>
              <a:t>0</a:t>
            </a:r>
          </a:p>
        </p:txBody>
      </p:sp>
      <p:cxnSp>
        <p:nvCxnSpPr>
          <p:cNvPr id="42" name="Straight Arrow Connector 41"/>
          <p:cNvCxnSpPr>
            <a:stCxn id="29" idx="6"/>
          </p:cNvCxnSpPr>
          <p:nvPr/>
        </p:nvCxnSpPr>
        <p:spPr>
          <a:xfrm>
            <a:off x="5867400" y="27432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6"/>
          </p:cNvCxnSpPr>
          <p:nvPr/>
        </p:nvCxnSpPr>
        <p:spPr>
          <a:xfrm>
            <a:off x="5867400" y="35052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6338888" y="25146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6324600" y="32766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48" name="Flowchart: Connector 47"/>
          <p:cNvSpPr/>
          <p:nvPr/>
        </p:nvSpPr>
        <p:spPr>
          <a:xfrm>
            <a:off x="7696200" y="25146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7696200" y="32766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52" name="Straight Arrow Connector 51"/>
          <p:cNvCxnSpPr>
            <a:stCxn id="44" idx="3"/>
          </p:cNvCxnSpPr>
          <p:nvPr/>
        </p:nvCxnSpPr>
        <p:spPr>
          <a:xfrm>
            <a:off x="7113588" y="2743200"/>
            <a:ext cx="582612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3"/>
          </p:cNvCxnSpPr>
          <p:nvPr/>
        </p:nvCxnSpPr>
        <p:spPr>
          <a:xfrm>
            <a:off x="7099300" y="3505200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7113588" y="2743200"/>
            <a:ext cx="582612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 noChangeShapeType="1"/>
            <a:stCxn id="46" idx="3"/>
          </p:cNvCxnSpPr>
          <p:nvPr/>
        </p:nvCxnSpPr>
        <p:spPr bwMode="auto">
          <a:xfrm flipV="1">
            <a:off x="7099300" y="2774950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ight Brace 57"/>
          <p:cNvSpPr/>
          <p:nvPr/>
        </p:nvSpPr>
        <p:spPr>
          <a:xfrm rot="16200000">
            <a:off x="7010400" y="1371600"/>
            <a:ext cx="381000" cy="1752600"/>
          </a:xfrm>
          <a:prstGeom prst="rightBrace">
            <a:avLst>
              <a:gd name="adj1" fmla="val 112500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/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1" name="Shape 23"/>
          <p:cNvCxnSpPr>
            <a:stCxn id="49" idx="5"/>
          </p:cNvCxnSpPr>
          <p:nvPr/>
        </p:nvCxnSpPr>
        <p:spPr>
          <a:xfrm rot="5400000">
            <a:off x="5876925" y="2971800"/>
            <a:ext cx="1514475" cy="2905125"/>
          </a:xfrm>
          <a:prstGeom prst="curved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hape 23"/>
          <p:cNvCxnSpPr>
            <a:cxnSpLocks noChangeShapeType="1"/>
          </p:cNvCxnSpPr>
          <p:nvPr/>
        </p:nvCxnSpPr>
        <p:spPr bwMode="auto">
          <a:xfrm rot="10800000" flipV="1">
            <a:off x="5181600" y="2895600"/>
            <a:ext cx="2895600" cy="2667000"/>
          </a:xfrm>
          <a:prstGeom prst="curvedConnector3">
            <a:avLst>
              <a:gd name="adj1" fmla="val -20838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hape 23"/>
          <p:cNvCxnSpPr>
            <a:cxnSpLocks noChangeShapeType="1"/>
            <a:stCxn id="100" idx="1"/>
            <a:endCxn id="569422" idx="2"/>
          </p:cNvCxnSpPr>
          <p:nvPr/>
        </p:nvCxnSpPr>
        <p:spPr bwMode="auto">
          <a:xfrm rot="10800000">
            <a:off x="565150" y="4070350"/>
            <a:ext cx="3378200" cy="1289050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908175" y="46561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i=i+1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14800" y="4559300"/>
            <a:ext cx="156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Converged?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838200" y="1295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Join &amp; compute rank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267200" y="1524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Aggregate 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172200" y="1524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fixpoint evaluation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3956050" y="5016500"/>
            <a:ext cx="1225550" cy="6858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41" name="Straight Arrow Connector 140"/>
          <p:cNvCxnSpPr>
            <a:cxnSpLocks noChangeShapeType="1"/>
          </p:cNvCxnSpPr>
          <p:nvPr/>
        </p:nvCxnSpPr>
        <p:spPr bwMode="auto">
          <a:xfrm flipH="1">
            <a:off x="4646613" y="5703888"/>
            <a:ext cx="3175" cy="360362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837113" y="576421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done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081338" y="3268663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076575" y="2543175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6137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1BE9-8985-4F41-AB3C-4D676C9D100A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8AEC-B3F9-B841-AF7B-131376603FB9}" type="slidenum">
              <a:rPr lang="en-US"/>
              <a:pPr/>
              <a:t>60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5263"/>
            <a:ext cx="8448675" cy="536575"/>
          </a:xfrm>
        </p:spPr>
        <p:txBody>
          <a:bodyPr>
            <a:normAutofit fontScale="90000"/>
          </a:bodyPr>
          <a:lstStyle/>
          <a:p>
            <a:r>
              <a:rPr lang="en-US"/>
              <a:t>In Detail: PageRank (Twister)</a:t>
            </a:r>
          </a:p>
        </p:txBody>
      </p:sp>
      <p:sp>
        <p:nvSpPr>
          <p:cNvPr id="683015" name="Text Box 7"/>
          <p:cNvSpPr txBox="1">
            <a:spLocks noChangeArrowheads="1"/>
          </p:cNvSpPr>
          <p:nvPr/>
        </p:nvSpPr>
        <p:spPr bwMode="auto">
          <a:xfrm>
            <a:off x="1047750" y="1293813"/>
            <a:ext cx="7515225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AA0D91"/>
                </a:solidFill>
                <a:latin typeface="Courier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urier" charset="0"/>
              </a:rPr>
              <a:t> (!complete) {</a:t>
            </a:r>
          </a:p>
          <a:p>
            <a:r>
              <a:rPr lang="en-US" sz="1600">
                <a:solidFill>
                  <a:srgbClr val="007400"/>
                </a:solidFill>
                <a:latin typeface="Courier" charset="0"/>
              </a:rPr>
              <a:t>  // start the pagerank map reduce process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monitor = driver.runMapReduceBCast(</a:t>
            </a:r>
            <a:r>
              <a:rPr lang="en-US" sz="1600">
                <a:solidFill>
                  <a:srgbClr val="AA0D91"/>
                </a:solidFill>
                <a:latin typeface="Courier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" charset="0"/>
              </a:rPr>
              <a:t>   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      BytesValue(tmpCompressedDvd.getBytes()));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monitor.monitorTillCompletion();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1600">
                <a:solidFill>
                  <a:srgbClr val="007400"/>
                </a:solidFill>
                <a:latin typeface="Courier" charset="0"/>
              </a:rPr>
              <a:t>// get the result of process</a:t>
            </a:r>
            <a:endParaRPr lang="en-US" sz="1600">
              <a:solidFill>
                <a:srgbClr val="000000"/>
              </a:solidFill>
              <a:latin typeface="Courier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newCompressedDvd = ((PageRankCombiner)   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      driver.getCurrentCombiner()).getResults(); </a:t>
            </a:r>
            <a:endParaRPr lang="en-US" sz="1600">
              <a:solidFill>
                <a:srgbClr val="007400"/>
              </a:solidFill>
              <a:latin typeface="Courier" charset="0"/>
            </a:endParaRPr>
          </a:p>
          <a:p>
            <a:r>
              <a:rPr lang="en-US" sz="1600">
                <a:solidFill>
                  <a:srgbClr val="007400"/>
                </a:solidFill>
                <a:latin typeface="Courier" charset="0"/>
              </a:rPr>
              <a:t>  // decompress the compressed pagerank values</a:t>
            </a:r>
          </a:p>
          <a:p>
            <a:r>
              <a:rPr lang="en-US" sz="1600">
                <a:solidFill>
                  <a:srgbClr val="007400"/>
                </a:solidFill>
                <a:latin typeface="Courier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" charset="0"/>
              </a:rPr>
              <a:t>newDvd = decompress(newCompressedDvd); 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tmpDvd = decompress(tmpCompressedDvd);</a:t>
            </a:r>
          </a:p>
          <a:p>
            <a:r>
              <a:rPr lang="en-US" sz="1600" b="1">
                <a:solidFill>
                  <a:srgbClr val="FF0000"/>
                </a:solidFill>
                <a:latin typeface="Courier" charset="0"/>
              </a:rPr>
              <a:t>  totalError = getError(tmpDvd, newDvd);</a:t>
            </a:r>
            <a:r>
              <a:rPr lang="en-US" sz="160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sz="1600">
                <a:solidFill>
                  <a:srgbClr val="007400"/>
                </a:solidFill>
                <a:latin typeface="Courier" charset="0"/>
              </a:rPr>
              <a:t>// get the difference between new and old pagerank values</a:t>
            </a:r>
          </a:p>
          <a:p>
            <a:r>
              <a:rPr lang="en-US" sz="1600">
                <a:solidFill>
                  <a:srgbClr val="007400"/>
                </a:solidFill>
                <a:latin typeface="Courier" charset="0"/>
              </a:rPr>
              <a:t>  </a:t>
            </a:r>
            <a:r>
              <a:rPr lang="en-US" sz="1600">
                <a:solidFill>
                  <a:srgbClr val="AA0D91"/>
                </a:solidFill>
                <a:latin typeface="Courier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" charset="0"/>
              </a:rPr>
              <a:t> (totalError &lt; tolerance) {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  complete = </a:t>
            </a:r>
            <a:r>
              <a:rPr lang="en-US" sz="1600">
                <a:solidFill>
                  <a:srgbClr val="AA0D91"/>
                </a:solidFill>
                <a:latin typeface="Courier" charset="0"/>
              </a:rPr>
              <a:t>true</a:t>
            </a:r>
            <a:r>
              <a:rPr lang="en-US" sz="160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  tmpCompressedDvd = newCompressedDvd;</a:t>
            </a:r>
          </a:p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grpSp>
        <p:nvGrpSpPr>
          <p:cNvPr id="683021" name="Group 13"/>
          <p:cNvGrpSpPr>
            <a:grpSpLocks/>
          </p:cNvGrpSpPr>
          <p:nvPr/>
        </p:nvGrpSpPr>
        <p:grpSpPr bwMode="auto">
          <a:xfrm>
            <a:off x="1179513" y="3482975"/>
            <a:ext cx="7389812" cy="915988"/>
            <a:chOff x="751" y="1906"/>
            <a:chExt cx="4655" cy="577"/>
          </a:xfrm>
        </p:grpSpPr>
        <p:sp>
          <p:nvSpPr>
            <p:cNvPr id="683017" name="AutoShape 9"/>
            <p:cNvSpPr>
              <a:spLocks noChangeArrowheads="1"/>
            </p:cNvSpPr>
            <p:nvPr/>
          </p:nvSpPr>
          <p:spPr bwMode="auto">
            <a:xfrm>
              <a:off x="751" y="2169"/>
              <a:ext cx="3142" cy="31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018" name="Text Box 10"/>
            <p:cNvSpPr txBox="1">
              <a:spLocks noChangeArrowheads="1"/>
            </p:cNvSpPr>
            <p:nvPr/>
          </p:nvSpPr>
          <p:spPr bwMode="auto">
            <a:xfrm>
              <a:off x="3963" y="1906"/>
              <a:ext cx="14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>
                  <a:solidFill>
                    <a:srgbClr val="FF0000"/>
                  </a:solidFill>
                </a:rPr>
                <a:t>O(N) in the size of the graph</a:t>
              </a:r>
            </a:p>
          </p:txBody>
        </p:sp>
      </p:grpSp>
      <p:sp>
        <p:nvSpPr>
          <p:cNvPr id="683019" name="AutoShape 11"/>
          <p:cNvSpPr>
            <a:spLocks/>
          </p:cNvSpPr>
          <p:nvPr/>
        </p:nvSpPr>
        <p:spPr bwMode="auto">
          <a:xfrm>
            <a:off x="1135063" y="1635125"/>
            <a:ext cx="157162" cy="1636713"/>
          </a:xfrm>
          <a:prstGeom prst="leftBrace">
            <a:avLst>
              <a:gd name="adj1" fmla="val 86785"/>
              <a:gd name="adj2" fmla="val 50000"/>
            </a:avLst>
          </a:prstGeom>
          <a:noFill/>
          <a:ln w="25400">
            <a:solidFill>
              <a:srgbClr val="0011C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20" name="Text Box 12"/>
          <p:cNvSpPr txBox="1">
            <a:spLocks noChangeArrowheads="1"/>
          </p:cNvSpPr>
          <p:nvPr/>
        </p:nvSpPr>
        <p:spPr bwMode="auto">
          <a:xfrm>
            <a:off x="157163" y="2198688"/>
            <a:ext cx="1062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11CF"/>
                </a:solidFill>
              </a:rPr>
              <a:t>run MR</a:t>
            </a:r>
          </a:p>
        </p:txBody>
      </p:sp>
      <p:sp>
        <p:nvSpPr>
          <p:cNvPr id="683022" name="AutoShape 14"/>
          <p:cNvSpPr>
            <a:spLocks/>
          </p:cNvSpPr>
          <p:nvPr/>
        </p:nvSpPr>
        <p:spPr bwMode="auto">
          <a:xfrm>
            <a:off x="1143000" y="4548188"/>
            <a:ext cx="169863" cy="735012"/>
          </a:xfrm>
          <a:prstGeom prst="leftBrace">
            <a:avLst>
              <a:gd name="adj1" fmla="val 36059"/>
              <a:gd name="adj2" fmla="val 50000"/>
            </a:avLst>
          </a:prstGeom>
          <a:noFill/>
          <a:ln w="25400">
            <a:solidFill>
              <a:srgbClr val="0011C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23" name="Text Box 15"/>
          <p:cNvSpPr txBox="1">
            <a:spLocks noChangeArrowheads="1"/>
          </p:cNvSpPr>
          <p:nvPr/>
        </p:nvSpPr>
        <p:spPr bwMode="auto">
          <a:xfrm>
            <a:off x="266700" y="4573588"/>
            <a:ext cx="1062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11CF"/>
                </a:solidFill>
              </a:rPr>
              <a:t>term. cond.</a:t>
            </a:r>
          </a:p>
        </p:txBody>
      </p:sp>
    </p:spTree>
    <p:extLst>
      <p:ext uri="{BB962C8B-B14F-4D97-AF65-F5344CB8AC3E}">
        <p14:creationId xmlns:p14="http://schemas.microsoft.com/office/powerpoint/2010/main" val="429105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FAD-525C-9F44-84B2-AA03D11F1EAF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123D-C7B5-1C49-894E-F920477D43ED}" type="slidenum">
              <a:rPr lang="en-US"/>
              <a:pPr/>
              <a:t>61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Related Work: Spark </a:t>
            </a:r>
            <a:r>
              <a:rPr lang="en-US" sz="2800"/>
              <a:t>[Zaharia HotCloud 2010]</a:t>
            </a:r>
            <a:r>
              <a:rPr lang="en-US"/>
              <a:t> 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Reduction output collected at driver program</a:t>
            </a:r>
          </a:p>
          <a:p>
            <a:pPr lvl="2"/>
            <a:r>
              <a:rPr lang="ja-JP" altLang="en-US">
                <a:latin typeface="Arial"/>
              </a:rPr>
              <a:t>“</a:t>
            </a:r>
            <a:r>
              <a:rPr lang="en-US">
                <a:latin typeface="Helvetica" charset="0"/>
              </a:rPr>
              <a:t>…does not currently support a grouped reduce operation as in MapReduce</a:t>
            </a:r>
            <a:r>
              <a:rPr lang="ja-JP" altLang="en-US">
                <a:latin typeface="Arial"/>
              </a:rPr>
              <a:t>”</a:t>
            </a:r>
            <a:endParaRPr lang="en-US">
              <a:latin typeface="Helvetica" charset="0"/>
            </a:endParaRP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1127125" y="3052763"/>
            <a:ext cx="6662738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" charset="0"/>
              </a:rPr>
              <a:t>val spark = new SparkContext(&lt;Mesos master&gt;)</a:t>
            </a:r>
          </a:p>
          <a:p>
            <a:r>
              <a:rPr lang="en-US" sz="1600">
                <a:latin typeface="Courier" charset="0"/>
              </a:rPr>
              <a:t>var count = </a:t>
            </a:r>
            <a:r>
              <a:rPr lang="en-US" sz="1600" b="1">
                <a:solidFill>
                  <a:srgbClr val="F30D0D"/>
                </a:solidFill>
                <a:latin typeface="Courier" charset="0"/>
              </a:rPr>
              <a:t>spark.accumulator(0)</a:t>
            </a:r>
            <a:endParaRPr lang="en-US" sz="1600" b="1">
              <a:solidFill>
                <a:srgbClr val="0011CF"/>
              </a:solidFill>
              <a:latin typeface="Courier" charset="0"/>
            </a:endParaRPr>
          </a:p>
          <a:p>
            <a:r>
              <a:rPr lang="en-US" sz="1600">
                <a:latin typeface="Courier" charset="0"/>
              </a:rPr>
              <a:t>for (i &lt;- </a:t>
            </a:r>
            <a:r>
              <a:rPr lang="en-US" sz="1600" b="1">
                <a:solidFill>
                  <a:srgbClr val="F30D0D"/>
                </a:solidFill>
                <a:latin typeface="Courier" charset="0"/>
              </a:rPr>
              <a:t>spark.parallelize(1 to 10000, 10)</a:t>
            </a:r>
            <a:r>
              <a:rPr lang="en-US" sz="1600">
                <a:latin typeface="Courier" charset="0"/>
              </a:rPr>
              <a:t>) {</a:t>
            </a:r>
          </a:p>
          <a:p>
            <a:r>
              <a:rPr lang="en-US" sz="1600">
                <a:latin typeface="Courier" charset="0"/>
              </a:rPr>
              <a:t>  val x = Math.random * 2 - 1</a:t>
            </a:r>
          </a:p>
          <a:p>
            <a:r>
              <a:rPr lang="en-US" sz="1600">
                <a:latin typeface="Courier" charset="0"/>
              </a:rPr>
              <a:t>  val y = Math.random * 2 - 1</a:t>
            </a:r>
          </a:p>
          <a:p>
            <a:r>
              <a:rPr lang="en-US" sz="1600">
                <a:latin typeface="Courier" charset="0"/>
              </a:rPr>
              <a:t>  if (x*x + y*y &lt; 1) count += 1</a:t>
            </a:r>
          </a:p>
          <a:p>
            <a:r>
              <a:rPr lang="en-US" sz="1600">
                <a:latin typeface="Courier" charset="0"/>
              </a:rPr>
              <a:t>}</a:t>
            </a:r>
          </a:p>
          <a:p>
            <a:r>
              <a:rPr lang="en-US" sz="1600">
                <a:latin typeface="Courier" charset="0"/>
              </a:rPr>
              <a:t>println("Pi is roughly " + 4 * count.value / 10000.0)</a:t>
            </a:r>
          </a:p>
        </p:txBody>
      </p:sp>
      <p:sp>
        <p:nvSpPr>
          <p:cNvPr id="678917" name="Text Box 5"/>
          <p:cNvSpPr txBox="1">
            <a:spLocks noChangeArrowheads="1"/>
          </p:cNvSpPr>
          <p:nvPr/>
        </p:nvSpPr>
        <p:spPr bwMode="auto">
          <a:xfrm>
            <a:off x="6956425" y="3022600"/>
            <a:ext cx="176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30D0D"/>
                </a:solidFill>
              </a:rPr>
              <a:t>all output sent to driver.</a:t>
            </a:r>
          </a:p>
        </p:txBody>
      </p:sp>
    </p:spTree>
    <p:extLst>
      <p:ext uri="{BB962C8B-B14F-4D97-AF65-F5344CB8AC3E}">
        <p14:creationId xmlns:p14="http://schemas.microsoft.com/office/powerpoint/2010/main" val="358728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0CA3-8370-9A4A-8C54-5819BD79154A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9EB6-18A2-7044-8077-A67375740F55}" type="slidenum">
              <a:rPr lang="en-US"/>
              <a:pPr/>
              <a:t>62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Related Work: Pregel </a:t>
            </a:r>
            <a:r>
              <a:rPr lang="en-US" sz="2800"/>
              <a:t>[Malewicz PODC 2009]</a:t>
            </a:r>
            <a:endParaRPr lang="en-US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Graphs only</a:t>
            </a:r>
          </a:p>
          <a:p>
            <a:pPr lvl="1"/>
            <a:r>
              <a:rPr lang="en-US" sz="2000"/>
              <a:t>clustering: k-means, canopy, DBScan</a:t>
            </a:r>
          </a:p>
          <a:p>
            <a:r>
              <a:rPr lang="en-US" sz="2400"/>
              <a:t>Assumes each vertex has access to outgoing edges</a:t>
            </a:r>
          </a:p>
          <a:p>
            <a:r>
              <a:rPr lang="en-US" sz="2400"/>
              <a:t>So an edge representation …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…requires offline preprocessing </a:t>
            </a:r>
          </a:p>
          <a:p>
            <a:pPr lvl="1"/>
            <a:r>
              <a:rPr lang="en-US" sz="2000"/>
              <a:t>perhaps using MapReduce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044700" y="2919413"/>
            <a:ext cx="337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11CF"/>
                </a:solidFill>
                <a:latin typeface="Courier" charset="0"/>
              </a:rPr>
              <a:t>Edge(from, to)</a:t>
            </a:r>
          </a:p>
        </p:txBody>
      </p:sp>
    </p:spTree>
    <p:extLst>
      <p:ext uri="{BB962C8B-B14F-4D97-AF65-F5344CB8AC3E}">
        <p14:creationId xmlns:p14="http://schemas.microsoft.com/office/powerpoint/2010/main" val="169843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99B2-8D15-6041-9A88-A31963F9444E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7F5A-B7CD-0044-8A81-B88C4C4FA2D7}" type="slidenum">
              <a:rPr lang="en-US"/>
              <a:pPr/>
              <a:t>63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Related Work: Piccolo </a:t>
            </a:r>
            <a:r>
              <a:rPr lang="en-US" sz="2800"/>
              <a:t>[Power OSDI 2010]</a:t>
            </a: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Partitioned table data model, with user-defined partitioning</a:t>
            </a:r>
          </a:p>
          <a:p>
            <a:r>
              <a:rPr lang="en-US"/>
              <a:t>Programming model:</a:t>
            </a:r>
          </a:p>
          <a:p>
            <a:pPr lvl="1"/>
            <a:r>
              <a:rPr lang="en-US"/>
              <a:t>message-passing with global synchronization barriers</a:t>
            </a:r>
          </a:p>
          <a:p>
            <a:r>
              <a:rPr lang="en-US"/>
              <a:t>User can give locality hints</a:t>
            </a:r>
          </a:p>
          <a:p>
            <a:pPr lvl="1">
              <a:buFont typeface="Wingdings" charset="0"/>
              <a:buNone/>
            </a:pPr>
            <a:endParaRPr lang="en-US"/>
          </a:p>
          <a:p>
            <a:pPr lvl="1">
              <a:buFont typeface="Wingdings" charset="0"/>
              <a:buNone/>
            </a:pPr>
            <a:endParaRPr lang="en-US"/>
          </a:p>
          <a:p>
            <a:r>
              <a:rPr lang="en-US"/>
              <a:t>Worth exploring a direct comparison</a:t>
            </a:r>
          </a:p>
        </p:txBody>
      </p:sp>
      <p:sp>
        <p:nvSpPr>
          <p:cNvPr id="686086" name="Text Box 6"/>
          <p:cNvSpPr txBox="1">
            <a:spLocks noChangeArrowheads="1"/>
          </p:cNvSpPr>
          <p:nvPr/>
        </p:nvSpPr>
        <p:spPr bwMode="auto">
          <a:xfrm>
            <a:off x="1385888" y="4456113"/>
            <a:ext cx="566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11CF"/>
                </a:solidFill>
                <a:latin typeface="Courier" charset="0"/>
              </a:rPr>
              <a:t>GroupTables(curr, next, graph)</a:t>
            </a:r>
          </a:p>
        </p:txBody>
      </p:sp>
    </p:spTree>
    <p:extLst>
      <p:ext uri="{BB962C8B-B14F-4D97-AF65-F5344CB8AC3E}">
        <p14:creationId xmlns:p14="http://schemas.microsoft.com/office/powerpoint/2010/main" val="119377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E9EF-484D-3F46-A851-69D9D1419D86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26A2-4C04-B44F-A473-427570BDCE05}" type="slidenum">
              <a:rPr lang="en-US"/>
              <a:pPr/>
              <a:t>64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Related Work: BOOM </a:t>
            </a:r>
            <a:r>
              <a:rPr lang="en-US" sz="2800"/>
              <a:t>[c.f. Alvaro EuroSys 10]</a:t>
            </a:r>
            <a:endParaRPr lang="en-US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Distributed computing based on Overlog (Datalog + temporal logic + more)</a:t>
            </a:r>
          </a:p>
          <a:p>
            <a:r>
              <a:rPr lang="en-US"/>
              <a:t>Recursion supported naturally</a:t>
            </a:r>
          </a:p>
          <a:p>
            <a:pPr lvl="1"/>
            <a:r>
              <a:rPr lang="en-US"/>
              <a:t>app: API-compliant implementation of MR</a:t>
            </a:r>
          </a:p>
          <a:p>
            <a:endParaRPr lang="en-US"/>
          </a:p>
          <a:p>
            <a:r>
              <a:rPr lang="en-US"/>
              <a:t>Worth exploring a direct comparison</a:t>
            </a:r>
          </a:p>
        </p:txBody>
      </p:sp>
    </p:spTree>
    <p:extLst>
      <p:ext uri="{BB962C8B-B14F-4D97-AF65-F5344CB8AC3E}">
        <p14:creationId xmlns:p14="http://schemas.microsoft.com/office/powerpoint/2010/main" val="374116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Prioritization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7" descr="Picture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6895238" cy="5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9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457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PrIter (Zhang et al)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00188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57475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4763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972050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129338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286625" y="2887663"/>
            <a:ext cx="752475" cy="67786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06650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563938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721225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878513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13"/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1876425" y="3579813"/>
            <a:ext cx="906463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4"/>
          <p:cNvCxnSpPr>
            <a:cxnSpLocks noChangeShapeType="1"/>
            <a:stCxn id="9" idx="2"/>
            <a:endCxn id="14" idx="0"/>
          </p:cNvCxnSpPr>
          <p:nvPr/>
        </p:nvCxnSpPr>
        <p:spPr bwMode="auto">
          <a:xfrm flipH="1">
            <a:off x="2782888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AutoShape 15"/>
          <p:cNvCxnSpPr>
            <a:cxnSpLocks noChangeShapeType="1"/>
            <a:stCxn id="8" idx="2"/>
            <a:endCxn id="15" idx="0"/>
          </p:cNvCxnSpPr>
          <p:nvPr/>
        </p:nvCxnSpPr>
        <p:spPr bwMode="auto">
          <a:xfrm>
            <a:off x="1876425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6"/>
          <p:cNvCxnSpPr>
            <a:cxnSpLocks noChangeShapeType="1"/>
            <a:stCxn id="9" idx="2"/>
            <a:endCxn id="15" idx="0"/>
          </p:cNvCxnSpPr>
          <p:nvPr/>
        </p:nvCxnSpPr>
        <p:spPr bwMode="auto">
          <a:xfrm>
            <a:off x="3033713" y="3579813"/>
            <a:ext cx="906462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0" idx="2"/>
            <a:endCxn id="15" idx="0"/>
          </p:cNvCxnSpPr>
          <p:nvPr/>
        </p:nvCxnSpPr>
        <p:spPr bwMode="auto">
          <a:xfrm flipH="1">
            <a:off x="3940175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8"/>
          <p:cNvCxnSpPr>
            <a:cxnSpLocks noChangeShapeType="1"/>
            <a:stCxn id="10" idx="2"/>
            <a:endCxn id="17" idx="0"/>
          </p:cNvCxnSpPr>
          <p:nvPr/>
        </p:nvCxnSpPr>
        <p:spPr bwMode="auto">
          <a:xfrm>
            <a:off x="4191000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19"/>
          <p:cNvCxnSpPr>
            <a:cxnSpLocks noChangeShapeType="1"/>
            <a:stCxn id="11" idx="2"/>
            <a:endCxn id="16" idx="0"/>
          </p:cNvCxnSpPr>
          <p:nvPr/>
        </p:nvCxnSpPr>
        <p:spPr bwMode="auto">
          <a:xfrm flipH="1">
            <a:off x="5097463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0"/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5348288" y="3579813"/>
            <a:ext cx="906462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1"/>
          <p:cNvCxnSpPr>
            <a:cxnSpLocks noChangeShapeType="1"/>
            <a:stCxn id="12" idx="2"/>
            <a:endCxn id="17" idx="0"/>
          </p:cNvCxnSpPr>
          <p:nvPr/>
        </p:nvCxnSpPr>
        <p:spPr bwMode="auto">
          <a:xfrm flipH="1">
            <a:off x="6254750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2"/>
          <p:cNvCxnSpPr>
            <a:cxnSpLocks noChangeShapeType="1"/>
            <a:stCxn id="13" idx="2"/>
            <a:endCxn id="17" idx="0"/>
          </p:cNvCxnSpPr>
          <p:nvPr/>
        </p:nvCxnSpPr>
        <p:spPr bwMode="auto">
          <a:xfrm flipH="1">
            <a:off x="6254750" y="3565525"/>
            <a:ext cx="1408113" cy="923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3"/>
          <p:cNvCxnSpPr>
            <a:cxnSpLocks noChangeShapeType="1"/>
            <a:stCxn id="10" idx="2"/>
            <a:endCxn id="16" idx="0"/>
          </p:cNvCxnSpPr>
          <p:nvPr/>
        </p:nvCxnSpPr>
        <p:spPr bwMode="auto">
          <a:xfrm>
            <a:off x="4191000" y="3579813"/>
            <a:ext cx="906463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4"/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3033713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5"/>
          <p:cNvCxnSpPr>
            <a:cxnSpLocks noChangeShapeType="1"/>
            <a:stCxn id="13" idx="2"/>
            <a:endCxn id="16" idx="0"/>
          </p:cNvCxnSpPr>
          <p:nvPr/>
        </p:nvCxnSpPr>
        <p:spPr bwMode="auto">
          <a:xfrm flipH="1">
            <a:off x="5097463" y="3565525"/>
            <a:ext cx="2565400" cy="923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6"/>
          <p:cNvCxnSpPr>
            <a:cxnSpLocks noChangeShapeType="1"/>
            <a:stCxn id="12" idx="2"/>
            <a:endCxn id="14" idx="0"/>
          </p:cNvCxnSpPr>
          <p:nvPr/>
        </p:nvCxnSpPr>
        <p:spPr bwMode="auto">
          <a:xfrm flipH="1">
            <a:off x="2782888" y="3579813"/>
            <a:ext cx="3722687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7"/>
          <p:cNvCxnSpPr>
            <a:cxnSpLocks noChangeShapeType="1"/>
            <a:stCxn id="33" idx="3"/>
            <a:endCxn id="8" idx="0"/>
          </p:cNvCxnSpPr>
          <p:nvPr/>
        </p:nvCxnSpPr>
        <p:spPr bwMode="auto">
          <a:xfrm>
            <a:off x="1874838" y="2287588"/>
            <a:ext cx="158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155416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29"/>
          <p:cNvCxnSpPr>
            <a:cxnSpLocks noChangeShapeType="1"/>
            <a:stCxn id="35" idx="3"/>
            <a:endCxn id="9" idx="0"/>
          </p:cNvCxnSpPr>
          <p:nvPr/>
        </p:nvCxnSpPr>
        <p:spPr bwMode="auto">
          <a:xfrm flipH="1">
            <a:off x="3033713" y="2287588"/>
            <a:ext cx="793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2720975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31"/>
          <p:cNvCxnSpPr>
            <a:cxnSpLocks noChangeShapeType="1"/>
            <a:stCxn id="37" idx="3"/>
            <a:endCxn id="10" idx="0"/>
          </p:cNvCxnSpPr>
          <p:nvPr/>
        </p:nvCxnSpPr>
        <p:spPr bwMode="auto">
          <a:xfrm flipH="1">
            <a:off x="4191000" y="2287588"/>
            <a:ext cx="1588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AutoShape 32"/>
          <p:cNvSpPr>
            <a:spLocks noChangeArrowheads="1"/>
          </p:cNvSpPr>
          <p:nvPr/>
        </p:nvSpPr>
        <p:spPr bwMode="auto">
          <a:xfrm>
            <a:off x="387191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3"/>
          <p:cNvCxnSpPr>
            <a:cxnSpLocks noChangeShapeType="1"/>
            <a:stCxn id="39" idx="3"/>
            <a:endCxn id="11" idx="0"/>
          </p:cNvCxnSpPr>
          <p:nvPr/>
        </p:nvCxnSpPr>
        <p:spPr bwMode="auto">
          <a:xfrm flipH="1">
            <a:off x="5348288" y="2287588"/>
            <a:ext cx="3175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AutoShape 34"/>
          <p:cNvSpPr>
            <a:spLocks noChangeArrowheads="1"/>
          </p:cNvSpPr>
          <p:nvPr/>
        </p:nvSpPr>
        <p:spPr bwMode="auto">
          <a:xfrm>
            <a:off x="5030788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35"/>
          <p:cNvCxnSpPr>
            <a:cxnSpLocks noChangeShapeType="1"/>
            <a:stCxn id="41" idx="3"/>
            <a:endCxn id="12" idx="0"/>
          </p:cNvCxnSpPr>
          <p:nvPr/>
        </p:nvCxnSpPr>
        <p:spPr bwMode="auto">
          <a:xfrm>
            <a:off x="6503988" y="2287588"/>
            <a:ext cx="158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618331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37"/>
          <p:cNvCxnSpPr>
            <a:cxnSpLocks noChangeShapeType="1"/>
            <a:stCxn id="43" idx="3"/>
            <a:endCxn id="13" idx="0"/>
          </p:cNvCxnSpPr>
          <p:nvPr/>
        </p:nvCxnSpPr>
        <p:spPr bwMode="auto">
          <a:xfrm flipH="1">
            <a:off x="7662863" y="2287588"/>
            <a:ext cx="6350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AutoShape 38"/>
          <p:cNvSpPr>
            <a:spLocks noChangeArrowheads="1"/>
          </p:cNvSpPr>
          <p:nvPr/>
        </p:nvSpPr>
        <p:spPr bwMode="auto">
          <a:xfrm>
            <a:off x="7348538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39"/>
          <p:cNvCxnSpPr>
            <a:cxnSpLocks noChangeShapeType="1"/>
            <a:stCxn id="14" idx="2"/>
          </p:cNvCxnSpPr>
          <p:nvPr/>
        </p:nvCxnSpPr>
        <p:spPr bwMode="auto">
          <a:xfrm>
            <a:off x="2782888" y="5167313"/>
            <a:ext cx="1587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AutoShape 40"/>
          <p:cNvCxnSpPr>
            <a:cxnSpLocks noChangeShapeType="1"/>
            <a:stCxn id="15" idx="2"/>
          </p:cNvCxnSpPr>
          <p:nvPr/>
        </p:nvCxnSpPr>
        <p:spPr bwMode="auto">
          <a:xfrm flipH="1">
            <a:off x="3921125" y="5167313"/>
            <a:ext cx="190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AutoShape 41"/>
          <p:cNvCxnSpPr>
            <a:cxnSpLocks noChangeShapeType="1"/>
            <a:stCxn id="16" idx="2"/>
          </p:cNvCxnSpPr>
          <p:nvPr/>
        </p:nvCxnSpPr>
        <p:spPr bwMode="auto">
          <a:xfrm>
            <a:off x="5097463" y="5167313"/>
            <a:ext cx="174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42"/>
          <p:cNvCxnSpPr>
            <a:cxnSpLocks noChangeShapeType="1"/>
            <a:stCxn id="17" idx="2"/>
          </p:cNvCxnSpPr>
          <p:nvPr/>
        </p:nvCxnSpPr>
        <p:spPr bwMode="auto">
          <a:xfrm>
            <a:off x="6254750" y="5167313"/>
            <a:ext cx="254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52413" y="3052763"/>
            <a:ext cx="1441450" cy="2017712"/>
            <a:chOff x="159" y="1923"/>
            <a:chExt cx="908" cy="1271"/>
          </a:xfrm>
        </p:grpSpPr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207" y="1923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Map</a:t>
              </a: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159" y="2423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48484"/>
                  </a:solidFill>
                </a:rPr>
                <a:t>(Shuffle)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192" y="2906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8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28600" y="762000"/>
            <a:ext cx="1447800" cy="541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Picture 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7850"/>
            <a:ext cx="6262726" cy="58229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12/5/12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9295" y="1115943"/>
            <a:ext cx="14478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Arial"/>
                <a:cs typeface="Arial"/>
              </a:rPr>
              <a:t>Hadoop</a:t>
            </a:r>
            <a:r>
              <a:rPr lang="en-US" sz="2000" i="1" dirty="0" smtClean="0">
                <a:latin typeface="Arial"/>
                <a:cs typeface="Arial"/>
              </a:rPr>
              <a:t> in </a:t>
            </a:r>
          </a:p>
          <a:p>
            <a:r>
              <a:rPr lang="en-US" sz="2000" i="1" dirty="0" smtClean="0">
                <a:latin typeface="Arial"/>
                <a:cs typeface="Arial"/>
              </a:rPr>
              <a:t>One Slide</a:t>
            </a:r>
            <a:endParaRPr lang="en-US" sz="2000" i="1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9295" y="3886200"/>
            <a:ext cx="14478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1400" i="1" dirty="0" err="1" smtClean="0"/>
              <a:t>src</a:t>
            </a:r>
            <a:r>
              <a:rPr lang="en-US" sz="1400" i="1" dirty="0" smtClean="0"/>
              <a:t>: </a:t>
            </a:r>
            <a:r>
              <a:rPr lang="en-US" sz="1400" i="1" dirty="0" err="1" smtClean="0"/>
              <a:t>Huy</a:t>
            </a:r>
            <a:r>
              <a:rPr lang="en-US" sz="1400" i="1" dirty="0" smtClean="0"/>
              <a:t> Vo, NYU Poly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7971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CEEF-114B-5444-ABB7-0F56A8A97ADB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B761-87DA-D946-8AAE-0AA480909B5B}" type="slidenum">
              <a:rPr lang="en-US"/>
              <a:pPr/>
              <a:t>68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RI: Reducer Input Cache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5715000" cy="5075237"/>
          </a:xfrm>
        </p:spPr>
        <p:txBody>
          <a:bodyPr/>
          <a:lstStyle/>
          <a:p>
            <a:pPr marL="222250" indent="-222250" defTabSz="628650">
              <a:lnSpc>
                <a:spcPct val="90000"/>
              </a:lnSpc>
            </a:pPr>
            <a:r>
              <a:rPr lang="en-US" sz="2000">
                <a:latin typeface="Helvetica" charset="0"/>
              </a:rPr>
              <a:t>Provides:</a:t>
            </a:r>
          </a:p>
          <a:p>
            <a:pPr marL="558800" lvl="1" indent="-222250" defTabSz="628650">
              <a:lnSpc>
                <a:spcPct val="90000"/>
              </a:lnSpc>
            </a:pPr>
            <a:r>
              <a:rPr lang="en-US" sz="1800">
                <a:latin typeface="Helvetica" charset="0"/>
              </a:rPr>
              <a:t>Access to loop invariant data without map/shuffle</a:t>
            </a:r>
          </a:p>
          <a:p>
            <a:pPr marL="222250" indent="-222250" defTabSz="628650">
              <a:lnSpc>
                <a:spcPct val="90000"/>
              </a:lnSpc>
            </a:pPr>
            <a:r>
              <a:rPr lang="en-US" sz="1800">
                <a:latin typeface="Helvetica" charset="0"/>
              </a:rPr>
              <a:t>Used By:</a:t>
            </a:r>
          </a:p>
          <a:p>
            <a:pPr marL="558800" lvl="1" indent="-222250" defTabSz="628650">
              <a:lnSpc>
                <a:spcPct val="90000"/>
              </a:lnSpc>
            </a:pPr>
            <a:r>
              <a:rPr lang="en-US" sz="1800">
                <a:latin typeface="Helvetica" charset="0"/>
              </a:rPr>
              <a:t>Reducer function</a:t>
            </a:r>
          </a:p>
          <a:p>
            <a:pPr marL="222250" indent="-222250" defTabSz="628650">
              <a:lnSpc>
                <a:spcPct val="90000"/>
              </a:lnSpc>
            </a:pPr>
            <a:r>
              <a:rPr lang="en-US" sz="2000">
                <a:latin typeface="Helvetica" charset="0"/>
              </a:rPr>
              <a:t>Assumes: </a:t>
            </a:r>
          </a:p>
          <a:p>
            <a:pPr marL="558800" lvl="1" indent="-222250" defTabSz="628650">
              <a:lnSpc>
                <a:spcPct val="90000"/>
              </a:lnSpc>
              <a:buSzPct val="90000"/>
              <a:buFont typeface="Times" charset="0"/>
              <a:buAutoNum type="arabicPeriod"/>
            </a:pPr>
            <a:r>
              <a:rPr lang="en-US" sz="1800">
                <a:latin typeface="Helvetica" charset="0"/>
              </a:rPr>
              <a:t>Mapper output for a given table constant across iterations</a:t>
            </a:r>
          </a:p>
          <a:p>
            <a:pPr marL="558800" lvl="1" indent="-222250" defTabSz="628650">
              <a:lnSpc>
                <a:spcPct val="90000"/>
              </a:lnSpc>
              <a:buSzPct val="90000"/>
              <a:buFont typeface="Times" charset="0"/>
              <a:buAutoNum type="arabicPeriod"/>
            </a:pPr>
            <a:r>
              <a:rPr lang="en-US" sz="1800">
                <a:latin typeface="Helvetica" charset="0"/>
              </a:rPr>
              <a:t>Static partitioning (implies: no new nodes)</a:t>
            </a:r>
          </a:p>
          <a:p>
            <a:pPr marL="558800" lvl="1" indent="-222250" defTabSz="628650">
              <a:lnSpc>
                <a:spcPct val="90000"/>
              </a:lnSpc>
              <a:buSzPct val="90000"/>
              <a:buFont typeface="Times" charset="0"/>
              <a:buAutoNum type="arabicPeriod"/>
            </a:pPr>
            <a:endParaRPr lang="en-US" sz="1800">
              <a:solidFill>
                <a:srgbClr val="0011CF"/>
              </a:solidFill>
            </a:endParaRPr>
          </a:p>
          <a:p>
            <a:pPr marL="222250" indent="-222250" defTabSz="628650">
              <a:lnSpc>
                <a:spcPct val="90000"/>
              </a:lnSpc>
            </a:pPr>
            <a:r>
              <a:rPr lang="en-US" sz="2000">
                <a:solidFill>
                  <a:srgbClr val="0011CF"/>
                </a:solidFill>
              </a:rPr>
              <a:t>PageRank</a:t>
            </a:r>
            <a:endParaRPr lang="en-US" sz="2000" i="1">
              <a:latin typeface="Helvetica" charset="0"/>
            </a:endParaRPr>
          </a:p>
          <a:p>
            <a:pPr marL="558800" lvl="1" indent="-222250" defTabSz="628650">
              <a:lnSpc>
                <a:spcPct val="90000"/>
              </a:lnSpc>
            </a:pPr>
            <a:r>
              <a:rPr lang="en-US" sz="1800">
                <a:latin typeface="Helvetica" charset="0"/>
              </a:rPr>
              <a:t>Avoid shuffling the network at every step</a:t>
            </a:r>
          </a:p>
          <a:p>
            <a:pPr marL="222250" indent="-222250" defTabSz="628650">
              <a:lnSpc>
                <a:spcPct val="90000"/>
              </a:lnSpc>
            </a:pPr>
            <a:r>
              <a:rPr lang="en-US" sz="2000">
                <a:solidFill>
                  <a:srgbClr val="0011CF"/>
                </a:solidFill>
              </a:rPr>
              <a:t>Transitive Closure</a:t>
            </a:r>
          </a:p>
          <a:p>
            <a:pPr marL="558800" lvl="1" indent="-222250" defTabSz="628650">
              <a:lnSpc>
                <a:spcPct val="90000"/>
              </a:lnSpc>
            </a:pPr>
            <a:r>
              <a:rPr lang="en-US" sz="1800">
                <a:latin typeface="Helvetica" charset="0"/>
              </a:rPr>
              <a:t>Avoid shuffling the graph at every step</a:t>
            </a:r>
          </a:p>
          <a:p>
            <a:pPr marL="222250" indent="-222250" defTabSz="628650">
              <a:lnSpc>
                <a:spcPct val="90000"/>
              </a:lnSpc>
            </a:pPr>
            <a:r>
              <a:rPr lang="en-US" sz="2000">
                <a:solidFill>
                  <a:srgbClr val="0011CF"/>
                </a:solidFill>
              </a:rPr>
              <a:t>K-means</a:t>
            </a:r>
          </a:p>
          <a:p>
            <a:pPr marL="558800" lvl="1" indent="-222250" defTabSz="628650">
              <a:lnSpc>
                <a:spcPct val="90000"/>
              </a:lnSpc>
            </a:pPr>
            <a:r>
              <a:rPr lang="en-US" sz="1800">
                <a:latin typeface="Helvetica" charset="0"/>
              </a:rPr>
              <a:t>No help</a:t>
            </a:r>
          </a:p>
          <a:p>
            <a:pPr marL="222250" indent="-222250" defTabSz="628650">
              <a:lnSpc>
                <a:spcPct val="90000"/>
              </a:lnSpc>
            </a:pPr>
            <a:endParaRPr lang="en-US" sz="2000">
              <a:latin typeface="Helvetica" charset="0"/>
            </a:endParaRPr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6103938" y="1420813"/>
            <a:ext cx="428625" cy="3683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5" name="Flowchart: Process 4"/>
          <p:cNvSpPr>
            <a:spLocks noChangeArrowheads="1"/>
          </p:cNvSpPr>
          <p:nvPr/>
        </p:nvSpPr>
        <p:spPr bwMode="auto">
          <a:xfrm>
            <a:off x="6103938" y="2035175"/>
            <a:ext cx="428625" cy="369888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6103938" y="2598738"/>
            <a:ext cx="428625" cy="369887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  <a:stCxn id="4" idx="3"/>
          </p:cNvCxnSpPr>
          <p:nvPr/>
        </p:nvCxnSpPr>
        <p:spPr bwMode="auto">
          <a:xfrm>
            <a:off x="6545263" y="1604963"/>
            <a:ext cx="642937" cy="246062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6532563" y="2219325"/>
            <a:ext cx="644525" cy="246063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6393657" y="1989931"/>
            <a:ext cx="922338" cy="644525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6545263" y="1852613"/>
            <a:ext cx="642937" cy="36830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4" idx="3"/>
          </p:cNvCxnSpPr>
          <p:nvPr/>
        </p:nvCxnSpPr>
        <p:spPr bwMode="auto">
          <a:xfrm>
            <a:off x="6545263" y="1604963"/>
            <a:ext cx="642937" cy="860425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6545263" y="2478088"/>
            <a:ext cx="642937" cy="30638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5846763" y="1604963"/>
            <a:ext cx="257175" cy="158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5846763" y="2219325"/>
            <a:ext cx="257175" cy="1588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5846763" y="2773363"/>
            <a:ext cx="257175" cy="158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Flowchart: Connector 47"/>
          <p:cNvSpPr>
            <a:spLocks noChangeArrowheads="1"/>
          </p:cNvSpPr>
          <p:nvPr/>
        </p:nvSpPr>
        <p:spPr bwMode="auto">
          <a:xfrm>
            <a:off x="8066088" y="1665288"/>
            <a:ext cx="257175" cy="3683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49" name="Flowchart: Connector 48"/>
          <p:cNvSpPr>
            <a:spLocks noChangeArrowheads="1"/>
          </p:cNvSpPr>
          <p:nvPr/>
        </p:nvSpPr>
        <p:spPr bwMode="auto">
          <a:xfrm>
            <a:off x="8066088" y="2279650"/>
            <a:ext cx="257175" cy="369888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>
            <a:off x="7737475" y="1849438"/>
            <a:ext cx="328613" cy="2540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7729538" y="2463800"/>
            <a:ext cx="342900" cy="1588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>
            <a:off x="7737475" y="1849438"/>
            <a:ext cx="328613" cy="64135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flipV="1">
            <a:off x="7729538" y="1874838"/>
            <a:ext cx="336550" cy="588962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1704" name="Text Box 24"/>
          <p:cNvSpPr txBox="1">
            <a:spLocks noChangeArrowheads="1"/>
          </p:cNvSpPr>
          <p:nvPr/>
        </p:nvSpPr>
        <p:spPr bwMode="auto">
          <a:xfrm>
            <a:off x="7072313" y="1568450"/>
            <a:ext cx="5984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4A7EBB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800"/>
              <a:t>…</a:t>
            </a:r>
          </a:p>
        </p:txBody>
      </p:sp>
      <p:cxnSp>
        <p:nvCxnSpPr>
          <p:cNvPr id="2" name="Straight Arrow Connector 51"/>
          <p:cNvCxnSpPr>
            <a:cxnSpLocks noChangeShapeType="1"/>
          </p:cNvCxnSpPr>
          <p:nvPr/>
        </p:nvCxnSpPr>
        <p:spPr bwMode="auto">
          <a:xfrm>
            <a:off x="8324850" y="1847850"/>
            <a:ext cx="327025" cy="2540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" name="Straight Arrow Connector 52"/>
          <p:cNvCxnSpPr>
            <a:cxnSpLocks noChangeShapeType="1"/>
          </p:cNvCxnSpPr>
          <p:nvPr/>
        </p:nvCxnSpPr>
        <p:spPr bwMode="auto">
          <a:xfrm>
            <a:off x="8316913" y="2462213"/>
            <a:ext cx="342900" cy="158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1707" name="Rectangle 27"/>
          <p:cNvSpPr>
            <a:spLocks noChangeArrowheads="1"/>
          </p:cNvSpPr>
          <p:nvPr/>
        </p:nvSpPr>
        <p:spPr bwMode="auto">
          <a:xfrm>
            <a:off x="7856538" y="1008063"/>
            <a:ext cx="339725" cy="237013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D326-724E-A34D-8829-E83E70B9901E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6566-0244-5E49-9BA6-9AEEB927C39B}" type="slidenum">
              <a:rPr lang="en-US"/>
              <a:pPr/>
              <a:t>69</a:t>
            </a:fld>
            <a:endParaRPr lang="en-US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RO: Reducer Output Cache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5040313" cy="5075237"/>
          </a:xfrm>
        </p:spPr>
        <p:txBody>
          <a:bodyPr/>
          <a:lstStyle/>
          <a:p>
            <a:pPr marL="287338" indent="-287338" defTabSz="681038">
              <a:lnSpc>
                <a:spcPct val="90000"/>
              </a:lnSpc>
            </a:pPr>
            <a:r>
              <a:rPr lang="en-US" sz="2000">
                <a:latin typeface="Helvetica" charset="0"/>
              </a:rPr>
              <a:t>Provides:</a:t>
            </a:r>
          </a:p>
          <a:p>
            <a:pPr marL="628650" lvl="1" indent="-169863" defTabSz="681038">
              <a:lnSpc>
                <a:spcPct val="90000"/>
              </a:lnSpc>
            </a:pPr>
            <a:r>
              <a:rPr lang="en-US" sz="1800">
                <a:latin typeface="Helvetica" charset="0"/>
              </a:rPr>
              <a:t>Distributed access to output of previous iterations</a:t>
            </a:r>
          </a:p>
          <a:p>
            <a:pPr marL="287338" indent="-287338" defTabSz="681038">
              <a:lnSpc>
                <a:spcPct val="90000"/>
              </a:lnSpc>
            </a:pPr>
            <a:r>
              <a:rPr lang="en-US" sz="2000">
                <a:latin typeface="Helvetica" charset="0"/>
              </a:rPr>
              <a:t>Used By:</a:t>
            </a:r>
          </a:p>
          <a:p>
            <a:pPr marL="628650" lvl="1" indent="-169863" defTabSz="681038">
              <a:lnSpc>
                <a:spcPct val="90000"/>
              </a:lnSpc>
            </a:pPr>
            <a:r>
              <a:rPr lang="en-US" sz="1800">
                <a:latin typeface="Helvetica" charset="0"/>
              </a:rPr>
              <a:t>Fixpoint evaluation</a:t>
            </a:r>
          </a:p>
          <a:p>
            <a:pPr marL="287338" indent="-287338" defTabSz="681038">
              <a:lnSpc>
                <a:spcPct val="90000"/>
              </a:lnSpc>
            </a:pPr>
            <a:r>
              <a:rPr lang="en-US" sz="2000">
                <a:latin typeface="Helvetica" charset="0"/>
              </a:rPr>
              <a:t>Assumes: </a:t>
            </a:r>
          </a:p>
          <a:p>
            <a:pPr marL="628650" lvl="1" indent="-169863" defTabSz="681038">
              <a:lnSpc>
                <a:spcPct val="90000"/>
              </a:lnSpc>
              <a:buFont typeface="Times" charset="0"/>
              <a:buAutoNum type="arabicPeriod"/>
            </a:pPr>
            <a:r>
              <a:rPr lang="en-US" sz="1800">
                <a:latin typeface="Helvetica" charset="0"/>
              </a:rPr>
              <a:t>Partitioning constant across iterations</a:t>
            </a:r>
          </a:p>
          <a:p>
            <a:pPr marL="628650" lvl="1" indent="-169863" defTabSz="681038">
              <a:lnSpc>
                <a:spcPct val="90000"/>
              </a:lnSpc>
              <a:buFont typeface="Times" charset="0"/>
              <a:buAutoNum type="arabicPeriod"/>
            </a:pPr>
            <a:r>
              <a:rPr lang="en-US" sz="1800">
                <a:latin typeface="Helvetica" charset="0"/>
              </a:rPr>
              <a:t>Reducer output key functionally determines Reducer input key</a:t>
            </a:r>
          </a:p>
          <a:p>
            <a:pPr marL="287338" indent="-287338" defTabSz="681038">
              <a:lnSpc>
                <a:spcPct val="90000"/>
              </a:lnSpc>
            </a:pPr>
            <a:endParaRPr lang="en-US" sz="2000">
              <a:solidFill>
                <a:srgbClr val="0011CF"/>
              </a:solidFill>
            </a:endParaRPr>
          </a:p>
          <a:p>
            <a:pPr marL="287338" indent="-287338" defTabSz="681038">
              <a:lnSpc>
                <a:spcPct val="90000"/>
              </a:lnSpc>
            </a:pPr>
            <a:r>
              <a:rPr lang="en-US" sz="2000">
                <a:solidFill>
                  <a:srgbClr val="0011CF"/>
                </a:solidFill>
              </a:rPr>
              <a:t>PageRank</a:t>
            </a:r>
            <a:endParaRPr lang="en-US" sz="2000" i="1">
              <a:latin typeface="Helvetica" charset="0"/>
            </a:endParaRPr>
          </a:p>
          <a:p>
            <a:pPr marL="628650" lvl="1" indent="-169863" defTabSz="681038">
              <a:lnSpc>
                <a:spcPct val="90000"/>
              </a:lnSpc>
            </a:pPr>
            <a:r>
              <a:rPr lang="en-US" sz="1800">
                <a:latin typeface="Helvetica" charset="0"/>
              </a:rPr>
              <a:t>Allows distributed fixpoint evaluation</a:t>
            </a:r>
          </a:p>
          <a:p>
            <a:pPr marL="628650" lvl="1" indent="-169863" defTabSz="681038">
              <a:lnSpc>
                <a:spcPct val="90000"/>
              </a:lnSpc>
            </a:pPr>
            <a:r>
              <a:rPr lang="en-US" sz="1800">
                <a:latin typeface="Helvetica" charset="0"/>
              </a:rPr>
              <a:t>Obviates extra MapReduce job </a:t>
            </a:r>
          </a:p>
          <a:p>
            <a:pPr marL="287338" indent="-287338" defTabSz="681038">
              <a:lnSpc>
                <a:spcPct val="90000"/>
              </a:lnSpc>
            </a:pPr>
            <a:r>
              <a:rPr lang="en-US" sz="2000">
                <a:solidFill>
                  <a:srgbClr val="0011CF"/>
                </a:solidFill>
              </a:rPr>
              <a:t>Transitive Closure</a:t>
            </a:r>
          </a:p>
          <a:p>
            <a:pPr marL="628650" lvl="1" indent="-169863" defTabSz="681038">
              <a:lnSpc>
                <a:spcPct val="90000"/>
              </a:lnSpc>
            </a:pPr>
            <a:r>
              <a:rPr lang="en-US" sz="1800">
                <a:latin typeface="Helvetica" charset="0"/>
              </a:rPr>
              <a:t>No help</a:t>
            </a:r>
          </a:p>
          <a:p>
            <a:pPr marL="287338" indent="-287338" defTabSz="681038">
              <a:lnSpc>
                <a:spcPct val="90000"/>
              </a:lnSpc>
            </a:pPr>
            <a:r>
              <a:rPr lang="en-US" sz="2000">
                <a:solidFill>
                  <a:srgbClr val="0011CF"/>
                </a:solidFill>
              </a:rPr>
              <a:t>K-means</a:t>
            </a:r>
          </a:p>
          <a:p>
            <a:pPr marL="628650" lvl="1" indent="-169863" defTabSz="681038">
              <a:lnSpc>
                <a:spcPct val="90000"/>
              </a:lnSpc>
            </a:pPr>
            <a:r>
              <a:rPr lang="en-US" sz="1800">
                <a:latin typeface="Helvetica" charset="0"/>
              </a:rPr>
              <a:t>No help</a:t>
            </a:r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5659438" y="1368425"/>
            <a:ext cx="428625" cy="3683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5" name="Flowchart: Process 4"/>
          <p:cNvSpPr>
            <a:spLocks noChangeArrowheads="1"/>
          </p:cNvSpPr>
          <p:nvPr/>
        </p:nvSpPr>
        <p:spPr bwMode="auto">
          <a:xfrm>
            <a:off x="5659438" y="1982788"/>
            <a:ext cx="428625" cy="369887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5659438" y="2546350"/>
            <a:ext cx="428625" cy="369888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  <a:stCxn id="4" idx="3"/>
          </p:cNvCxnSpPr>
          <p:nvPr/>
        </p:nvCxnSpPr>
        <p:spPr bwMode="auto">
          <a:xfrm>
            <a:off x="6100763" y="1552575"/>
            <a:ext cx="642937" cy="246063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6088063" y="2166938"/>
            <a:ext cx="644525" cy="246062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5949157" y="1937544"/>
            <a:ext cx="922337" cy="644525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6100763" y="1800225"/>
            <a:ext cx="642937" cy="36830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4" idx="3"/>
          </p:cNvCxnSpPr>
          <p:nvPr/>
        </p:nvCxnSpPr>
        <p:spPr bwMode="auto">
          <a:xfrm>
            <a:off x="6100763" y="1552575"/>
            <a:ext cx="642937" cy="860425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6100763" y="2425700"/>
            <a:ext cx="642937" cy="306388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5402263" y="1552575"/>
            <a:ext cx="257175" cy="1588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5402263" y="2166938"/>
            <a:ext cx="257175" cy="158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5402263" y="2720975"/>
            <a:ext cx="257175" cy="1588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Flowchart: Connector 47"/>
          <p:cNvSpPr>
            <a:spLocks noChangeArrowheads="1"/>
          </p:cNvSpPr>
          <p:nvPr/>
        </p:nvSpPr>
        <p:spPr bwMode="auto">
          <a:xfrm>
            <a:off x="7621588" y="1612900"/>
            <a:ext cx="257175" cy="3683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49" name="Flowchart: Connector 48"/>
          <p:cNvSpPr>
            <a:spLocks noChangeArrowheads="1"/>
          </p:cNvSpPr>
          <p:nvPr/>
        </p:nvSpPr>
        <p:spPr bwMode="auto">
          <a:xfrm>
            <a:off x="7621588" y="2227263"/>
            <a:ext cx="257175" cy="369887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>
            <a:off x="7292975" y="1797050"/>
            <a:ext cx="328613" cy="2540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7285038" y="2411413"/>
            <a:ext cx="342900" cy="1587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>
            <a:off x="7292975" y="1797050"/>
            <a:ext cx="328613" cy="64135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flipV="1">
            <a:off x="7285038" y="1822450"/>
            <a:ext cx="336550" cy="588963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6627813" y="1516063"/>
            <a:ext cx="5984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4A7EBB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800"/>
              <a:t>…</a:t>
            </a:r>
          </a:p>
        </p:txBody>
      </p:sp>
      <p:cxnSp>
        <p:nvCxnSpPr>
          <p:cNvPr id="2" name="Straight Arrow Connector 51"/>
          <p:cNvCxnSpPr>
            <a:cxnSpLocks noChangeShapeType="1"/>
          </p:cNvCxnSpPr>
          <p:nvPr/>
        </p:nvCxnSpPr>
        <p:spPr bwMode="auto">
          <a:xfrm>
            <a:off x="7880350" y="1795463"/>
            <a:ext cx="327025" cy="25400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" name="Straight Arrow Connector 52"/>
          <p:cNvCxnSpPr>
            <a:cxnSpLocks noChangeShapeType="1"/>
          </p:cNvCxnSpPr>
          <p:nvPr/>
        </p:nvCxnSpPr>
        <p:spPr bwMode="auto">
          <a:xfrm>
            <a:off x="7872413" y="2409825"/>
            <a:ext cx="342900" cy="1588"/>
          </a:xfrm>
          <a:prstGeom prst="straightConnector1">
            <a:avLst/>
          </a:prstGeom>
          <a:noFill/>
          <a:ln w="25400">
            <a:solidFill>
              <a:srgbClr val="4A7EBB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2729" name="Rectangle 25"/>
          <p:cNvSpPr>
            <a:spLocks noChangeArrowheads="1"/>
          </p:cNvSpPr>
          <p:nvPr/>
        </p:nvSpPr>
        <p:spPr bwMode="auto">
          <a:xfrm>
            <a:off x="7789863" y="930275"/>
            <a:ext cx="339725" cy="237013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06C-3126-0541-9407-7C16A5BFF015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DE32-258F-F14B-AE5C-5AA09EA4EA4F}" type="slidenum">
              <a:rPr lang="en-US"/>
              <a:pPr/>
              <a:t>7</a:t>
            </a:fld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2: TC / Breadth-first search</a:t>
            </a:r>
          </a:p>
        </p:txBody>
      </p:sp>
      <p:pic>
        <p:nvPicPr>
          <p:cNvPr id="676920" name="Picture 56" descr="&#10;Picture 5.png                                                  000C4E1AMacintosh HD                   C63A6B9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47800"/>
            <a:ext cx="1968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921" name="Text Box 57"/>
          <p:cNvSpPr txBox="1">
            <a:spLocks noChangeArrowheads="1"/>
          </p:cNvSpPr>
          <p:nvPr/>
        </p:nvSpPr>
        <p:spPr bwMode="auto">
          <a:xfrm>
            <a:off x="996950" y="1100138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Friend</a:t>
            </a:r>
          </a:p>
        </p:txBody>
      </p:sp>
      <p:sp>
        <p:nvSpPr>
          <p:cNvPr id="676923" name="Text Box 59"/>
          <p:cNvSpPr txBox="1">
            <a:spLocks noChangeArrowheads="1"/>
          </p:cNvSpPr>
          <p:nvPr/>
        </p:nvSpPr>
        <p:spPr bwMode="auto">
          <a:xfrm>
            <a:off x="3638550" y="1165225"/>
            <a:ext cx="426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Find all transitive friends of Eric</a:t>
            </a:r>
          </a:p>
        </p:txBody>
      </p:sp>
      <p:sp>
        <p:nvSpPr>
          <p:cNvPr id="676924" name="Text Box 60"/>
          <p:cNvSpPr txBox="1">
            <a:spLocks noChangeArrowheads="1"/>
          </p:cNvSpPr>
          <p:nvPr/>
        </p:nvSpPr>
        <p:spPr bwMode="auto">
          <a:xfrm>
            <a:off x="4640263" y="2940050"/>
            <a:ext cx="240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{Eric, Elisa} </a:t>
            </a:r>
          </a:p>
        </p:txBody>
      </p:sp>
      <p:sp>
        <p:nvSpPr>
          <p:cNvPr id="676925" name="Text Box 61"/>
          <p:cNvSpPr txBox="1">
            <a:spLocks noChangeArrowheads="1"/>
          </p:cNvSpPr>
          <p:nvPr/>
        </p:nvSpPr>
        <p:spPr bwMode="auto">
          <a:xfrm>
            <a:off x="4608513" y="3808413"/>
            <a:ext cx="2409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{Eric, Tom</a:t>
            </a:r>
          </a:p>
          <a:p>
            <a:r>
              <a:rPr lang="en-US"/>
              <a:t>  Eric, Harry}</a:t>
            </a:r>
          </a:p>
        </p:txBody>
      </p:sp>
      <p:sp>
        <p:nvSpPr>
          <p:cNvPr id="676926" name="Text Box 62"/>
          <p:cNvSpPr txBox="1">
            <a:spLocks noChangeArrowheads="1"/>
          </p:cNvSpPr>
          <p:nvPr/>
        </p:nvSpPr>
        <p:spPr bwMode="auto">
          <a:xfrm>
            <a:off x="4721225" y="491648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{}</a:t>
            </a:r>
          </a:p>
        </p:txBody>
      </p:sp>
      <p:sp>
        <p:nvSpPr>
          <p:cNvPr id="676928" name="Text Box 64"/>
          <p:cNvSpPr txBox="1">
            <a:spLocks noChangeArrowheads="1"/>
          </p:cNvSpPr>
          <p:nvPr/>
        </p:nvSpPr>
        <p:spPr bwMode="auto">
          <a:xfrm>
            <a:off x="4071938" y="29464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1</a:t>
            </a:r>
            <a:endParaRPr lang="en-US"/>
          </a:p>
        </p:txBody>
      </p:sp>
      <p:sp>
        <p:nvSpPr>
          <p:cNvPr id="676929" name="Text Box 65"/>
          <p:cNvSpPr txBox="1">
            <a:spLocks noChangeArrowheads="1"/>
          </p:cNvSpPr>
          <p:nvPr/>
        </p:nvSpPr>
        <p:spPr bwMode="auto">
          <a:xfrm>
            <a:off x="4067175" y="19843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0</a:t>
            </a:r>
            <a:endParaRPr lang="en-US" i="1"/>
          </a:p>
        </p:txBody>
      </p:sp>
      <p:sp>
        <p:nvSpPr>
          <p:cNvPr id="676930" name="Text Box 66"/>
          <p:cNvSpPr txBox="1">
            <a:spLocks noChangeArrowheads="1"/>
          </p:cNvSpPr>
          <p:nvPr/>
        </p:nvSpPr>
        <p:spPr bwMode="auto">
          <a:xfrm>
            <a:off x="4624388" y="1992313"/>
            <a:ext cx="240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{Eric, Eric} </a:t>
            </a:r>
          </a:p>
        </p:txBody>
      </p:sp>
      <p:sp>
        <p:nvSpPr>
          <p:cNvPr id="676931" name="Text Box 67"/>
          <p:cNvSpPr txBox="1">
            <a:spLocks noChangeArrowheads="1"/>
          </p:cNvSpPr>
          <p:nvPr/>
        </p:nvSpPr>
        <p:spPr bwMode="auto">
          <a:xfrm>
            <a:off x="4106863" y="38322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2</a:t>
            </a:r>
            <a:endParaRPr lang="en-US"/>
          </a:p>
        </p:txBody>
      </p:sp>
      <p:sp>
        <p:nvSpPr>
          <p:cNvPr id="676932" name="Text Box 68"/>
          <p:cNvSpPr txBox="1">
            <a:spLocks noChangeArrowheads="1"/>
          </p:cNvSpPr>
          <p:nvPr/>
        </p:nvSpPr>
        <p:spPr bwMode="auto">
          <a:xfrm>
            <a:off x="4152900" y="491331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  <a:r>
              <a:rPr lang="en-US" i="1" baseline="-25000"/>
              <a:t>3</a:t>
            </a:r>
            <a:endParaRPr lang="en-US"/>
          </a:p>
        </p:txBody>
      </p:sp>
      <p:sp>
        <p:nvSpPr>
          <p:cNvPr id="676933" name="Text Box 69"/>
          <p:cNvSpPr txBox="1">
            <a:spLocks noChangeArrowheads="1"/>
          </p:cNvSpPr>
          <p:nvPr/>
        </p:nvSpPr>
        <p:spPr bwMode="auto">
          <a:xfrm>
            <a:off x="471488" y="565785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(semi-naïve evaluation)</a:t>
            </a:r>
          </a:p>
        </p:txBody>
      </p:sp>
      <p:grpSp>
        <p:nvGrpSpPr>
          <p:cNvPr id="676936" name="Group 72"/>
          <p:cNvGrpSpPr>
            <a:grpSpLocks/>
          </p:cNvGrpSpPr>
          <p:nvPr/>
        </p:nvGrpSpPr>
        <p:grpSpPr bwMode="auto">
          <a:xfrm>
            <a:off x="930275" y="2120900"/>
            <a:ext cx="5559425" cy="2522538"/>
            <a:chOff x="586" y="1336"/>
            <a:chExt cx="3502" cy="1589"/>
          </a:xfrm>
        </p:grpSpPr>
        <p:sp>
          <p:nvSpPr>
            <p:cNvPr id="676934" name="AutoShape 70"/>
            <p:cNvSpPr>
              <a:spLocks noChangeArrowheads="1"/>
            </p:cNvSpPr>
            <p:nvPr/>
          </p:nvSpPr>
          <p:spPr bwMode="auto">
            <a:xfrm>
              <a:off x="586" y="1336"/>
              <a:ext cx="1270" cy="3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35" name="AutoShape 71"/>
            <p:cNvSpPr>
              <a:spLocks noChangeArrowheads="1"/>
            </p:cNvSpPr>
            <p:nvPr/>
          </p:nvSpPr>
          <p:spPr bwMode="auto">
            <a:xfrm>
              <a:off x="2538" y="2372"/>
              <a:ext cx="1550" cy="55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6940" name="Group 76"/>
          <p:cNvGrpSpPr>
            <a:grpSpLocks/>
          </p:cNvGrpSpPr>
          <p:nvPr/>
        </p:nvGrpSpPr>
        <p:grpSpPr bwMode="auto">
          <a:xfrm>
            <a:off x="938213" y="2825750"/>
            <a:ext cx="5546725" cy="685800"/>
            <a:chOff x="591" y="1780"/>
            <a:chExt cx="3494" cy="432"/>
          </a:xfrm>
        </p:grpSpPr>
        <p:sp>
          <p:nvSpPr>
            <p:cNvPr id="676938" name="AutoShape 74"/>
            <p:cNvSpPr>
              <a:spLocks noChangeArrowheads="1"/>
            </p:cNvSpPr>
            <p:nvPr/>
          </p:nvSpPr>
          <p:spPr bwMode="auto">
            <a:xfrm>
              <a:off x="591" y="1780"/>
              <a:ext cx="1270" cy="23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30D0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39" name="AutoShape 75"/>
            <p:cNvSpPr>
              <a:spLocks noChangeArrowheads="1"/>
            </p:cNvSpPr>
            <p:nvPr/>
          </p:nvSpPr>
          <p:spPr bwMode="auto">
            <a:xfrm>
              <a:off x="2535" y="1824"/>
              <a:ext cx="1550" cy="3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30D0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5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BF87-9B3E-F94A-8B36-73B89AE4B071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0EF-5760-8C40-8BB8-9AEFD7DD0497}" type="slidenum">
              <a:rPr lang="en-US"/>
              <a:pPr/>
              <a:t>70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Reducer Output Cache Benefit</a:t>
            </a:r>
          </a:p>
        </p:txBody>
      </p:sp>
      <p:pic>
        <p:nvPicPr>
          <p:cNvPr id="720902" name="Picture 6" descr="Picture 17.png                                                 000C4E1AMacintosh HD                   C63A6B9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638300"/>
            <a:ext cx="3462338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903" name="Picture 7" descr="Picture 18.png                                                 000C4E1AMacintosh HD                   C63A6B9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1558925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904" name="Text Box 8"/>
          <p:cNvSpPr txBox="1">
            <a:spLocks noChangeArrowheads="1"/>
          </p:cNvSpPr>
          <p:nvPr/>
        </p:nvSpPr>
        <p:spPr bwMode="auto">
          <a:xfrm rot="-5400000">
            <a:off x="-765174" y="259556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Fixpoint evaluation (s)</a:t>
            </a:r>
          </a:p>
        </p:txBody>
      </p:sp>
      <p:sp>
        <p:nvSpPr>
          <p:cNvPr id="720905" name="Text Box 9"/>
          <p:cNvSpPr txBox="1">
            <a:spLocks noChangeArrowheads="1"/>
          </p:cNvSpPr>
          <p:nvPr/>
        </p:nvSpPr>
        <p:spPr bwMode="auto">
          <a:xfrm>
            <a:off x="1858963" y="42418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Iteration #</a:t>
            </a:r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6072188" y="4249738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Iteration #</a:t>
            </a:r>
          </a:p>
        </p:txBody>
      </p:sp>
      <p:sp>
        <p:nvSpPr>
          <p:cNvPr id="720907" name="Text Box 11"/>
          <p:cNvSpPr txBox="1">
            <a:spLocks noChangeArrowheads="1"/>
          </p:cNvSpPr>
          <p:nvPr/>
        </p:nvSpPr>
        <p:spPr bwMode="auto">
          <a:xfrm>
            <a:off x="1308100" y="4895850"/>
            <a:ext cx="328771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Livejournal dataset</a:t>
            </a:r>
          </a:p>
          <a:p>
            <a:pPr>
              <a:spcBef>
                <a:spcPct val="50000"/>
              </a:spcBef>
            </a:pPr>
            <a:r>
              <a:rPr lang="en-US"/>
              <a:t>50 EC2 small instances</a:t>
            </a:r>
          </a:p>
        </p:txBody>
      </p:sp>
      <p:sp>
        <p:nvSpPr>
          <p:cNvPr id="720908" name="Text Box 12"/>
          <p:cNvSpPr txBox="1">
            <a:spLocks noChangeArrowheads="1"/>
          </p:cNvSpPr>
          <p:nvPr/>
        </p:nvSpPr>
        <p:spPr bwMode="auto">
          <a:xfrm>
            <a:off x="5362575" y="4903788"/>
            <a:ext cx="3287713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Freebase dataset</a:t>
            </a:r>
          </a:p>
          <a:p>
            <a:pPr>
              <a:spcBef>
                <a:spcPct val="50000"/>
              </a:spcBef>
            </a:pPr>
            <a:r>
              <a:rPr lang="en-US"/>
              <a:t>90 EC2 small instances</a:t>
            </a:r>
          </a:p>
        </p:txBody>
      </p:sp>
    </p:spTree>
    <p:extLst>
      <p:ext uri="{BB962C8B-B14F-4D97-AF65-F5344CB8AC3E}">
        <p14:creationId xmlns:p14="http://schemas.microsoft.com/office/powerpoint/2010/main" val="34148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FA5-000E-7C40-8EAB-894A88A03510}" type="datetime1">
              <a:rPr lang="en-US"/>
              <a:pPr/>
              <a:t>12/5/12</a:t>
            </a:fld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F5D5-6CC9-5341-A1FF-CAE2EA746C4E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5448"/>
            <a:ext cx="8915400" cy="987552"/>
          </a:xfrm>
        </p:spPr>
        <p:txBody>
          <a:bodyPr>
            <a:normAutofit/>
          </a:bodyPr>
          <a:lstStyle/>
          <a:p>
            <a:r>
              <a:rPr lang="en-US"/>
              <a:t>TC/ Breadth-first search in MapReduce</a:t>
            </a:r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854075" y="3730625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1693863" y="2171700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693863" y="29337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693863" y="36322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468563" y="2400300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55863" y="3162300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455863" y="2705100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468563" y="2705100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468563" y="2400300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468563" y="3479800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236663" y="24003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663" y="31623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36663" y="38481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4056063" y="2705100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56063" y="3467100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603750" y="24765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589463" y="3238500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961063" y="24765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5961063" y="32385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5378450" y="2705100"/>
            <a:ext cx="596900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5364163" y="3467100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5378450" y="2705100"/>
            <a:ext cx="596900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5364163" y="2736850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>
            <a:spLocks/>
          </p:cNvSpPr>
          <p:nvPr/>
        </p:nvSpPr>
        <p:spPr bwMode="auto">
          <a:xfrm rot="-5400000">
            <a:off x="2646363" y="838200"/>
            <a:ext cx="304800" cy="2209800"/>
          </a:xfrm>
          <a:prstGeom prst="rightBrace">
            <a:avLst>
              <a:gd name="adj1" fmla="val 112509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rot="-5400000">
            <a:off x="5275263" y="1333500"/>
            <a:ext cx="381000" cy="1752600"/>
          </a:xfrm>
          <a:prstGeom prst="rightBrace">
            <a:avLst>
              <a:gd name="adj1" fmla="val 11250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81000" y="2019300"/>
            <a:ext cx="842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result</a:t>
            </a:r>
            <a:r>
              <a:rPr lang="en-US" sz="1800" baseline="-25000">
                <a:latin typeface="Arial" charset="0"/>
                <a:cs typeface="ＭＳ Ｐゴシック" charset="0"/>
              </a:rPr>
              <a:t>i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04850" y="3429000"/>
            <a:ext cx="1081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edge</a:t>
            </a:r>
            <a:r>
              <a:rPr lang="en-US" sz="1800" baseline="-25000">
                <a:latin typeface="Arial" charset="0"/>
                <a:cs typeface="ＭＳ Ｐゴシック" charset="0"/>
              </a:rPr>
              <a:t>1</a:t>
            </a:r>
            <a:endParaRPr lang="en-US" sz="1800" b="1" baseline="-25000">
              <a:latin typeface="Arial" charset="0"/>
              <a:cs typeface="ＭＳ Ｐゴシック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08025" y="2692400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edge</a:t>
            </a:r>
            <a:r>
              <a:rPr lang="en-US" sz="1800" baseline="-25000">
                <a:latin typeface="Arial" charset="0"/>
                <a:cs typeface="ＭＳ Ｐゴシック" charset="0"/>
              </a:rPr>
              <a:t>0</a:t>
            </a:r>
          </a:p>
        </p:txBody>
      </p:sp>
      <p:cxnSp>
        <p:nvCxnSpPr>
          <p:cNvPr id="61" name="Shape 23"/>
          <p:cNvCxnSpPr>
            <a:cxnSpLocks noChangeShapeType="1"/>
            <a:stCxn id="30" idx="6"/>
          </p:cNvCxnSpPr>
          <p:nvPr/>
        </p:nvCxnSpPr>
        <p:spPr bwMode="auto">
          <a:xfrm flipH="1">
            <a:off x="4892675" y="3467100"/>
            <a:ext cx="1538288" cy="1662113"/>
          </a:xfrm>
          <a:prstGeom prst="curvedConnector4">
            <a:avLst>
              <a:gd name="adj1" fmla="val -14037"/>
              <a:gd name="adj2" fmla="val 98468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hape 23"/>
          <p:cNvCxnSpPr>
            <a:cxnSpLocks noChangeShapeType="1"/>
            <a:stCxn id="29" idx="6"/>
          </p:cNvCxnSpPr>
          <p:nvPr/>
        </p:nvCxnSpPr>
        <p:spPr bwMode="auto">
          <a:xfrm flipH="1">
            <a:off x="4922838" y="2705100"/>
            <a:ext cx="1508125" cy="2779713"/>
          </a:xfrm>
          <a:prstGeom prst="curvedConnector4">
            <a:avLst>
              <a:gd name="adj1" fmla="val -38421"/>
              <a:gd name="adj2" fmla="val 100685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hape 23"/>
          <p:cNvCxnSpPr>
            <a:cxnSpLocks noChangeShapeType="1"/>
            <a:stCxn id="100" idx="1"/>
            <a:endCxn id="699395" idx="2"/>
          </p:cNvCxnSpPr>
          <p:nvPr/>
        </p:nvCxnSpPr>
        <p:spPr bwMode="auto">
          <a:xfrm rot="10800000">
            <a:off x="1116013" y="4032250"/>
            <a:ext cx="2511425" cy="1250950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398588" y="495935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i=i+1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579813" y="4457700"/>
            <a:ext cx="185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Anything new?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330450" y="1296988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Join</a:t>
            </a:r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73638" y="14859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Dupe-elim 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3640138" y="4940300"/>
            <a:ext cx="1225550" cy="6858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41" name="Straight Arrow Connector 140"/>
          <p:cNvCxnSpPr>
            <a:cxnSpLocks noChangeShapeType="1"/>
          </p:cNvCxnSpPr>
          <p:nvPr/>
        </p:nvCxnSpPr>
        <p:spPr bwMode="auto">
          <a:xfrm flipH="1">
            <a:off x="4097338" y="5653088"/>
            <a:ext cx="3175" cy="360362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338638" y="564832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done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632200" y="3230563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627438" y="2505075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699447" name="Text Box 55"/>
          <p:cNvSpPr txBox="1">
            <a:spLocks noChangeArrowheads="1"/>
          </p:cNvSpPr>
          <p:nvPr/>
        </p:nvSpPr>
        <p:spPr bwMode="auto">
          <a:xfrm>
            <a:off x="2779713" y="1038225"/>
            <a:ext cx="3798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(compute next generation of friends)</a:t>
            </a:r>
          </a:p>
        </p:txBody>
      </p:sp>
      <p:sp>
        <p:nvSpPr>
          <p:cNvPr id="699449" name="Text Box 57"/>
          <p:cNvSpPr txBox="1">
            <a:spLocks noChangeArrowheads="1"/>
          </p:cNvSpPr>
          <p:nvPr/>
        </p:nvSpPr>
        <p:spPr bwMode="auto">
          <a:xfrm>
            <a:off x="6484938" y="1198563"/>
            <a:ext cx="233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(remove the ones we</a:t>
            </a:r>
            <a:r>
              <a:rPr lang="en-US" i="1">
                <a:latin typeface="Arial"/>
              </a:rPr>
              <a:t>’</a:t>
            </a:r>
            <a:r>
              <a:rPr lang="en-US" sz="1800" i="1"/>
              <a:t>ve already seen)</a:t>
            </a:r>
          </a:p>
        </p:txBody>
      </p:sp>
    </p:spTree>
    <p:extLst>
      <p:ext uri="{BB962C8B-B14F-4D97-AF65-F5344CB8AC3E}">
        <p14:creationId xmlns:p14="http://schemas.microsoft.com/office/powerpoint/2010/main" val="376666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3: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9828" y="5791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https://stratosphere.eu/wiki/doku.php/wiki:kmeansexample</a:t>
            </a:r>
          </a:p>
        </p:txBody>
      </p:sp>
      <p:pic>
        <p:nvPicPr>
          <p:cNvPr id="10" name="Picture 9" descr="Picture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8" y="1295400"/>
            <a:ext cx="7785972" cy="2222279"/>
          </a:xfrm>
          <a:prstGeom prst="rect">
            <a:avLst/>
          </a:prstGeom>
        </p:spPr>
      </p:pic>
      <p:pic>
        <p:nvPicPr>
          <p:cNvPr id="11" name="Picture 10" descr="Picture 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8" y="3623500"/>
            <a:ext cx="5029200" cy="22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8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48507</TotalTime>
  <Words>4913</Words>
  <Application>Microsoft Macintosh PowerPoint</Application>
  <PresentationFormat>On-screen Show (4:3)</PresentationFormat>
  <Paragraphs>1104</Paragraphs>
  <Slides>70</Slides>
  <Notes>19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External Iteration Optimization of Recursive Queries Internal Iteration</vt:lpstr>
      <vt:lpstr>Why Iterative Programs?</vt:lpstr>
      <vt:lpstr>Every Iterative Analytics Program</vt:lpstr>
      <vt:lpstr>Four  ways to implement iteration</vt:lpstr>
      <vt:lpstr>Example 1: PageRank</vt:lpstr>
      <vt:lpstr>Using an External Driver</vt:lpstr>
      <vt:lpstr>Example 2: TC / Breadth-first search</vt:lpstr>
      <vt:lpstr>TC/ Breadth-first search in MapReduce</vt:lpstr>
      <vt:lpstr>Example 3: k-means</vt:lpstr>
      <vt:lpstr>Example 3: k-means</vt:lpstr>
      <vt:lpstr>What’s the problem?</vt:lpstr>
      <vt:lpstr>What’s the problem?</vt:lpstr>
      <vt:lpstr>What’s the problem?</vt:lpstr>
      <vt:lpstr>Method 2: Change the Algorithm</vt:lpstr>
      <vt:lpstr>Method 2: Change the Algorithm</vt:lpstr>
      <vt:lpstr>Key Idea</vt:lpstr>
      <vt:lpstr>Method 3: Tweak the System</vt:lpstr>
      <vt:lpstr>Method 3: Tweak the System: Inter-iteration caching</vt:lpstr>
      <vt:lpstr>Most important: Cache Loop-Invariant Data</vt:lpstr>
      <vt:lpstr>PowerPoint Presentation</vt:lpstr>
      <vt:lpstr>PowerPoint Presentation</vt:lpstr>
      <vt:lpstr>Schimmy trick</vt:lpstr>
      <vt:lpstr>Asynchronous Iteration</vt:lpstr>
      <vt:lpstr>Asynchronous Iteration</vt:lpstr>
      <vt:lpstr>Optimization: Priorities</vt:lpstr>
      <vt:lpstr>Prioritized Execution</vt:lpstr>
      <vt:lpstr>Method 4: Reason Algebraically</vt:lpstr>
      <vt:lpstr>Method 4: Generalize and Optimize</vt:lpstr>
      <vt:lpstr>Why A Language Level?</vt:lpstr>
      <vt:lpstr>Datalog: Relational Algebra + Recursion</vt:lpstr>
      <vt:lpstr>Variants</vt:lpstr>
      <vt:lpstr>Generic Graph Operations</vt:lpstr>
      <vt:lpstr>Example: Aggregation with Inference</vt:lpstr>
      <vt:lpstr>Review: Algebraic Optimization</vt:lpstr>
      <vt:lpstr>Review: Logical Optimization Matters</vt:lpstr>
      <vt:lpstr>Evaluation of Recursive Programs</vt:lpstr>
      <vt:lpstr>Example: Reachability</vt:lpstr>
      <vt:lpstr>Iterative queries in MR = just two expensive tasks</vt:lpstr>
      <vt:lpstr>PowerPoint Presentation</vt:lpstr>
      <vt:lpstr>In MapReduce</vt:lpstr>
      <vt:lpstr>What’s the problem?</vt:lpstr>
      <vt:lpstr>First optimization: Cache Loop-Invariant Data</vt:lpstr>
      <vt:lpstr>PowerPoint Presentation</vt:lpstr>
      <vt:lpstr>Cost of Join vs. Dupe-elim</vt:lpstr>
      <vt:lpstr>Second Optimization: Specialize Cache for Datalog Semantics</vt:lpstr>
      <vt:lpstr>Specialization for Equijoin</vt:lpstr>
      <vt:lpstr>PowerPoint Presentation</vt:lpstr>
      <vt:lpstr>Third Optimization: Extend Cache to Support Duplicate Elimination</vt:lpstr>
      <vt:lpstr>Effect of Diff Cache</vt:lpstr>
      <vt:lpstr>Overall</vt:lpstr>
      <vt:lpstr>Endgame Problem [Afrati 10]</vt:lpstr>
      <vt:lpstr>Optimization: Loop unrolling</vt:lpstr>
      <vt:lpstr>Example Optimization: Loop unrolling</vt:lpstr>
      <vt:lpstr>Optimization: Dynamic re-optimization</vt:lpstr>
      <vt:lpstr>PowerPoint Presentation</vt:lpstr>
      <vt:lpstr>Optimization: Path Doubling</vt:lpstr>
      <vt:lpstr>Optimization: Graph Consolidation</vt:lpstr>
      <vt:lpstr>BACKUP</vt:lpstr>
      <vt:lpstr>Related Work: Twister [Ekanayake HPDC 2010]</vt:lpstr>
      <vt:lpstr>In Detail: PageRank (Twister)</vt:lpstr>
      <vt:lpstr>Related Work: Spark [Zaharia HotCloud 2010] </vt:lpstr>
      <vt:lpstr>Related Work: Pregel [Malewicz PODC 2009]</vt:lpstr>
      <vt:lpstr>Related Work: Piccolo [Power OSDI 2010]</vt:lpstr>
      <vt:lpstr>Related Work: BOOM [c.f. Alvaro EuroSys 10]</vt:lpstr>
      <vt:lpstr>Prioritization Intuition</vt:lpstr>
      <vt:lpstr>Prioritized Execution</vt:lpstr>
      <vt:lpstr>PowerPoint Presentation</vt:lpstr>
      <vt:lpstr>RI: Reducer Input Cache</vt:lpstr>
      <vt:lpstr>RO: Reducer Output Cache</vt:lpstr>
      <vt:lpstr>Reducer Output Cache Benefit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480</cp:revision>
  <cp:lastPrinted>2012-12-03T21:20:47Z</cp:lastPrinted>
  <dcterms:created xsi:type="dcterms:W3CDTF">2009-09-22T17:54:40Z</dcterms:created>
  <dcterms:modified xsi:type="dcterms:W3CDTF">2012-12-05T17:28:05Z</dcterms:modified>
</cp:coreProperties>
</file>