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1aadf763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1aadf763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92929"/>
                </a:solidFill>
                <a:latin typeface="Nunito"/>
                <a:ea typeface="Nunito"/>
                <a:cs typeface="Nunito"/>
                <a:sym typeface="Nunito"/>
              </a:rPr>
              <a:t>CONTINUED. . . . .  </a:t>
            </a:r>
            <a:endParaRPr sz="1200">
              <a:solidFill>
                <a:srgbClr val="292929"/>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rgbClr val="292929"/>
                </a:solidFill>
                <a:latin typeface="Nunito"/>
                <a:ea typeface="Nunito"/>
                <a:cs typeface="Nunito"/>
                <a:sym typeface="Nunito"/>
              </a:rPr>
              <a:t>As job seekers looking for the BEST </a:t>
            </a:r>
            <a:r>
              <a:rPr lang="en" sz="1200">
                <a:solidFill>
                  <a:srgbClr val="292929"/>
                </a:solidFill>
                <a:latin typeface="Nunito"/>
                <a:ea typeface="Nunito"/>
                <a:cs typeface="Nunito"/>
                <a:sym typeface="Nunito"/>
              </a:rPr>
              <a:t>possible</a:t>
            </a:r>
            <a:r>
              <a:rPr lang="en" sz="1200">
                <a:solidFill>
                  <a:srgbClr val="292929"/>
                </a:solidFill>
                <a:latin typeface="Nunito"/>
                <a:ea typeface="Nunito"/>
                <a:cs typeface="Nunito"/>
                <a:sym typeface="Nunito"/>
              </a:rPr>
              <a:t> place to live in proximity to some of the best real estate and quality of life, climate has a huge impact on decision making and an important factor to explore. </a:t>
            </a:r>
            <a:endParaRPr>
              <a:solidFill>
                <a:schemeClr val="dk1"/>
              </a:solidFill>
            </a:endParaRPr>
          </a:p>
          <a:p>
            <a:pPr indent="0" lvl="0" marL="0" rtl="0" algn="l">
              <a:spcBef>
                <a:spcPts val="1200"/>
              </a:spcBef>
              <a:spcAft>
                <a:spcPts val="0"/>
              </a:spcAft>
              <a:buNone/>
            </a:pPr>
            <a:r>
              <a:rPr lang="en" sz="1200">
                <a:latin typeface="Nunito"/>
                <a:ea typeface="Nunito"/>
                <a:cs typeface="Nunito"/>
                <a:sym typeface="Nunito"/>
              </a:rPr>
              <a:t>The data collected from typical weather patterns in the past 5 years (2018-2022) has shown an the average temperature for each state. When considering these climate conditions, job seekers would want to keep in mind of weather preferences along with the common factors mentioned in this project, when comparing each state.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1aadf763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e1aadf763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Even the data used has shown a difference in average per state to </a:t>
            </a:r>
            <a:r>
              <a:rPr lang="en" sz="1200">
                <a:solidFill>
                  <a:schemeClr val="dk1"/>
                </a:solidFill>
                <a:latin typeface="Nunito"/>
                <a:ea typeface="Nunito"/>
                <a:cs typeface="Nunito"/>
                <a:sym typeface="Nunito"/>
              </a:rPr>
              <a:t>g</a:t>
            </a:r>
            <a:r>
              <a:rPr lang="en" sz="1200">
                <a:solidFill>
                  <a:srgbClr val="292929"/>
                </a:solidFill>
                <a:latin typeface="Nunito"/>
                <a:ea typeface="Nunito"/>
                <a:cs typeface="Nunito"/>
                <a:sym typeface="Nunito"/>
              </a:rPr>
              <a:t>et an idea of the typical weather patterns and make sure that job seekers are okay with the climate conditions before deciding to move. The</a:t>
            </a:r>
            <a:r>
              <a:rPr lang="en" sz="1200">
                <a:solidFill>
                  <a:srgbClr val="1D1C1D"/>
                </a:solidFill>
                <a:latin typeface="Nunito"/>
                <a:ea typeface="Nunito"/>
                <a:cs typeface="Nunito"/>
                <a:sym typeface="Nunito"/>
              </a:rPr>
              <a:t> probability of weather would have an influence decision making for job seekers.</a:t>
            </a:r>
            <a:endParaRPr sz="1200">
              <a:solidFill>
                <a:srgbClr val="292929"/>
              </a:solidFill>
              <a:latin typeface="Nunito"/>
              <a:ea typeface="Nunito"/>
              <a:cs typeface="Nunito"/>
              <a:sym typeface="Nunito"/>
            </a:endParaRPr>
          </a:p>
          <a:p>
            <a:pPr indent="0" lvl="0" marL="0" rtl="0" algn="l">
              <a:spcBef>
                <a:spcPts val="0"/>
              </a:spcBef>
              <a:spcAft>
                <a:spcPts val="0"/>
              </a:spcAft>
              <a:buNone/>
            </a:pPr>
            <a:r>
              <a:t/>
            </a:r>
            <a:endParaRPr sz="1200">
              <a:solidFill>
                <a:srgbClr val="292929"/>
              </a:solidFill>
              <a:latin typeface="Nunito"/>
              <a:ea typeface="Nunito"/>
              <a:cs typeface="Nunito"/>
              <a:sym typeface="Nunito"/>
            </a:endParaRPr>
          </a:p>
          <a:p>
            <a:pPr indent="0" lvl="0" marL="0" rtl="0" algn="l">
              <a:spcBef>
                <a:spcPts val="0"/>
              </a:spcBef>
              <a:spcAft>
                <a:spcPts val="0"/>
              </a:spcAft>
              <a:buNone/>
            </a:pPr>
            <a:r>
              <a:rPr lang="en" sz="1200">
                <a:solidFill>
                  <a:schemeClr val="dk1"/>
                </a:solidFill>
                <a:latin typeface="Nunito"/>
                <a:ea typeface="Nunito"/>
                <a:cs typeface="Nunito"/>
                <a:sym typeface="Nunito"/>
              </a:rPr>
              <a:t>	For example: Top 5 coldest states (Alaska, North Dakota, Minnesota, Montana, Wyoming)</a:t>
            </a:r>
            <a:endParaRPr sz="1200">
              <a:solidFill>
                <a:schemeClr val="dk1"/>
              </a:solidFill>
              <a:latin typeface="Nunito"/>
              <a:ea typeface="Nunito"/>
              <a:cs typeface="Nunito"/>
              <a:sym typeface="Nunito"/>
            </a:endParaRPr>
          </a:p>
          <a:p>
            <a:pPr indent="0" lvl="0" marL="0" rtl="0" algn="ctr">
              <a:spcBef>
                <a:spcPts val="0"/>
              </a:spcBef>
              <a:spcAft>
                <a:spcPts val="0"/>
              </a:spcAft>
              <a:buNone/>
            </a:pPr>
            <a:r>
              <a:rPr b="1" lang="en" sz="1200">
                <a:solidFill>
                  <a:schemeClr val="dk1"/>
                </a:solidFill>
                <a:latin typeface="Nunito"/>
                <a:ea typeface="Nunito"/>
                <a:cs typeface="Nunito"/>
                <a:sym typeface="Nunito"/>
              </a:rPr>
              <a:t>vs</a:t>
            </a:r>
            <a:r>
              <a:rPr lang="en" sz="1200">
                <a:solidFill>
                  <a:schemeClr val="dk1"/>
                </a:solidFill>
                <a:latin typeface="Nunito"/>
                <a:ea typeface="Nunito"/>
                <a:cs typeface="Nunito"/>
                <a:sym typeface="Nunito"/>
              </a:rPr>
              <a:t> Top 5 warmest states (Hawaii, Florida, Louisiana, Texas, Georgia)</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Using resources with considerable amount of data can help job seekers make a decision on jobs and where they want to relocate.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1aadf763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1aadf763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f7c6e41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f7c6e41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f7c6e41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f7c6e41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f7c6e41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f7c6e41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f7c6e41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f7c6e41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f7c6e41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f7c6e41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1aadf763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1aadf763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1aadf7632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1aadf7632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1aadf763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1aadf763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chemeClr val="dk1"/>
                </a:solidFill>
                <a:latin typeface="Nunito"/>
                <a:ea typeface="Nunito"/>
                <a:cs typeface="Nunito"/>
                <a:sym typeface="Nunito"/>
              </a:rPr>
              <a:t>As job seekers consider making a change and moving to new state, a variety of factors can determine where to make to best move. We emphasized that compatibility of the most important factors when choosing a place to live have different levels of importance to job seekers. In our project we’ve focused on the top factors that can impact these decisions such as Income, Education, Crime, Cost of Living, and Quality of Life as well as Location.</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We also have acknowledged other exploratory factors to consider that can also make an impact on the decision for job seekers to relocate:</a:t>
            </a:r>
            <a:endParaRPr sz="1200">
              <a:solidFill>
                <a:schemeClr val="dk1"/>
              </a:solidFill>
              <a:latin typeface="Nunito"/>
              <a:ea typeface="Nunito"/>
              <a:cs typeface="Nunito"/>
              <a:sym typeface="Nunito"/>
            </a:endParaRPr>
          </a:p>
          <a:p>
            <a:pPr indent="0" lvl="0" marL="0" rtl="0" algn="ctr">
              <a:lnSpc>
                <a:spcPct val="115000"/>
              </a:lnSpc>
              <a:spcBef>
                <a:spcPts val="1200"/>
              </a:spcBef>
              <a:spcAft>
                <a:spcPts val="0"/>
              </a:spcAft>
              <a:buNone/>
            </a:pPr>
            <a:r>
              <a:rPr lang="en" sz="1200">
                <a:solidFill>
                  <a:schemeClr val="dk1"/>
                </a:solidFill>
                <a:latin typeface="Nunito"/>
                <a:ea typeface="Nunito"/>
                <a:cs typeface="Nunito"/>
                <a:sym typeface="Nunito"/>
              </a:rPr>
              <a:t>Politics - Transportation - Culture - Weather - Career opportunities - Infrastructure</a:t>
            </a:r>
            <a:endParaRPr sz="1200">
              <a:solidFill>
                <a:schemeClr val="dk1"/>
              </a:solidFill>
              <a:latin typeface="Nunito"/>
              <a:ea typeface="Nunito"/>
              <a:cs typeface="Nunito"/>
              <a:sym typeface="Nunito"/>
            </a:endParaRPr>
          </a:p>
          <a:p>
            <a:pPr indent="0" lvl="0" marL="0" rtl="0" algn="l">
              <a:spcBef>
                <a:spcPts val="1200"/>
              </a:spcBef>
              <a:spcAft>
                <a:spcPts val="0"/>
              </a:spcAft>
              <a:buNone/>
            </a:pPr>
            <a:r>
              <a:rPr lang="en" sz="1200">
                <a:solidFill>
                  <a:srgbClr val="292929"/>
                </a:solidFill>
                <a:latin typeface="Nunito"/>
                <a:ea typeface="Nunito"/>
                <a:cs typeface="Nunito"/>
                <a:sym typeface="Nunito"/>
              </a:rPr>
              <a:t>Special emphasis on politics and culture of a community, can help influence the decision for job seekers to relocate. The level of diversity with respect to race, religion, sexuality, socioeconomic issues and ethnic culture can all relate to the community’s culture. </a:t>
            </a:r>
            <a:endParaRPr sz="1200">
              <a:solidFill>
                <a:srgbClr val="292929"/>
              </a:solidFill>
              <a:latin typeface="Nunito"/>
              <a:ea typeface="Nunito"/>
              <a:cs typeface="Nunito"/>
              <a:sym typeface="Nunito"/>
            </a:endParaRPr>
          </a:p>
          <a:p>
            <a:pPr indent="0" lvl="0" marL="0" rtl="0" algn="l">
              <a:spcBef>
                <a:spcPts val="0"/>
              </a:spcBef>
              <a:spcAft>
                <a:spcPts val="0"/>
              </a:spcAft>
              <a:buNone/>
            </a:pPr>
            <a:r>
              <a:t/>
            </a:r>
            <a:endParaRPr sz="1200">
              <a:solidFill>
                <a:srgbClr val="292929"/>
              </a:solidFill>
              <a:latin typeface="Nunito"/>
              <a:ea typeface="Nunito"/>
              <a:cs typeface="Nunito"/>
              <a:sym typeface="Nunito"/>
            </a:endParaRPr>
          </a:p>
          <a:p>
            <a:pPr indent="0" lvl="0" marL="0" rtl="0" algn="l">
              <a:spcBef>
                <a:spcPts val="0"/>
              </a:spcBef>
              <a:spcAft>
                <a:spcPts val="0"/>
              </a:spcAft>
              <a:buNone/>
            </a:pPr>
            <a:r>
              <a:rPr lang="en" sz="1200">
                <a:solidFill>
                  <a:srgbClr val="292929"/>
                </a:solidFill>
                <a:latin typeface="Nunito"/>
                <a:ea typeface="Nunito"/>
                <a:cs typeface="Nunito"/>
                <a:sym typeface="Nunito"/>
              </a:rPr>
              <a:t>H</a:t>
            </a:r>
            <a:r>
              <a:rPr lang="en" sz="1200">
                <a:solidFill>
                  <a:srgbClr val="292929"/>
                </a:solidFill>
                <a:latin typeface="Nunito"/>
                <a:ea typeface="Nunito"/>
                <a:cs typeface="Nunito"/>
                <a:sym typeface="Nunito"/>
              </a:rPr>
              <a:t>aving the available career and job opportunities that not only meet the financial needs, support, and fulfillment in the work that would be done. The importance of using job search sites, such as indeed, linkedIn, glassdoor, etc. contribute in showing the employment opportunities that are available to job seekers in the state that they are considering moving to.</a:t>
            </a:r>
            <a:endParaRPr sz="1200">
              <a:solidFill>
                <a:srgbClr val="292929"/>
              </a:solidFill>
              <a:latin typeface="Nunito"/>
              <a:ea typeface="Nunito"/>
              <a:cs typeface="Nunito"/>
              <a:sym typeface="Nunito"/>
            </a:endParaRPr>
          </a:p>
          <a:p>
            <a:pPr indent="0" lvl="0" marL="0" rtl="0" algn="l">
              <a:spcBef>
                <a:spcPts val="0"/>
              </a:spcBef>
              <a:spcAft>
                <a:spcPts val="0"/>
              </a:spcAft>
              <a:buNone/>
            </a:pPr>
            <a:r>
              <a:t/>
            </a:r>
            <a:endParaRPr sz="1200">
              <a:solidFill>
                <a:srgbClr val="292929"/>
              </a:solidFill>
              <a:latin typeface="Nunito"/>
              <a:ea typeface="Nunito"/>
              <a:cs typeface="Nunito"/>
              <a:sym typeface="Nunito"/>
            </a:endParaRPr>
          </a:p>
          <a:p>
            <a:pPr indent="0" lvl="0" marL="0" rtl="0" algn="l">
              <a:spcBef>
                <a:spcPts val="0"/>
              </a:spcBef>
              <a:spcAft>
                <a:spcPts val="0"/>
              </a:spcAft>
              <a:buNone/>
            </a:pPr>
            <a:r>
              <a:rPr lang="en" sz="1200">
                <a:solidFill>
                  <a:srgbClr val="292929"/>
                </a:solidFill>
                <a:latin typeface="Nunito"/>
                <a:ea typeface="Nunito"/>
                <a:cs typeface="Nunito"/>
                <a:sym typeface="Nunito"/>
              </a:rPr>
              <a:t>When considering a big city or suburban area will be different for everyone. Public transportation and infrastructure can also be a major obstacle in relocation. In different areas may or may not require the need for a personal vehicle to get around with the availability of streamlined public transportation. But is something to consider for the greatest level of convenience and efficiency.</a:t>
            </a:r>
            <a:endParaRPr sz="1200">
              <a:solidFill>
                <a:srgbClr val="292929"/>
              </a:solidFill>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7DAFAF"/>
            </a:gs>
            <a:gs pos="100000">
              <a:srgbClr val="466363"/>
            </a:gs>
          </a:gsLst>
          <a:path path="circle">
            <a:fillToRect b="50%" l="50%" r="50%" t="50%"/>
          </a:path>
          <a:tileRect/>
        </a:gra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cei.noaa.gov/access/monitoring/climate-at-a-glance/statewide/time-series" TargetMode="External"/><Relationship Id="rId4" Type="http://schemas.openxmlformats.org/officeDocument/2006/relationships/hyperlink" Target="https://gasprices.aaa.com/state-gas-price-averages/" TargetMode="External"/><Relationship Id="rId11" Type="http://schemas.openxmlformats.org/officeDocument/2006/relationships/hyperlink" Target="https://scholaroo.com/report/state-education-rankings/" TargetMode="External"/><Relationship Id="rId10" Type="http://schemas.openxmlformats.org/officeDocument/2006/relationships/hyperlink" Target="https://scholaroo.com/report/best-states-to-live-in/" TargetMode="External"/><Relationship Id="rId12" Type="http://schemas.openxmlformats.org/officeDocument/2006/relationships/hyperlink" Target="https://github.com/jasperdebie/VisInfo/blob/master/us-state-capitals.csv" TargetMode="External"/><Relationship Id="rId9" Type="http://schemas.openxmlformats.org/officeDocument/2006/relationships/hyperlink" Target="https://worldpopulationreview.com/state-rankings/median-household-income-by-state" TargetMode="External"/><Relationship Id="rId5" Type="http://schemas.openxmlformats.org/officeDocument/2006/relationships/hyperlink" Target="https://www.zippia.com/advice/average-cost-of-groceries-by-state/" TargetMode="External"/><Relationship Id="rId6" Type="http://schemas.openxmlformats.org/officeDocument/2006/relationships/hyperlink" Target="https://worldpopulationreview.com/state-rankings/tax-rates-by-state" TargetMode="External"/><Relationship Id="rId7" Type="http://schemas.openxmlformats.org/officeDocument/2006/relationships/hyperlink" Target="https://worldpopulationreview.com/state-rankings/sales-tax-by-state" TargetMode="External"/><Relationship Id="rId8" Type="http://schemas.openxmlformats.org/officeDocument/2006/relationships/hyperlink" Target="https://www.usnews.com/news/best-states/rankings/health-care/healthcare-qual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96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Indeed.com - </a:t>
            </a:r>
            <a:r>
              <a:rPr lang="en"/>
              <a:t>Compatibility Test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Brian Keuthan, Jenny Nguyen, Ruthlene Jeannelas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143525"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Weather</a:t>
            </a:r>
            <a:endParaRPr/>
          </a:p>
        </p:txBody>
      </p:sp>
      <p:pic>
        <p:nvPicPr>
          <p:cNvPr id="333" name="Google Shape;333;p22"/>
          <p:cNvPicPr preferRelativeResize="0"/>
          <p:nvPr/>
        </p:nvPicPr>
        <p:blipFill>
          <a:blip r:embed="rId3">
            <a:alphaModFix/>
          </a:blip>
          <a:stretch>
            <a:fillRect/>
          </a:stretch>
        </p:blipFill>
        <p:spPr>
          <a:xfrm>
            <a:off x="1143525" y="645242"/>
            <a:ext cx="7428150" cy="40457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3">
            <a:alphaModFix/>
          </a:blip>
          <a:stretch>
            <a:fillRect/>
          </a:stretch>
        </p:blipFill>
        <p:spPr>
          <a:xfrm>
            <a:off x="1303800" y="111425"/>
            <a:ext cx="4257675" cy="1809750"/>
          </a:xfrm>
          <a:prstGeom prst="rect">
            <a:avLst/>
          </a:prstGeom>
          <a:noFill/>
          <a:ln>
            <a:noFill/>
          </a:ln>
        </p:spPr>
      </p:pic>
      <p:pic>
        <p:nvPicPr>
          <p:cNvPr id="339" name="Google Shape;339;p23"/>
          <p:cNvPicPr preferRelativeResize="0"/>
          <p:nvPr/>
        </p:nvPicPr>
        <p:blipFill>
          <a:blip r:embed="rId4">
            <a:alphaModFix/>
          </a:blip>
          <a:stretch>
            <a:fillRect/>
          </a:stretch>
        </p:blipFill>
        <p:spPr>
          <a:xfrm>
            <a:off x="4287375" y="2703925"/>
            <a:ext cx="4295775" cy="1628775"/>
          </a:xfrm>
          <a:prstGeom prst="rect">
            <a:avLst/>
          </a:prstGeom>
          <a:noFill/>
          <a:ln>
            <a:noFill/>
          </a:ln>
        </p:spPr>
      </p:pic>
      <p:sp>
        <p:nvSpPr>
          <p:cNvPr id="340" name="Google Shape;340;p23"/>
          <p:cNvSpPr txBox="1"/>
          <p:nvPr/>
        </p:nvSpPr>
        <p:spPr>
          <a:xfrm>
            <a:off x="319375" y="2239775"/>
            <a:ext cx="36180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Nunito"/>
                <a:ea typeface="Nunito"/>
                <a:cs typeface="Nunito"/>
                <a:sym typeface="Nunito"/>
              </a:rPr>
              <a:t>Average Temperatures:</a:t>
            </a:r>
            <a:endParaRPr b="1" sz="2400">
              <a:latin typeface="Nunito"/>
              <a:ea typeface="Nunito"/>
              <a:cs typeface="Nunito"/>
              <a:sym typeface="Nunito"/>
            </a:endParaRPr>
          </a:p>
          <a:p>
            <a:pPr indent="0" lvl="0" marL="0" rtl="0" algn="l">
              <a:spcBef>
                <a:spcPts val="0"/>
              </a:spcBef>
              <a:spcAft>
                <a:spcPts val="0"/>
              </a:spcAft>
              <a:buNone/>
            </a:pPr>
            <a:r>
              <a:t/>
            </a:r>
            <a:endParaRPr b="1" sz="2200">
              <a:latin typeface="Nunito"/>
              <a:ea typeface="Nunito"/>
              <a:cs typeface="Nunito"/>
              <a:sym typeface="Nunito"/>
            </a:endParaRPr>
          </a:p>
          <a:p>
            <a:pPr indent="0" lvl="0" marL="0" rtl="0" algn="l">
              <a:spcBef>
                <a:spcPts val="0"/>
              </a:spcBef>
              <a:spcAft>
                <a:spcPts val="0"/>
              </a:spcAft>
              <a:buNone/>
            </a:pPr>
            <a:r>
              <a:rPr lang="en" sz="2200">
                <a:latin typeface="Nunito"/>
                <a:ea typeface="Nunito"/>
                <a:cs typeface="Nunito"/>
                <a:sym typeface="Nunito"/>
              </a:rPr>
              <a:t>Top Coldest States vs Top Warmest States</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 sz="2200">
                <a:latin typeface="Nunito"/>
                <a:ea typeface="Nunito"/>
                <a:cs typeface="Nunito"/>
                <a:sym typeface="Nunito"/>
              </a:rPr>
              <a:t>(2018 - 2022)</a:t>
            </a:r>
            <a:endParaRPr sz="2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438300"/>
            <a:ext cx="7030500" cy="53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46" name="Google Shape;346;p24"/>
          <p:cNvSpPr txBox="1"/>
          <p:nvPr>
            <p:ph idx="1" type="body"/>
          </p:nvPr>
        </p:nvSpPr>
        <p:spPr>
          <a:xfrm>
            <a:off x="1228800" y="971400"/>
            <a:ext cx="7635000" cy="355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Weather: </a:t>
            </a:r>
            <a:r>
              <a:rPr lang="en" u="sng">
                <a:solidFill>
                  <a:schemeClr val="hlink"/>
                </a:solidFill>
                <a:hlinkClick r:id="rId3"/>
              </a:rPr>
              <a:t>https://www.ncei.noaa.gov/access/monitoring/climate-at-a-glance/statewide/time-series</a:t>
            </a:r>
            <a:endParaRPr/>
          </a:p>
          <a:p>
            <a:pPr indent="0" lvl="0" marL="0" rtl="0" algn="l">
              <a:spcBef>
                <a:spcPts val="1200"/>
              </a:spcBef>
              <a:spcAft>
                <a:spcPts val="0"/>
              </a:spcAft>
              <a:buNone/>
            </a:pPr>
            <a:r>
              <a:rPr lang="en"/>
              <a:t>Cost of Living: </a:t>
            </a:r>
            <a:endParaRPr/>
          </a:p>
          <a:p>
            <a:pPr indent="-311150" lvl="0" marL="457200" rtl="0" algn="l">
              <a:spcBef>
                <a:spcPts val="1200"/>
              </a:spcBef>
              <a:spcAft>
                <a:spcPts val="0"/>
              </a:spcAft>
              <a:buSzPts val="1300"/>
              <a:buChar char="●"/>
            </a:pPr>
            <a:r>
              <a:rPr lang="en" u="sng">
                <a:solidFill>
                  <a:schemeClr val="hlink"/>
                </a:solidFill>
                <a:hlinkClick r:id="rId4"/>
              </a:rPr>
              <a:t>https://gasprices.aaa.com/state-gas-price-averages/</a:t>
            </a:r>
            <a:endParaRPr/>
          </a:p>
          <a:p>
            <a:pPr indent="-311150" lvl="0" marL="457200" rtl="0" algn="l">
              <a:spcBef>
                <a:spcPts val="0"/>
              </a:spcBef>
              <a:spcAft>
                <a:spcPts val="0"/>
              </a:spcAft>
              <a:buSzPts val="1300"/>
              <a:buChar char="●"/>
            </a:pPr>
            <a:r>
              <a:rPr lang="en" u="sng">
                <a:solidFill>
                  <a:schemeClr val="hlink"/>
                </a:solidFill>
                <a:hlinkClick r:id="rId5"/>
              </a:rPr>
              <a:t>https://www.zippia.com/advice/average-cost-of-groceries-by-state/</a:t>
            </a:r>
            <a:endParaRPr/>
          </a:p>
          <a:p>
            <a:pPr indent="-311150" lvl="0" marL="457200" rtl="0" algn="l">
              <a:spcBef>
                <a:spcPts val="0"/>
              </a:spcBef>
              <a:spcAft>
                <a:spcPts val="0"/>
              </a:spcAft>
              <a:buSzPts val="1300"/>
              <a:buChar char="●"/>
            </a:pPr>
            <a:r>
              <a:rPr lang="en" u="sng">
                <a:solidFill>
                  <a:schemeClr val="hlink"/>
                </a:solidFill>
                <a:hlinkClick r:id="rId6"/>
              </a:rPr>
              <a:t>https://worldpopulationreview.com/state-rankings/tax-rates-by-state</a:t>
            </a:r>
            <a:endParaRPr/>
          </a:p>
          <a:p>
            <a:pPr indent="-311150" lvl="0" marL="457200" rtl="0" algn="l">
              <a:spcBef>
                <a:spcPts val="0"/>
              </a:spcBef>
              <a:spcAft>
                <a:spcPts val="0"/>
              </a:spcAft>
              <a:buSzPts val="1300"/>
              <a:buChar char="●"/>
            </a:pPr>
            <a:r>
              <a:rPr lang="en" u="sng">
                <a:solidFill>
                  <a:schemeClr val="hlink"/>
                </a:solidFill>
                <a:hlinkClick r:id="rId7"/>
              </a:rPr>
              <a:t>https://worldpopulationreview.com/state-rankings/sales-tax-by-state</a:t>
            </a:r>
            <a:r>
              <a:rPr lang="en"/>
              <a:t> </a:t>
            </a:r>
            <a:endParaRPr/>
          </a:p>
          <a:p>
            <a:pPr indent="0" lvl="0" marL="0" rtl="0" algn="l">
              <a:spcBef>
                <a:spcPts val="1200"/>
              </a:spcBef>
              <a:spcAft>
                <a:spcPts val="0"/>
              </a:spcAft>
              <a:buNone/>
            </a:pPr>
            <a:r>
              <a:rPr lang="en"/>
              <a:t>Healthcare Quality: </a:t>
            </a:r>
            <a:r>
              <a:rPr lang="en" u="sng">
                <a:solidFill>
                  <a:schemeClr val="hlink"/>
                </a:solidFill>
                <a:hlinkClick r:id="rId8"/>
              </a:rPr>
              <a:t>https://www.usnews.com/news/best-states/rankings/health-care/healthcare-quality</a:t>
            </a:r>
            <a:endParaRPr/>
          </a:p>
          <a:p>
            <a:pPr indent="0" lvl="0" marL="0" rtl="0" algn="l">
              <a:spcBef>
                <a:spcPts val="1200"/>
              </a:spcBef>
              <a:spcAft>
                <a:spcPts val="0"/>
              </a:spcAft>
              <a:buNone/>
            </a:pPr>
            <a:r>
              <a:rPr lang="en"/>
              <a:t>Income: </a:t>
            </a:r>
            <a:r>
              <a:rPr lang="en" u="sng">
                <a:solidFill>
                  <a:schemeClr val="hlink"/>
                </a:solidFill>
                <a:hlinkClick r:id="rId9"/>
              </a:rPr>
              <a:t>https://worldpopulationreview.com/state-rankings/median-household-income-by-state</a:t>
            </a:r>
            <a:endParaRPr/>
          </a:p>
          <a:p>
            <a:pPr indent="0" lvl="0" marL="0" rtl="0" algn="l">
              <a:spcBef>
                <a:spcPts val="1200"/>
              </a:spcBef>
              <a:spcAft>
                <a:spcPts val="0"/>
              </a:spcAft>
              <a:buNone/>
            </a:pPr>
            <a:r>
              <a:rPr lang="en"/>
              <a:t>Quality of Life: </a:t>
            </a:r>
            <a:r>
              <a:rPr lang="en" u="sng">
                <a:solidFill>
                  <a:schemeClr val="hlink"/>
                </a:solidFill>
                <a:hlinkClick r:id="rId10"/>
              </a:rPr>
              <a:t>https://scholaroo.com/report/best-states-to-live-in/</a:t>
            </a:r>
            <a:endParaRPr/>
          </a:p>
          <a:p>
            <a:pPr indent="0" lvl="0" marL="0" rtl="0" algn="l">
              <a:spcBef>
                <a:spcPts val="1200"/>
              </a:spcBef>
              <a:spcAft>
                <a:spcPts val="0"/>
              </a:spcAft>
              <a:buNone/>
            </a:pPr>
            <a:r>
              <a:rPr lang="en"/>
              <a:t>Education: </a:t>
            </a:r>
            <a:r>
              <a:rPr lang="en" u="sng">
                <a:solidFill>
                  <a:schemeClr val="hlink"/>
                </a:solidFill>
                <a:hlinkClick r:id="rId11"/>
              </a:rPr>
              <a:t>https://scholaroo.com/report/state-education-rankings/</a:t>
            </a:r>
            <a:endParaRPr/>
          </a:p>
          <a:p>
            <a:pPr indent="0" lvl="0" marL="0" rtl="0" algn="l">
              <a:spcBef>
                <a:spcPts val="1200"/>
              </a:spcBef>
              <a:spcAft>
                <a:spcPts val="1200"/>
              </a:spcAft>
              <a:buNone/>
            </a:pPr>
            <a:r>
              <a:rPr lang="en"/>
              <a:t>Capital Coordinates: </a:t>
            </a:r>
            <a:r>
              <a:rPr lang="en" u="sng">
                <a:solidFill>
                  <a:schemeClr val="hlink"/>
                </a:solidFill>
                <a:hlinkClick r:id="rId12"/>
              </a:rPr>
              <a:t>https://github.com/jasperdebie/VisInfo/blob/master/us-state-capitals.csv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52275" y="2584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of Living - Income Tax</a:t>
            </a:r>
            <a:endParaRPr/>
          </a:p>
          <a:p>
            <a:pPr indent="0" lvl="0" marL="0" rtl="0" algn="l">
              <a:spcBef>
                <a:spcPts val="0"/>
              </a:spcBef>
              <a:spcAft>
                <a:spcPts val="0"/>
              </a:spcAft>
              <a:buNone/>
            </a:pPr>
            <a:r>
              <a:rPr b="0" lang="en" sz="1550"/>
              <a:t>States with No Income Tax Rate: Alaska, Florida, </a:t>
            </a:r>
            <a:r>
              <a:rPr b="0" lang="en" sz="1550"/>
              <a:t>Nevada</a:t>
            </a:r>
            <a:r>
              <a:rPr b="0" lang="en" sz="1550"/>
              <a:t>, S.Carolina, S.Dakota, </a:t>
            </a:r>
            <a:r>
              <a:rPr b="0" lang="en" sz="1550"/>
              <a:t>Tennessee</a:t>
            </a:r>
            <a:r>
              <a:rPr b="0" lang="en" sz="1550"/>
              <a:t>, Texas, Wyoming</a:t>
            </a:r>
            <a:endParaRPr b="0" sz="1550"/>
          </a:p>
        </p:txBody>
      </p:sp>
      <p:pic>
        <p:nvPicPr>
          <p:cNvPr id="284" name="Google Shape;284;p14"/>
          <p:cNvPicPr preferRelativeResize="0"/>
          <p:nvPr/>
        </p:nvPicPr>
        <p:blipFill>
          <a:blip r:embed="rId3">
            <a:alphaModFix/>
          </a:blip>
          <a:stretch>
            <a:fillRect/>
          </a:stretch>
        </p:blipFill>
        <p:spPr>
          <a:xfrm>
            <a:off x="1389325" y="1203950"/>
            <a:ext cx="6846451" cy="3505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3615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of Living - Sales Tax</a:t>
            </a:r>
            <a:endParaRPr/>
          </a:p>
          <a:p>
            <a:pPr indent="0" lvl="0" marL="0" rtl="0" algn="l">
              <a:spcBef>
                <a:spcPts val="0"/>
              </a:spcBef>
              <a:spcAft>
                <a:spcPts val="0"/>
              </a:spcAft>
              <a:buNone/>
            </a:pPr>
            <a:r>
              <a:rPr b="0" lang="en" sz="1550"/>
              <a:t>States with No Sales Tax Rate: Alaska, Delaware, Montana, New Hampshire, Oregon</a:t>
            </a:r>
            <a:endParaRPr/>
          </a:p>
        </p:txBody>
      </p:sp>
      <p:pic>
        <p:nvPicPr>
          <p:cNvPr id="290" name="Google Shape;290;p15"/>
          <p:cNvPicPr preferRelativeResize="0"/>
          <p:nvPr/>
        </p:nvPicPr>
        <p:blipFill>
          <a:blip r:embed="rId3">
            <a:alphaModFix/>
          </a:blip>
          <a:stretch>
            <a:fillRect/>
          </a:stretch>
        </p:blipFill>
        <p:spPr>
          <a:xfrm>
            <a:off x="1303788" y="1360800"/>
            <a:ext cx="6906125" cy="3180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231650" y="289325"/>
            <a:ext cx="7030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Cost of Living - Average House Price</a:t>
            </a:r>
            <a:endParaRPr sz="2420"/>
          </a:p>
          <a:p>
            <a:pPr indent="0" lvl="0" marL="0" rtl="0" algn="l">
              <a:spcBef>
                <a:spcPts val="0"/>
              </a:spcBef>
              <a:spcAft>
                <a:spcPts val="0"/>
              </a:spcAft>
              <a:buSzPts val="990"/>
              <a:buNone/>
            </a:pPr>
            <a:r>
              <a:rPr b="0" lang="en" sz="1295"/>
              <a:t>Top 5 States with Lowest Average House Price based on Zillow 2023: W. Virginia, Mississippi, Arkansas, Oklahoma, Iowa</a:t>
            </a:r>
            <a:endParaRPr sz="2420"/>
          </a:p>
        </p:txBody>
      </p:sp>
      <p:pic>
        <p:nvPicPr>
          <p:cNvPr id="296" name="Google Shape;296;p16"/>
          <p:cNvPicPr preferRelativeResize="0"/>
          <p:nvPr/>
        </p:nvPicPr>
        <p:blipFill>
          <a:blip r:embed="rId3">
            <a:alphaModFix/>
          </a:blip>
          <a:stretch>
            <a:fillRect/>
          </a:stretch>
        </p:blipFill>
        <p:spPr>
          <a:xfrm>
            <a:off x="1231650" y="1255525"/>
            <a:ext cx="7220599" cy="350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371075"/>
            <a:ext cx="7030500" cy="97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Cost of Living - Average Monthly Grocery Expense</a:t>
            </a:r>
            <a:endParaRPr sz="2466"/>
          </a:p>
          <a:p>
            <a:pPr indent="0" lvl="0" marL="0" rtl="0" algn="l">
              <a:spcBef>
                <a:spcPts val="0"/>
              </a:spcBef>
              <a:spcAft>
                <a:spcPts val="0"/>
              </a:spcAft>
              <a:buNone/>
            </a:pPr>
            <a:r>
              <a:rPr b="0" lang="en" sz="1438"/>
              <a:t>Top 5 States with Lowest Average Monthly Grocery Expense: New Hampshire, Kansas, Idaho, Utah, Arkansas</a:t>
            </a:r>
            <a:endParaRPr sz="2688"/>
          </a:p>
          <a:p>
            <a:pPr indent="0" lvl="0" marL="0" rtl="0" algn="l">
              <a:spcBef>
                <a:spcPts val="0"/>
              </a:spcBef>
              <a:spcAft>
                <a:spcPts val="0"/>
              </a:spcAft>
              <a:buNone/>
            </a:pPr>
            <a:r>
              <a:t/>
            </a:r>
            <a:endParaRPr/>
          </a:p>
        </p:txBody>
      </p:sp>
      <p:pic>
        <p:nvPicPr>
          <p:cNvPr id="302" name="Google Shape;302;p17"/>
          <p:cNvPicPr preferRelativeResize="0"/>
          <p:nvPr/>
        </p:nvPicPr>
        <p:blipFill>
          <a:blip r:embed="rId3">
            <a:alphaModFix/>
          </a:blip>
          <a:stretch>
            <a:fillRect/>
          </a:stretch>
        </p:blipFill>
        <p:spPr>
          <a:xfrm>
            <a:off x="1358400" y="1350275"/>
            <a:ext cx="7083524" cy="348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267975"/>
            <a:ext cx="7030500" cy="89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66"/>
              <a:t>Cost of Living - Average Gas Price</a:t>
            </a:r>
            <a:endParaRPr sz="2466"/>
          </a:p>
          <a:p>
            <a:pPr indent="0" lvl="0" marL="0" rtl="0" algn="l">
              <a:spcBef>
                <a:spcPts val="0"/>
              </a:spcBef>
              <a:spcAft>
                <a:spcPts val="0"/>
              </a:spcAft>
              <a:buNone/>
            </a:pPr>
            <a:r>
              <a:rPr b="0" lang="en" sz="1438"/>
              <a:t>Top 5 States with Lowest Average Gas Price: Mississippi, Arkansas, Alabama, Louisiana, Kansas</a:t>
            </a:r>
            <a:endParaRPr/>
          </a:p>
        </p:txBody>
      </p:sp>
      <p:pic>
        <p:nvPicPr>
          <p:cNvPr id="308" name="Google Shape;308;p18"/>
          <p:cNvPicPr preferRelativeResize="0"/>
          <p:nvPr/>
        </p:nvPicPr>
        <p:blipFill>
          <a:blip r:embed="rId3">
            <a:alphaModFix/>
          </a:blip>
          <a:stretch>
            <a:fillRect/>
          </a:stretch>
        </p:blipFill>
        <p:spPr>
          <a:xfrm>
            <a:off x="1303800" y="1255225"/>
            <a:ext cx="6942301" cy="3674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24425" y="2172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Cost of Living - Summary - Ranking</a:t>
            </a:r>
            <a:endParaRPr sz="2600"/>
          </a:p>
          <a:p>
            <a:pPr indent="0" lvl="0" marL="0" rtl="0" algn="l">
              <a:spcBef>
                <a:spcPts val="0"/>
              </a:spcBef>
              <a:spcAft>
                <a:spcPts val="0"/>
              </a:spcAft>
              <a:buNone/>
            </a:pPr>
            <a:r>
              <a:rPr b="0" lang="en" sz="1400"/>
              <a:t>Based on 5 mentioned factors for Cost of Living, top 5 states with lowest expenses:</a:t>
            </a:r>
            <a:endParaRPr b="0" sz="1400"/>
          </a:p>
          <a:p>
            <a:pPr indent="0" lvl="0" marL="0" rtl="0" algn="l">
              <a:spcBef>
                <a:spcPts val="0"/>
              </a:spcBef>
              <a:spcAft>
                <a:spcPts val="0"/>
              </a:spcAft>
              <a:buNone/>
            </a:pPr>
            <a:r>
              <a:rPr b="0" lang="en" sz="1400"/>
              <a:t>New Hampshire, S.Dakota, Arkansas, Texas, Kentucky</a:t>
            </a:r>
            <a:endParaRPr b="0" sz="1400"/>
          </a:p>
        </p:txBody>
      </p:sp>
      <p:pic>
        <p:nvPicPr>
          <p:cNvPr id="314" name="Google Shape;314;p19"/>
          <p:cNvPicPr preferRelativeResize="0"/>
          <p:nvPr/>
        </p:nvPicPr>
        <p:blipFill>
          <a:blip r:embed="rId3">
            <a:alphaModFix/>
          </a:blip>
          <a:stretch>
            <a:fillRect/>
          </a:stretch>
        </p:blipFill>
        <p:spPr>
          <a:xfrm>
            <a:off x="1389325" y="1216500"/>
            <a:ext cx="7030500" cy="3622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2172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Health Care Quality - Ranking</a:t>
            </a:r>
            <a:endParaRPr sz="2320"/>
          </a:p>
          <a:p>
            <a:pPr indent="0" lvl="0" marL="0" rtl="0" algn="l">
              <a:spcBef>
                <a:spcPts val="0"/>
              </a:spcBef>
              <a:spcAft>
                <a:spcPts val="0"/>
              </a:spcAft>
              <a:buSzPts val="990"/>
              <a:buNone/>
            </a:pPr>
            <a:r>
              <a:rPr b="0" lang="en" sz="1195"/>
              <a:t>Top 5 States with Best Health Care Quality Ranking: Hawaii, Utah, California, Alaska, Colorado.</a:t>
            </a:r>
            <a:endParaRPr b="0" sz="1195"/>
          </a:p>
          <a:p>
            <a:pPr indent="0" lvl="0" marL="0" rtl="0" algn="l">
              <a:spcBef>
                <a:spcPts val="0"/>
              </a:spcBef>
              <a:spcAft>
                <a:spcPts val="0"/>
              </a:spcAft>
              <a:buSzPts val="990"/>
              <a:buNone/>
            </a:pPr>
            <a:r>
              <a:rPr b="0" lang="en" sz="1195"/>
              <a:t>Based On: Hospital Quality, Medicare Quality, Nursing Home Quality, Preventative Admissions.</a:t>
            </a:r>
            <a:endParaRPr b="0" sz="1095"/>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20"/>
          <p:cNvPicPr preferRelativeResize="0"/>
          <p:nvPr/>
        </p:nvPicPr>
        <p:blipFill>
          <a:blip r:embed="rId3">
            <a:alphaModFix/>
          </a:blip>
          <a:stretch>
            <a:fillRect/>
          </a:stretch>
        </p:blipFill>
        <p:spPr>
          <a:xfrm>
            <a:off x="1114538" y="1494625"/>
            <a:ext cx="7409025" cy="343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271550" y="2634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latin typeface="Nunito"/>
                <a:ea typeface="Nunito"/>
                <a:cs typeface="Nunito"/>
                <a:sym typeface="Nunito"/>
              </a:rPr>
              <a:t>W</a:t>
            </a:r>
            <a:r>
              <a:rPr lang="en" sz="2820">
                <a:latin typeface="Nunito"/>
                <a:ea typeface="Nunito"/>
                <a:cs typeface="Nunito"/>
                <a:sym typeface="Nunito"/>
              </a:rPr>
              <a:t>hat other factors can affect your decision?</a:t>
            </a:r>
            <a:endParaRPr sz="2820">
              <a:latin typeface="Nunito"/>
              <a:ea typeface="Nunito"/>
              <a:cs typeface="Nunito"/>
              <a:sym typeface="Nunito"/>
            </a:endParaRPr>
          </a:p>
        </p:txBody>
      </p:sp>
      <p:sp>
        <p:nvSpPr>
          <p:cNvPr id="327" name="Google Shape;327;p21"/>
          <p:cNvSpPr txBox="1"/>
          <p:nvPr>
            <p:ph idx="1" type="body"/>
          </p:nvPr>
        </p:nvSpPr>
        <p:spPr>
          <a:xfrm>
            <a:off x="841950" y="1350225"/>
            <a:ext cx="7460100" cy="3195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600"/>
              <a:t>Politics</a:t>
            </a:r>
            <a:endParaRPr sz="1600"/>
          </a:p>
          <a:p>
            <a:pPr indent="0" lvl="0" marL="0" rtl="0" algn="ctr">
              <a:spcBef>
                <a:spcPts val="1200"/>
              </a:spcBef>
              <a:spcAft>
                <a:spcPts val="0"/>
              </a:spcAft>
              <a:buNone/>
            </a:pPr>
            <a:r>
              <a:rPr lang="en" sz="1600"/>
              <a:t>Transportation</a:t>
            </a:r>
            <a:endParaRPr sz="1600"/>
          </a:p>
          <a:p>
            <a:pPr indent="0" lvl="0" marL="0" rtl="0" algn="ctr">
              <a:spcBef>
                <a:spcPts val="1200"/>
              </a:spcBef>
              <a:spcAft>
                <a:spcPts val="0"/>
              </a:spcAft>
              <a:buNone/>
            </a:pPr>
            <a:r>
              <a:rPr lang="en" sz="1600"/>
              <a:t>Culture</a:t>
            </a:r>
            <a:endParaRPr sz="1600"/>
          </a:p>
          <a:p>
            <a:pPr indent="0" lvl="0" marL="0" rtl="0" algn="ctr">
              <a:spcBef>
                <a:spcPts val="1200"/>
              </a:spcBef>
              <a:spcAft>
                <a:spcPts val="0"/>
              </a:spcAft>
              <a:buNone/>
            </a:pPr>
            <a:r>
              <a:rPr lang="en" sz="1600"/>
              <a:t>Weather</a:t>
            </a:r>
            <a:endParaRPr sz="1600"/>
          </a:p>
          <a:p>
            <a:pPr indent="0" lvl="0" marL="0" rtl="0" algn="ctr">
              <a:spcBef>
                <a:spcPts val="1200"/>
              </a:spcBef>
              <a:spcAft>
                <a:spcPts val="0"/>
              </a:spcAft>
              <a:buNone/>
            </a:pPr>
            <a:r>
              <a:rPr lang="en" sz="1600"/>
              <a:t>C</a:t>
            </a:r>
            <a:r>
              <a:rPr lang="en" sz="1600"/>
              <a:t>areer opportunities</a:t>
            </a:r>
            <a:endParaRPr sz="1600"/>
          </a:p>
          <a:p>
            <a:pPr indent="0" lvl="0" marL="0" rtl="0" algn="ctr">
              <a:spcBef>
                <a:spcPts val="1200"/>
              </a:spcBef>
              <a:spcAft>
                <a:spcPts val="0"/>
              </a:spcAft>
              <a:buNone/>
            </a:pPr>
            <a:r>
              <a:rPr lang="en" sz="1600"/>
              <a:t>Infrastructure</a:t>
            </a:r>
            <a:endParaRPr sz="1600"/>
          </a:p>
          <a:p>
            <a:pPr indent="0" lvl="0" marL="0" rtl="0" algn="l">
              <a:spcBef>
                <a:spcPts val="1200"/>
              </a:spcBef>
              <a:spcAft>
                <a:spcPts val="1200"/>
              </a:spcAft>
              <a:buNone/>
            </a:pPr>
            <a:r>
              <a:rPr lang="en" sz="1600"/>
              <a:t>Exploratory</a:t>
            </a:r>
            <a:r>
              <a:rPr lang="en" sz="1600"/>
              <a:t> areas to consider that can impact the decision for job seekers to relocate.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