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80" r:id="rId4"/>
    <p:sldId id="281" r:id="rId5"/>
    <p:sldId id="282" r:id="rId6"/>
    <p:sldId id="274" r:id="rId7"/>
    <p:sldId id="275" r:id="rId8"/>
    <p:sldId id="283" r:id="rId9"/>
    <p:sldId id="284" r:id="rId10"/>
    <p:sldId id="277" r:id="rId11"/>
    <p:sldId id="278" r:id="rId12"/>
    <p:sldId id="27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9E8639-DC19-4CFA-A61A-C518B43695D4}" v="7" dt="2025-02-19T09:28:28.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2/21/2025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2/21/2025</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2/21/2025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2/21/2025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flask.palletsprojects.com/" TargetMode="External"/><Relationship Id="rId2" Type="http://schemas.openxmlformats.org/officeDocument/2006/relationships/hyperlink" Target="https://github.com/"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996984"/>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691680" y="2251318"/>
            <a:ext cx="4857370" cy="2954655"/>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1600" b="1" dirty="0">
                <a:latin typeface="Times New Roman" panose="02020603050405020304" pitchFamily="18" charset="0"/>
                <a:cs typeface="Times New Roman" panose="02020603050405020304" pitchFamily="18" charset="0"/>
              </a:rPr>
              <a:t>Bhavya Kakkar [Leader]</a:t>
            </a:r>
          </a:p>
          <a:p>
            <a:r>
              <a:rPr lang="en-US" sz="1600" b="1" dirty="0">
                <a:latin typeface="Times New Roman" panose="02020603050405020304" pitchFamily="18" charset="0"/>
                <a:cs typeface="Times New Roman" panose="02020603050405020304" pitchFamily="18" charset="0"/>
              </a:rPr>
              <a:t>2410993144</a:t>
            </a:r>
          </a:p>
          <a:p>
            <a:r>
              <a:rPr lang="en-US" sz="1600" b="1" dirty="0">
                <a:latin typeface="Times New Roman" panose="02020603050405020304" pitchFamily="18" charset="0"/>
                <a:cs typeface="Times New Roman" panose="02020603050405020304" pitchFamily="18" charset="0"/>
              </a:rPr>
              <a:t>Aditya </a:t>
            </a:r>
          </a:p>
          <a:p>
            <a:r>
              <a:rPr lang="en-US" sz="1600" b="1" dirty="0">
                <a:latin typeface="Times New Roman" panose="02020603050405020304" pitchFamily="18" charset="0"/>
                <a:cs typeface="Times New Roman" panose="02020603050405020304" pitchFamily="18" charset="0"/>
              </a:rPr>
              <a:t>2410993100</a:t>
            </a:r>
          </a:p>
          <a:p>
            <a:r>
              <a:rPr lang="en-US" sz="1600" b="1" dirty="0">
                <a:latin typeface="Times New Roman" panose="02020603050405020304" pitchFamily="18" charset="0"/>
                <a:cs typeface="Times New Roman" panose="02020603050405020304" pitchFamily="18" charset="0"/>
              </a:rPr>
              <a:t>Akash Sharma</a:t>
            </a:r>
          </a:p>
          <a:p>
            <a:r>
              <a:rPr lang="en-US" sz="1600" b="1" dirty="0">
                <a:latin typeface="Times New Roman" panose="02020603050405020304" pitchFamily="18" charset="0"/>
                <a:cs typeface="Times New Roman" panose="02020603050405020304" pitchFamily="18" charset="0"/>
              </a:rPr>
              <a:t>2410993102</a:t>
            </a:r>
          </a:p>
          <a:p>
            <a:r>
              <a:rPr lang="en-US" sz="1600" b="1" dirty="0">
                <a:latin typeface="Times New Roman" panose="02020603050405020304" pitchFamily="18" charset="0"/>
                <a:cs typeface="Times New Roman" panose="02020603050405020304" pitchFamily="18" charset="0"/>
              </a:rPr>
              <a:t>Bhavya Singla</a:t>
            </a:r>
          </a:p>
          <a:p>
            <a:r>
              <a:rPr lang="en-US" sz="1600" b="1" dirty="0">
                <a:latin typeface="Times New Roman" panose="02020603050405020304" pitchFamily="18" charset="0"/>
                <a:cs typeface="Times New Roman" panose="02020603050405020304" pitchFamily="18" charset="0"/>
              </a:rPr>
              <a:t>2410993146</a:t>
            </a:r>
          </a:p>
          <a:p>
            <a:r>
              <a:rPr lang="en-US" sz="2000" dirty="0">
                <a:latin typeface="Times New Roman" pitchFamily="18" charset="0"/>
                <a:cs typeface="Times New Roman" pitchFamily="18" charset="0"/>
              </a:rPr>
              <a:t>Faculty Coordinator:</a:t>
            </a:r>
            <a:endParaRPr lang="en-US" dirty="0">
              <a:solidFill>
                <a:schemeClr val="bg1"/>
              </a:solidFill>
            </a:endParaRPr>
          </a:p>
          <a:p>
            <a:r>
              <a:rPr lang="en-US" b="1" dirty="0">
                <a:latin typeface="Times New Roman" panose="02020603050405020304" pitchFamily="18" charset="0"/>
                <a:cs typeface="Times New Roman" panose="02020603050405020304" pitchFamily="18" charset="0"/>
              </a:rPr>
              <a:t>Ratan Lal Gupta</a:t>
            </a: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Bonus Feature(optional)</a:t>
            </a:r>
          </a:p>
        </p:txBody>
      </p:sp>
      <p:sp>
        <p:nvSpPr>
          <p:cNvPr id="3" name="Rectangle 2"/>
          <p:cNvSpPr/>
          <p:nvPr/>
        </p:nvSpPr>
        <p:spPr>
          <a:xfrm>
            <a:off x="395536" y="1196752"/>
            <a:ext cx="8136904" cy="5324535"/>
          </a:xfrm>
          <a:prstGeom prst="rect">
            <a:avLst/>
          </a:prstGeom>
        </p:spPr>
        <p:txBody>
          <a:bodyPr wrap="square">
            <a:spAutoFit/>
          </a:bodyPr>
          <a:lstStyle/>
          <a:p>
            <a:pPr>
              <a:buFont typeface="Arial" pitchFamily="34" charset="0"/>
              <a:buChar char="•"/>
            </a:pPr>
            <a:r>
              <a:rPr lang="en-US" sz="3200" dirty="0"/>
              <a:t> </a:t>
            </a:r>
            <a:r>
              <a:rPr lang="en-US" sz="2400" b="1" dirty="0">
                <a:latin typeface="Times New Roman" panose="02020603050405020304" pitchFamily="18" charset="0"/>
                <a:cs typeface="Times New Roman" panose="02020603050405020304" pitchFamily="18" charset="0"/>
              </a:rPr>
              <a:t>Pagination for Doctor Listings and Appointment Histories:</a:t>
            </a:r>
            <a:br>
              <a:rPr lang="en-US" sz="3200" dirty="0"/>
            </a:br>
            <a:r>
              <a:rPr lang="en-US" sz="2800" dirty="0">
                <a:latin typeface="Times New Roman" panose="02020603050405020304" pitchFamily="18" charset="0"/>
                <a:cs typeface="Times New Roman" panose="02020603050405020304" pitchFamily="18" charset="0"/>
              </a:rPr>
              <a:t>Enhances user experience by dividing large datasets into manageable pages, ensuring faster load times and easier navigation through doctor listings and past appointments.</a:t>
            </a:r>
          </a:p>
          <a:p>
            <a:pPr>
              <a:buFont typeface="Arial"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itchFamily="34" charset="0"/>
              <a:buChar char="•"/>
            </a:pPr>
            <a:r>
              <a:rPr lang="en-US" sz="2400" b="1" dirty="0">
                <a:latin typeface="Times New Roman" panose="02020603050405020304" pitchFamily="18" charset="0"/>
                <a:cs typeface="Times New Roman" panose="02020603050405020304" pitchFamily="18" charset="0"/>
              </a:rPr>
              <a:t>Infinite Scrolling on Doctor Search Results or Appointment Lists:</a:t>
            </a:r>
            <a:br>
              <a:rPr lang="en-US" sz="2800" dirty="0"/>
            </a:br>
            <a:r>
              <a:rPr lang="en-US" sz="2800" dirty="0">
                <a:latin typeface="Times New Roman" panose="02020603050405020304" pitchFamily="18" charset="0"/>
                <a:cs typeface="Times New Roman" panose="02020603050405020304" pitchFamily="18" charset="0"/>
              </a:rPr>
              <a:t>Provides a seamless browsing experience by dynamically loading more doctors or appointments as the user scrolls, eliminating the need for manual pagination and enhancing accessibility.</a:t>
            </a: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5262979"/>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Doccure Healthcare Booking System</a:t>
            </a:r>
            <a:r>
              <a:rPr lang="en-US" sz="2800" dirty="0">
                <a:latin typeface="Times New Roman" panose="02020603050405020304" pitchFamily="18" charset="0"/>
                <a:cs typeface="Times New Roman" panose="02020603050405020304" pitchFamily="18" charset="0"/>
              </a:rPr>
              <a:t> revolutionizes the way patients connect with healthcare providers by offering a seamless, efficient, and user-friendly appointment scheduling platform. By leveraging </a:t>
            </a:r>
            <a:r>
              <a:rPr lang="en-US" sz="2800" b="1" dirty="0">
                <a:latin typeface="Times New Roman" panose="02020603050405020304" pitchFamily="18" charset="0"/>
                <a:cs typeface="Times New Roman" panose="02020603050405020304" pitchFamily="18" charset="0"/>
              </a:rPr>
              <a:t>Flask</a:t>
            </a:r>
            <a:r>
              <a:rPr lang="en-US" sz="2800" dirty="0">
                <a:latin typeface="Times New Roman" panose="02020603050405020304" pitchFamily="18" charset="0"/>
                <a:cs typeface="Times New Roman" panose="02020603050405020304" pitchFamily="18" charset="0"/>
              </a:rPr>
              <a:t> and modern web technologies, it addresses key challenges such as long wait times, scheduling conflicts, and administrative burdens. With features like </a:t>
            </a:r>
            <a:r>
              <a:rPr lang="en-US" sz="2800" b="1" dirty="0">
                <a:latin typeface="Times New Roman" panose="02020603050405020304" pitchFamily="18" charset="0"/>
                <a:cs typeface="Times New Roman" panose="02020603050405020304" pitchFamily="18" charset="0"/>
              </a:rPr>
              <a:t>real-time availability updates, secure authentication, and enhanced user experience elements</a:t>
            </a:r>
            <a:r>
              <a:rPr lang="en-US" sz="2800" dirty="0">
                <a:latin typeface="Times New Roman" panose="02020603050405020304" pitchFamily="18" charset="0"/>
                <a:cs typeface="Times New Roman" panose="02020603050405020304" pitchFamily="18" charset="0"/>
              </a:rPr>
              <a:t> such as pagination and infinite scrolling, Doccure ensures a hassle-free healthcare journey for both patients and medical professionals. </a:t>
            </a: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3908762"/>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GitHub Repository</a:t>
            </a:r>
            <a:r>
              <a:rPr lang="en-US" sz="2400" dirty="0">
                <a:latin typeface="Times New Roman" panose="02020603050405020304" pitchFamily="18" charset="0"/>
                <a:cs typeface="Times New Roman" panose="02020603050405020304" pitchFamily="18" charset="0"/>
              </a:rPr>
              <a:t> – Source code and documentation for Flask-based healthcare appointment systems.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https://github.com</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Flask Documentation</a:t>
            </a:r>
            <a:r>
              <a:rPr lang="en-US" sz="2400" dirty="0">
                <a:latin typeface="Times New Roman" panose="02020603050405020304" pitchFamily="18" charset="0"/>
                <a:cs typeface="Times New Roman" panose="02020603050405020304" pitchFamily="18" charset="0"/>
              </a:rPr>
              <a:t> – Official documentation for Flask, the web framework used in this project.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IN" sz="2400" dirty="0">
                <a:hlinkClick r:id="rId3"/>
              </a:rPr>
              <a:t>https://flask.palletsprojects</a:t>
            </a:r>
            <a:r>
              <a:rPr lang="en-IN" sz="2400">
                <a:hlinkClick r:id="rId3"/>
              </a:rPr>
              <a:t>.com</a:t>
            </a:r>
            <a:endParaRPr lang="en-IN" sz="2400"/>
          </a:p>
          <a:p>
            <a:endParaRPr lang="en-IN" sz="2400" dirty="0"/>
          </a:p>
          <a:p>
            <a:r>
              <a:rPr lang="en-US" sz="2400" dirty="0">
                <a:latin typeface="Times New Roman" panose="02020603050405020304" pitchFamily="18" charset="0"/>
                <a:cs typeface="Times New Roman" panose="02020603050405020304" pitchFamily="18" charset="0"/>
              </a:rPr>
              <a:t>These references were instrumental in building, refining, and optimizing the </a:t>
            </a:r>
            <a:r>
              <a:rPr lang="en-US" sz="2400" b="1" dirty="0">
                <a:latin typeface="Times New Roman" panose="02020603050405020304" pitchFamily="18" charset="0"/>
                <a:cs typeface="Times New Roman" panose="02020603050405020304" pitchFamily="18" charset="0"/>
              </a:rPr>
              <a:t>Doccure Healthcare Booking System</a:t>
            </a:r>
            <a:r>
              <a:rPr lang="en-US" sz="2400" dirty="0">
                <a:latin typeface="Times New Roman" panose="02020603050405020304" pitchFamily="18" charset="0"/>
                <a:cs typeface="Times New Roman" panose="02020603050405020304" pitchFamily="18" charset="0"/>
              </a:rPr>
              <a:t>.</a:t>
            </a:r>
          </a:p>
          <a:p>
            <a:r>
              <a:rPr lang="en-US" sz="3200" dirty="0">
                <a:latin typeface="Times New Roman" pitchFamily="18" charset="0"/>
                <a:cs typeface="Times New Roman" pitchFamily="18" charset="0"/>
              </a:rPr>
              <a:t>  </a:t>
            </a: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5386090"/>
          </a:xfrm>
          <a:prstGeom prst="rect">
            <a:avLst/>
          </a:prstGeom>
          <a:noFill/>
        </p:spPr>
        <p:txBody>
          <a:bodyPr wrap="square" rtlCol="0">
            <a:spAutoFit/>
          </a:bodyPr>
          <a:lstStyle/>
          <a:p>
            <a:pPr>
              <a:buFont typeface="Arial" pitchFamily="34" charset="0"/>
              <a:buChar char="•"/>
            </a:pPr>
            <a:r>
              <a:rPr lang="en-US" sz="3200" dirty="0">
                <a:latin typeface="Times New Roman" pitchFamily="18" charset="0"/>
                <a:cs typeface="Times New Roman" pitchFamily="18" charset="0"/>
              </a:rPr>
              <a:t> Title</a:t>
            </a:r>
          </a:p>
          <a:p>
            <a:pPr>
              <a:buFont typeface="Arial" pitchFamily="34" charset="0"/>
              <a:buChar char="•"/>
            </a:pPr>
            <a:r>
              <a:rPr lang="en-US" sz="3200" dirty="0">
                <a:latin typeface="Times New Roman" pitchFamily="18" charset="0"/>
                <a:cs typeface="Times New Roman" pitchFamily="18" charset="0"/>
              </a:rPr>
              <a:t> Introduction</a:t>
            </a:r>
          </a:p>
          <a:p>
            <a:pPr>
              <a:buFont typeface="Arial" pitchFamily="34" charset="0"/>
              <a:buChar char="•"/>
            </a:pPr>
            <a:r>
              <a:rPr lang="en-US" sz="3200" dirty="0">
                <a:latin typeface="Times New Roman" pitchFamily="18" charset="0"/>
                <a:cs typeface="Times New Roman" pitchFamily="18" charset="0"/>
              </a:rPr>
              <a:t> Problem Statement</a:t>
            </a:r>
          </a:p>
          <a:p>
            <a:pPr>
              <a:buFont typeface="Arial" pitchFamily="34" charset="0"/>
              <a:buChar char="•"/>
            </a:pPr>
            <a:r>
              <a:rPr lang="en-US" sz="3200" dirty="0">
                <a:latin typeface="Times New Roman" pitchFamily="18" charset="0"/>
                <a:cs typeface="Times New Roman" pitchFamily="18" charset="0"/>
              </a:rPr>
              <a:t> Technical Details</a:t>
            </a:r>
          </a:p>
          <a:p>
            <a:pPr>
              <a:buFont typeface="Arial" pitchFamily="34" charset="0"/>
              <a:buChar char="•"/>
            </a:pPr>
            <a:r>
              <a:rPr lang="en-US" sz="3200" dirty="0">
                <a:latin typeface="Times New Roman" pitchFamily="18" charset="0"/>
                <a:cs typeface="Times New Roman" pitchFamily="18" charset="0"/>
              </a:rPr>
              <a:t> Key Features </a:t>
            </a:r>
          </a:p>
          <a:p>
            <a:pPr>
              <a:buFont typeface="Arial" pitchFamily="34" charset="0"/>
              <a:buChar char="•"/>
            </a:pPr>
            <a:r>
              <a:rPr lang="en-US" sz="3200" dirty="0">
                <a:latin typeface="Times New Roman" pitchFamily="18" charset="0"/>
                <a:cs typeface="Times New Roman" pitchFamily="18" charset="0"/>
              </a:rPr>
              <a:t> Project Highlights</a:t>
            </a:r>
          </a:p>
          <a:p>
            <a:pPr>
              <a:buFont typeface="Arial" pitchFamily="34" charset="0"/>
              <a:buChar char="•"/>
            </a:pPr>
            <a:r>
              <a:rPr lang="en-US" sz="3200" dirty="0">
                <a:latin typeface="Times New Roman" pitchFamily="18" charset="0"/>
                <a:cs typeface="Times New Roman" pitchFamily="18" charset="0"/>
              </a:rPr>
              <a:t> Bonus Feature</a:t>
            </a:r>
          </a:p>
          <a:p>
            <a:pPr>
              <a:buFont typeface="Arial" pitchFamily="34" charset="0"/>
              <a:buChar char="•"/>
            </a:pPr>
            <a:r>
              <a:rPr lang="en-US" sz="3200" dirty="0">
                <a:latin typeface="Times New Roman" pitchFamily="18" charset="0"/>
                <a:cs typeface="Times New Roman" pitchFamily="18" charset="0"/>
              </a:rPr>
              <a:t> Conclusion</a:t>
            </a:r>
          </a:p>
          <a:p>
            <a:pPr>
              <a:buFont typeface="Arial" pitchFamily="34" charset="0"/>
              <a:buChar char="•"/>
            </a:pPr>
            <a:r>
              <a:rPr lang="en-US" sz="3200" dirty="0">
                <a:latin typeface="Times New Roman" pitchFamily="18" charset="0"/>
                <a:cs typeface="Times New Roman" pitchFamily="18" charset="0"/>
              </a:rPr>
              <a:t> 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17CA-222A-0432-09A6-59A1AF278A11}"/>
              </a:ext>
            </a:extLst>
          </p:cNvPr>
          <p:cNvSpPr>
            <a:spLocks noGrp="1"/>
          </p:cNvSpPr>
          <p:nvPr>
            <p:ph type="title"/>
          </p:nvPr>
        </p:nvSpPr>
        <p:spPr/>
        <p:txBody>
          <a:bodyPr/>
          <a:lstStyle/>
          <a:p>
            <a:pPr algn="l"/>
            <a:r>
              <a:rPr lang="en-US" dirty="0"/>
              <a:t>  Title</a:t>
            </a:r>
            <a:endParaRPr lang="en-IN" dirty="0"/>
          </a:p>
        </p:txBody>
      </p:sp>
      <p:sp>
        <p:nvSpPr>
          <p:cNvPr id="3" name="Content Placeholder 2">
            <a:extLst>
              <a:ext uri="{FF2B5EF4-FFF2-40B4-BE49-F238E27FC236}">
                <a16:creationId xmlns:a16="http://schemas.microsoft.com/office/drawing/2014/main" id="{10186AF3-67A6-2D54-A9F5-54DD264E635F}"/>
              </a:ext>
            </a:extLst>
          </p:cNvPr>
          <p:cNvSpPr>
            <a:spLocks noGrp="1"/>
          </p:cNvSpPr>
          <p:nvPr>
            <p:ph idx="1"/>
          </p:nvPr>
        </p:nvSpPr>
        <p:spPr/>
        <p:txBody>
          <a:bodyPr/>
          <a:lstStyle/>
          <a:p>
            <a:pPr marL="0" indent="0" algn="ctr">
              <a:buNone/>
            </a:pPr>
            <a:r>
              <a:rPr lang="en-US" sz="2400" b="1" dirty="0"/>
              <a:t>DOCCURE – Healthcare Booking Appointment System</a:t>
            </a:r>
          </a:p>
          <a:p>
            <a:pPr marL="0" indent="0" algn="ctr">
              <a:buNone/>
            </a:pPr>
            <a:endParaRPr lang="en-US" b="1" dirty="0"/>
          </a:p>
          <a:p>
            <a:pPr marL="0" indent="0" algn="ctr">
              <a:buNone/>
            </a:pPr>
            <a:r>
              <a:rPr lang="en-US" sz="2800" dirty="0"/>
              <a:t>This presentation showcases the development and implementation of "Doccure“, a web-based healthcare booking appointment system built using the Flask framework in Python. </a:t>
            </a:r>
          </a:p>
          <a:p>
            <a:pPr marL="0" indent="0" algn="ctr">
              <a:buNone/>
            </a:pPr>
            <a:r>
              <a:rPr lang="en-US" sz="2800" dirty="0"/>
              <a:t>The primary goal of this project is to streamline the process of booking medical appointments by providing an efficient, user-friendly, and automated system for patients, doctors, and administrators.</a:t>
            </a:r>
          </a:p>
          <a:p>
            <a:pPr marL="0" indent="0">
              <a:buNone/>
            </a:pPr>
            <a:endParaRPr lang="en-US" sz="1800" b="1" dirty="0"/>
          </a:p>
          <a:p>
            <a:pPr marL="0" indent="0" algn="ctr">
              <a:buNone/>
            </a:pPr>
            <a:endParaRPr lang="en-US" b="1"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291057297"/>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4E8D-4A74-072A-E6A5-40C6977567E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6F9AB02-03E5-2ACD-F175-D38808659A43}"/>
              </a:ext>
            </a:extLst>
          </p:cNvPr>
          <p:cNvSpPr>
            <a:spLocks noGrp="1"/>
          </p:cNvSpPr>
          <p:nvPr>
            <p:ph idx="1"/>
          </p:nvPr>
        </p:nvSpPr>
        <p:spPr>
          <a:xfrm>
            <a:off x="251520" y="1556792"/>
            <a:ext cx="8229600" cy="4525963"/>
          </a:xfrm>
        </p:spPr>
        <p:txBody>
          <a:bodyPr/>
          <a:lstStyle/>
          <a:p>
            <a:pPr marL="0" indent="0">
              <a:buNone/>
            </a:pPr>
            <a:r>
              <a:rPr lang="en-US" sz="2400" b="1" dirty="0"/>
              <a:t>Overview of project:</a:t>
            </a:r>
          </a:p>
          <a:p>
            <a:pPr marL="0" indent="0">
              <a:buNone/>
            </a:pPr>
            <a:r>
              <a:rPr lang="en-US" sz="2400" dirty="0"/>
              <a:t>In today’s fast-paced world, healthcare accessibility is a crucial aspect of patient well-being. Traditional methods of booking doctor appointments are often inefficient, time-consuming, and prone to errors. </a:t>
            </a:r>
          </a:p>
          <a:p>
            <a:pPr marL="0" indent="0">
              <a:buNone/>
            </a:pPr>
            <a:r>
              <a:rPr lang="en-US" sz="2400" b="1" dirty="0"/>
              <a:t>Objective of System:</a:t>
            </a:r>
          </a:p>
          <a:p>
            <a:pPr marL="0" indent="0">
              <a:buNone/>
            </a:pPr>
            <a:r>
              <a:rPr lang="en-US" sz="2400" dirty="0"/>
              <a:t>"Doccure" is designed to address these issues by offering a seamless  appointment booking experience. The system enables patients to find doctors, schedule appointments. Doctors can efficiently manage their schedules, while administrators oversee the entire system’s functioning.</a:t>
            </a:r>
            <a:endParaRPr lang="en-US" sz="2400" b="1" dirty="0"/>
          </a:p>
          <a:p>
            <a:pPr marL="0" indent="0">
              <a:buNone/>
            </a:pPr>
            <a:endParaRPr lang="en-IN" b="1" dirty="0"/>
          </a:p>
        </p:txBody>
      </p:sp>
    </p:spTree>
    <p:extLst>
      <p:ext uri="{BB962C8B-B14F-4D97-AF65-F5344CB8AC3E}">
        <p14:creationId xmlns:p14="http://schemas.microsoft.com/office/powerpoint/2010/main" val="2931468729"/>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B80D-608E-A8F6-772E-2006AF38981F}"/>
              </a:ext>
            </a:extLst>
          </p:cNvPr>
          <p:cNvSpPr>
            <a:spLocks noGrp="1"/>
          </p:cNvSpPr>
          <p:nvPr>
            <p:ph type="title"/>
          </p:nvPr>
        </p:nvSpPr>
        <p:spPr>
          <a:xfrm>
            <a:off x="-1404664" y="21021"/>
            <a:ext cx="6477000" cy="838200"/>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A4289D1-4E4F-5CF0-7AA2-7D0C122019D0}"/>
              </a:ext>
            </a:extLst>
          </p:cNvPr>
          <p:cNvSpPr>
            <a:spLocks noGrp="1"/>
          </p:cNvSpPr>
          <p:nvPr>
            <p:ph idx="1"/>
          </p:nvPr>
        </p:nvSpPr>
        <p:spPr/>
        <p:txBody>
          <a:bodyPr/>
          <a:lstStyle/>
          <a:p>
            <a:r>
              <a:rPr lang="en-US" sz="2000" b="1" dirty="0"/>
              <a:t>Long Wait Times:    </a:t>
            </a:r>
            <a:r>
              <a:rPr lang="en-US" sz="2000" dirty="0"/>
              <a:t>Patients often experience extended waiting periods due to inefficient appointment scheduling and high demand for doctors.</a:t>
            </a:r>
          </a:p>
          <a:p>
            <a:endParaRPr lang="en-US" sz="2000" b="1" dirty="0"/>
          </a:p>
          <a:p>
            <a:r>
              <a:rPr lang="en-US" sz="2000" b="1" dirty="0"/>
              <a:t>Scheduling Conflicts</a:t>
            </a:r>
            <a:r>
              <a:rPr lang="en-US" sz="2000" dirty="0"/>
              <a:t> – Manual appointment management leads to overlapping bookings and scheduling errors, causing inconvenience for both patients and doctors.</a:t>
            </a:r>
          </a:p>
          <a:p>
            <a:endParaRPr lang="en-US" sz="2000" b="1" dirty="0"/>
          </a:p>
          <a:p>
            <a:r>
              <a:rPr lang="en-US" sz="2000" b="1" dirty="0"/>
              <a:t>Lack of Real-Time Availability Updates</a:t>
            </a:r>
            <a:r>
              <a:rPr lang="en-US" sz="2000" dirty="0"/>
              <a:t> – Patients struggle to find available doctors as traditional systems do not provide real-time status updates.</a:t>
            </a:r>
          </a:p>
          <a:p>
            <a:endParaRPr lang="en-US" sz="2000" b="1" dirty="0"/>
          </a:p>
          <a:p>
            <a:r>
              <a:rPr lang="en-US" sz="2000" b="1" dirty="0"/>
              <a:t>Difficulty in Maintaining Medical Records</a:t>
            </a:r>
            <a:r>
              <a:rPr lang="en-US" sz="2000" dirty="0"/>
              <a:t> – Paper-based or outdated digital record-keeping makes it hard to access patient history quickly and accurately.</a:t>
            </a:r>
            <a:endParaRPr lang="en-IN" sz="2000" b="1" dirty="0"/>
          </a:p>
        </p:txBody>
      </p:sp>
    </p:spTree>
    <p:extLst>
      <p:ext uri="{BB962C8B-B14F-4D97-AF65-F5344CB8AC3E}">
        <p14:creationId xmlns:p14="http://schemas.microsoft.com/office/powerpoint/2010/main" val="3607193509"/>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251520" y="1412776"/>
            <a:ext cx="8136904" cy="6001643"/>
          </a:xfrm>
          <a:prstGeom prst="rect">
            <a:avLst/>
          </a:prstGeom>
        </p:spPr>
        <p:txBody>
          <a:bodyPr wrap="square">
            <a:spAutoFit/>
          </a:bodyPr>
          <a:lstStyle/>
          <a:p>
            <a:r>
              <a:rPr lang="en-US" sz="2400" dirty="0"/>
              <a:t>The "Doccure" system is divided into three main modules:</a:t>
            </a:r>
          </a:p>
          <a:p>
            <a:endParaRPr lang="en-US" sz="2400" dirty="0"/>
          </a:p>
          <a:p>
            <a:r>
              <a:rPr lang="en-US" sz="2400" b="1" dirty="0">
                <a:latin typeface="Times New Roman" panose="02020603050405020304" pitchFamily="18" charset="0"/>
                <a:cs typeface="Times New Roman" panose="02020603050405020304" pitchFamily="18" charset="0"/>
              </a:rPr>
              <a:t>Patient Module:</a:t>
            </a:r>
          </a:p>
          <a:p>
            <a:r>
              <a:rPr lang="en-US" sz="2400" dirty="0">
                <a:latin typeface="Times New Roman" panose="02020603050405020304" pitchFamily="18" charset="0"/>
                <a:cs typeface="Times New Roman" panose="02020603050405020304" pitchFamily="18" charset="0"/>
              </a:rPr>
              <a:t>Patients can register, log in, browse doctors based on specialty and location, book appointments, and view their medical history. They receive real-time notifications about their bookings and prescriptions.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Doctor Module:</a:t>
            </a:r>
          </a:p>
          <a:p>
            <a:r>
              <a:rPr lang="en-US" sz="2400" dirty="0">
                <a:latin typeface="Times New Roman" panose="02020603050405020304" pitchFamily="18" charset="0"/>
                <a:cs typeface="Times New Roman" panose="02020603050405020304" pitchFamily="18" charset="0"/>
              </a:rPr>
              <a:t>Doctors have dedicated profiles where they can set their availability, accept or decline appointments, and access patient reports. They can also generate prescriptions and provide follow-up recommendations.</a:t>
            </a:r>
            <a:endParaRPr lang="en-US" sz="2400" b="1" dirty="0">
              <a:latin typeface="Times New Roman" panose="02020603050405020304" pitchFamily="18" charset="0"/>
              <a:cs typeface="Times New Roman" panose="02020603050405020304" pitchFamily="18" charset="0"/>
            </a:endParaRPr>
          </a:p>
          <a:p>
            <a:endParaRPr lang="en-US" sz="2400" b="1" dirty="0"/>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292387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Admin Module:</a:t>
            </a:r>
          </a:p>
          <a:p>
            <a:r>
              <a:rPr lang="en-US" sz="2400" dirty="0">
                <a:latin typeface="Times New Roman" panose="02020603050405020304" pitchFamily="18" charset="0"/>
                <a:cs typeface="Times New Roman" panose="02020603050405020304" pitchFamily="18" charset="0"/>
              </a:rPr>
              <a:t>The administrator dashboard allows for efficient system management, including user registration approvals, monitoring appointment trends, and generating reports. The admin ensures that the platform runs smoothly and addresses any technical issues</a:t>
            </a:r>
            <a:r>
              <a:rPr lang="en-US" sz="3200" dirty="0"/>
              <a:t>.</a:t>
            </a: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3BF2-472C-4C10-E1A6-255D288229AD}"/>
              </a:ext>
            </a:extLst>
          </p:cNvPr>
          <p:cNvSpPr>
            <a:spLocks noGrp="1"/>
          </p:cNvSpPr>
          <p:nvPr>
            <p:ph type="title"/>
          </p:nvPr>
        </p:nvSpPr>
        <p:spPr/>
        <p:txBody>
          <a:bodyPr/>
          <a:lstStyle/>
          <a:p>
            <a:r>
              <a:rPr lang="en-US" dirty="0"/>
              <a:t>Project Highlights</a:t>
            </a:r>
            <a:endParaRPr lang="en-IN" dirty="0"/>
          </a:p>
        </p:txBody>
      </p:sp>
      <p:sp>
        <p:nvSpPr>
          <p:cNvPr id="3" name="Content Placeholder 2">
            <a:extLst>
              <a:ext uri="{FF2B5EF4-FFF2-40B4-BE49-F238E27FC236}">
                <a16:creationId xmlns:a16="http://schemas.microsoft.com/office/drawing/2014/main" id="{6476AE6F-9ED4-326F-73CC-988268BA3E60}"/>
              </a:ext>
            </a:extLst>
          </p:cNvPr>
          <p:cNvSpPr>
            <a:spLocks noGrp="1"/>
          </p:cNvSpPr>
          <p:nvPr>
            <p:ph idx="1"/>
          </p:nvPr>
        </p:nvSpPr>
        <p:spPr/>
        <p:txBody>
          <a:bodyPr/>
          <a:lstStyle/>
          <a:p>
            <a:r>
              <a:rPr lang="en-US" b="1" dirty="0"/>
              <a:t>LANDING PAGE</a:t>
            </a:r>
            <a:r>
              <a:rPr lang="en-US" dirty="0"/>
              <a:t>: The landing page of</a:t>
            </a:r>
            <a:r>
              <a:rPr lang="en-US" b="1" dirty="0"/>
              <a:t> “Doccure”</a:t>
            </a:r>
            <a:r>
              <a:rPr lang="en-US" dirty="0"/>
              <a:t> provides a seamless experience for users to search for doctors, clinics, and hospitals based on location and specialty. With a clean interface and intuitive search functionality, it ensures effortless appointment booking for patients.</a:t>
            </a:r>
          </a:p>
          <a:p>
            <a:endParaRPr lang="en-IN" dirty="0"/>
          </a:p>
        </p:txBody>
      </p:sp>
      <p:pic>
        <p:nvPicPr>
          <p:cNvPr id="5" name="Picture 4">
            <a:extLst>
              <a:ext uri="{FF2B5EF4-FFF2-40B4-BE49-F238E27FC236}">
                <a16:creationId xmlns:a16="http://schemas.microsoft.com/office/drawing/2014/main" id="{6BE2537D-04B3-E38A-988F-780C47E10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284984"/>
            <a:ext cx="7704856" cy="3312368"/>
          </a:xfrm>
          <a:prstGeom prst="rect">
            <a:avLst/>
          </a:prstGeom>
        </p:spPr>
      </p:pic>
    </p:spTree>
    <p:extLst>
      <p:ext uri="{BB962C8B-B14F-4D97-AF65-F5344CB8AC3E}">
        <p14:creationId xmlns:p14="http://schemas.microsoft.com/office/powerpoint/2010/main" val="2362497425"/>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CAE83-A1E4-C4B9-05A7-2B1FC0F31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00E94E-791F-3052-3444-875C481B99D8}"/>
              </a:ext>
            </a:extLst>
          </p:cNvPr>
          <p:cNvSpPr>
            <a:spLocks noGrp="1"/>
          </p:cNvSpPr>
          <p:nvPr>
            <p:ph type="title"/>
          </p:nvPr>
        </p:nvSpPr>
        <p:spPr/>
        <p:txBody>
          <a:bodyPr/>
          <a:lstStyle/>
          <a:p>
            <a:r>
              <a:rPr lang="en-US" dirty="0"/>
              <a:t>Project Highlights</a:t>
            </a:r>
            <a:endParaRPr lang="en-IN" dirty="0"/>
          </a:p>
        </p:txBody>
      </p:sp>
      <p:sp>
        <p:nvSpPr>
          <p:cNvPr id="3" name="Content Placeholder 2">
            <a:extLst>
              <a:ext uri="{FF2B5EF4-FFF2-40B4-BE49-F238E27FC236}">
                <a16:creationId xmlns:a16="http://schemas.microsoft.com/office/drawing/2014/main" id="{49E9A737-9F0E-5818-0A1E-3D5CB4D889D7}"/>
              </a:ext>
            </a:extLst>
          </p:cNvPr>
          <p:cNvSpPr>
            <a:spLocks noGrp="1"/>
          </p:cNvSpPr>
          <p:nvPr>
            <p:ph idx="1"/>
          </p:nvPr>
        </p:nvSpPr>
        <p:spPr/>
        <p:txBody>
          <a:bodyPr/>
          <a:lstStyle/>
          <a:p>
            <a:r>
              <a:rPr lang="en-US" b="1" dirty="0"/>
              <a:t>LOGIN PAGE: </a:t>
            </a:r>
            <a:r>
              <a:rPr lang="en-US" dirty="0"/>
              <a:t>The </a:t>
            </a:r>
            <a:r>
              <a:rPr lang="en-US" b="1" dirty="0"/>
              <a:t>“Doccure”</a:t>
            </a:r>
            <a:r>
              <a:rPr lang="en-US" dirty="0"/>
              <a:t> login page provides a secure and user-friendly interface for doctors, patients, and admins to access their accounts. With role-based authentication, users can seamlessly log in and manage appointments, patient records, and administrative tasks efficiently.</a:t>
            </a:r>
          </a:p>
          <a:p>
            <a:endParaRPr lang="en-IN" dirty="0"/>
          </a:p>
        </p:txBody>
      </p:sp>
      <p:pic>
        <p:nvPicPr>
          <p:cNvPr id="6" name="Picture 5">
            <a:extLst>
              <a:ext uri="{FF2B5EF4-FFF2-40B4-BE49-F238E27FC236}">
                <a16:creationId xmlns:a16="http://schemas.microsoft.com/office/drawing/2014/main" id="{37BE9946-1A28-8EF5-9431-2B9496D9D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86" y="3140968"/>
            <a:ext cx="7931224" cy="3384376"/>
          </a:xfrm>
          <a:prstGeom prst="rect">
            <a:avLst/>
          </a:prstGeom>
        </p:spPr>
      </p:pic>
    </p:spTree>
    <p:extLst>
      <p:ext uri="{BB962C8B-B14F-4D97-AF65-F5344CB8AC3E}">
        <p14:creationId xmlns:p14="http://schemas.microsoft.com/office/powerpoint/2010/main" val="1305158187"/>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720</TotalTime>
  <Words>766</Words>
  <Application>Microsoft Office PowerPoint</Application>
  <PresentationFormat>On-screen Show (4:3)</PresentationFormat>
  <Paragraphs>73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Times New Roman</vt:lpstr>
      <vt:lpstr>Bubble Sort</vt:lpstr>
      <vt:lpstr>PowerPoint Presentation</vt:lpstr>
      <vt:lpstr>PowerPoint Presentation</vt:lpstr>
      <vt:lpstr>  Title</vt:lpstr>
      <vt:lpstr>Introduction</vt:lpstr>
      <vt:lpstr>Problem Statement</vt:lpstr>
      <vt:lpstr>PowerPoint Presentation</vt:lpstr>
      <vt:lpstr>PowerPoint Presentation</vt:lpstr>
      <vt:lpstr>Project Highlights</vt:lpstr>
      <vt:lpstr>Project Highlights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Bhavya Kakkar</cp:lastModifiedBy>
  <cp:revision>35</cp:revision>
  <dcterms:created xsi:type="dcterms:W3CDTF">2022-12-12T14:14:34Z</dcterms:created>
  <dcterms:modified xsi:type="dcterms:W3CDTF">2025-02-21T17:22:52Z</dcterms:modified>
</cp:coreProperties>
</file>