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61" r:id="rId2"/>
    <p:sldId id="256" r:id="rId3"/>
    <p:sldId id="257" r:id="rId4"/>
    <p:sldId id="262" r:id="rId5"/>
    <p:sldId id="290" r:id="rId6"/>
    <p:sldId id="258" r:id="rId7"/>
    <p:sldId id="271" r:id="rId8"/>
    <p:sldId id="285" r:id="rId9"/>
    <p:sldId id="286" r:id="rId10"/>
    <p:sldId id="287" r:id="rId11"/>
    <p:sldId id="288" r:id="rId12"/>
    <p:sldId id="293" r:id="rId13"/>
    <p:sldId id="277" r:id="rId14"/>
    <p:sldId id="284" r:id="rId15"/>
    <p:sldId id="292" r:id="rId16"/>
    <p:sldId id="294" r:id="rId17"/>
    <p:sldId id="283" r:id="rId18"/>
    <p:sldId id="291" r:id="rId19"/>
    <p:sldId id="295" r:id="rId20"/>
    <p:sldId id="296" r:id="rId21"/>
    <p:sldId id="297" r:id="rId22"/>
    <p:sldId id="298" r:id="rId23"/>
    <p:sldId id="260" r:id="rId24"/>
    <p:sldId id="263" r:id="rId25"/>
    <p:sldId id="279" r:id="rId26"/>
    <p:sldId id="280" r:id="rId27"/>
    <p:sldId id="281" r:id="rId28"/>
    <p:sldId id="282" r:id="rId29"/>
    <p:sldId id="289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80" autoAdjust="0"/>
  </p:normalViewPr>
  <p:slideViewPr>
    <p:cSldViewPr>
      <p:cViewPr>
        <p:scale>
          <a:sx n="70" d="100"/>
          <a:sy n="70" d="100"/>
        </p:scale>
        <p:origin x="-115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8DCFB-9CB3-4DB1-B581-41EA00D16F3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79C6-349D-4FBB-8AA2-37F14529B9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50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79C6-349D-4FBB-8AA2-37F14529B9C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385CF61-D13C-4AD0-BF8B-63ABFB45C524}" type="datetimeFigureOut">
              <a:rPr lang="en-US" smtClean="0"/>
              <a:pPr/>
              <a:t>4/21/2012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5BE754C-3E92-4A44-B715-F06A9880E5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nap ITC" pitchFamily="82" charset="0"/>
                <a:cs typeface="Narkisim" pitchFamily="34" charset="-79"/>
              </a:rPr>
              <a:t>Autonomous Artistic Robot</a:t>
            </a:r>
            <a:endParaRPr lang="en-US" dirty="0">
              <a:latin typeface="Snap ITC" pitchFamily="82" charset="0"/>
              <a:cs typeface="Narkisim" pitchFamily="34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43608" y="2121407"/>
            <a:ext cx="3455240" cy="36027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GROUP MEMBERS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VINEET KAKATI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GANESH DHURI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BHAVESH KHETPAL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32856"/>
            <a:ext cx="3914152" cy="3266752"/>
          </a:xfrm>
        </p:spPr>
      </p:pic>
    </p:spTree>
    <p:extLst>
      <p:ext uri="{BB962C8B-B14F-4D97-AF65-F5344CB8AC3E}">
        <p14:creationId xmlns="" xmlns:p14="http://schemas.microsoft.com/office/powerpoint/2010/main" val="10115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908720"/>
            <a:ext cx="68407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331640" y="3789040"/>
            <a:ext cx="6532200" cy="1935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is clear from the above images, each shape is colored differently.</a:t>
            </a:r>
          </a:p>
          <a:p>
            <a:r>
              <a:rPr lang="en-US" dirty="0" smtClean="0"/>
              <a:t>MATLAB separates the differently colored shapes at runtime, thus it isolates those parts of the image having different colors, R G &amp; B.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1000108"/>
            <a:ext cx="6373593" cy="4722961"/>
          </a:xfrm>
        </p:spPr>
        <p:txBody>
          <a:bodyPr/>
          <a:lstStyle/>
          <a:p>
            <a:r>
              <a:rPr lang="en-IN" dirty="0" smtClean="0"/>
              <a:t>Another function has been developed by us in MATLAB  which detects the corner pixels of each shape.</a:t>
            </a:r>
          </a:p>
          <a:p>
            <a:r>
              <a:rPr lang="en-IN" dirty="0" smtClean="0"/>
              <a:t>As MATLAB isolates each shape, it detects corner pixels  for each shape, denoted by red marking at each shape corner.</a:t>
            </a:r>
          </a:p>
          <a:p>
            <a:r>
              <a:rPr lang="en-IN" dirty="0" smtClean="0"/>
              <a:t>Using these corner pixels, MATLAB calculates length of side of the shape and also  angle between 2 sides of a shape, which are required by the robot.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8794" y="500063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Screen shot of MATLAB window</a:t>
            </a:r>
            <a:endParaRPr lang="en-IN" dirty="0"/>
          </a:p>
        </p:txBody>
      </p:sp>
      <p:pic>
        <p:nvPicPr>
          <p:cNvPr id="7" name="Content Placeholder 6" descr="fig11 screenshot of MATLAB wind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919779"/>
            <a:ext cx="6496022" cy="3652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5616" y="2780928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Setting up swarm environment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725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285860"/>
            <a:ext cx="6196405" cy="443720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Swarm consists of 3 spark V robots</a:t>
            </a:r>
          </a:p>
          <a:p>
            <a:r>
              <a:rPr lang="en-US" dirty="0"/>
              <a:t>A </a:t>
            </a:r>
            <a:r>
              <a:rPr lang="en-US" dirty="0" err="1"/>
              <a:t>Xbee</a:t>
            </a:r>
            <a:r>
              <a:rPr lang="en-US" dirty="0"/>
              <a:t> Module with chip antenna will be connected to each of the robot</a:t>
            </a:r>
          </a:p>
          <a:p>
            <a:r>
              <a:rPr lang="en-US" dirty="0"/>
              <a:t>A </a:t>
            </a:r>
            <a:r>
              <a:rPr lang="en-US" dirty="0" err="1"/>
              <a:t>XBee</a:t>
            </a:r>
            <a:r>
              <a:rPr lang="en-US" dirty="0"/>
              <a:t> module with USB socket will be connected to controller(PC).</a:t>
            </a:r>
          </a:p>
          <a:p>
            <a:r>
              <a:rPr lang="en-US" dirty="0"/>
              <a:t>The controller will the communicate instructions wirelessly to </a:t>
            </a:r>
            <a:r>
              <a:rPr lang="en-US" dirty="0" smtClean="0"/>
              <a:t>Robots</a:t>
            </a:r>
          </a:p>
          <a:p>
            <a:r>
              <a:rPr lang="en-US" dirty="0" smtClean="0"/>
              <a:t> </a:t>
            </a:r>
            <a:r>
              <a:rPr lang="en-IN" dirty="0" smtClean="0"/>
              <a:t>Each bot also has a pen/ marker i.e. a colouring utility which is red ,green or blue(</a:t>
            </a:r>
            <a:r>
              <a:rPr lang="en-IN" dirty="0" err="1" smtClean="0"/>
              <a:t>rgb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This utility is powered by a servo motor capable of up down motion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837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 10screen shot of AVR STUD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879616"/>
            <a:ext cx="6567456" cy="3692392"/>
          </a:xfrm>
        </p:spPr>
      </p:pic>
      <p:sp>
        <p:nvSpPr>
          <p:cNvPr id="5" name="TextBox 4"/>
          <p:cNvSpPr txBox="1"/>
          <p:nvPr/>
        </p:nvSpPr>
        <p:spPr>
          <a:xfrm>
            <a:off x="2571736" y="478632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Screen shot of AVR STUDIO window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535782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AVR STUDIO is the software used to program the microcontroller in embedded 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 12 screenshot for AVR BOOTLO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785794"/>
            <a:ext cx="6000792" cy="3812148"/>
          </a:xfrm>
        </p:spPr>
      </p:pic>
      <p:sp>
        <p:nvSpPr>
          <p:cNvPr id="5" name="TextBox 4"/>
          <p:cNvSpPr txBox="1"/>
          <p:nvPr/>
        </p:nvSpPr>
        <p:spPr>
          <a:xfrm>
            <a:off x="2000232" y="4714884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Screen shot of AVR BOOTLOADER window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5357826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AVR BOOTLOADER is the software used for burning or writing the C program into the robot’s Microcontroller.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965245" cy="1202485"/>
          </a:xfrm>
        </p:spPr>
        <p:txBody>
          <a:bodyPr/>
          <a:lstStyle/>
          <a:p>
            <a:r>
              <a:rPr lang="en-US" dirty="0" smtClean="0"/>
              <a:t> Scope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3" y="1628800"/>
            <a:ext cx="6552728" cy="446449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Study of Spark V robot</a:t>
            </a:r>
          </a:p>
          <a:p>
            <a:r>
              <a:rPr lang="en-US" sz="2600" dirty="0" smtClean="0"/>
              <a:t>Study Of </a:t>
            </a:r>
            <a:r>
              <a:rPr lang="en-US" sz="2600" dirty="0" err="1" smtClean="0"/>
              <a:t>ZigBee</a:t>
            </a:r>
            <a:r>
              <a:rPr lang="en-US" sz="2600" dirty="0" smtClean="0"/>
              <a:t> and Image Processing using </a:t>
            </a:r>
            <a:r>
              <a:rPr lang="en-US" sz="2600" dirty="0" err="1" smtClean="0"/>
              <a:t>Matlab</a:t>
            </a:r>
            <a:endParaRPr lang="en-US" sz="2600" dirty="0" smtClean="0"/>
          </a:p>
          <a:p>
            <a:r>
              <a:rPr lang="en-US" sz="2600" dirty="0" smtClean="0"/>
              <a:t>Setting up the Canvass</a:t>
            </a:r>
          </a:p>
          <a:p>
            <a:r>
              <a:rPr lang="en-US" sz="2600" dirty="0" smtClean="0"/>
              <a:t>Implementing </a:t>
            </a:r>
            <a:r>
              <a:rPr lang="en-US" sz="2600" dirty="0"/>
              <a:t>and testing of strategies for </a:t>
            </a:r>
            <a:r>
              <a:rPr lang="en-US" sz="2600" dirty="0" smtClean="0"/>
              <a:t>mapping the canvass to Virtual Grid.</a:t>
            </a:r>
            <a:endParaRPr lang="en-IN" sz="2600" dirty="0"/>
          </a:p>
          <a:p>
            <a:r>
              <a:rPr lang="en-IN" sz="2600" dirty="0"/>
              <a:t>Implementation and testing of wireless communication for the </a:t>
            </a:r>
            <a:r>
              <a:rPr lang="en-IN" sz="2600" dirty="0" smtClean="0"/>
              <a:t>robots.</a:t>
            </a:r>
          </a:p>
          <a:p>
            <a:r>
              <a:rPr lang="en-US" sz="2600" dirty="0"/>
              <a:t>Developing strategy </a:t>
            </a:r>
            <a:r>
              <a:rPr lang="en-US" sz="2600" dirty="0" smtClean="0"/>
              <a:t>for enabling multiple bots to draw simultaneously.</a:t>
            </a:r>
          </a:p>
          <a:p>
            <a:r>
              <a:rPr lang="en-IN" sz="2600" dirty="0"/>
              <a:t>Testing the robots together </a:t>
            </a:r>
            <a:r>
              <a:rPr lang="en-IN" sz="2600" dirty="0" smtClean="0"/>
              <a:t>on the canvass.</a:t>
            </a:r>
            <a:endParaRPr lang="en-IN" sz="2600" dirty="0"/>
          </a:p>
          <a:p>
            <a:endParaRPr lang="en-US" sz="26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6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6048745" cy="68259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TEST CASES</a:t>
            </a:r>
            <a:endParaRPr lang="en-IN" sz="3200" dirty="0"/>
          </a:p>
        </p:txBody>
      </p:sp>
      <p:pic>
        <p:nvPicPr>
          <p:cNvPr id="4" name="Content Placeholder 3" descr="DSC_0030.JPG"/>
          <p:cNvPicPr>
            <a:picLocks noGrp="1"/>
          </p:cNvPicPr>
          <p:nvPr>
            <p:ph idx="1"/>
          </p:nvPr>
        </p:nvPicPr>
        <p:blipFill>
          <a:blip r:embed="rId2" cstate="print"/>
          <a:srcRect l="3476" t="14400" r="-79" b="9067"/>
          <a:stretch>
            <a:fillRect/>
          </a:stretch>
        </p:blipFill>
        <p:spPr>
          <a:xfrm>
            <a:off x="2000232" y="2643182"/>
            <a:ext cx="5461238" cy="3254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8794" y="1714488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STAGE 1: ATTACHING SERVO MOTOR TO ROBOT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11199" t="9866" r="7601" b="14667"/>
          <a:stretch/>
        </p:blipFill>
        <p:spPr bwMode="auto">
          <a:xfrm>
            <a:off x="2072031" y="2502375"/>
            <a:ext cx="5052326" cy="3456625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4480" y="142873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STAGE 2: MOVING ROBOT ALONG A STRAIGHT </a:t>
            </a:r>
            <a:r>
              <a:rPr lang="en-IN" b="1" dirty="0" smtClean="0"/>
              <a:t>LINE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It comprises of the creation of  a swarm  of robots capable of drawing a multicoloured image autonomously.</a:t>
            </a:r>
          </a:p>
          <a:p>
            <a:r>
              <a:rPr lang="en-IN" sz="2800" dirty="0" smtClean="0"/>
              <a:t>It consists of a computer system which gives the input to bots via </a:t>
            </a:r>
            <a:r>
              <a:rPr lang="en-IN" sz="2800" dirty="0" err="1" smtClean="0"/>
              <a:t>Zigbee</a:t>
            </a:r>
            <a:r>
              <a:rPr lang="en-IN" sz="2800" dirty="0" smtClean="0"/>
              <a:t> protocol. Each bot is responsible for drawing only a particular colour.</a:t>
            </a:r>
          </a:p>
          <a:p>
            <a:r>
              <a:rPr lang="en-IN" sz="2800" dirty="0" smtClean="0"/>
              <a:t>The input would be a multicoloured image which the system would process, i.e. using image processing techniques.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N0275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5984" y="2428868"/>
            <a:ext cx="4662823" cy="342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1500174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STAGE 3: MAKING ROBOT TURN ALONG A PARTICULAR ANGLE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N0279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6923" y="2500306"/>
            <a:ext cx="4732532" cy="3460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1428736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STAGE 4: TRAVERSING ROBOT ALONG THE EDGES OF ANY PARTICULAR SHAPE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N0273.JPG"/>
          <p:cNvPicPr>
            <a:picLocks noGrp="1"/>
          </p:cNvPicPr>
          <p:nvPr>
            <p:ph idx="1"/>
          </p:nvPr>
        </p:nvPicPr>
        <p:blipFill>
          <a:blip r:embed="rId2" cstate="print"/>
          <a:srcRect l="15467" t="18933"/>
          <a:stretch>
            <a:fillRect/>
          </a:stretch>
        </p:blipFill>
        <p:spPr>
          <a:xfrm>
            <a:off x="2019611" y="2571744"/>
            <a:ext cx="4981281" cy="3389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7356" y="157161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STAGE 5 :  DRAWING THE REQUIRED SHAPES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V or Equivalent robot capable of working in a swarm environment</a:t>
            </a:r>
          </a:p>
          <a:p>
            <a:r>
              <a:rPr lang="en-US" dirty="0" smtClean="0"/>
              <a:t>Robotic arm with capability to support the </a:t>
            </a:r>
            <a:r>
              <a:rPr lang="en-US" dirty="0" err="1" smtClean="0"/>
              <a:t>colouring</a:t>
            </a:r>
            <a:r>
              <a:rPr lang="en-US" dirty="0" smtClean="0"/>
              <a:t> utility.</a:t>
            </a:r>
          </a:p>
          <a:p>
            <a:r>
              <a:rPr lang="en-US" dirty="0" smtClean="0"/>
              <a:t>VS1 Servo motor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1981372" cy="198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67" y="3861048"/>
            <a:ext cx="2115794" cy="212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63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de-DE" noProof="1" smtClean="0"/>
              <a:t>Win </a:t>
            </a:r>
            <a:r>
              <a:rPr lang="de-DE" noProof="1"/>
              <a:t>AVR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noProof="1" smtClean="0"/>
              <a:t>Matlab</a:t>
            </a:r>
            <a:endParaRPr lang="de-DE" noProof="1"/>
          </a:p>
          <a:p>
            <a:pPr marL="457200" indent="-457200">
              <a:buFont typeface="+mj-lt"/>
              <a:buAutoNum type="arabicPeriod"/>
              <a:defRPr/>
            </a:pPr>
            <a:r>
              <a:rPr lang="de-DE" noProof="1"/>
              <a:t>Windows XP or higher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2788419" cy="2788419"/>
          </a:xfrm>
        </p:spPr>
      </p:pic>
    </p:spTree>
    <p:extLst>
      <p:ext uri="{BB962C8B-B14F-4D97-AF65-F5344CB8AC3E}">
        <p14:creationId xmlns="" xmlns:p14="http://schemas.microsoft.com/office/powerpoint/2010/main" val="589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691" y="188640"/>
            <a:ext cx="6984777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SPARK  V-ATMEGA  </a:t>
            </a:r>
            <a:r>
              <a:rPr lang="en-US" dirty="0" smtClean="0">
                <a:latin typeface="+mn-lt"/>
              </a:rPr>
              <a:t>16</a:t>
            </a:r>
            <a:r>
              <a:rPr lang="en-US" dirty="0" smtClean="0"/>
              <a:t>  AVR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2312" y="5805264"/>
            <a:ext cx="6231467" cy="1309511"/>
          </a:xfrm>
        </p:spPr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10171" cy="382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31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Features-ATMEGA </a:t>
            </a:r>
            <a:r>
              <a:rPr lang="de-DE" b="1" dirty="0" smtClean="0">
                <a:latin typeface="+mn-lt"/>
              </a:rPr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2400" dirty="0"/>
              <a:t>High-performance, Low-power AVR 8-bit Microcontroller</a:t>
            </a:r>
            <a:endParaRPr lang="en-US" sz="2000" dirty="0"/>
          </a:p>
          <a:p>
            <a:pPr lvl="1"/>
            <a:r>
              <a:rPr lang="en-US" sz="2400" dirty="0" smtClean="0"/>
              <a:t>Up </a:t>
            </a:r>
            <a:r>
              <a:rPr lang="en-US" sz="2400" dirty="0"/>
              <a:t>to 16 MIPS Throughput at 16 MHz</a:t>
            </a:r>
            <a:endParaRPr lang="en-US" sz="2000" dirty="0"/>
          </a:p>
          <a:p>
            <a:pPr lvl="1"/>
            <a:r>
              <a:rPr lang="en-US" sz="2400" dirty="0"/>
              <a:t>32 Programmable I/O Lines</a:t>
            </a:r>
            <a:endParaRPr lang="en-US" sz="2000" dirty="0"/>
          </a:p>
          <a:p>
            <a:pPr lvl="1"/>
            <a:r>
              <a:rPr lang="en-US" sz="2400" dirty="0"/>
              <a:t>16K Bytes of In-System Self-programmable Flash program memory</a:t>
            </a:r>
            <a:endParaRPr lang="en-US" sz="2000" dirty="0"/>
          </a:p>
          <a:p>
            <a:pPr lvl="1"/>
            <a:r>
              <a:rPr lang="en-US" sz="2400" dirty="0"/>
              <a:t>512 Bytes EEPROM</a:t>
            </a:r>
            <a:endParaRPr lang="en-US" sz="2000" dirty="0"/>
          </a:p>
          <a:p>
            <a:pPr lvl="1"/>
            <a:r>
              <a:rPr lang="en-US" sz="2400" dirty="0"/>
              <a:t>1K Byte Internal SRAM</a:t>
            </a:r>
            <a:endParaRPr lang="en-US" sz="2000" dirty="0"/>
          </a:p>
          <a:p>
            <a:pPr lvl="1"/>
            <a:r>
              <a:rPr lang="en-US" sz="2400" dirty="0"/>
              <a:t>Four PWM Channels</a:t>
            </a:r>
            <a:endParaRPr lang="en-US" sz="2000" dirty="0"/>
          </a:p>
          <a:p>
            <a:pPr lvl="1"/>
            <a:r>
              <a:rPr lang="en-US" sz="2400" dirty="0"/>
              <a:t>8-channel, 10-bit ADC</a:t>
            </a:r>
            <a:endParaRPr lang="en-US" sz="2000" dirty="0"/>
          </a:p>
          <a:p>
            <a:pPr lvl="1"/>
            <a:r>
              <a:rPr lang="en-US" sz="2400" dirty="0"/>
              <a:t>Byte-oriented Two-wire Serial Interface (I2C)</a:t>
            </a:r>
            <a:endParaRPr lang="en-US" sz="2000" dirty="0"/>
          </a:p>
          <a:p>
            <a:pPr lvl="1"/>
            <a:r>
              <a:rPr lang="en-US" sz="2400" dirty="0"/>
              <a:t>Programmable Serial USART</a:t>
            </a:r>
            <a:endParaRPr lang="en-US" sz="2000" dirty="0"/>
          </a:p>
          <a:p>
            <a:pPr lvl="1"/>
            <a:r>
              <a:rPr lang="en-US" sz="2400" dirty="0"/>
              <a:t>Master/Slave SPI Serial Interface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47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XBEE </a:t>
            </a:r>
            <a:r>
              <a:rPr lang="de-DE" b="1" dirty="0" smtClean="0"/>
              <a:t>module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358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570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</a:t>
            </a:r>
            <a:r>
              <a:rPr lang="en-US" dirty="0" smtClean="0">
                <a:latin typeface="+mn-lt"/>
              </a:rPr>
              <a:t>1 </a:t>
            </a:r>
            <a:r>
              <a:rPr lang="en-US" dirty="0" smtClean="0"/>
              <a:t>Servo motor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Operating Voltage    :   4.8-6.0V</a:t>
            </a:r>
          </a:p>
          <a:p>
            <a:r>
              <a:rPr lang="en-US" sz="1400" dirty="0"/>
              <a:t>PWM Input Range    :  Pulse Cycle 20±2ms, Positive Pulse 1~2ms</a:t>
            </a:r>
          </a:p>
          <a:p>
            <a:r>
              <a:rPr lang="en-US" sz="1400" dirty="0"/>
              <a:t>STD Direction          :  Counter Clockwise / Pulse Traveling 1500 to 1900µsec</a:t>
            </a:r>
          </a:p>
          <a:p>
            <a:r>
              <a:rPr lang="en-US" sz="1400" dirty="0"/>
              <a:t>Stall Torque              :  3.6 kgf.cm (50.04 </a:t>
            </a:r>
            <a:r>
              <a:rPr lang="en-US" sz="1400" dirty="0" err="1"/>
              <a:t>oz</a:t>
            </a:r>
            <a:r>
              <a:rPr lang="en-US" sz="1400" dirty="0"/>
              <a:t>/in) at 4.8V,4 kgf.cm (55.6 </a:t>
            </a:r>
            <a:r>
              <a:rPr lang="en-US" sz="1400" dirty="0" err="1"/>
              <a:t>oz</a:t>
            </a:r>
            <a:r>
              <a:rPr lang="en-US" sz="1400" dirty="0"/>
              <a:t>/in) at 6V</a:t>
            </a:r>
          </a:p>
          <a:p>
            <a:r>
              <a:rPr lang="en-US" sz="1400" dirty="0"/>
              <a:t>Operating Speed       :  0.23sec/ 60° at no load at 4.8V, 0.18 sec/ 60° at no load at 6V</a:t>
            </a:r>
          </a:p>
          <a:p>
            <a:r>
              <a:rPr lang="en-US" sz="1400" dirty="0"/>
              <a:t>Weight                        :  34g (1.19 </a:t>
            </a:r>
            <a:r>
              <a:rPr lang="en-US" sz="1400" dirty="0" err="1"/>
              <a:t>oz</a:t>
            </a:r>
            <a:r>
              <a:rPr lang="en-US" sz="1400" dirty="0"/>
              <a:t>)</a:t>
            </a:r>
          </a:p>
          <a:p>
            <a:r>
              <a:rPr lang="en-US" sz="1400" dirty="0"/>
              <a:t>Size                             : 40.5 x 20.2 x 33.7mm</a:t>
            </a:r>
          </a:p>
          <a:p>
            <a:r>
              <a:rPr lang="en-US" sz="1400" dirty="0"/>
              <a:t>Plug Available            :  FUT, JR</a:t>
            </a:r>
          </a:p>
          <a:p>
            <a:r>
              <a:rPr lang="en-US" sz="1400" dirty="0"/>
              <a:t>Special Feature          :   Robot Type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17" y="2060848"/>
            <a:ext cx="3029665" cy="356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91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Limitations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040" y="2119256"/>
            <a:ext cx="6349320" cy="375801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mechanical defect present in almost all SPARK V robots is that the PWMs(Pulse Width Modulators).</a:t>
            </a:r>
            <a:endParaRPr lang="en-IN" dirty="0" smtClean="0"/>
          </a:p>
          <a:p>
            <a:pPr lvl="0"/>
            <a:r>
              <a:rPr lang="en-US" dirty="0" smtClean="0"/>
              <a:t>Being an 8-bit microcontroller, calculation capacity is limited</a:t>
            </a:r>
          </a:p>
          <a:p>
            <a:pPr lvl="0"/>
            <a:r>
              <a:rPr lang="en-US" dirty="0" smtClean="0"/>
              <a:t>Only straight lines can be created, no curves can be drawn currently by this robot.</a:t>
            </a:r>
            <a:endParaRPr lang="en-IN" dirty="0" smtClean="0"/>
          </a:p>
          <a:p>
            <a:pPr lvl="0"/>
            <a:r>
              <a:rPr lang="en-US" dirty="0" smtClean="0"/>
              <a:t> The swarm of robots we have created will detect and draw shapes in only the 3 basic colors red, green &amp; blue.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00808"/>
            <a:ext cx="6480720" cy="352839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system would then communicate the required information to the bots.</a:t>
            </a:r>
          </a:p>
          <a:p>
            <a:r>
              <a:rPr lang="en-IN" sz="2800" dirty="0" smtClean="0"/>
              <a:t>Each bot would then, by working in turns, start drawing the part of the image, that is coloured as the colour it is responsible for.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creation of symmetric and asymmetric figures.</a:t>
            </a:r>
          </a:p>
          <a:p>
            <a:r>
              <a:rPr lang="en-US" dirty="0" smtClean="0"/>
              <a:t>Creation of various forms of drawing like complex architectural and engineering ideas.</a:t>
            </a:r>
          </a:p>
          <a:p>
            <a:r>
              <a:rPr lang="en-US" dirty="0" smtClean="0"/>
              <a:t>Fine art may also be created.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28794" y="2714620"/>
            <a:ext cx="4929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764704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Proposed System</a:t>
            </a:r>
            <a:endParaRPr lang="en-IN" sz="4400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491" y="2225887"/>
            <a:ext cx="5952381" cy="33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637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_00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714488"/>
            <a:ext cx="5572164" cy="4179123"/>
          </a:xfrm>
        </p:spPr>
      </p:pic>
      <p:sp>
        <p:nvSpPr>
          <p:cNvPr id="7" name="TextBox 6"/>
          <p:cNvSpPr txBox="1"/>
          <p:nvPr/>
        </p:nvSpPr>
        <p:spPr>
          <a:xfrm>
            <a:off x="1785918" y="121442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SWARM ROBOTS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the canvass(paper) to a virtual </a:t>
            </a:r>
            <a:r>
              <a:rPr lang="en-US" dirty="0" smtClean="0"/>
              <a:t>grid</a:t>
            </a:r>
          </a:p>
          <a:p>
            <a:r>
              <a:rPr lang="en-US" dirty="0" smtClean="0"/>
              <a:t>Setting up input image, processing it using MATLAB to obtain image matrix. </a:t>
            </a:r>
          </a:p>
          <a:p>
            <a:r>
              <a:rPr lang="en-US" dirty="0" smtClean="0"/>
              <a:t>Analyzing the image matrix.</a:t>
            </a:r>
          </a:p>
          <a:p>
            <a:r>
              <a:rPr lang="en-US" dirty="0" smtClean="0"/>
              <a:t>Synthesizing the motion control code based on matrix.</a:t>
            </a:r>
          </a:p>
          <a:p>
            <a:r>
              <a:rPr lang="en-US" dirty="0" smtClean="0"/>
              <a:t>Setting up the swarm environment to carry out task.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3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500306"/>
            <a:ext cx="6965245" cy="1202485"/>
          </a:xfrm>
        </p:spPr>
        <p:txBody>
          <a:bodyPr/>
          <a:lstStyle/>
          <a:p>
            <a:r>
              <a:rPr lang="en-IN" dirty="0" smtClean="0"/>
              <a:t>Image processing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3286124"/>
            <a:ext cx="6500858" cy="2857520"/>
          </a:xfrm>
        </p:spPr>
        <p:txBody>
          <a:bodyPr>
            <a:normAutofit/>
          </a:bodyPr>
          <a:lstStyle/>
          <a:p>
            <a:r>
              <a:rPr lang="en-IN" dirty="0" smtClean="0"/>
              <a:t>The above image is the sample image being given as input to MATLAB.</a:t>
            </a:r>
          </a:p>
          <a:p>
            <a:r>
              <a:rPr lang="en-IN" dirty="0" smtClean="0"/>
              <a:t>MATLAB detects the different colours present in the sample image, i.e. R G &amp; B, and processes each colour separately.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928670"/>
            <a:ext cx="5943600" cy="239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64704"/>
            <a:ext cx="6196013" cy="207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861048"/>
            <a:ext cx="6196013" cy="207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501</TotalTime>
  <Words>862</Words>
  <Application>Microsoft Office PowerPoint</Application>
  <PresentationFormat>On-screen Show (4:3)</PresentationFormat>
  <Paragraphs>98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Pushpin</vt:lpstr>
      <vt:lpstr>Autonomous Artistic Robot</vt:lpstr>
      <vt:lpstr>Problem Statement</vt:lpstr>
      <vt:lpstr>Slide 3</vt:lpstr>
      <vt:lpstr>Slide 4</vt:lpstr>
      <vt:lpstr>Slide 5</vt:lpstr>
      <vt:lpstr>Methodology</vt:lpstr>
      <vt:lpstr>Image processing</vt:lpstr>
      <vt:lpstr>Slide 8</vt:lpstr>
      <vt:lpstr>Slide 9</vt:lpstr>
      <vt:lpstr>Slide 10</vt:lpstr>
      <vt:lpstr>Slide 11</vt:lpstr>
      <vt:lpstr>Slide 12</vt:lpstr>
      <vt:lpstr>Setting up swarm environment</vt:lpstr>
      <vt:lpstr>Slide 14</vt:lpstr>
      <vt:lpstr>Slide 15</vt:lpstr>
      <vt:lpstr>Slide 16</vt:lpstr>
      <vt:lpstr> Scope of Project </vt:lpstr>
      <vt:lpstr>TEST CASES</vt:lpstr>
      <vt:lpstr>Slide 19</vt:lpstr>
      <vt:lpstr>Slide 20</vt:lpstr>
      <vt:lpstr>Slide 21</vt:lpstr>
      <vt:lpstr>Slide 22</vt:lpstr>
      <vt:lpstr>Hardware requirements</vt:lpstr>
      <vt:lpstr>Software Requirements</vt:lpstr>
      <vt:lpstr>SPARK  V-ATMEGA  16  AVR </vt:lpstr>
      <vt:lpstr>Features-ATMEGA 16</vt:lpstr>
      <vt:lpstr>XBEE module</vt:lpstr>
      <vt:lpstr>VS 1 Servo motor</vt:lpstr>
      <vt:lpstr>Limitations</vt:lpstr>
      <vt:lpstr>Applications</vt:lpstr>
      <vt:lpstr>Slide 31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hp</dc:creator>
  <cp:lastModifiedBy>hp</cp:lastModifiedBy>
  <cp:revision>81</cp:revision>
  <dcterms:created xsi:type="dcterms:W3CDTF">2011-09-29T16:38:01Z</dcterms:created>
  <dcterms:modified xsi:type="dcterms:W3CDTF">2012-04-21T18:30:03Z</dcterms:modified>
</cp:coreProperties>
</file>