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22"/>
  </p:notesMasterIdLst>
  <p:sldIdLst>
    <p:sldId id="256" r:id="rId5"/>
    <p:sldId id="257" r:id="rId6"/>
    <p:sldId id="258" r:id="rId7"/>
    <p:sldId id="259" r:id="rId8"/>
    <p:sldId id="260" r:id="rId9"/>
    <p:sldId id="261" r:id="rId10"/>
    <p:sldId id="272" r:id="rId11"/>
    <p:sldId id="262" r:id="rId12"/>
    <p:sldId id="263" r:id="rId13"/>
    <p:sldId id="264" r:id="rId14"/>
    <p:sldId id="271" r:id="rId15"/>
    <p:sldId id="270" r:id="rId16"/>
    <p:sldId id="273" r:id="rId17"/>
    <p:sldId id="268" r:id="rId18"/>
    <p:sldId id="274" r:id="rId19"/>
    <p:sldId id="275" r:id="rId20"/>
    <p:sldId id="269" r:id="rId21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-11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C5A39-D871-4119-ABB6-B0B6ACFDEC71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2C340-B232-47CC-A085-1B118B45DE7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5" name="Picture 3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Picture 3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3" name="Picture 7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4" name="Picture 7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10" name="Picture 10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1" name="Picture 1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47" name="Picture 14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48" name="Picture 14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9F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hape 4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9142920" cy="685692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9F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Shape 2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9142920" cy="685692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9F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Shape 2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9142920" cy="6856920"/>
          </a:xfrm>
          <a:prstGeom prst="rect">
            <a:avLst/>
          </a:prstGeom>
          <a:ln>
            <a:noFill/>
          </a:ln>
        </p:spPr>
      </p:pic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9F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Shape 34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9142920" cy="6856920"/>
          </a:xfrm>
          <a:prstGeom prst="rect">
            <a:avLst/>
          </a:prstGeom>
          <a:ln>
            <a:noFill/>
          </a:ln>
        </p:spPr>
      </p:pic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isco.com/c/en/us/solutions/collateral/service-provider/global-cloud-index-gci/Cloud_Index_White_Paper.pdf" TargetMode="Externa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snam.org/docs/release/3.22/tutorial/singlehtml/" TargetMode="External"/><Relationship Id="rId2" Type="http://schemas.openxmlformats.org/officeDocument/2006/relationships/hyperlink" Target="https://www.nsnam.org/docs/release/3.11/manual/ns-3-manual.pdf" TargetMode="External"/><Relationship Id="rId1" Type="http://schemas.openxmlformats.org/officeDocument/2006/relationships/slideLayout" Target="../slideLayouts/slideLayout25.xml"/><Relationship Id="rId5" Type="http://schemas.openxmlformats.org/officeDocument/2006/relationships/hyperlink" Target="http://www.netkit.org/" TargetMode="External"/><Relationship Id="rId4" Type="http://schemas.openxmlformats.org/officeDocument/2006/relationships/hyperlink" Target="http://ntu-dsi-dcn.github.io/ntu-dsi-dcn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1066680" y="4841640"/>
            <a:ext cx="7365960" cy="143928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 algn="r">
              <a:lnSpc>
                <a:spcPct val="100000"/>
              </a:lnSpc>
            </a:pPr>
            <a:r>
              <a:rPr lang="en-US" sz="2000" dirty="0" err="1">
                <a:solidFill>
                  <a:srgbClr val="111111"/>
                </a:solidFill>
                <a:latin typeface="Lucida Sans" panose="020B0602030504020204" pitchFamily="34" charset="0"/>
                <a:ea typeface="Muli"/>
              </a:rPr>
              <a:t>Suraj</a:t>
            </a:r>
            <a:r>
              <a:rPr lang="en-US" sz="2000" dirty="0">
                <a:solidFill>
                  <a:srgbClr val="111111"/>
                </a:solidFill>
                <a:latin typeface="Lucida Sans" panose="020B0602030504020204" pitchFamily="34" charset="0"/>
                <a:ea typeface="Muli"/>
              </a:rPr>
              <a:t> </a:t>
            </a:r>
            <a:r>
              <a:rPr lang="en-US" sz="2000" dirty="0" err="1">
                <a:solidFill>
                  <a:srgbClr val="111111"/>
                </a:solidFill>
                <a:latin typeface="Lucida Sans" panose="020B0602030504020204" pitchFamily="34" charset="0"/>
                <a:ea typeface="Muli"/>
              </a:rPr>
              <a:t>Ketan</a:t>
            </a:r>
            <a:r>
              <a:rPr lang="en-US" sz="2000" dirty="0">
                <a:solidFill>
                  <a:srgbClr val="111111"/>
                </a:solidFill>
                <a:latin typeface="Lucida Sans" panose="020B0602030504020204" pitchFamily="34" charset="0"/>
                <a:ea typeface="Muli"/>
              </a:rPr>
              <a:t> </a:t>
            </a:r>
            <a:r>
              <a:rPr lang="en-US" sz="2000" dirty="0" err="1">
                <a:solidFill>
                  <a:srgbClr val="111111"/>
                </a:solidFill>
                <a:latin typeface="Lucida Sans" panose="020B0602030504020204" pitchFamily="34" charset="0"/>
                <a:ea typeface="Muli"/>
              </a:rPr>
              <a:t>Samal</a:t>
            </a:r>
            <a:r>
              <a:rPr lang="en-US" sz="2000" dirty="0">
                <a:solidFill>
                  <a:srgbClr val="111111"/>
                </a:solidFill>
                <a:latin typeface="Lucida Sans" panose="020B0602030504020204" pitchFamily="34" charset="0"/>
                <a:ea typeface="Muli"/>
              </a:rPr>
              <a:t> </a:t>
            </a:r>
            <a:endParaRPr sz="2000" dirty="0">
              <a:latin typeface="Lucida Sans" panose="020B0602030504020204" pitchFamily="34" charset="0"/>
            </a:endParaRPr>
          </a:p>
          <a:p>
            <a:pPr algn="r">
              <a:lnSpc>
                <a:spcPct val="100000"/>
              </a:lnSpc>
            </a:pPr>
            <a:r>
              <a:rPr lang="en-US" sz="2000" dirty="0">
                <a:solidFill>
                  <a:srgbClr val="111111"/>
                </a:solidFill>
                <a:latin typeface="Lucida Sans" panose="020B0602030504020204" pitchFamily="34" charset="0"/>
                <a:ea typeface="Muli"/>
              </a:rPr>
              <a:t>Upasana Nayak</a:t>
            </a:r>
            <a:endParaRPr sz="2000" dirty="0">
              <a:latin typeface="Lucida Sans" panose="020B0602030504020204" pitchFamily="34" charset="0"/>
            </a:endParaRPr>
          </a:p>
        </p:txBody>
      </p:sp>
      <p:pic>
        <p:nvPicPr>
          <p:cNvPr id="150" name="Picture 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28760" y="1797120"/>
            <a:ext cx="3504240" cy="2580120"/>
          </a:xfrm>
          <a:prstGeom prst="rect">
            <a:avLst/>
          </a:prstGeom>
          <a:ln>
            <a:noFill/>
          </a:ln>
        </p:spPr>
      </p:pic>
      <p:sp>
        <p:nvSpPr>
          <p:cNvPr id="151" name="CustomShape 2"/>
          <p:cNvSpPr/>
          <p:nvPr/>
        </p:nvSpPr>
        <p:spPr>
          <a:xfrm>
            <a:off x="597600" y="1221480"/>
            <a:ext cx="6633720" cy="154548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1D405D"/>
                </a:solidFill>
                <a:latin typeface="Lucida Sans" panose="020B0602030504020204" pitchFamily="34" charset="0"/>
                <a:ea typeface="Arial"/>
              </a:rPr>
              <a:t>Simulating DataCenter Network Topologies</a:t>
            </a:r>
            <a:endParaRPr dirty="0">
              <a:latin typeface="Lucida Sans" panose="020B0602030504020204" pitchFamily="34" charset="0"/>
            </a:endParaRPr>
          </a:p>
        </p:txBody>
      </p:sp>
      <p:pic>
        <p:nvPicPr>
          <p:cNvPr id="152" name="Picture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1440" y="2910240"/>
            <a:ext cx="3501000" cy="3048480"/>
          </a:xfrm>
          <a:prstGeom prst="rect">
            <a:avLst/>
          </a:prstGeom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8321964" y="61329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285480" y="274680"/>
            <a:ext cx="8400240" cy="69948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en-US" sz="3200" b="1">
                <a:solidFill>
                  <a:srgbClr val="FFFFFF"/>
                </a:solidFill>
                <a:latin typeface="Montserrat"/>
                <a:ea typeface="Montserrat"/>
              </a:rPr>
              <a:t>Ns-3: Architecture and an Example</a:t>
            </a:r>
            <a:endParaRPr/>
          </a:p>
        </p:txBody>
      </p:sp>
      <p:pic>
        <p:nvPicPr>
          <p:cNvPr id="195" name="Picture 19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77520" y="19080"/>
            <a:ext cx="1266480" cy="1561680"/>
          </a:xfrm>
          <a:prstGeom prst="rect">
            <a:avLst/>
          </a:prstGeom>
          <a:ln>
            <a:noFill/>
          </a:ln>
        </p:spPr>
      </p:pic>
      <p:pic>
        <p:nvPicPr>
          <p:cNvPr id="196" name="Picture 19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9200" y="974160"/>
            <a:ext cx="6309360" cy="2560320"/>
          </a:xfrm>
          <a:prstGeom prst="rect">
            <a:avLst/>
          </a:prstGeom>
          <a:ln>
            <a:noFill/>
          </a:ln>
        </p:spPr>
      </p:pic>
      <p:pic>
        <p:nvPicPr>
          <p:cNvPr id="197" name="Picture 19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42000" y="3749040"/>
            <a:ext cx="7536240" cy="2454480"/>
          </a:xfrm>
          <a:prstGeom prst="rect">
            <a:avLst/>
          </a:prstGeom>
          <a:ln>
            <a:noFill/>
          </a:ln>
        </p:spPr>
      </p:pic>
      <p:sp>
        <p:nvSpPr>
          <p:cNvPr id="198" name="TextShape 2"/>
          <p:cNvSpPr txBox="1"/>
          <p:nvPr/>
        </p:nvSpPr>
        <p:spPr>
          <a:xfrm>
            <a:off x="3108960" y="6145560"/>
            <a:ext cx="3754440" cy="3560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i="1" dirty="0">
                <a:solidFill>
                  <a:srgbClr val="111111"/>
                </a:solidFill>
                <a:latin typeface="Lucida Sans"/>
                <a:ea typeface="Muli"/>
              </a:rPr>
              <a:t>An Example Topology</a:t>
            </a:r>
            <a:endParaRPr dirty="0"/>
          </a:p>
        </p:txBody>
      </p:sp>
      <p:sp>
        <p:nvSpPr>
          <p:cNvPr id="199" name="TextShape 3"/>
          <p:cNvSpPr txBox="1"/>
          <p:nvPr/>
        </p:nvSpPr>
        <p:spPr>
          <a:xfrm>
            <a:off x="2431080" y="3393000"/>
            <a:ext cx="2748600" cy="3560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i="1">
                <a:solidFill>
                  <a:srgbClr val="111111"/>
                </a:solidFill>
                <a:latin typeface="Lucida Sans"/>
                <a:ea typeface="Muli"/>
              </a:rPr>
              <a:t>ns-3 Architecture</a:t>
            </a:r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8321964" y="61329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285480" y="274680"/>
            <a:ext cx="8400240" cy="69948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en-US" sz="3200" b="1" dirty="0">
                <a:solidFill>
                  <a:srgbClr val="FFFFFF"/>
                </a:solidFill>
                <a:latin typeface="Montserrat"/>
                <a:ea typeface="Montserrat"/>
              </a:rPr>
              <a:t>DCN </a:t>
            </a:r>
            <a:r>
              <a:rPr lang="en-US" sz="3200" b="1" dirty="0" smtClean="0">
                <a:solidFill>
                  <a:srgbClr val="FFFFFF"/>
                </a:solidFill>
                <a:latin typeface="Montserrat"/>
                <a:ea typeface="Montserrat"/>
              </a:rPr>
              <a:t>Simulation Setup</a:t>
            </a:r>
            <a:endParaRPr dirty="0"/>
          </a:p>
        </p:txBody>
      </p:sp>
      <p:sp>
        <p:nvSpPr>
          <p:cNvPr id="207" name="CustomShape 2"/>
          <p:cNvSpPr/>
          <p:nvPr/>
        </p:nvSpPr>
        <p:spPr>
          <a:xfrm>
            <a:off x="626760" y="1866240"/>
            <a:ext cx="7641720" cy="4851000"/>
          </a:xfrm>
          <a:prstGeom prst="rect">
            <a:avLst/>
          </a:prstGeom>
          <a:noFill/>
          <a:ln>
            <a:noFill/>
          </a:ln>
        </p:spPr>
      </p:sp>
      <p:sp>
        <p:nvSpPr>
          <p:cNvPr id="5" name="TextBox 4"/>
          <p:cNvSpPr txBox="1"/>
          <p:nvPr/>
        </p:nvSpPr>
        <p:spPr>
          <a:xfrm>
            <a:off x="8321964" y="6132945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10995" y="1115993"/>
          <a:ext cx="7438678" cy="4541520"/>
        </p:xfrm>
        <a:graphic>
          <a:graphicData uri="http://schemas.openxmlformats.org/drawingml/2006/table">
            <a:tbl>
              <a:tblPr/>
              <a:tblGrid>
                <a:gridCol w="1810005"/>
                <a:gridCol w="1730437"/>
                <a:gridCol w="1901579"/>
                <a:gridCol w="1996657"/>
              </a:tblGrid>
              <a:tr h="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kern="1200" dirty="0" smtClean="0">
                          <a:solidFill>
                            <a:schemeClr val="tx1"/>
                          </a:solidFill>
                          <a:latin typeface="Lucida Sans" pitchFamily="34" charset="0"/>
                          <a:ea typeface="WenQuanYi Zen Hei Sharp"/>
                          <a:cs typeface="Lohit Devanagari"/>
                        </a:rPr>
                        <a:t>Simulation Parameters</a:t>
                      </a:r>
                      <a:endParaRPr lang="en-US" sz="1600" b="1" i="1" kern="1200" dirty="0">
                        <a:solidFill>
                          <a:schemeClr val="tx1"/>
                        </a:solidFill>
                        <a:latin typeface="Lucida Sans" pitchFamily="34" charset="0"/>
                        <a:ea typeface="WenQuanYi Zen Hei Sharp"/>
                        <a:cs typeface="Lohit Devanaga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kern="1200" dirty="0">
                          <a:solidFill>
                            <a:schemeClr val="tx1"/>
                          </a:solidFill>
                          <a:latin typeface="Lucida Sans" pitchFamily="34" charset="0"/>
                          <a:ea typeface="WenQuanYi Zen Hei Sharp"/>
                          <a:cs typeface="Lohit Devanagari"/>
                        </a:rPr>
                        <a:t>Fat-Tree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kern="1200" dirty="0">
                          <a:solidFill>
                            <a:schemeClr val="tx1"/>
                          </a:solidFill>
                          <a:latin typeface="Lucida Sans" pitchFamily="34" charset="0"/>
                          <a:ea typeface="WenQuanYi Zen Hei Sharp"/>
                          <a:cs typeface="Lohit Devanagari"/>
                        </a:rPr>
                        <a:t>BCube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kern="1200" dirty="0" err="1">
                          <a:solidFill>
                            <a:schemeClr val="tx1"/>
                          </a:solidFill>
                          <a:latin typeface="Lucida Sans" pitchFamily="34" charset="0"/>
                          <a:ea typeface="WenQuanYi Zen Hei Sharp"/>
                          <a:cs typeface="Lohit Devanagari"/>
                        </a:rPr>
                        <a:t>HyScale</a:t>
                      </a:r>
                      <a:endParaRPr lang="en-US" sz="1600" b="1" i="1" kern="1200" dirty="0">
                        <a:solidFill>
                          <a:schemeClr val="tx1"/>
                        </a:solidFill>
                        <a:latin typeface="Lucida Sans" pitchFamily="34" charset="0"/>
                        <a:ea typeface="WenQuanYi Zen Hei Sharp"/>
                        <a:cs typeface="Lohit Devanaga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 dirty="0">
                          <a:latin typeface="Lucida Sans" pitchFamily="34" charset="0"/>
                          <a:ea typeface="WenQuanYi Zen Hei Sharp"/>
                          <a:cs typeface="Lohit Devanagari"/>
                        </a:rPr>
                        <a:t>Simulation Time</a:t>
                      </a:r>
                      <a:endParaRPr lang="en-US" sz="1500" dirty="0">
                        <a:latin typeface="Lucida Sans" pitchFamily="34" charset="0"/>
                        <a:ea typeface="WenQuanYi Zen Hei Sharp"/>
                        <a:cs typeface="Lohit Devanaga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Lucida Sans" pitchFamily="34" charset="0"/>
                          <a:ea typeface="WenQuanYi Zen Hei Sharp"/>
                          <a:cs typeface="Lohit Devanagari"/>
                        </a:rPr>
                        <a:t>100sec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Lucida Sans" pitchFamily="34" charset="0"/>
                          <a:ea typeface="WenQuanYi Zen Hei Sharp"/>
                          <a:cs typeface="Lohit Devanagari"/>
                        </a:rPr>
                        <a:t>100sec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Lucida Sans" pitchFamily="34" charset="0"/>
                          <a:ea typeface="WenQuanYi Zen Hei Sharp"/>
                          <a:cs typeface="Lohit Devanagari"/>
                        </a:rPr>
                        <a:t>100sec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>
                          <a:latin typeface="Lucida Sans" pitchFamily="34" charset="0"/>
                          <a:ea typeface="WenQuanYi Zen Hei Sharp"/>
                          <a:cs typeface="Lohit Devanagari"/>
                        </a:rPr>
                        <a:t>PacketSize</a:t>
                      </a:r>
                      <a:endParaRPr lang="en-US" sz="1500">
                        <a:latin typeface="Lucida Sans" pitchFamily="34" charset="0"/>
                        <a:ea typeface="WenQuanYi Zen Hei Sharp"/>
                        <a:cs typeface="Lohit Devanaga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Lucida Sans" pitchFamily="34" charset="0"/>
                          <a:ea typeface="WenQuanYi Zen Hei Sharp"/>
                          <a:cs typeface="Lohit Devanagari"/>
                        </a:rPr>
                        <a:t>1024bytes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Lucida Sans" pitchFamily="34" charset="0"/>
                          <a:ea typeface="WenQuanYi Zen Hei Sharp"/>
                          <a:cs typeface="Lohit Devanagari"/>
                        </a:rPr>
                        <a:t>1024bytes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Lucida Sans" pitchFamily="34" charset="0"/>
                          <a:ea typeface="WenQuanYi Zen Hei Sharp"/>
                          <a:cs typeface="Lohit Devanagari"/>
                        </a:rPr>
                        <a:t>1024bytes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>
                          <a:latin typeface="Lucida Sans" pitchFamily="34" charset="0"/>
                          <a:ea typeface="WenQuanYi Zen Hei Sharp"/>
                          <a:cs typeface="Lohit Devanagari"/>
                        </a:rPr>
                        <a:t>DataRates between switches</a:t>
                      </a:r>
                      <a:endParaRPr lang="en-US" sz="1500">
                        <a:latin typeface="Lucida Sans" pitchFamily="34" charset="0"/>
                        <a:ea typeface="WenQuanYi Zen Hei Sharp"/>
                        <a:cs typeface="Lohit Devanaga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Lucida Sans" pitchFamily="34" charset="0"/>
                          <a:ea typeface="WenQuanYi Zen Hei Sharp"/>
                          <a:cs typeface="Lohit Devanagari"/>
                        </a:rPr>
                        <a:t>1Mbps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Lucida Sans" pitchFamily="34" charset="0"/>
                          <a:ea typeface="WenQuanYi Zen Hei Sharp"/>
                          <a:cs typeface="Lohit Devanagari"/>
                        </a:rPr>
                        <a:t>1Mbps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Lucida Sans" pitchFamily="34" charset="0"/>
                          <a:ea typeface="WenQuanYi Zen Hei Sharp"/>
                          <a:cs typeface="Lohit Devanagari"/>
                        </a:rPr>
                        <a:t>1Mbps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 dirty="0" err="1">
                          <a:latin typeface="Lucida Sans" pitchFamily="34" charset="0"/>
                          <a:ea typeface="WenQuanYi Zen Hei Sharp"/>
                          <a:cs typeface="Lohit Devanagari"/>
                        </a:rPr>
                        <a:t>DataRates</a:t>
                      </a:r>
                      <a:r>
                        <a:rPr lang="en-US" sz="1500" i="1" dirty="0">
                          <a:latin typeface="Lucida Sans" pitchFamily="34" charset="0"/>
                          <a:ea typeface="WenQuanYi Zen Hei Sharp"/>
                          <a:cs typeface="Lohit Devanagari"/>
                        </a:rPr>
                        <a:t> between switches and </a:t>
                      </a:r>
                      <a:r>
                        <a:rPr lang="en-US" sz="1500" i="1" dirty="0" smtClean="0">
                          <a:latin typeface="Lucida Sans" pitchFamily="34" charset="0"/>
                          <a:ea typeface="WenQuanYi Zen Hei Sharp"/>
                          <a:cs typeface="Lohit Devanagari"/>
                        </a:rPr>
                        <a:t>hosts</a:t>
                      </a:r>
                      <a:endParaRPr lang="en-US" sz="1500" dirty="0">
                        <a:latin typeface="Lucida Sans" pitchFamily="34" charset="0"/>
                        <a:ea typeface="WenQuanYi Zen Hei Sharp"/>
                        <a:cs typeface="Lohit Devanaga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Lucida Sans" pitchFamily="34" charset="0"/>
                          <a:ea typeface="WenQuanYi Zen Hei Sharp"/>
                          <a:cs typeface="Lohit Devanagari"/>
                        </a:rPr>
                        <a:t>1000Mbps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Lucida Sans" pitchFamily="34" charset="0"/>
                          <a:ea typeface="WenQuanYi Zen Hei Sharp"/>
                          <a:cs typeface="Lohit Devanagari"/>
                        </a:rPr>
                        <a:t>1000Mbps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Lucida Sans" pitchFamily="34" charset="0"/>
                          <a:ea typeface="WenQuanYi Zen Hei Sharp"/>
                          <a:cs typeface="Lohit Devanagari"/>
                        </a:rPr>
                        <a:t>1000Mbps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 dirty="0">
                          <a:latin typeface="Lucida Sans" pitchFamily="34" charset="0"/>
                          <a:ea typeface="WenQuanYi Zen Hei Sharp"/>
                          <a:cs typeface="Lohit Devanagari"/>
                        </a:rPr>
                        <a:t>Communication Pattern</a:t>
                      </a:r>
                      <a:endParaRPr lang="en-US" sz="1500" dirty="0">
                        <a:latin typeface="Lucida Sans" pitchFamily="34" charset="0"/>
                        <a:ea typeface="WenQuanYi Zen Hei Sharp"/>
                        <a:cs typeface="Lohit Devanaga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Lucida Sans" pitchFamily="34" charset="0"/>
                          <a:ea typeface="WenQuanYi Zen Hei Sharp"/>
                          <a:cs typeface="Lohit Devanagari"/>
                        </a:rPr>
                        <a:t>Random selection of two hosts and sending data between them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Lucida Sans" pitchFamily="34" charset="0"/>
                          <a:ea typeface="WenQuanYi Zen Hei Sharp"/>
                          <a:cs typeface="Lohit Devanagari"/>
                        </a:rPr>
                        <a:t>Random selection of two hosts and sending data between them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Lucida Sans" pitchFamily="34" charset="0"/>
                          <a:ea typeface="WenQuanYi Zen Hei Sharp"/>
                          <a:cs typeface="Lohit Devanagari"/>
                        </a:rPr>
                        <a:t>Random selection of two hosts and sending data between them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 dirty="0" smtClean="0">
                          <a:latin typeface="Lucida Sans" pitchFamily="34" charset="0"/>
                          <a:ea typeface="WenQuanYi Zen Hei Sharp"/>
                          <a:cs typeface="Lohit Devanagari"/>
                        </a:rPr>
                        <a:t>Traffic</a:t>
                      </a:r>
                      <a:r>
                        <a:rPr lang="en-US" sz="1500" i="1" baseline="0" dirty="0" smtClean="0">
                          <a:latin typeface="Lucida Sans" pitchFamily="34" charset="0"/>
                          <a:ea typeface="WenQuanYi Zen Hei Sharp"/>
                          <a:cs typeface="Lohit Devanagari"/>
                        </a:rPr>
                        <a:t> </a:t>
                      </a:r>
                      <a:r>
                        <a:rPr lang="en-US" sz="1500" i="1" dirty="0" smtClean="0">
                          <a:latin typeface="Lucida Sans" pitchFamily="34" charset="0"/>
                          <a:ea typeface="WenQuanYi Zen Hei Sharp"/>
                          <a:cs typeface="Lohit Devanagari"/>
                        </a:rPr>
                        <a:t>Flow </a:t>
                      </a:r>
                      <a:r>
                        <a:rPr lang="en-US" sz="1500" i="1" dirty="0">
                          <a:latin typeface="Lucida Sans" pitchFamily="34" charset="0"/>
                          <a:ea typeface="WenQuanYi Zen Hei Sharp"/>
                          <a:cs typeface="Lohit Devanagari"/>
                        </a:rPr>
                        <a:t>Pattern</a:t>
                      </a:r>
                      <a:endParaRPr lang="en-US" sz="1500" dirty="0">
                        <a:latin typeface="Lucida Sans" pitchFamily="34" charset="0"/>
                        <a:ea typeface="WenQuanYi Zen Hei Sharp"/>
                        <a:cs typeface="Lohit Devanaga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Lucida Sans" pitchFamily="34" charset="0"/>
                          <a:ea typeface="WenQuanYi Zen Hei Sharp"/>
                          <a:cs typeface="Lohit Devanagari"/>
                        </a:rPr>
                        <a:t>Exponential Random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Lucida Sans" pitchFamily="34" charset="0"/>
                          <a:ea typeface="WenQuanYi Zen Hei Sharp"/>
                          <a:cs typeface="Lohit Devanagari"/>
                        </a:rPr>
                        <a:t>Exponential Random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Lucida Sans" pitchFamily="34" charset="0"/>
                          <a:ea typeface="WenQuanYi Zen Hei Sharp"/>
                          <a:cs typeface="Lohit Devanagari"/>
                        </a:rPr>
                        <a:t>Exponential Random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>
                          <a:latin typeface="Lucida Sans" pitchFamily="34" charset="0"/>
                          <a:ea typeface="WenQuanYi Zen Hei Sharp"/>
                          <a:cs typeface="Lohit Devanagari"/>
                        </a:rPr>
                        <a:t>Routing Protocol</a:t>
                      </a:r>
                      <a:endParaRPr lang="en-US" sz="1500">
                        <a:latin typeface="Lucida Sans" pitchFamily="34" charset="0"/>
                        <a:ea typeface="WenQuanYi Zen Hei Sharp"/>
                        <a:cs typeface="Lohit Devanaga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Lucida Sans" pitchFamily="34" charset="0"/>
                          <a:ea typeface="WenQuanYi Zen Hei Sharp"/>
                          <a:cs typeface="Lohit Devanagari"/>
                        </a:rPr>
                        <a:t>Nix-vector(ns-3)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Lucida Sans" pitchFamily="34" charset="0"/>
                          <a:ea typeface="WenQuanYi Zen Hei Sharp"/>
                          <a:cs typeface="Lohit Devanagari"/>
                        </a:rPr>
                        <a:t>Nix-vector(ns-3)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Lucida Sans" pitchFamily="34" charset="0"/>
                          <a:ea typeface="WenQuanYi Zen Hei Sharp"/>
                          <a:cs typeface="Lohit Devanagari"/>
                        </a:rPr>
                        <a:t>Nix-vector(ns-3)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>
                          <a:latin typeface="Lucida Sans" pitchFamily="34" charset="0"/>
                          <a:ea typeface="WenQuanYi Zen Hei Sharp"/>
                          <a:cs typeface="Lohit Devanagari"/>
                        </a:rPr>
                        <a:t>Animator</a:t>
                      </a:r>
                      <a:endParaRPr lang="en-US" sz="1500">
                        <a:latin typeface="Lucida Sans" pitchFamily="34" charset="0"/>
                        <a:ea typeface="WenQuanYi Zen Hei Sharp"/>
                        <a:cs typeface="Lohit Devanaga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Lucida Sans" pitchFamily="34" charset="0"/>
                          <a:ea typeface="WenQuanYi Zen Hei Sharp"/>
                          <a:cs typeface="Lohit Devanagari"/>
                        </a:rPr>
                        <a:t>NetAnim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Lucida Sans" pitchFamily="34" charset="0"/>
                          <a:ea typeface="WenQuanYi Zen Hei Sharp"/>
                          <a:cs typeface="Lohit Devanagari"/>
                        </a:rPr>
                        <a:t>NetAnim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Lucida Sans" pitchFamily="34" charset="0"/>
                          <a:ea typeface="WenQuanYi Zen Hei Sharp"/>
                          <a:cs typeface="Lohit Devanagari"/>
                        </a:rPr>
                        <a:t>NetAnim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 dirty="0">
                          <a:latin typeface="Lucida Sans" pitchFamily="34" charset="0"/>
                          <a:ea typeface="WenQuanYi Zen Hei Sharp"/>
                          <a:cs typeface="Lohit Devanagari"/>
                        </a:rPr>
                        <a:t>Variable </a:t>
                      </a:r>
                      <a:r>
                        <a:rPr lang="en-US" sz="1500" i="1" dirty="0" smtClean="0">
                          <a:latin typeface="Lucida Sans" pitchFamily="34" charset="0"/>
                          <a:ea typeface="WenQuanYi Zen Hei Sharp"/>
                          <a:cs typeface="Lohit Devanagari"/>
                        </a:rPr>
                        <a:t>parameter(refer </a:t>
                      </a:r>
                      <a:r>
                        <a:rPr lang="en-US" sz="1500" i="1" dirty="0">
                          <a:latin typeface="Lucida Sans" pitchFamily="34" charset="0"/>
                          <a:ea typeface="WenQuanYi Zen Hei Sharp"/>
                          <a:cs typeface="Lohit Devanagari"/>
                        </a:rPr>
                        <a:t>to </a:t>
                      </a:r>
                      <a:r>
                        <a:rPr lang="en-US" sz="1500" i="1" dirty="0" smtClean="0">
                          <a:latin typeface="Lucida Sans" pitchFamily="34" charset="0"/>
                          <a:ea typeface="WenQuanYi Zen Hei Sharp"/>
                          <a:cs typeface="Lohit Devanagari"/>
                        </a:rPr>
                        <a:t>Slide</a:t>
                      </a:r>
                      <a:r>
                        <a:rPr lang="en-US" sz="1500" i="1" baseline="0" dirty="0" smtClean="0">
                          <a:latin typeface="Lucida Sans" pitchFamily="34" charset="0"/>
                          <a:ea typeface="WenQuanYi Zen Hei Sharp"/>
                          <a:cs typeface="Lohit Devanagari"/>
                        </a:rPr>
                        <a:t> 7</a:t>
                      </a:r>
                      <a:r>
                        <a:rPr lang="en-US" sz="1500" i="1" dirty="0" smtClean="0">
                          <a:latin typeface="Lucida Sans" pitchFamily="34" charset="0"/>
                          <a:ea typeface="WenQuanYi Zen Hei Sharp"/>
                          <a:cs typeface="Lohit Devanagari"/>
                        </a:rPr>
                        <a:t>)</a:t>
                      </a:r>
                      <a:endParaRPr lang="en-US" sz="1500" dirty="0">
                        <a:latin typeface="Lucida Sans" pitchFamily="34" charset="0"/>
                        <a:ea typeface="WenQuanYi Zen Hei Sharp"/>
                        <a:cs typeface="Lohit Devanaga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>
                          <a:latin typeface="Lucida Sans" pitchFamily="34" charset="0"/>
                          <a:ea typeface="WenQuanYi Zen Hei Sharp"/>
                          <a:cs typeface="Lohit Devanagari"/>
                        </a:rPr>
                        <a:t>n varied (2-12)</a:t>
                      </a:r>
                      <a:endParaRPr lang="en-US" sz="1400" dirty="0">
                        <a:latin typeface="Lucida Sans" pitchFamily="34" charset="0"/>
                        <a:ea typeface="WenQuanYi Zen Hei Sharp"/>
                        <a:cs typeface="Lohit Devanaga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>
                          <a:latin typeface="Lucida Sans" pitchFamily="34" charset="0"/>
                          <a:ea typeface="WenQuanYi Zen Hei Sharp"/>
                          <a:cs typeface="Lohit Devanagari"/>
                        </a:rPr>
                        <a:t>k=2, n varied(2-12)</a:t>
                      </a:r>
                      <a:endParaRPr lang="en-US" sz="1400">
                        <a:latin typeface="Lucida Sans" pitchFamily="34" charset="0"/>
                        <a:ea typeface="WenQuanYi Zen Hei Sharp"/>
                        <a:cs typeface="Lohit Devanaga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>
                          <a:latin typeface="Lucida Sans" pitchFamily="34" charset="0"/>
                          <a:ea typeface="WenQuanYi Zen Hei Sharp"/>
                          <a:cs typeface="Lohit Devanagari"/>
                        </a:rPr>
                        <a:t>a=2, T=8, k varied from (1-3)</a:t>
                      </a:r>
                      <a:endParaRPr lang="en-US" sz="1400" dirty="0">
                        <a:latin typeface="Lucida Sans" pitchFamily="34" charset="0"/>
                        <a:ea typeface="WenQuanYi Zen Hei Sharp"/>
                        <a:cs typeface="Lohit Devanaga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285480" y="274680"/>
            <a:ext cx="8400240" cy="69948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en-US" sz="3200" b="1" dirty="0">
                <a:solidFill>
                  <a:srgbClr val="FFFFFF"/>
                </a:solidFill>
                <a:latin typeface="Montserrat"/>
                <a:ea typeface="Montserrat"/>
              </a:rPr>
              <a:t>DCN Simulation: </a:t>
            </a:r>
            <a:r>
              <a:rPr lang="en-US" sz="3200" b="1" dirty="0" smtClean="0">
                <a:solidFill>
                  <a:srgbClr val="FFFFFF"/>
                </a:solidFill>
                <a:latin typeface="Montserrat"/>
                <a:ea typeface="Montserrat"/>
              </a:rPr>
              <a:t>Results</a:t>
            </a:r>
            <a:endParaRPr dirty="0"/>
          </a:p>
        </p:txBody>
      </p:sp>
      <p:sp>
        <p:nvSpPr>
          <p:cNvPr id="207" name="CustomShape 2"/>
          <p:cNvSpPr/>
          <p:nvPr/>
        </p:nvSpPr>
        <p:spPr>
          <a:xfrm>
            <a:off x="626760" y="1866240"/>
            <a:ext cx="7641720" cy="4851000"/>
          </a:xfrm>
          <a:prstGeom prst="rect">
            <a:avLst/>
          </a:prstGeom>
          <a:noFill/>
          <a:ln>
            <a:noFill/>
          </a:ln>
        </p:spPr>
      </p:sp>
      <p:sp>
        <p:nvSpPr>
          <p:cNvPr id="5" name="TextBox 4"/>
          <p:cNvSpPr txBox="1"/>
          <p:nvPr/>
        </p:nvSpPr>
        <p:spPr>
          <a:xfrm>
            <a:off x="8321964" y="61329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6255" y="1117560"/>
            <a:ext cx="3793309" cy="2336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88004" y="1123470"/>
            <a:ext cx="3776941" cy="2321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03562" y="3734217"/>
            <a:ext cx="3874329" cy="2444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2188734" y="6178006"/>
            <a:ext cx="51688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iberation Serif"/>
                <a:ea typeface="WenQuanYi Zen Hei Sharp"/>
                <a:cs typeface="Lohit Devanagari"/>
              </a:rPr>
              <a:t>Observed Packet loss with exponential random traffic pattern.</a:t>
            </a:r>
            <a:endParaRPr kumimoji="0" lang="en-US" altLang="zh-CN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021380" y="3483511"/>
            <a:ext cx="725256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iberation Serif"/>
                <a:ea typeface="WenQuanYi Zen Hei Sharp"/>
                <a:cs typeface="Lohit Devanagari"/>
              </a:rPr>
              <a:t>Observed Average Throughput and Average Delay with exponential random traffic pattern.</a:t>
            </a:r>
            <a:endParaRPr kumimoji="0" lang="en-US" altLang="zh-CN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285480" y="274680"/>
            <a:ext cx="8400240" cy="69948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en-US" sz="3200" b="1" dirty="0">
                <a:solidFill>
                  <a:srgbClr val="FFFFFF"/>
                </a:solidFill>
                <a:latin typeface="Montserrat"/>
                <a:ea typeface="Montserrat"/>
              </a:rPr>
              <a:t>DCN Simulation: </a:t>
            </a:r>
            <a:r>
              <a:rPr lang="en-US" sz="3200" b="1" dirty="0" smtClean="0">
                <a:solidFill>
                  <a:srgbClr val="FFFFFF"/>
                </a:solidFill>
                <a:latin typeface="Montserrat"/>
                <a:ea typeface="Montserrat"/>
              </a:rPr>
              <a:t>Observations</a:t>
            </a:r>
            <a:endParaRPr dirty="0"/>
          </a:p>
        </p:txBody>
      </p:sp>
      <p:sp>
        <p:nvSpPr>
          <p:cNvPr id="207" name="CustomShape 2"/>
          <p:cNvSpPr/>
          <p:nvPr/>
        </p:nvSpPr>
        <p:spPr>
          <a:xfrm>
            <a:off x="626760" y="1866240"/>
            <a:ext cx="7641720" cy="4851000"/>
          </a:xfrm>
          <a:prstGeom prst="rect">
            <a:avLst/>
          </a:prstGeom>
          <a:noFill/>
          <a:ln>
            <a:noFill/>
          </a:ln>
        </p:spPr>
      </p:sp>
      <p:sp>
        <p:nvSpPr>
          <p:cNvPr id="208" name="CustomShape 3"/>
          <p:cNvSpPr/>
          <p:nvPr/>
        </p:nvSpPr>
        <p:spPr>
          <a:xfrm>
            <a:off x="764275" y="1866240"/>
            <a:ext cx="7701399" cy="3797581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 marL="800100" lvl="1" indent="-342900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111111"/>
                </a:solidFill>
                <a:latin typeface="Lucida Sans" panose="020B0602030504020204" pitchFamily="34" charset="0"/>
                <a:ea typeface="Muli"/>
              </a:rPr>
              <a:t>Simulated </a:t>
            </a:r>
            <a:r>
              <a:rPr lang="en-US" sz="2400" i="1" dirty="0">
                <a:solidFill>
                  <a:srgbClr val="111111"/>
                </a:solidFill>
                <a:latin typeface="Lucida Sans" panose="020B0602030504020204" pitchFamily="34" charset="0"/>
                <a:ea typeface="Muli"/>
              </a:rPr>
              <a:t>Fat-Tree</a:t>
            </a:r>
            <a:r>
              <a:rPr lang="en-US" sz="2400" dirty="0">
                <a:solidFill>
                  <a:srgbClr val="111111"/>
                </a:solidFill>
                <a:latin typeface="Lucida Sans" panose="020B0602030504020204" pitchFamily="34" charset="0"/>
                <a:ea typeface="Muli"/>
              </a:rPr>
              <a:t> and </a:t>
            </a:r>
            <a:r>
              <a:rPr lang="en-US" sz="2400" i="1" dirty="0">
                <a:solidFill>
                  <a:srgbClr val="111111"/>
                </a:solidFill>
                <a:latin typeface="Lucida Sans" panose="020B0602030504020204" pitchFamily="34" charset="0"/>
                <a:ea typeface="Muli"/>
              </a:rPr>
              <a:t>BCube topologies</a:t>
            </a:r>
            <a:r>
              <a:rPr lang="en-US" sz="2400" dirty="0">
                <a:solidFill>
                  <a:srgbClr val="111111"/>
                </a:solidFill>
                <a:latin typeface="Lucida Sans" panose="020B0602030504020204" pitchFamily="34" charset="0"/>
                <a:ea typeface="Muli"/>
              </a:rPr>
              <a:t> based on existing implementations</a:t>
            </a:r>
            <a:r>
              <a:rPr lang="en-US" sz="2400" dirty="0" smtClean="0">
                <a:solidFill>
                  <a:srgbClr val="111111"/>
                </a:solidFill>
                <a:latin typeface="Lucida Sans" panose="020B0602030504020204" pitchFamily="34" charset="0"/>
                <a:ea typeface="Muli"/>
              </a:rPr>
              <a:t>.</a:t>
            </a:r>
          </a:p>
          <a:p>
            <a:pPr marL="800100" lvl="1" indent="-342900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111111"/>
              </a:solidFill>
              <a:latin typeface="Lucida Sans" panose="020B0602030504020204" pitchFamily="34" charset="0"/>
            </a:endParaRPr>
          </a:p>
          <a:p>
            <a:pPr marL="800100" lvl="1" indent="-342900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111111"/>
                </a:solidFill>
                <a:latin typeface="Lucida Sans" panose="020B0602030504020204" pitchFamily="34" charset="0"/>
              </a:rPr>
              <a:t>Analysis </a:t>
            </a:r>
            <a:r>
              <a:rPr lang="en-US" sz="2400" dirty="0" smtClean="0">
                <a:solidFill>
                  <a:srgbClr val="111111"/>
                </a:solidFill>
                <a:latin typeface="Lucida Sans" panose="020B0602030504020204" pitchFamily="34" charset="0"/>
                <a:ea typeface="Muli"/>
              </a:rPr>
              <a:t>and interpretation </a:t>
            </a:r>
            <a:r>
              <a:rPr lang="en-US" sz="2400" dirty="0">
                <a:solidFill>
                  <a:srgbClr val="111111"/>
                </a:solidFill>
                <a:latin typeface="Lucida Sans" panose="020B0602030504020204" pitchFamily="34" charset="0"/>
                <a:ea typeface="Muli"/>
              </a:rPr>
              <a:t>of results are still in progress</a:t>
            </a:r>
            <a:r>
              <a:rPr lang="en-US" sz="2400" dirty="0" smtClean="0">
                <a:solidFill>
                  <a:srgbClr val="111111"/>
                </a:solidFill>
                <a:latin typeface="Lucida Sans" panose="020B0602030504020204" pitchFamily="34" charset="0"/>
                <a:ea typeface="Muli"/>
              </a:rPr>
              <a:t>.</a:t>
            </a:r>
          </a:p>
          <a:p>
            <a:pPr marL="800100" lvl="1" indent="-342900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111111"/>
              </a:solidFill>
              <a:latin typeface="Lucida Sans" panose="020B0602030504020204" pitchFamily="34" charset="0"/>
            </a:endParaRPr>
          </a:p>
          <a:p>
            <a:pPr marL="800100" lvl="1" indent="-342900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Lucida Sans" panose="020B0602030504020204" pitchFamily="34" charset="0"/>
              </a:rPr>
              <a:t>Using </a:t>
            </a:r>
            <a:r>
              <a:rPr lang="en-US" sz="2400" i="1" dirty="0" smtClean="0">
                <a:solidFill>
                  <a:srgbClr val="111111"/>
                </a:solidFill>
                <a:latin typeface="Lucida Sans" panose="020B0602030504020204" pitchFamily="34" charset="0"/>
                <a:ea typeface="Muli"/>
              </a:rPr>
              <a:t>ns-3</a:t>
            </a:r>
            <a:r>
              <a:rPr lang="en-US" sz="2400" dirty="0" smtClean="0">
                <a:solidFill>
                  <a:srgbClr val="111111"/>
                </a:solidFill>
                <a:latin typeface="Lucida Sans" panose="020B0602030504020204" pitchFamily="34" charset="0"/>
                <a:ea typeface="Muli"/>
              </a:rPr>
              <a:t> </a:t>
            </a:r>
            <a:r>
              <a:rPr lang="en-US" sz="2400" dirty="0">
                <a:solidFill>
                  <a:srgbClr val="111111"/>
                </a:solidFill>
                <a:latin typeface="Lucida Sans" panose="020B0602030504020204" pitchFamily="34" charset="0"/>
                <a:ea typeface="Muli"/>
              </a:rPr>
              <a:t>tool seemed complex since it's architecture has been designed to support simulation of new topologies and protocols.  </a:t>
            </a:r>
            <a:endParaRPr sz="2400" dirty="0">
              <a:latin typeface="Lucida Sans" panose="020B0602030504020204" pitchFamily="34" charset="0"/>
            </a:endParaRPr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endParaRPr sz="2400" dirty="0">
              <a:latin typeface="Lucida Sans" panose="020B06020305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21964" y="61329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285480" y="274680"/>
            <a:ext cx="8400240" cy="69948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en-US" sz="3200" b="1">
                <a:solidFill>
                  <a:srgbClr val="FFFFFF"/>
                </a:solidFill>
                <a:latin typeface="Montserrat"/>
                <a:ea typeface="Montserrat"/>
              </a:rPr>
              <a:t>Future Work</a:t>
            </a:r>
            <a:endParaRPr/>
          </a:p>
        </p:txBody>
      </p:sp>
      <p:sp>
        <p:nvSpPr>
          <p:cNvPr id="210" name="CustomShape 2"/>
          <p:cNvSpPr/>
          <p:nvPr/>
        </p:nvSpPr>
        <p:spPr>
          <a:xfrm>
            <a:off x="655093" y="2158785"/>
            <a:ext cx="7928258" cy="34661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  <a:buFont typeface="Muli"/>
              <a:buChar char="￭"/>
            </a:pPr>
            <a:r>
              <a:rPr lang="en-US" sz="2400" dirty="0" smtClean="0">
                <a:solidFill>
                  <a:srgbClr val="111111"/>
                </a:solidFill>
                <a:latin typeface="Lucida Sans"/>
                <a:ea typeface="Muli"/>
              </a:rPr>
              <a:t> Complete simulations for other topologies (</a:t>
            </a:r>
            <a:r>
              <a:rPr lang="en-US" sz="2400" dirty="0" err="1" smtClean="0">
                <a:solidFill>
                  <a:srgbClr val="111111"/>
                </a:solidFill>
                <a:latin typeface="Lucida Sans"/>
                <a:ea typeface="Muli"/>
              </a:rPr>
              <a:t>DCell</a:t>
            </a:r>
            <a:r>
              <a:rPr lang="en-US" sz="2400" dirty="0" smtClean="0">
                <a:solidFill>
                  <a:srgbClr val="111111"/>
                </a:solidFill>
                <a:latin typeface="Lucida Sans"/>
                <a:ea typeface="Muli"/>
              </a:rPr>
              <a:t>, </a:t>
            </a:r>
            <a:r>
              <a:rPr lang="en-US" sz="2400" dirty="0" err="1" smtClean="0">
                <a:solidFill>
                  <a:srgbClr val="111111"/>
                </a:solidFill>
                <a:latin typeface="Lucida Sans"/>
                <a:ea typeface="Muli"/>
              </a:rPr>
              <a:t>HyScale</a:t>
            </a:r>
            <a:r>
              <a:rPr lang="en-US" sz="2400" dirty="0" smtClean="0">
                <a:solidFill>
                  <a:srgbClr val="111111"/>
                </a:solidFill>
                <a:latin typeface="Lucida Sans"/>
                <a:ea typeface="Muli"/>
              </a:rPr>
              <a:t> II and </a:t>
            </a:r>
            <a:r>
              <a:rPr lang="en-US" sz="2400" dirty="0" err="1" smtClean="0">
                <a:solidFill>
                  <a:srgbClr val="111111"/>
                </a:solidFill>
                <a:latin typeface="Lucida Sans"/>
                <a:ea typeface="Muli"/>
              </a:rPr>
              <a:t>FiConn</a:t>
            </a:r>
            <a:r>
              <a:rPr lang="en-US" sz="2400" dirty="0" smtClean="0">
                <a:solidFill>
                  <a:srgbClr val="111111"/>
                </a:solidFill>
                <a:latin typeface="Lucida Sans"/>
                <a:ea typeface="Muli"/>
              </a:rPr>
              <a:t>) and compare them.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Muli"/>
              <a:buChar char="￭"/>
            </a:pPr>
            <a:r>
              <a:rPr lang="en-US" sz="2400" dirty="0" smtClean="0">
                <a:solidFill>
                  <a:srgbClr val="111111"/>
                </a:solidFill>
                <a:latin typeface="Lucida Sans"/>
                <a:ea typeface="Muli"/>
              </a:rPr>
              <a:t>  Simulate topologies for other parameters (other types of traffic, fault-tolerance and bisection-bandwidth) </a:t>
            </a:r>
          </a:p>
          <a:p>
            <a:pPr>
              <a:lnSpc>
                <a:spcPct val="100000"/>
              </a:lnSpc>
              <a:buFont typeface="Muli"/>
              <a:buChar char="￭"/>
            </a:pPr>
            <a:endParaRPr dirty="0"/>
          </a:p>
          <a:p>
            <a:pPr>
              <a:lnSpc>
                <a:spcPct val="100000"/>
              </a:lnSpc>
              <a:buFont typeface="Muli"/>
              <a:buChar char="￭"/>
            </a:pPr>
            <a:r>
              <a:rPr lang="en-US" sz="2400" dirty="0" smtClean="0">
                <a:solidFill>
                  <a:srgbClr val="111111"/>
                </a:solidFill>
                <a:latin typeface="Lucida Sans"/>
                <a:ea typeface="Muli"/>
              </a:rPr>
              <a:t> Extend </a:t>
            </a:r>
            <a:r>
              <a:rPr lang="en-US" sz="2400" dirty="0">
                <a:solidFill>
                  <a:srgbClr val="111111"/>
                </a:solidFill>
                <a:latin typeface="Lucida Sans"/>
                <a:ea typeface="Muli"/>
              </a:rPr>
              <a:t>ns-3 capabilities to support </a:t>
            </a:r>
            <a:r>
              <a:rPr lang="en-US" sz="2400" dirty="0" smtClean="0">
                <a:solidFill>
                  <a:srgbClr val="111111"/>
                </a:solidFill>
                <a:latin typeface="Lucida Sans"/>
                <a:ea typeface="Muli"/>
              </a:rPr>
              <a:t>optical networks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111111"/>
                </a:solidFill>
                <a:latin typeface="Lucida Sans"/>
                <a:ea typeface="Muli"/>
              </a:rPr>
              <a:t>  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8321964" y="61329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285480" y="274680"/>
            <a:ext cx="8400240" cy="69948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en-US" sz="3200" b="1" dirty="0" smtClean="0">
                <a:solidFill>
                  <a:srgbClr val="FFFFFF"/>
                </a:solidFill>
                <a:latin typeface="Montserrat"/>
                <a:ea typeface="Montserrat"/>
              </a:rPr>
              <a:t>References</a:t>
            </a:r>
            <a:endParaRPr dirty="0"/>
          </a:p>
        </p:txBody>
      </p:sp>
      <p:sp>
        <p:nvSpPr>
          <p:cNvPr id="210" name="CustomShape 2"/>
          <p:cNvSpPr/>
          <p:nvPr/>
        </p:nvSpPr>
        <p:spPr>
          <a:xfrm>
            <a:off x="655093" y="1641549"/>
            <a:ext cx="7928258" cy="34661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 fontAlgn="auto"/>
            <a:r>
              <a:rPr lang="en-US" sz="1600" dirty="0" smtClean="0">
                <a:latin typeface="Lucida Sans" pitchFamily="34" charset="0"/>
              </a:rPr>
              <a:t>[1] Cisco Global Cloud Index: Forecast and Methodology, 2013–2018. Retrieved from</a:t>
            </a:r>
          </a:p>
          <a:p>
            <a:r>
              <a:rPr lang="en-US" sz="1600" u="sng" dirty="0" smtClean="0">
                <a:latin typeface="Lucida Sans" pitchFamily="34" charset="0"/>
                <a:hlinkClick r:id="rId2"/>
              </a:rPr>
              <a:t>https://www.cisco.com/c/en/us/solutions/collateral/service-provider/global-cloud-index-gci/Cloud_Index_White_Paper.pdf </a:t>
            </a:r>
            <a:endParaRPr lang="en-US" sz="1600" dirty="0" smtClean="0">
              <a:latin typeface="Lucida Sans" pitchFamily="34" charset="0"/>
            </a:endParaRPr>
          </a:p>
          <a:p>
            <a:r>
              <a:rPr lang="en-US" sz="1600" dirty="0" smtClean="0">
                <a:latin typeface="Lucida Sans" pitchFamily="34" charset="0"/>
              </a:rPr>
              <a:t> </a:t>
            </a:r>
          </a:p>
          <a:p>
            <a:pPr fontAlgn="auto"/>
            <a:r>
              <a:rPr lang="en-US" sz="1600" dirty="0" smtClean="0">
                <a:latin typeface="Lucida Sans" pitchFamily="34" charset="0"/>
              </a:rPr>
              <a:t>[2]   </a:t>
            </a:r>
            <a:r>
              <a:rPr lang="en-US" sz="1600" dirty="0" err="1" smtClean="0">
                <a:latin typeface="Lucida Sans" pitchFamily="34" charset="0"/>
              </a:rPr>
              <a:t>Bilal</a:t>
            </a:r>
            <a:r>
              <a:rPr lang="en-US" sz="1600" dirty="0" smtClean="0">
                <a:latin typeface="Lucida Sans" pitchFamily="34" charset="0"/>
              </a:rPr>
              <a:t>, </a:t>
            </a:r>
            <a:r>
              <a:rPr lang="en-US" sz="1600" dirty="0" err="1" smtClean="0">
                <a:latin typeface="Lucida Sans" pitchFamily="34" charset="0"/>
              </a:rPr>
              <a:t>Kashif</a:t>
            </a:r>
            <a:r>
              <a:rPr lang="en-US" sz="1600" dirty="0" smtClean="0">
                <a:latin typeface="Lucida Sans" pitchFamily="34" charset="0"/>
              </a:rPr>
              <a:t>, et al. "Quantitative comparisons of the state‐of‐the‐art data center architectures."  Concurrency and Computation: Practice and Experience 25.12 (2013): 1771-1783.</a:t>
            </a:r>
          </a:p>
          <a:p>
            <a:r>
              <a:rPr lang="en-US" sz="1600" dirty="0" smtClean="0">
                <a:latin typeface="Lucida Sans" pitchFamily="34" charset="0"/>
              </a:rPr>
              <a:t> </a:t>
            </a:r>
          </a:p>
          <a:p>
            <a:pPr fontAlgn="auto"/>
            <a:r>
              <a:rPr lang="en-US" sz="1600" dirty="0" smtClean="0">
                <a:latin typeface="Lucida Sans" pitchFamily="34" charset="0"/>
              </a:rPr>
              <a:t>[3]  </a:t>
            </a:r>
            <a:r>
              <a:rPr lang="en-US" sz="1600" dirty="0" err="1" smtClean="0">
                <a:latin typeface="Lucida Sans" pitchFamily="34" charset="0"/>
              </a:rPr>
              <a:t>Bilal</a:t>
            </a:r>
            <a:r>
              <a:rPr lang="en-US" sz="1600" dirty="0" smtClean="0">
                <a:latin typeface="Lucida Sans" pitchFamily="34" charset="0"/>
              </a:rPr>
              <a:t>, </a:t>
            </a:r>
            <a:r>
              <a:rPr lang="en-US" sz="1600" dirty="0" err="1" smtClean="0">
                <a:latin typeface="Lucida Sans" pitchFamily="34" charset="0"/>
              </a:rPr>
              <a:t>Kashif</a:t>
            </a:r>
            <a:r>
              <a:rPr lang="en-US" sz="1600" dirty="0" smtClean="0">
                <a:latin typeface="Lucida Sans" pitchFamily="34" charset="0"/>
              </a:rPr>
              <a:t>, </a:t>
            </a:r>
            <a:r>
              <a:rPr lang="en-US" sz="1600" dirty="0" err="1" smtClean="0">
                <a:latin typeface="Lucida Sans" pitchFamily="34" charset="0"/>
              </a:rPr>
              <a:t>Samee</a:t>
            </a:r>
            <a:r>
              <a:rPr lang="en-US" sz="1600" dirty="0" smtClean="0">
                <a:latin typeface="Lucida Sans" pitchFamily="34" charset="0"/>
              </a:rPr>
              <a:t> </a:t>
            </a:r>
            <a:r>
              <a:rPr lang="en-US" sz="1600" dirty="0" err="1" smtClean="0">
                <a:latin typeface="Lucida Sans" pitchFamily="34" charset="0"/>
              </a:rPr>
              <a:t>Ullah</a:t>
            </a:r>
            <a:r>
              <a:rPr lang="en-US" sz="1600" dirty="0" smtClean="0">
                <a:latin typeface="Lucida Sans" pitchFamily="34" charset="0"/>
              </a:rPr>
              <a:t> Khan, and Albert Y. </a:t>
            </a:r>
            <a:r>
              <a:rPr lang="en-US" sz="1600" dirty="0" err="1" smtClean="0">
                <a:latin typeface="Lucida Sans" pitchFamily="34" charset="0"/>
              </a:rPr>
              <a:t>Zomaya</a:t>
            </a:r>
            <a:r>
              <a:rPr lang="en-US" sz="1600" dirty="0" smtClean="0">
                <a:latin typeface="Lucida Sans" pitchFamily="34" charset="0"/>
              </a:rPr>
              <a:t>. "Green Data Center Networks: Challenges and Opportunities." Frontiers of Information Technology (FIT), 2013 11th International Conference on. IEEE, 2013</a:t>
            </a:r>
          </a:p>
          <a:p>
            <a:r>
              <a:rPr lang="en-US" sz="1600" dirty="0" smtClean="0">
                <a:latin typeface="Lucida Sans" pitchFamily="34" charset="0"/>
              </a:rPr>
              <a:t> </a:t>
            </a:r>
          </a:p>
          <a:p>
            <a:pPr fontAlgn="auto"/>
            <a:r>
              <a:rPr lang="en-US" sz="1600" dirty="0" smtClean="0">
                <a:latin typeface="Lucida Sans" pitchFamily="34" charset="0"/>
              </a:rPr>
              <a:t>[4]  </a:t>
            </a:r>
            <a:r>
              <a:rPr lang="en-US" sz="1600" dirty="0" err="1" smtClean="0">
                <a:latin typeface="Lucida Sans" pitchFamily="34" charset="0"/>
              </a:rPr>
              <a:t>Saha</a:t>
            </a:r>
            <a:r>
              <a:rPr lang="en-US" sz="1600" dirty="0" smtClean="0">
                <a:latin typeface="Lucida Sans" pitchFamily="34" charset="0"/>
              </a:rPr>
              <a:t>, S., </a:t>
            </a:r>
            <a:r>
              <a:rPr lang="en-US" sz="1600" dirty="0" err="1" smtClean="0">
                <a:latin typeface="Lucida Sans" pitchFamily="34" charset="0"/>
              </a:rPr>
              <a:t>Deogun</a:t>
            </a:r>
            <a:r>
              <a:rPr lang="en-US" sz="1600" dirty="0" smtClean="0">
                <a:latin typeface="Lucida Sans" pitchFamily="34" charset="0"/>
              </a:rPr>
              <a:t>, J. S., &amp; </a:t>
            </a:r>
            <a:r>
              <a:rPr lang="en-US" sz="1600" dirty="0" err="1" smtClean="0">
                <a:latin typeface="Lucida Sans" pitchFamily="34" charset="0"/>
              </a:rPr>
              <a:t>Xu</a:t>
            </a:r>
            <a:r>
              <a:rPr lang="en-US" sz="1600" dirty="0" smtClean="0">
                <a:latin typeface="Lucida Sans" pitchFamily="34" charset="0"/>
              </a:rPr>
              <a:t>, L. (2012, June). </a:t>
            </a:r>
            <a:r>
              <a:rPr lang="en-US" sz="1600" dirty="0" err="1" smtClean="0">
                <a:latin typeface="Lucida Sans" pitchFamily="34" charset="0"/>
              </a:rPr>
              <a:t>Hyscale</a:t>
            </a:r>
            <a:r>
              <a:rPr lang="en-US" sz="1600" dirty="0" smtClean="0">
                <a:latin typeface="Lucida Sans" pitchFamily="34" charset="0"/>
              </a:rPr>
              <a:t>: A hybrid optical network based scalable, switch-centric architecture for data centers. </a:t>
            </a:r>
            <a:r>
              <a:rPr lang="en-US" sz="1600" dirty="0" err="1" smtClean="0">
                <a:latin typeface="Lucida Sans" pitchFamily="34" charset="0"/>
              </a:rPr>
              <a:t>InCommunications</a:t>
            </a:r>
            <a:r>
              <a:rPr lang="en-US" sz="1600" dirty="0" smtClean="0">
                <a:latin typeface="Lucida Sans" pitchFamily="34" charset="0"/>
              </a:rPr>
              <a:t> (ICC), 2012 IEEE International Conference on (pp. 2934-2938). IEEE.</a:t>
            </a:r>
          </a:p>
          <a:p>
            <a:pPr fontAlgn="auto"/>
            <a:r>
              <a:rPr lang="en-US" sz="1200" dirty="0" smtClean="0">
                <a:latin typeface="Lucida Sans" pitchFamily="34" charset="0"/>
              </a:rPr>
              <a:t>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21964" y="61329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285480" y="274680"/>
            <a:ext cx="8400240" cy="69948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en-US" sz="3200" b="1" dirty="0" smtClean="0">
                <a:solidFill>
                  <a:srgbClr val="FFFFFF"/>
                </a:solidFill>
                <a:latin typeface="Montserrat"/>
                <a:ea typeface="Montserrat"/>
              </a:rPr>
              <a:t>References</a:t>
            </a:r>
            <a:endParaRPr dirty="0"/>
          </a:p>
        </p:txBody>
      </p:sp>
      <p:sp>
        <p:nvSpPr>
          <p:cNvPr id="210" name="CustomShape 2"/>
          <p:cNvSpPr/>
          <p:nvPr/>
        </p:nvSpPr>
        <p:spPr>
          <a:xfrm>
            <a:off x="655093" y="1918649"/>
            <a:ext cx="7928258" cy="34661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 fontAlgn="auto"/>
            <a:r>
              <a:rPr lang="en-US" sz="1600" dirty="0" smtClean="0">
                <a:latin typeface="Lucida Sans" pitchFamily="34" charset="0"/>
              </a:rPr>
              <a:t>[5] D. Wong, K.T. </a:t>
            </a:r>
            <a:r>
              <a:rPr lang="en-US" sz="1600" dirty="0" err="1" smtClean="0">
                <a:latin typeface="Lucida Sans" pitchFamily="34" charset="0"/>
              </a:rPr>
              <a:t>Seow</a:t>
            </a:r>
            <a:r>
              <a:rPr lang="en-US" sz="1600" dirty="0" smtClean="0">
                <a:latin typeface="Lucida Sans" pitchFamily="34" charset="0"/>
              </a:rPr>
              <a:t>, C.H. </a:t>
            </a:r>
            <a:r>
              <a:rPr lang="en-US" sz="1600" dirty="0" err="1" smtClean="0">
                <a:latin typeface="Lucida Sans" pitchFamily="34" charset="0"/>
              </a:rPr>
              <a:t>Foh</a:t>
            </a:r>
            <a:r>
              <a:rPr lang="en-US" sz="1600" dirty="0" smtClean="0">
                <a:latin typeface="Lucida Sans" pitchFamily="34" charset="0"/>
              </a:rPr>
              <a:t> and R. </a:t>
            </a:r>
            <a:r>
              <a:rPr lang="en-US" sz="1600" dirty="0" err="1" smtClean="0">
                <a:latin typeface="Lucida Sans" pitchFamily="34" charset="0"/>
              </a:rPr>
              <a:t>Kanagavelu</a:t>
            </a:r>
            <a:r>
              <a:rPr lang="en-US" sz="1600" dirty="0" smtClean="0">
                <a:latin typeface="Lucida Sans" pitchFamily="34" charset="0"/>
              </a:rPr>
              <a:t>, “Towards Reproducible Performance Studies of Datacenter Network Architectures Using An Open-Source Simulation Approach”, Proceedings of the IEEE Global Communications Conference (GLOBECOM’13), December 2013, Atlanta, GA, USA.</a:t>
            </a:r>
          </a:p>
          <a:p>
            <a:pPr fontAlgn="auto"/>
            <a:r>
              <a:rPr lang="en-US" sz="1600" dirty="0" smtClean="0">
                <a:latin typeface="Lucida Sans" pitchFamily="34" charset="0"/>
              </a:rPr>
              <a:t> </a:t>
            </a:r>
          </a:p>
          <a:p>
            <a:pPr fontAlgn="auto"/>
            <a:r>
              <a:rPr lang="en-US" sz="1600" dirty="0" smtClean="0">
                <a:latin typeface="Lucida Sans" pitchFamily="34" charset="0"/>
              </a:rPr>
              <a:t> [6] NS3-manual. At </a:t>
            </a:r>
            <a:r>
              <a:rPr lang="en-US" sz="1600" u="sng" dirty="0" smtClean="0">
                <a:latin typeface="Lucida Sans" pitchFamily="34" charset="0"/>
                <a:hlinkClick r:id="rId2"/>
              </a:rPr>
              <a:t>https://www.nsnam.org/docs/release/3.11/manual/ns-3-manual.pdf</a:t>
            </a:r>
            <a:endParaRPr lang="en-US" sz="1600" dirty="0" smtClean="0">
              <a:latin typeface="Lucida Sans" pitchFamily="34" charset="0"/>
            </a:endParaRPr>
          </a:p>
          <a:p>
            <a:pPr fontAlgn="auto"/>
            <a:r>
              <a:rPr lang="en-US" sz="1600" dirty="0" smtClean="0">
                <a:latin typeface="Lucida Sans" pitchFamily="34" charset="0"/>
              </a:rPr>
              <a:t> </a:t>
            </a:r>
          </a:p>
          <a:p>
            <a:pPr fontAlgn="auto"/>
            <a:r>
              <a:rPr lang="en-US" sz="1600" dirty="0" smtClean="0">
                <a:latin typeface="Lucida Sans" pitchFamily="34" charset="0"/>
              </a:rPr>
              <a:t> [7] NS3-Tutorial. At </a:t>
            </a:r>
            <a:r>
              <a:rPr lang="en-US" sz="1600" u="sng" dirty="0" smtClean="0">
                <a:latin typeface="Lucida Sans" pitchFamily="34" charset="0"/>
                <a:hlinkClick r:id="rId3"/>
              </a:rPr>
              <a:t>https://www.nsnam.org/docs/release/3.22/tutorial/singlehtml/</a:t>
            </a:r>
            <a:r>
              <a:rPr lang="en-US" sz="1600" dirty="0" smtClean="0">
                <a:latin typeface="Lucida Sans" pitchFamily="34" charset="0"/>
              </a:rPr>
              <a:t> </a:t>
            </a:r>
          </a:p>
          <a:p>
            <a:pPr fontAlgn="auto"/>
            <a:r>
              <a:rPr lang="en-US" sz="1600" dirty="0" smtClean="0">
                <a:latin typeface="Lucida Sans" pitchFamily="34" charset="0"/>
              </a:rPr>
              <a:t> </a:t>
            </a:r>
          </a:p>
          <a:p>
            <a:pPr fontAlgn="auto"/>
            <a:r>
              <a:rPr lang="en-US" sz="1600" dirty="0" smtClean="0">
                <a:latin typeface="Lucida Sans" pitchFamily="34" charset="0"/>
              </a:rPr>
              <a:t> [8] NTU-DSI-DCN Project. At </a:t>
            </a:r>
            <a:r>
              <a:rPr lang="en-US" sz="1600" u="sng" dirty="0" smtClean="0">
                <a:latin typeface="Lucida Sans" pitchFamily="34" charset="0"/>
                <a:hlinkClick r:id="rId4"/>
              </a:rPr>
              <a:t>http://ntu-dsi-dcn.github.io/ntu-dsi-dcn/</a:t>
            </a:r>
            <a:endParaRPr lang="en-US" sz="1600" dirty="0" smtClean="0">
              <a:latin typeface="Lucida Sans" pitchFamily="34" charset="0"/>
            </a:endParaRPr>
          </a:p>
          <a:p>
            <a:pPr fontAlgn="auto"/>
            <a:r>
              <a:rPr lang="en-US" sz="1600" dirty="0" smtClean="0">
                <a:latin typeface="Lucida Sans" pitchFamily="34" charset="0"/>
              </a:rPr>
              <a:t> </a:t>
            </a:r>
          </a:p>
          <a:p>
            <a:pPr fontAlgn="auto"/>
            <a:r>
              <a:rPr lang="en-US" sz="1600" dirty="0" smtClean="0">
                <a:latin typeface="Lucida Sans" pitchFamily="34" charset="0"/>
              </a:rPr>
              <a:t> [9] Poor man’s tool to support Computer Networking. At </a:t>
            </a:r>
            <a:r>
              <a:rPr lang="en-US" sz="1600" u="sng" dirty="0" smtClean="0">
                <a:latin typeface="Lucida Sans" pitchFamily="34" charset="0"/>
                <a:hlinkClick r:id="rId5"/>
              </a:rPr>
              <a:t>www.netkit.org</a:t>
            </a:r>
            <a:r>
              <a:rPr lang="en-US" sz="1600" dirty="0" smtClean="0">
                <a:latin typeface="Lucida Sans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endParaRPr sz="1600" dirty="0">
              <a:latin typeface="Lucida Sans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111111"/>
                </a:solidFill>
                <a:latin typeface="Lucida Sans" pitchFamily="34" charset="0"/>
                <a:ea typeface="Muli"/>
              </a:rPr>
              <a:t>  </a:t>
            </a:r>
            <a:endParaRPr sz="1600" dirty="0">
              <a:latin typeface="Lucida Sans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21964" y="61329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Picture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59520" y="1638000"/>
            <a:ext cx="3598200" cy="2720160"/>
          </a:xfrm>
          <a:prstGeom prst="rect">
            <a:avLst/>
          </a:prstGeom>
          <a:ln>
            <a:noFill/>
          </a:ln>
        </p:spPr>
      </p:pic>
      <p:sp>
        <p:nvSpPr>
          <p:cNvPr id="212" name="CustomShape 1"/>
          <p:cNvSpPr/>
          <p:nvPr/>
        </p:nvSpPr>
        <p:spPr>
          <a:xfrm>
            <a:off x="2078280" y="4129200"/>
            <a:ext cx="4857120" cy="73728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Lucida Sans"/>
                <a:ea typeface="Arial"/>
              </a:rPr>
              <a:t>Questions 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Lucida Sans"/>
                <a:ea typeface="Arial"/>
              </a:rPr>
              <a:t>  </a:t>
            </a:r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8321964" y="61329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285480" y="274680"/>
            <a:ext cx="8400240" cy="69948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en-US" sz="3200" b="1">
                <a:solidFill>
                  <a:srgbClr val="FFFFFF"/>
                </a:solidFill>
                <a:latin typeface="Montserrat"/>
                <a:ea typeface="Montserrat"/>
              </a:rPr>
              <a:t>Agenda</a:t>
            </a:r>
            <a:endParaRPr/>
          </a:p>
        </p:txBody>
      </p:sp>
      <p:sp>
        <p:nvSpPr>
          <p:cNvPr id="154" name="CustomShape 2"/>
          <p:cNvSpPr/>
          <p:nvPr/>
        </p:nvSpPr>
        <p:spPr>
          <a:xfrm>
            <a:off x="895943" y="1733174"/>
            <a:ext cx="7401896" cy="421725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  <a:buFont typeface="Muli"/>
              <a:buChar char="￭"/>
            </a:pPr>
            <a:r>
              <a:rPr lang="en-US" sz="2400" dirty="0" smtClean="0">
                <a:solidFill>
                  <a:srgbClr val="111111"/>
                </a:solidFill>
                <a:latin typeface="Lucida Sans" panose="020B0602030504020204" pitchFamily="34" charset="0"/>
                <a:ea typeface="Muli"/>
              </a:rPr>
              <a:t> Data </a:t>
            </a:r>
            <a:r>
              <a:rPr lang="en-US" sz="2400" dirty="0">
                <a:solidFill>
                  <a:srgbClr val="111111"/>
                </a:solidFill>
                <a:latin typeface="Lucida Sans" panose="020B0602030504020204" pitchFamily="34" charset="0"/>
                <a:ea typeface="Muli"/>
              </a:rPr>
              <a:t>Center Networks (DCN</a:t>
            </a:r>
            <a:r>
              <a:rPr lang="en-US" sz="2400" dirty="0" smtClean="0">
                <a:solidFill>
                  <a:srgbClr val="111111"/>
                </a:solidFill>
                <a:latin typeface="Lucida Sans" panose="020B0602030504020204" pitchFamily="34" charset="0"/>
                <a:ea typeface="Muli"/>
              </a:rPr>
              <a:t>)</a:t>
            </a:r>
            <a:endParaRPr sz="2400" dirty="0">
              <a:latin typeface="Lucida Sans" panose="020B0602030504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Lucida Sans" panose="020B0602030504020204" pitchFamily="34" charset="0"/>
            </a:endParaRPr>
          </a:p>
          <a:p>
            <a:pPr>
              <a:lnSpc>
                <a:spcPct val="100000"/>
              </a:lnSpc>
              <a:buFont typeface="Muli"/>
              <a:buChar char="￭"/>
            </a:pPr>
            <a:r>
              <a:rPr lang="en-US" sz="2400" dirty="0" smtClean="0">
                <a:solidFill>
                  <a:srgbClr val="111111"/>
                </a:solidFill>
                <a:latin typeface="Lucida Sans" panose="020B0602030504020204" pitchFamily="34" charset="0"/>
                <a:ea typeface="Muli"/>
              </a:rPr>
              <a:t> Project </a:t>
            </a:r>
            <a:r>
              <a:rPr lang="en-US" sz="2400" dirty="0">
                <a:solidFill>
                  <a:srgbClr val="111111"/>
                </a:solidFill>
                <a:latin typeface="Lucida Sans" panose="020B0602030504020204" pitchFamily="34" charset="0"/>
                <a:ea typeface="Muli"/>
              </a:rPr>
              <a:t>Proposal (Our Work)</a:t>
            </a:r>
            <a:endParaRPr sz="2400" dirty="0">
              <a:latin typeface="Lucida Sans" panose="020B0602030504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Lucida Sans" panose="020B0602030504020204" pitchFamily="34" charset="0"/>
            </a:endParaRPr>
          </a:p>
          <a:p>
            <a:pPr>
              <a:lnSpc>
                <a:spcPct val="100000"/>
              </a:lnSpc>
              <a:buFont typeface="Muli"/>
              <a:buChar char="￭"/>
            </a:pPr>
            <a:r>
              <a:rPr lang="en-US" sz="2400" dirty="0">
                <a:solidFill>
                  <a:srgbClr val="111111"/>
                </a:solidFill>
                <a:latin typeface="Lucida Sans" panose="020B0602030504020204" pitchFamily="34" charset="0"/>
                <a:ea typeface="Muli"/>
              </a:rPr>
              <a:t> Network Topologies &amp; Properties</a:t>
            </a:r>
            <a:endParaRPr sz="2400" dirty="0">
              <a:latin typeface="Lucida Sans" panose="020B0602030504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Lucida Sans" panose="020B0602030504020204" pitchFamily="34" charset="0"/>
            </a:endParaRPr>
          </a:p>
          <a:p>
            <a:pPr>
              <a:lnSpc>
                <a:spcPct val="100000"/>
              </a:lnSpc>
              <a:buFont typeface="Muli"/>
              <a:buChar char="￭"/>
            </a:pPr>
            <a:r>
              <a:rPr lang="en-US" sz="2400" dirty="0">
                <a:solidFill>
                  <a:srgbClr val="111111"/>
                </a:solidFill>
                <a:latin typeface="Lucida Sans" panose="020B0602030504020204" pitchFamily="34" charset="0"/>
                <a:ea typeface="Muli"/>
              </a:rPr>
              <a:t> Simulation using NS-3</a:t>
            </a:r>
            <a:endParaRPr sz="2400" dirty="0">
              <a:latin typeface="Lucida Sans" panose="020B0602030504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Lucida Sans" panose="020B0602030504020204" pitchFamily="34" charset="0"/>
            </a:endParaRPr>
          </a:p>
          <a:p>
            <a:pPr>
              <a:lnSpc>
                <a:spcPct val="100000"/>
              </a:lnSpc>
              <a:buFont typeface="Muli"/>
              <a:buChar char="￭"/>
            </a:pPr>
            <a:r>
              <a:rPr lang="en-US" sz="2400" dirty="0">
                <a:solidFill>
                  <a:srgbClr val="111111"/>
                </a:solidFill>
                <a:latin typeface="Lucida Sans" panose="020B0602030504020204" pitchFamily="34" charset="0"/>
                <a:ea typeface="Muli"/>
              </a:rPr>
              <a:t> Conclusion and Future Work</a:t>
            </a:r>
            <a:endParaRPr sz="2400" dirty="0">
              <a:latin typeface="Lucida Sans" panose="020B0602030504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Lucida Sans" panose="020B0602030504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Lucida Sans" panose="020B0602030504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21964" y="61329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285480" y="274680"/>
            <a:ext cx="8400240" cy="69948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en-US" sz="3200" b="1">
                <a:solidFill>
                  <a:srgbClr val="FFFFFF"/>
                </a:solidFill>
                <a:latin typeface="Montserrat"/>
                <a:ea typeface="Montserrat"/>
              </a:rPr>
              <a:t>Data Center Networks(DCN)</a:t>
            </a:r>
            <a:endParaRPr/>
          </a:p>
        </p:txBody>
      </p:sp>
      <p:sp>
        <p:nvSpPr>
          <p:cNvPr id="156" name="CustomShape 2"/>
          <p:cNvSpPr/>
          <p:nvPr/>
        </p:nvSpPr>
        <p:spPr>
          <a:xfrm>
            <a:off x="895500" y="1027620"/>
            <a:ext cx="3657960" cy="508230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  <a:buFont typeface="Muli"/>
              <a:buChar char="￭"/>
            </a:pPr>
            <a:r>
              <a:rPr lang="en-US" sz="2000" b="1" dirty="0" smtClean="0">
                <a:solidFill>
                  <a:srgbClr val="111111"/>
                </a:solidFill>
                <a:latin typeface="Lucida Sans" panose="020B0602030504020204" pitchFamily="34" charset="0"/>
                <a:ea typeface="Muli"/>
              </a:rPr>
              <a:t> </a:t>
            </a:r>
            <a:r>
              <a:rPr lang="en-US" sz="2000" dirty="0" smtClean="0">
                <a:solidFill>
                  <a:srgbClr val="111111"/>
                </a:solidFill>
                <a:latin typeface="Lucida Sans" panose="020B0602030504020204" pitchFamily="34" charset="0"/>
                <a:ea typeface="Muli"/>
              </a:rPr>
              <a:t>A</a:t>
            </a:r>
            <a:r>
              <a:rPr lang="en-US" sz="2000" b="1" dirty="0" smtClean="0">
                <a:solidFill>
                  <a:srgbClr val="111111"/>
                </a:solidFill>
                <a:latin typeface="Lucida Sans" panose="020B0602030504020204" pitchFamily="34" charset="0"/>
                <a:ea typeface="Muli"/>
              </a:rPr>
              <a:t> </a:t>
            </a:r>
            <a:r>
              <a:rPr lang="en-US" sz="2000" dirty="0">
                <a:solidFill>
                  <a:srgbClr val="111111"/>
                </a:solidFill>
                <a:latin typeface="Lucida Sans" panose="020B0602030504020204" pitchFamily="34" charset="0"/>
                <a:ea typeface="Muli"/>
              </a:rPr>
              <a:t>pool of interconnected </a:t>
            </a:r>
            <a:r>
              <a:rPr lang="en-US" sz="2000" dirty="0" smtClean="0">
                <a:solidFill>
                  <a:srgbClr val="111111"/>
                </a:solidFill>
                <a:latin typeface="Lucida Sans" panose="020B0602030504020204" pitchFamily="34" charset="0"/>
                <a:ea typeface="Muli"/>
              </a:rPr>
              <a:t>resources </a:t>
            </a:r>
            <a:r>
              <a:rPr lang="en-US" sz="2000" dirty="0">
                <a:solidFill>
                  <a:srgbClr val="111111"/>
                </a:solidFill>
                <a:latin typeface="Lucida Sans" panose="020B0602030504020204" pitchFamily="34" charset="0"/>
                <a:ea typeface="Muli"/>
              </a:rPr>
              <a:t>that serve the internet</a:t>
            </a:r>
            <a:r>
              <a:rPr lang="en-US" sz="2000" dirty="0" smtClean="0">
                <a:solidFill>
                  <a:srgbClr val="111111"/>
                </a:solidFill>
                <a:latin typeface="Lucida Sans" panose="020B0602030504020204" pitchFamily="34" charset="0"/>
                <a:ea typeface="Muli"/>
              </a:rPr>
              <a:t>.</a:t>
            </a:r>
            <a:endParaRPr sz="2000" dirty="0">
              <a:latin typeface="Lucida Sans" panose="020B0602030504020204" pitchFamily="34" charset="0"/>
            </a:endParaRPr>
          </a:p>
          <a:p>
            <a:pPr>
              <a:lnSpc>
                <a:spcPct val="100000"/>
              </a:lnSpc>
            </a:pPr>
            <a:endParaRPr sz="2000" dirty="0">
              <a:latin typeface="Lucida Sans" panose="020B0602030504020204" pitchFamily="34" charset="0"/>
            </a:endParaRPr>
          </a:p>
          <a:p>
            <a:pPr>
              <a:lnSpc>
                <a:spcPct val="100000"/>
              </a:lnSpc>
              <a:buFont typeface="Muli"/>
              <a:buChar char="￭"/>
            </a:pPr>
            <a:r>
              <a:rPr lang="en-US" sz="2000" dirty="0" smtClean="0">
                <a:solidFill>
                  <a:srgbClr val="111111"/>
                </a:solidFill>
                <a:latin typeface="Lucida Sans" panose="020B0602030504020204" pitchFamily="34" charset="0"/>
                <a:ea typeface="Muli"/>
              </a:rPr>
              <a:t> Recent </a:t>
            </a:r>
            <a:r>
              <a:rPr lang="en-US" sz="2000" dirty="0">
                <a:solidFill>
                  <a:srgbClr val="111111"/>
                </a:solidFill>
                <a:latin typeface="Lucida Sans" panose="020B0602030504020204" pitchFamily="34" charset="0"/>
                <a:ea typeface="Muli"/>
              </a:rPr>
              <a:t>years have seen huge growth in data transfer especially due to multimedia, big-data and high speed internet.</a:t>
            </a:r>
            <a:endParaRPr sz="2000" dirty="0">
              <a:latin typeface="Lucida Sans" panose="020B0602030504020204" pitchFamily="34" charset="0"/>
            </a:endParaRPr>
          </a:p>
          <a:p>
            <a:pPr>
              <a:lnSpc>
                <a:spcPct val="100000"/>
              </a:lnSpc>
            </a:pPr>
            <a:endParaRPr sz="2000" dirty="0">
              <a:latin typeface="Lucida Sans" panose="020B0602030504020204" pitchFamily="34" charset="0"/>
            </a:endParaRPr>
          </a:p>
          <a:p>
            <a:pPr>
              <a:lnSpc>
                <a:spcPct val="100000"/>
              </a:lnSpc>
              <a:buFont typeface="Muli"/>
              <a:buChar char="￭"/>
            </a:pPr>
            <a:r>
              <a:rPr lang="en-US" sz="2000" dirty="0" smtClean="0">
                <a:solidFill>
                  <a:srgbClr val="111111"/>
                </a:solidFill>
                <a:latin typeface="Lucida Sans" panose="020B0602030504020204" pitchFamily="34" charset="0"/>
                <a:ea typeface="Muli"/>
              </a:rPr>
              <a:t> Projected </a:t>
            </a:r>
            <a:r>
              <a:rPr lang="en-US" sz="2000" dirty="0">
                <a:solidFill>
                  <a:srgbClr val="111111"/>
                </a:solidFill>
                <a:latin typeface="Lucida Sans" panose="020B0602030504020204" pitchFamily="34" charset="0"/>
                <a:ea typeface="Muli"/>
              </a:rPr>
              <a:t>growth is ~23% per year</a:t>
            </a:r>
            <a:endParaRPr sz="2000" dirty="0">
              <a:latin typeface="Lucida Sans" panose="020B0602030504020204" pitchFamily="34" charset="0"/>
            </a:endParaRPr>
          </a:p>
          <a:p>
            <a:pPr>
              <a:lnSpc>
                <a:spcPct val="100000"/>
              </a:lnSpc>
            </a:pPr>
            <a:endParaRPr sz="2000" dirty="0">
              <a:latin typeface="Lucida Sans" panose="020B0602030504020204" pitchFamily="34" charset="0"/>
            </a:endParaRPr>
          </a:p>
          <a:p>
            <a:pPr>
              <a:lnSpc>
                <a:spcPct val="100000"/>
              </a:lnSpc>
              <a:buFont typeface="Muli"/>
              <a:buChar char="￭"/>
            </a:pPr>
            <a:r>
              <a:rPr lang="en-US" sz="2000" dirty="0" smtClean="0">
                <a:solidFill>
                  <a:srgbClr val="111111"/>
                </a:solidFill>
                <a:latin typeface="Lucida Sans" panose="020B0602030504020204" pitchFamily="34" charset="0"/>
                <a:ea typeface="Muli"/>
              </a:rPr>
              <a:t> Managing </a:t>
            </a:r>
            <a:r>
              <a:rPr lang="en-US" sz="2000" dirty="0">
                <a:solidFill>
                  <a:srgbClr val="111111"/>
                </a:solidFill>
                <a:latin typeface="Lucida Sans" panose="020B0602030504020204" pitchFamily="34" charset="0"/>
                <a:ea typeface="Muli"/>
              </a:rPr>
              <a:t>data is inevitable and extremely </a:t>
            </a:r>
            <a:r>
              <a:rPr lang="en-US" sz="2000" dirty="0" smtClean="0">
                <a:solidFill>
                  <a:srgbClr val="111111"/>
                </a:solidFill>
                <a:latin typeface="Lucida Sans" panose="020B0602030504020204" pitchFamily="34" charset="0"/>
                <a:ea typeface="Muli"/>
              </a:rPr>
              <a:t>challenging.</a:t>
            </a:r>
            <a:endParaRPr sz="2000" dirty="0">
              <a:latin typeface="Lucida Sans" panose="020B0602030504020204" pitchFamily="34" charset="0"/>
            </a:endParaRPr>
          </a:p>
        </p:txBody>
      </p:sp>
      <p:pic>
        <p:nvPicPr>
          <p:cNvPr id="157" name="Picture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93840" y="1190128"/>
            <a:ext cx="2757960" cy="1842840"/>
          </a:xfrm>
          <a:prstGeom prst="rect">
            <a:avLst/>
          </a:prstGeom>
          <a:ln>
            <a:noFill/>
          </a:ln>
        </p:spPr>
      </p:pic>
      <p:sp>
        <p:nvSpPr>
          <p:cNvPr id="158" name="CustomShape 3"/>
          <p:cNvSpPr/>
          <p:nvPr/>
        </p:nvSpPr>
        <p:spPr>
          <a:xfrm>
            <a:off x="4285620" y="3148639"/>
            <a:ext cx="4921920" cy="39600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Lucida Sans"/>
                <a:ea typeface="Arial"/>
              </a:rPr>
              <a:t>A Google Data Center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000" dirty="0" smtClean="0">
                <a:solidFill>
                  <a:srgbClr val="000000"/>
                </a:solidFill>
                <a:latin typeface="Lucida Sans"/>
                <a:ea typeface="Arial"/>
              </a:rPr>
              <a:t>Courtesy </a:t>
            </a:r>
            <a:r>
              <a:rPr lang="en-US" sz="1000" dirty="0">
                <a:solidFill>
                  <a:srgbClr val="000000"/>
                </a:solidFill>
                <a:latin typeface="Lucida Sans"/>
                <a:ea typeface="Arial"/>
              </a:rPr>
              <a:t>: </a:t>
            </a:r>
            <a:r>
              <a:rPr lang="en-US" sz="1000" u="sng" dirty="0">
                <a:solidFill>
                  <a:srgbClr val="1155CC"/>
                </a:solidFill>
                <a:latin typeface="Lucida Sans"/>
                <a:ea typeface="Arial"/>
              </a:rPr>
              <a:t>http://www.cse.wustl.edu/~jain/cse570-13/ftp/m_03dct.pdf</a:t>
            </a:r>
            <a:endParaRPr dirty="0"/>
          </a:p>
        </p:txBody>
      </p:sp>
      <p:pic>
        <p:nvPicPr>
          <p:cNvPr id="159" name="Picture 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85920" y="3917160"/>
            <a:ext cx="3721320" cy="2260800"/>
          </a:xfrm>
          <a:prstGeom prst="rect">
            <a:avLst/>
          </a:prstGeom>
          <a:ln w="9360">
            <a:noFill/>
          </a:ln>
        </p:spPr>
      </p:pic>
      <p:sp>
        <p:nvSpPr>
          <p:cNvPr id="160" name="CustomShape 4"/>
          <p:cNvSpPr/>
          <p:nvPr/>
        </p:nvSpPr>
        <p:spPr>
          <a:xfrm>
            <a:off x="4221000" y="6109920"/>
            <a:ext cx="4921920" cy="39600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Lucida Sans"/>
                <a:ea typeface="Arial"/>
              </a:rPr>
              <a:t>Cisco Global Cloud Index, 2013-2018</a:t>
            </a:r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8321964" y="61329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285480" y="274680"/>
            <a:ext cx="8400240" cy="69948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en-US" sz="3200" b="1">
                <a:solidFill>
                  <a:srgbClr val="FFFFFF"/>
                </a:solidFill>
                <a:latin typeface="Montserrat"/>
                <a:ea typeface="Montserrat"/>
              </a:rPr>
              <a:t>DCN – Overview &amp; Challenges</a:t>
            </a:r>
            <a:endParaRPr/>
          </a:p>
        </p:txBody>
      </p:sp>
      <p:pic>
        <p:nvPicPr>
          <p:cNvPr id="162" name="Picture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61800" y="2860200"/>
            <a:ext cx="3542040" cy="2901960"/>
          </a:xfrm>
          <a:prstGeom prst="rect">
            <a:avLst/>
          </a:prstGeom>
          <a:ln>
            <a:noFill/>
          </a:ln>
        </p:spPr>
      </p:pic>
      <p:sp>
        <p:nvSpPr>
          <p:cNvPr id="163" name="CustomShape 2"/>
          <p:cNvSpPr/>
          <p:nvPr/>
        </p:nvSpPr>
        <p:spPr>
          <a:xfrm>
            <a:off x="5578920" y="5671080"/>
            <a:ext cx="2446560" cy="39600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1400" b="1">
                <a:solidFill>
                  <a:srgbClr val="000000"/>
                </a:solidFill>
                <a:latin typeface="Lucida Sans"/>
                <a:ea typeface="Arial"/>
              </a:rPr>
              <a:t>Important Challenges </a:t>
            </a:r>
            <a:endParaRPr/>
          </a:p>
        </p:txBody>
      </p:sp>
      <p:sp>
        <p:nvSpPr>
          <p:cNvPr id="164" name="CustomShape 3"/>
          <p:cNvSpPr/>
          <p:nvPr/>
        </p:nvSpPr>
        <p:spPr>
          <a:xfrm>
            <a:off x="783360" y="1173600"/>
            <a:ext cx="3657960" cy="485100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  <a:buFont typeface="Muli"/>
              <a:buChar char="￭"/>
            </a:pPr>
            <a:r>
              <a:rPr lang="en-US" sz="2000" dirty="0" smtClean="0">
                <a:solidFill>
                  <a:srgbClr val="111111"/>
                </a:solidFill>
                <a:latin typeface="Lucida Sans" panose="020B0602030504020204" pitchFamily="34" charset="0"/>
                <a:ea typeface="Muli"/>
              </a:rPr>
              <a:t> Usually </a:t>
            </a:r>
            <a:r>
              <a:rPr lang="en-US" sz="2000" dirty="0">
                <a:solidFill>
                  <a:srgbClr val="111111"/>
                </a:solidFill>
                <a:latin typeface="Lucida Sans" panose="020B0602030504020204" pitchFamily="34" charset="0"/>
                <a:ea typeface="Muli"/>
              </a:rPr>
              <a:t>consists of three layers – </a:t>
            </a:r>
            <a:r>
              <a:rPr lang="en-US" sz="2000" i="1" dirty="0">
                <a:solidFill>
                  <a:srgbClr val="111111"/>
                </a:solidFill>
                <a:latin typeface="Lucida Sans" panose="020B0602030504020204" pitchFamily="34" charset="0"/>
                <a:ea typeface="Muli"/>
              </a:rPr>
              <a:t>core</a:t>
            </a:r>
            <a:r>
              <a:rPr lang="en-US" sz="2000" dirty="0">
                <a:solidFill>
                  <a:srgbClr val="111111"/>
                </a:solidFill>
                <a:latin typeface="Lucida Sans" panose="020B0602030504020204" pitchFamily="34" charset="0"/>
                <a:ea typeface="Muli"/>
              </a:rPr>
              <a:t>, </a:t>
            </a:r>
            <a:r>
              <a:rPr lang="en-US" sz="2000" i="1" dirty="0">
                <a:solidFill>
                  <a:srgbClr val="111111"/>
                </a:solidFill>
                <a:latin typeface="Lucida Sans" panose="020B0602030504020204" pitchFamily="34" charset="0"/>
                <a:ea typeface="Muli"/>
              </a:rPr>
              <a:t>aggregation</a:t>
            </a:r>
            <a:r>
              <a:rPr lang="en-US" sz="2000" dirty="0">
                <a:solidFill>
                  <a:srgbClr val="111111"/>
                </a:solidFill>
                <a:latin typeface="Lucida Sans" panose="020B0602030504020204" pitchFamily="34" charset="0"/>
                <a:ea typeface="Muli"/>
              </a:rPr>
              <a:t> and </a:t>
            </a:r>
            <a:r>
              <a:rPr lang="en-US" sz="2000" i="1" dirty="0">
                <a:solidFill>
                  <a:srgbClr val="111111"/>
                </a:solidFill>
                <a:latin typeface="Lucida Sans" panose="020B0602030504020204" pitchFamily="34" charset="0"/>
                <a:ea typeface="Muli"/>
              </a:rPr>
              <a:t>access</a:t>
            </a:r>
            <a:endParaRPr sz="2000" dirty="0">
              <a:latin typeface="Lucida Sans" panose="020B0602030504020204" pitchFamily="34" charset="0"/>
            </a:endParaRPr>
          </a:p>
          <a:p>
            <a:pPr>
              <a:lnSpc>
                <a:spcPct val="100000"/>
              </a:lnSpc>
            </a:pPr>
            <a:endParaRPr sz="2000" dirty="0">
              <a:latin typeface="Lucida Sans" panose="020B0602030504020204" pitchFamily="34" charset="0"/>
            </a:endParaRPr>
          </a:p>
          <a:p>
            <a:pPr>
              <a:lnSpc>
                <a:spcPct val="100000"/>
              </a:lnSpc>
              <a:buFont typeface="Muli"/>
              <a:buChar char="￭"/>
            </a:pPr>
            <a:r>
              <a:rPr lang="en-US" sz="2000" dirty="0" smtClean="0">
                <a:solidFill>
                  <a:srgbClr val="111111"/>
                </a:solidFill>
                <a:latin typeface="Lucida Sans" panose="020B0602030504020204" pitchFamily="34" charset="0"/>
                <a:ea typeface="Muli"/>
              </a:rPr>
              <a:t> Nodes </a:t>
            </a:r>
            <a:r>
              <a:rPr lang="en-US" sz="2000" dirty="0">
                <a:solidFill>
                  <a:srgbClr val="111111"/>
                </a:solidFill>
                <a:latin typeface="Lucida Sans" panose="020B0602030504020204" pitchFamily="34" charset="0"/>
                <a:ea typeface="Muli"/>
              </a:rPr>
              <a:t>are connected using a interconnection network topology like </a:t>
            </a:r>
            <a:r>
              <a:rPr lang="en-US" sz="2000" i="1" dirty="0">
                <a:solidFill>
                  <a:srgbClr val="111111"/>
                </a:solidFill>
                <a:latin typeface="Lucida Sans" panose="020B0602030504020204" pitchFamily="34" charset="0"/>
                <a:ea typeface="Muli"/>
              </a:rPr>
              <a:t>FatTree</a:t>
            </a:r>
            <a:r>
              <a:rPr lang="en-US" sz="2000" dirty="0">
                <a:solidFill>
                  <a:srgbClr val="111111"/>
                </a:solidFill>
                <a:latin typeface="Lucida Sans" panose="020B0602030504020204" pitchFamily="34" charset="0"/>
                <a:ea typeface="Muli"/>
              </a:rPr>
              <a:t>, </a:t>
            </a:r>
            <a:r>
              <a:rPr lang="en-US" sz="2000" i="1" dirty="0">
                <a:solidFill>
                  <a:srgbClr val="111111"/>
                </a:solidFill>
                <a:latin typeface="Lucida Sans" panose="020B0602030504020204" pitchFamily="34" charset="0"/>
                <a:ea typeface="Muli"/>
              </a:rPr>
              <a:t>Flattened Butterfly or </a:t>
            </a:r>
            <a:r>
              <a:rPr lang="en-US" sz="2000" i="1" dirty="0" err="1">
                <a:solidFill>
                  <a:srgbClr val="111111"/>
                </a:solidFill>
                <a:latin typeface="Lucida Sans" panose="020B0602030504020204" pitchFamily="34" charset="0"/>
                <a:ea typeface="Muli"/>
              </a:rPr>
              <a:t>DCell</a:t>
            </a:r>
            <a:endParaRPr sz="2000" dirty="0">
              <a:latin typeface="Lucida Sans" panose="020B0602030504020204" pitchFamily="34" charset="0"/>
            </a:endParaRPr>
          </a:p>
          <a:p>
            <a:pPr>
              <a:lnSpc>
                <a:spcPct val="100000"/>
              </a:lnSpc>
            </a:pPr>
            <a:endParaRPr sz="2000" dirty="0">
              <a:latin typeface="Lucida Sans" panose="020B0602030504020204" pitchFamily="34" charset="0"/>
            </a:endParaRPr>
          </a:p>
          <a:p>
            <a:pPr>
              <a:lnSpc>
                <a:spcPct val="100000"/>
              </a:lnSpc>
              <a:buFont typeface="Muli"/>
              <a:buChar char="￭"/>
            </a:pPr>
            <a:r>
              <a:rPr lang="en-US" sz="2000" i="1" dirty="0" smtClean="0">
                <a:solidFill>
                  <a:srgbClr val="111111"/>
                </a:solidFill>
                <a:latin typeface="Lucida Sans" panose="020B0602030504020204" pitchFamily="34" charset="0"/>
                <a:ea typeface="Muli"/>
              </a:rPr>
              <a:t> Topology </a:t>
            </a:r>
            <a:r>
              <a:rPr lang="en-US" sz="2000" dirty="0">
                <a:solidFill>
                  <a:srgbClr val="111111"/>
                </a:solidFill>
                <a:latin typeface="Lucida Sans" panose="020B0602030504020204" pitchFamily="34" charset="0"/>
                <a:ea typeface="Muli"/>
              </a:rPr>
              <a:t>is an important factor responsible for the challenges</a:t>
            </a:r>
            <a:endParaRPr sz="2000" dirty="0">
              <a:latin typeface="Lucida Sans" panose="020B0602030504020204" pitchFamily="34" charset="0"/>
            </a:endParaRPr>
          </a:p>
          <a:p>
            <a:pPr>
              <a:lnSpc>
                <a:spcPct val="100000"/>
              </a:lnSpc>
            </a:pPr>
            <a:endParaRPr sz="2000" dirty="0">
              <a:latin typeface="Lucida Sans" panose="020B0602030504020204" pitchFamily="34" charset="0"/>
            </a:endParaRPr>
          </a:p>
          <a:p>
            <a:pPr>
              <a:lnSpc>
                <a:spcPct val="100000"/>
              </a:lnSpc>
            </a:pPr>
            <a:endParaRPr sz="2000" dirty="0">
              <a:latin typeface="Lucida Sans" panose="020B0602030504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111111"/>
                </a:solidFill>
                <a:latin typeface="Lucida Sans" panose="020B0602030504020204" pitchFamily="34" charset="0"/>
                <a:ea typeface="Muli"/>
              </a:rPr>
              <a:t>  </a:t>
            </a:r>
            <a:endParaRPr sz="2000" dirty="0">
              <a:latin typeface="Lucida Sans" panose="020B0602030504020204" pitchFamily="34" charset="0"/>
            </a:endParaRPr>
          </a:p>
        </p:txBody>
      </p:sp>
      <p:sp>
        <p:nvSpPr>
          <p:cNvPr id="165" name="CustomShape 4"/>
          <p:cNvSpPr/>
          <p:nvPr/>
        </p:nvSpPr>
        <p:spPr>
          <a:xfrm>
            <a:off x="155520" y="-144360"/>
            <a:ext cx="303840" cy="303840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CustomShape 5"/>
          <p:cNvSpPr/>
          <p:nvPr/>
        </p:nvSpPr>
        <p:spPr>
          <a:xfrm>
            <a:off x="155520" y="-144360"/>
            <a:ext cx="303840" cy="303840"/>
          </a:xfrm>
          <a:prstGeom prst="rect">
            <a:avLst/>
          </a:prstGeom>
          <a:noFill/>
          <a:ln>
            <a:noFill/>
          </a:ln>
        </p:spPr>
      </p:sp>
      <p:pic>
        <p:nvPicPr>
          <p:cNvPr id="167" name="Picture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63240" y="4186080"/>
            <a:ext cx="730080" cy="730080"/>
          </a:xfrm>
          <a:prstGeom prst="rect">
            <a:avLst/>
          </a:prstGeom>
          <a:ln>
            <a:noFill/>
          </a:ln>
        </p:spPr>
      </p:pic>
      <p:pic>
        <p:nvPicPr>
          <p:cNvPr id="168" name="Picture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95840" y="2791080"/>
            <a:ext cx="865080" cy="745200"/>
          </a:xfrm>
          <a:prstGeom prst="rect">
            <a:avLst/>
          </a:prstGeom>
          <a:ln>
            <a:noFill/>
          </a:ln>
        </p:spPr>
      </p:pic>
      <p:pic>
        <p:nvPicPr>
          <p:cNvPr id="169" name="Picture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41440" y="4569480"/>
            <a:ext cx="563760" cy="546480"/>
          </a:xfrm>
          <a:prstGeom prst="rect">
            <a:avLst/>
          </a:prstGeom>
          <a:ln>
            <a:noFill/>
          </a:ln>
        </p:spPr>
      </p:pic>
      <p:pic>
        <p:nvPicPr>
          <p:cNvPr id="170" name="Picture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427080" y="5065560"/>
            <a:ext cx="705960" cy="705960"/>
          </a:xfrm>
          <a:prstGeom prst="rect">
            <a:avLst/>
          </a:prstGeom>
          <a:ln>
            <a:noFill/>
          </a:ln>
        </p:spPr>
      </p:pic>
      <p:pic>
        <p:nvPicPr>
          <p:cNvPr id="171" name="Picture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230600" y="2806200"/>
            <a:ext cx="471240" cy="471240"/>
          </a:xfrm>
          <a:prstGeom prst="rect">
            <a:avLst/>
          </a:prstGeom>
          <a:ln>
            <a:noFill/>
          </a:ln>
        </p:spPr>
      </p:pic>
      <p:pic>
        <p:nvPicPr>
          <p:cNvPr id="172" name="Picture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577840" y="1322640"/>
            <a:ext cx="2074320" cy="1054080"/>
          </a:xfrm>
          <a:prstGeom prst="rect">
            <a:avLst/>
          </a:prstGeom>
          <a:ln>
            <a:noFill/>
          </a:ln>
        </p:spPr>
      </p:pic>
      <p:sp>
        <p:nvSpPr>
          <p:cNvPr id="14" name="TextBox 13"/>
          <p:cNvSpPr txBox="1"/>
          <p:nvPr/>
        </p:nvSpPr>
        <p:spPr>
          <a:xfrm>
            <a:off x="8321964" y="61329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285480" y="274680"/>
            <a:ext cx="8400240" cy="69948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en-US" sz="3200" b="1">
                <a:solidFill>
                  <a:srgbClr val="FFFFFF"/>
                </a:solidFill>
                <a:latin typeface="Montserrat"/>
                <a:ea typeface="Montserrat"/>
              </a:rPr>
              <a:t>Project Proposal (Our Work)</a:t>
            </a:r>
            <a:endParaRPr/>
          </a:p>
        </p:txBody>
      </p:sp>
      <p:sp>
        <p:nvSpPr>
          <p:cNvPr id="174" name="CustomShape 2"/>
          <p:cNvSpPr/>
          <p:nvPr/>
        </p:nvSpPr>
        <p:spPr>
          <a:xfrm>
            <a:off x="1044000" y="1821390"/>
            <a:ext cx="7363021" cy="3883374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  <a:buFont typeface="Muli"/>
              <a:buChar char="￭"/>
            </a:pPr>
            <a:r>
              <a:rPr lang="en-US" sz="2400" i="1" dirty="0" smtClean="0">
                <a:solidFill>
                  <a:srgbClr val="111111"/>
                </a:solidFill>
                <a:latin typeface="Lucida Sans" panose="020B0602030504020204" pitchFamily="34" charset="0"/>
                <a:ea typeface="Muli"/>
              </a:rPr>
              <a:t> Study </a:t>
            </a:r>
            <a:r>
              <a:rPr lang="en-US" sz="2400" i="1" dirty="0">
                <a:solidFill>
                  <a:srgbClr val="111111"/>
                </a:solidFill>
                <a:latin typeface="Lucida Sans" panose="020B0602030504020204" pitchFamily="34" charset="0"/>
                <a:ea typeface="Muli"/>
              </a:rPr>
              <a:t>and evaluate </a:t>
            </a:r>
            <a:r>
              <a:rPr lang="en-US" sz="2400" dirty="0">
                <a:solidFill>
                  <a:srgbClr val="111111"/>
                </a:solidFill>
                <a:latin typeface="Lucida Sans" panose="020B0602030504020204" pitchFamily="34" charset="0"/>
                <a:ea typeface="Muli"/>
              </a:rPr>
              <a:t>existing data center topologies (FatTree, Flattened Butterfly, BCube, Dcell, FiConn and </a:t>
            </a:r>
            <a:r>
              <a:rPr lang="en-US" sz="2400" dirty="0" err="1">
                <a:solidFill>
                  <a:srgbClr val="111111"/>
                </a:solidFill>
                <a:latin typeface="Lucida Sans" panose="020B0602030504020204" pitchFamily="34" charset="0"/>
                <a:ea typeface="Muli"/>
              </a:rPr>
              <a:t>HyScale</a:t>
            </a:r>
            <a:r>
              <a:rPr lang="en-US" sz="2400" dirty="0" smtClean="0">
                <a:solidFill>
                  <a:srgbClr val="111111"/>
                </a:solidFill>
                <a:latin typeface="Lucida Sans" panose="020B0602030504020204" pitchFamily="34" charset="0"/>
                <a:ea typeface="Muli"/>
              </a:rPr>
              <a:t>).</a:t>
            </a:r>
            <a:endParaRPr sz="2400" dirty="0">
              <a:latin typeface="Lucida Sans" panose="020B0602030504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Lucida Sans" panose="020B0602030504020204" pitchFamily="34" charset="0"/>
            </a:endParaRPr>
          </a:p>
          <a:p>
            <a:pPr>
              <a:lnSpc>
                <a:spcPct val="100000"/>
              </a:lnSpc>
              <a:buFont typeface="Muli"/>
              <a:buChar char="￭"/>
            </a:pPr>
            <a:r>
              <a:rPr lang="en-US" sz="2400" i="1" dirty="0" smtClean="0">
                <a:solidFill>
                  <a:srgbClr val="111111"/>
                </a:solidFill>
                <a:latin typeface="Lucida Sans" panose="020B0602030504020204" pitchFamily="34" charset="0"/>
                <a:ea typeface="Muli"/>
              </a:rPr>
              <a:t> Simulate </a:t>
            </a:r>
            <a:r>
              <a:rPr lang="en-US" sz="2400" i="1" dirty="0">
                <a:solidFill>
                  <a:srgbClr val="111111"/>
                </a:solidFill>
                <a:latin typeface="Lucida Sans" panose="020B0602030504020204" pitchFamily="34" charset="0"/>
                <a:ea typeface="Muli"/>
              </a:rPr>
              <a:t>on ns-3</a:t>
            </a:r>
            <a:r>
              <a:rPr lang="en-US" sz="2400" dirty="0">
                <a:solidFill>
                  <a:srgbClr val="111111"/>
                </a:solidFill>
                <a:latin typeface="Lucida Sans" panose="020B0602030504020204" pitchFamily="34" charset="0"/>
                <a:ea typeface="Muli"/>
              </a:rPr>
              <a:t> tool under various traffic </a:t>
            </a:r>
            <a:r>
              <a:rPr lang="en-US" sz="2400" dirty="0" smtClean="0">
                <a:solidFill>
                  <a:srgbClr val="111111"/>
                </a:solidFill>
                <a:latin typeface="Lucida Sans" panose="020B0602030504020204" pitchFamily="34" charset="0"/>
                <a:ea typeface="Muli"/>
              </a:rPr>
              <a:t>scenarios.</a:t>
            </a:r>
            <a:endParaRPr sz="2400" dirty="0">
              <a:latin typeface="Lucida Sans" panose="020B0602030504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Lucida Sans" panose="020B0602030504020204" pitchFamily="34" charset="0"/>
            </a:endParaRPr>
          </a:p>
          <a:p>
            <a:pPr>
              <a:lnSpc>
                <a:spcPct val="100000"/>
              </a:lnSpc>
              <a:buFont typeface="Muli"/>
              <a:buChar char="￭"/>
            </a:pPr>
            <a:r>
              <a:rPr lang="en-US" sz="2400" i="1" dirty="0" smtClean="0">
                <a:solidFill>
                  <a:srgbClr val="111111"/>
                </a:solidFill>
                <a:latin typeface="Lucida Sans" panose="020B0602030504020204" pitchFamily="34" charset="0"/>
                <a:ea typeface="Muli"/>
              </a:rPr>
              <a:t> Design </a:t>
            </a:r>
            <a:r>
              <a:rPr lang="en-US" sz="2400" i="1" dirty="0">
                <a:solidFill>
                  <a:srgbClr val="111111"/>
                </a:solidFill>
                <a:latin typeface="Lucida Sans" panose="020B0602030504020204" pitchFamily="34" charset="0"/>
                <a:ea typeface="Muli"/>
              </a:rPr>
              <a:t>and simulation</a:t>
            </a:r>
            <a:r>
              <a:rPr lang="en-US" sz="2400" dirty="0">
                <a:solidFill>
                  <a:srgbClr val="111111"/>
                </a:solidFill>
                <a:latin typeface="Lucida Sans" panose="020B0602030504020204" pitchFamily="34" charset="0"/>
                <a:ea typeface="Muli"/>
              </a:rPr>
              <a:t> of a </a:t>
            </a:r>
            <a:r>
              <a:rPr lang="en-US" sz="2400" dirty="0" smtClean="0">
                <a:solidFill>
                  <a:srgbClr val="111111"/>
                </a:solidFill>
                <a:latin typeface="Lucida Sans" panose="020B0602030504020204" pitchFamily="34" charset="0"/>
                <a:ea typeface="Muli"/>
              </a:rPr>
              <a:t>new-topology.</a:t>
            </a:r>
            <a:endParaRPr sz="2400" dirty="0">
              <a:latin typeface="Lucida Sans" panose="020B0602030504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Lucida Sans" panose="020B0602030504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21964" y="61329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285480" y="274680"/>
            <a:ext cx="8400240" cy="69948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en-US" sz="3200" b="1">
                <a:solidFill>
                  <a:srgbClr val="FFFFFF"/>
                </a:solidFill>
                <a:latin typeface="Montserrat"/>
                <a:ea typeface="Montserrat"/>
              </a:rPr>
              <a:t>Important Topologies</a:t>
            </a:r>
            <a:endParaRPr/>
          </a:p>
        </p:txBody>
      </p:sp>
      <p:pic>
        <p:nvPicPr>
          <p:cNvPr id="176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1439065"/>
            <a:ext cx="2742480" cy="1750320"/>
          </a:xfrm>
          <a:prstGeom prst="rect">
            <a:avLst/>
          </a:prstGeom>
          <a:ln>
            <a:noFill/>
          </a:ln>
        </p:spPr>
      </p:pic>
      <p:pic>
        <p:nvPicPr>
          <p:cNvPr id="177" name="Picture 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37620" y="1256400"/>
            <a:ext cx="2468160" cy="1957680"/>
          </a:xfrm>
          <a:prstGeom prst="rect">
            <a:avLst/>
          </a:prstGeom>
          <a:ln>
            <a:noFill/>
          </a:ln>
        </p:spPr>
      </p:pic>
      <p:pic>
        <p:nvPicPr>
          <p:cNvPr id="178" name="Picture 17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45920" y="3931920"/>
            <a:ext cx="2651040" cy="2010960"/>
          </a:xfrm>
          <a:prstGeom prst="rect">
            <a:avLst/>
          </a:prstGeom>
          <a:ln>
            <a:noFill/>
          </a:ln>
        </p:spPr>
      </p:pic>
      <p:sp>
        <p:nvSpPr>
          <p:cNvPr id="179" name="CustomShape 2"/>
          <p:cNvSpPr/>
          <p:nvPr/>
        </p:nvSpPr>
        <p:spPr>
          <a:xfrm>
            <a:off x="1969020" y="3240048"/>
            <a:ext cx="1347386" cy="414242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  <a:buFont typeface="Muli"/>
              <a:buChar char="￭"/>
            </a:pPr>
            <a:r>
              <a:rPr lang="en-US" i="1" dirty="0" smtClean="0">
                <a:solidFill>
                  <a:srgbClr val="111111"/>
                </a:solidFill>
                <a:latin typeface="Lucida Sans"/>
                <a:ea typeface="Muli"/>
              </a:rPr>
              <a:t> </a:t>
            </a:r>
            <a:r>
              <a:rPr lang="en-US" b="1" i="1" dirty="0" smtClean="0">
                <a:solidFill>
                  <a:srgbClr val="111111"/>
                </a:solidFill>
                <a:latin typeface="Lucida Sans"/>
                <a:ea typeface="Muli"/>
              </a:rPr>
              <a:t>FatTree</a:t>
            </a:r>
            <a:endParaRPr b="1" i="1" dirty="0"/>
          </a:p>
        </p:txBody>
      </p:sp>
      <p:sp>
        <p:nvSpPr>
          <p:cNvPr id="180" name="CustomShape 3"/>
          <p:cNvSpPr/>
          <p:nvPr/>
        </p:nvSpPr>
        <p:spPr>
          <a:xfrm>
            <a:off x="2084674" y="5942880"/>
            <a:ext cx="1231732" cy="388961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  <a:buFont typeface="Muli"/>
              <a:buChar char="￭"/>
            </a:pPr>
            <a:r>
              <a:rPr lang="en-US" i="1" dirty="0" smtClean="0">
                <a:solidFill>
                  <a:srgbClr val="111111"/>
                </a:solidFill>
                <a:latin typeface="Lucida Sans"/>
                <a:ea typeface="Muli"/>
              </a:rPr>
              <a:t> </a:t>
            </a:r>
            <a:r>
              <a:rPr lang="en-US" b="1" i="1" dirty="0" smtClean="0">
                <a:solidFill>
                  <a:srgbClr val="111111"/>
                </a:solidFill>
                <a:latin typeface="Lucida Sans"/>
                <a:ea typeface="Muli"/>
              </a:rPr>
              <a:t>BCube</a:t>
            </a:r>
            <a:endParaRPr b="1" dirty="0"/>
          </a:p>
        </p:txBody>
      </p:sp>
      <p:sp>
        <p:nvSpPr>
          <p:cNvPr id="181" name="CustomShape 4"/>
          <p:cNvSpPr/>
          <p:nvPr/>
        </p:nvSpPr>
        <p:spPr>
          <a:xfrm>
            <a:off x="5303520" y="3214080"/>
            <a:ext cx="2694068" cy="44021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  <a:buFont typeface="Muli"/>
              <a:buChar char="￭"/>
            </a:pPr>
            <a:r>
              <a:rPr lang="en-US" i="1" dirty="0" smtClean="0">
                <a:solidFill>
                  <a:srgbClr val="111111"/>
                </a:solidFill>
                <a:latin typeface="Lucida Sans"/>
                <a:ea typeface="Muli"/>
              </a:rPr>
              <a:t> </a:t>
            </a:r>
            <a:r>
              <a:rPr lang="en-US" b="1" i="1" dirty="0" smtClean="0">
                <a:solidFill>
                  <a:srgbClr val="111111"/>
                </a:solidFill>
                <a:latin typeface="Lucida Sans"/>
                <a:ea typeface="Muli"/>
              </a:rPr>
              <a:t>Flattened </a:t>
            </a:r>
            <a:r>
              <a:rPr lang="en-US" b="1" i="1" dirty="0">
                <a:solidFill>
                  <a:srgbClr val="111111"/>
                </a:solidFill>
                <a:latin typeface="Lucida Sans"/>
                <a:ea typeface="Muli"/>
              </a:rPr>
              <a:t>ButterFly</a:t>
            </a:r>
            <a:endParaRPr b="1" i="1" dirty="0"/>
          </a:p>
        </p:txBody>
      </p:sp>
      <p:pic>
        <p:nvPicPr>
          <p:cNvPr id="182" name="Picture 18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28680" y="3779651"/>
            <a:ext cx="3583080" cy="2252520"/>
          </a:xfrm>
          <a:prstGeom prst="rect">
            <a:avLst/>
          </a:prstGeom>
          <a:ln>
            <a:noFill/>
          </a:ln>
        </p:spPr>
      </p:pic>
      <p:sp>
        <p:nvSpPr>
          <p:cNvPr id="183" name="CustomShape 5"/>
          <p:cNvSpPr/>
          <p:nvPr/>
        </p:nvSpPr>
        <p:spPr>
          <a:xfrm>
            <a:off x="5899618" y="6060154"/>
            <a:ext cx="1441204" cy="45245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  <a:buFont typeface="Muli"/>
              <a:buChar char="￭"/>
            </a:pPr>
            <a:r>
              <a:rPr lang="en-US" i="1" dirty="0" smtClean="0">
                <a:solidFill>
                  <a:srgbClr val="111111"/>
                </a:solidFill>
                <a:latin typeface="Lucida Sans"/>
                <a:ea typeface="Muli"/>
              </a:rPr>
              <a:t> </a:t>
            </a:r>
            <a:r>
              <a:rPr lang="en-US" b="1" i="1" dirty="0" err="1" smtClean="0">
                <a:solidFill>
                  <a:srgbClr val="111111"/>
                </a:solidFill>
                <a:latin typeface="Lucida Sans"/>
                <a:ea typeface="Muli"/>
              </a:rPr>
              <a:t>HyScale</a:t>
            </a:r>
            <a:endParaRPr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321964" y="61329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285480" y="274680"/>
            <a:ext cx="8400240" cy="69948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en-US" sz="3200" b="1" dirty="0" smtClean="0">
                <a:solidFill>
                  <a:srgbClr val="FFFFFF"/>
                </a:solidFill>
                <a:latin typeface="Montserrat"/>
                <a:ea typeface="Montserrat"/>
              </a:rPr>
              <a:t>Topologies – Important Properties</a:t>
            </a:r>
            <a:endParaRPr dirty="0"/>
          </a:p>
        </p:txBody>
      </p:sp>
      <p:sp>
        <p:nvSpPr>
          <p:cNvPr id="11" name="TextBox 10"/>
          <p:cNvSpPr txBox="1"/>
          <p:nvPr/>
        </p:nvSpPr>
        <p:spPr>
          <a:xfrm>
            <a:off x="8321964" y="61329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442893" y="1321261"/>
          <a:ext cx="5742998" cy="3505200"/>
        </p:xfrm>
        <a:graphic>
          <a:graphicData uri="http://schemas.openxmlformats.org/drawingml/2006/table">
            <a:tbl>
              <a:tblPr/>
              <a:tblGrid>
                <a:gridCol w="1549689"/>
                <a:gridCol w="2512291"/>
                <a:gridCol w="1681018"/>
              </a:tblGrid>
              <a:tr h="24010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i="1" kern="1200" dirty="0" smtClean="0">
                          <a:solidFill>
                            <a:srgbClr val="111111"/>
                          </a:solidFill>
                          <a:latin typeface="Lucida Sans" panose="020B0602030504020204" pitchFamily="34" charset="0"/>
                          <a:ea typeface="Muli"/>
                          <a:cs typeface="+mn-cs"/>
                        </a:rPr>
                        <a:t>Topology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i="1" kern="1200" dirty="0" smtClean="0">
                          <a:solidFill>
                            <a:srgbClr val="111111"/>
                          </a:solidFill>
                          <a:latin typeface="Lucida Sans" panose="020B0602030504020204" pitchFamily="34" charset="0"/>
                          <a:ea typeface="Muli"/>
                          <a:cs typeface="+mn-cs"/>
                        </a:rPr>
                        <a:t>Servers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i="1" kern="1200" dirty="0" smtClean="0">
                          <a:solidFill>
                            <a:srgbClr val="111111"/>
                          </a:solidFill>
                          <a:latin typeface="Lucida Sans" panose="020B0602030504020204" pitchFamily="34" charset="0"/>
                          <a:ea typeface="Muli"/>
                          <a:cs typeface="+mn-cs"/>
                        </a:rPr>
                        <a:t>Diameter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032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 err="1">
                          <a:latin typeface="Lucida Sans" pitchFamily="34" charset="0"/>
                          <a:ea typeface="WenQuanYi Zen Hei Sharp"/>
                          <a:cs typeface="Lohit Devanagari"/>
                        </a:rPr>
                        <a:t>FatTree</a:t>
                      </a:r>
                      <a:endParaRPr lang="en-US" sz="1600" dirty="0">
                        <a:latin typeface="Lucida Sans" pitchFamily="34" charset="0"/>
                        <a:ea typeface="WenQuanYi Zen Hei Sharp"/>
                        <a:cs typeface="Lohit Devanaga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 smtClean="0">
                          <a:latin typeface="Lucida Sans" pitchFamily="34" charset="0"/>
                          <a:ea typeface="WenQuanYi Zen Hei Sharp"/>
                          <a:cs typeface="Lohit Devanagari"/>
                        </a:rPr>
                        <a:t>     /</a:t>
                      </a:r>
                      <a:r>
                        <a:rPr lang="en-US" sz="1600" i="0" dirty="0">
                          <a:latin typeface="Lucida Sans" pitchFamily="34" charset="0"/>
                          <a:ea typeface="WenQuanYi Zen Hei Sharp"/>
                          <a:cs typeface="Lohit Devanagari"/>
                        </a:rPr>
                        <a:t>4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latin typeface="Lucida Sans" pitchFamily="34" charset="0"/>
                          <a:ea typeface="WenQuanYi Zen Hei Sharp"/>
                          <a:cs typeface="Lohit Devanagari"/>
                        </a:rPr>
                        <a:t> (n= number of groups/pods)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latin typeface="Lucida Sans" pitchFamily="34" charset="0"/>
                          <a:ea typeface="WenQuanYi Zen Hei Sharp"/>
                          <a:cs typeface="Lohit Devanagari"/>
                        </a:rPr>
                        <a:t>k+1</a:t>
                      </a:r>
                      <a:endParaRPr lang="en-US" sz="1600" dirty="0">
                        <a:latin typeface="Lucida Sans" pitchFamily="34" charset="0"/>
                        <a:ea typeface="WenQuanYi Zen Hei Sharp"/>
                        <a:cs typeface="Lohit Devanaga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032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>
                          <a:latin typeface="Lucida Sans" pitchFamily="34" charset="0"/>
                          <a:ea typeface="WenQuanYi Zen Hei Sharp"/>
                          <a:cs typeface="Lohit Devanagari"/>
                        </a:rPr>
                        <a:t>BCube</a:t>
                      </a:r>
                      <a:endParaRPr lang="en-US" sz="1600">
                        <a:latin typeface="Lucida Sans" pitchFamily="34" charset="0"/>
                        <a:ea typeface="WenQuanYi Zen Hei Sharp"/>
                        <a:cs typeface="Lohit Devanaga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latin typeface="Lucida Sans" pitchFamily="34" charset="0"/>
                          <a:ea typeface="WenQuanYi Zen Hei Sharp"/>
                          <a:cs typeface="Lohit Devanagari"/>
                        </a:rPr>
                        <a:t> </a:t>
                      </a:r>
                      <a:r>
                        <a:rPr lang="en-US" sz="1600" i="0" dirty="0" smtClean="0">
                          <a:latin typeface="Lucida Sans" pitchFamily="34" charset="0"/>
                          <a:ea typeface="WenQuanYi Zen Hei Sharp"/>
                          <a:cs typeface="Lohit Devanagari"/>
                        </a:rPr>
                        <a:t>       (</a:t>
                      </a:r>
                      <a:r>
                        <a:rPr lang="en-US" sz="1600" i="0" dirty="0">
                          <a:latin typeface="Lucida Sans" pitchFamily="34" charset="0"/>
                          <a:ea typeface="WenQuanYi Zen Hei Sharp"/>
                          <a:cs typeface="Lohit Devanagari"/>
                        </a:rPr>
                        <a:t>n = number of servers connected in basic unit,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latin typeface="Lucida Sans" pitchFamily="34" charset="0"/>
                          <a:ea typeface="WenQuanYi Zen Hei Sharp"/>
                          <a:cs typeface="Lohit Devanagari"/>
                        </a:rPr>
                        <a:t>k= recursion depth)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latin typeface="Lucida Sans" pitchFamily="34" charset="0"/>
                          <a:ea typeface="WenQuanYi Zen Hei Sharp"/>
                          <a:cs typeface="Lohit Devanagari"/>
                        </a:rPr>
                        <a:t>4</a:t>
                      </a:r>
                      <a:endParaRPr lang="en-US" sz="1600" dirty="0">
                        <a:latin typeface="Lucida Sans" pitchFamily="34" charset="0"/>
                        <a:ea typeface="WenQuanYi Zen Hei Sharp"/>
                        <a:cs typeface="Lohit Devanaga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05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 err="1">
                          <a:latin typeface="Lucida Sans" pitchFamily="34" charset="0"/>
                          <a:ea typeface="WenQuanYi Zen Hei Sharp"/>
                          <a:cs typeface="Lohit Devanagari"/>
                        </a:rPr>
                        <a:t>HyScale</a:t>
                      </a:r>
                      <a:endParaRPr lang="en-US" sz="1600" dirty="0">
                        <a:latin typeface="Lucida Sans" pitchFamily="34" charset="0"/>
                        <a:ea typeface="WenQuanYi Zen Hei Sharp"/>
                        <a:cs typeface="Lohit Devanaga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latin typeface="Lucida Sans" pitchFamily="34" charset="0"/>
                          <a:ea typeface="WenQuanYi Zen Hei Sharp"/>
                          <a:cs typeface="Lohit Devanagari"/>
                        </a:rPr>
                        <a:t> </a:t>
                      </a:r>
                      <a:r>
                        <a:rPr lang="en-US" sz="1600" i="0" dirty="0" smtClean="0">
                          <a:latin typeface="Lucida Sans" pitchFamily="34" charset="0"/>
                          <a:ea typeface="WenQuanYi Zen Hei Sharp"/>
                          <a:cs typeface="Lohit Devanagari"/>
                        </a:rPr>
                        <a:t>         (</a:t>
                      </a:r>
                      <a:r>
                        <a:rPr lang="en-US" sz="1600" i="0" dirty="0">
                          <a:latin typeface="Lucida Sans" pitchFamily="34" charset="0"/>
                          <a:ea typeface="WenQuanYi Zen Hei Sharp"/>
                          <a:cs typeface="Lohit Devanagari"/>
                        </a:rPr>
                        <a:t>a = number of servers connected at each node, k= recursion depth, T = number of nodes in base model)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latin typeface="Lucida Sans" pitchFamily="34" charset="0"/>
                          <a:ea typeface="WenQuanYi Zen Hei Sharp"/>
                          <a:cs typeface="Lohit Devanagari"/>
                        </a:rPr>
                        <a:t>4k+2</a:t>
                      </a:r>
                      <a:endParaRPr lang="en-US" sz="1600" dirty="0">
                        <a:latin typeface="Lucida Sans" pitchFamily="34" charset="0"/>
                        <a:ea typeface="WenQuanYi Zen Hei Sharp"/>
                        <a:cs typeface="Lohit Devanaga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03416" y="1681020"/>
            <a:ext cx="240145" cy="288174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94186" y="2475346"/>
            <a:ext cx="406395" cy="243837"/>
          </a:xfrm>
          <a:prstGeom prst="rect">
            <a:avLst/>
          </a:prstGeom>
          <a:noFill/>
        </p:spPr>
      </p:pic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12655" y="3417456"/>
            <a:ext cx="520316" cy="2401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285480" y="274680"/>
            <a:ext cx="8400240" cy="69948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en-US" sz="3200" b="1">
                <a:solidFill>
                  <a:srgbClr val="FFFFFF"/>
                </a:solidFill>
                <a:latin typeface="Montserrat"/>
                <a:ea typeface="Montserrat"/>
              </a:rPr>
              <a:t>Topologies – A Comparision</a:t>
            </a:r>
            <a:endParaRPr/>
          </a:p>
        </p:txBody>
      </p:sp>
      <p:sp>
        <p:nvSpPr>
          <p:cNvPr id="185" name="CustomShape 2"/>
          <p:cNvSpPr/>
          <p:nvPr/>
        </p:nvSpPr>
        <p:spPr>
          <a:xfrm>
            <a:off x="1371600" y="3214080"/>
            <a:ext cx="2004840" cy="45648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  <a:buFont typeface="Muli"/>
              <a:buChar char="￭"/>
            </a:pPr>
            <a:r>
              <a:rPr lang="en-US" i="1" dirty="0">
                <a:solidFill>
                  <a:srgbClr val="111111"/>
                </a:solidFill>
                <a:latin typeface="Lucida Sans"/>
                <a:ea typeface="Muli"/>
              </a:rPr>
              <a:t>FatTree</a:t>
            </a:r>
            <a:endParaRPr dirty="0"/>
          </a:p>
        </p:txBody>
      </p:sp>
      <p:sp>
        <p:nvSpPr>
          <p:cNvPr id="186" name="CustomShape 3"/>
          <p:cNvSpPr/>
          <p:nvPr/>
        </p:nvSpPr>
        <p:spPr>
          <a:xfrm>
            <a:off x="914400" y="3840480"/>
            <a:ext cx="3291120" cy="45648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  <a:buFont typeface="Muli"/>
              <a:buChar char="￭"/>
            </a:pPr>
            <a:r>
              <a:rPr lang="en-US" i="1" dirty="0" smtClean="0">
                <a:solidFill>
                  <a:srgbClr val="111111"/>
                </a:solidFill>
                <a:latin typeface="Lucida Sans"/>
                <a:ea typeface="Muli"/>
              </a:rPr>
              <a:t> </a:t>
            </a:r>
            <a:r>
              <a:rPr lang="en-US" b="1" i="1" dirty="0" smtClean="0">
                <a:solidFill>
                  <a:srgbClr val="111111"/>
                </a:solidFill>
                <a:latin typeface="Lucida Sans"/>
                <a:ea typeface="Muli"/>
              </a:rPr>
              <a:t>Average </a:t>
            </a:r>
            <a:r>
              <a:rPr lang="en-US" b="1" i="1" dirty="0">
                <a:solidFill>
                  <a:srgbClr val="111111"/>
                </a:solidFill>
                <a:latin typeface="Lucida Sans"/>
                <a:ea typeface="Muli"/>
              </a:rPr>
              <a:t>disjoint paths</a:t>
            </a:r>
            <a:endParaRPr b="1" dirty="0"/>
          </a:p>
        </p:txBody>
      </p:sp>
      <p:sp>
        <p:nvSpPr>
          <p:cNvPr id="187" name="CustomShape 4"/>
          <p:cNvSpPr/>
          <p:nvPr/>
        </p:nvSpPr>
        <p:spPr>
          <a:xfrm>
            <a:off x="5303520" y="3214080"/>
            <a:ext cx="3382560" cy="90000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  <a:buFont typeface="Muli"/>
              <a:buChar char="￭"/>
            </a:pPr>
            <a:r>
              <a:rPr lang="en-US" i="1" dirty="0">
                <a:solidFill>
                  <a:srgbClr val="111111"/>
                </a:solidFill>
                <a:latin typeface="Lucida Sans"/>
                <a:ea typeface="Muli"/>
              </a:rPr>
              <a:t>Flattened ButterFly</a:t>
            </a:r>
            <a:endParaRPr dirty="0"/>
          </a:p>
        </p:txBody>
      </p:sp>
      <p:sp>
        <p:nvSpPr>
          <p:cNvPr id="188" name="CustomShape 5"/>
          <p:cNvSpPr/>
          <p:nvPr/>
        </p:nvSpPr>
        <p:spPr>
          <a:xfrm>
            <a:off x="5161680" y="5699520"/>
            <a:ext cx="3748320" cy="45648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  <a:buFont typeface="Muli"/>
              <a:buChar char="￭"/>
            </a:pPr>
            <a:r>
              <a:rPr lang="en-US" i="1" dirty="0" smtClean="0">
                <a:solidFill>
                  <a:srgbClr val="111111"/>
                </a:solidFill>
                <a:latin typeface="Lucida Sans"/>
                <a:ea typeface="Muli"/>
              </a:rPr>
              <a:t> </a:t>
            </a:r>
            <a:r>
              <a:rPr lang="en-US" b="1" i="1" dirty="0" smtClean="0">
                <a:solidFill>
                  <a:srgbClr val="111111"/>
                </a:solidFill>
                <a:latin typeface="Lucida Sans"/>
                <a:ea typeface="Muli"/>
              </a:rPr>
              <a:t>Average </a:t>
            </a:r>
            <a:r>
              <a:rPr lang="en-US" b="1" i="1" dirty="0">
                <a:solidFill>
                  <a:srgbClr val="111111"/>
                </a:solidFill>
                <a:latin typeface="Lucida Sans"/>
                <a:ea typeface="Muli"/>
              </a:rPr>
              <a:t>Hop Count</a:t>
            </a:r>
            <a:endParaRPr b="1" dirty="0"/>
          </a:p>
        </p:txBody>
      </p:sp>
      <p:pic>
        <p:nvPicPr>
          <p:cNvPr id="189" name="Picture 18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8640" y="1130400"/>
            <a:ext cx="3953880" cy="2709360"/>
          </a:xfrm>
          <a:prstGeom prst="rect">
            <a:avLst/>
          </a:prstGeom>
          <a:ln>
            <a:noFill/>
          </a:ln>
        </p:spPr>
      </p:pic>
      <p:pic>
        <p:nvPicPr>
          <p:cNvPr id="190" name="Picture 18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80360" y="2651760"/>
            <a:ext cx="4097160" cy="3042720"/>
          </a:xfrm>
          <a:prstGeom prst="rect">
            <a:avLst/>
          </a:prstGeom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8321964" y="61329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285480" y="274680"/>
            <a:ext cx="8400240" cy="69948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en-US" sz="3200" b="1">
                <a:solidFill>
                  <a:srgbClr val="FFFFFF"/>
                </a:solidFill>
                <a:latin typeface="Montserrat"/>
                <a:ea typeface="Montserrat"/>
              </a:rPr>
              <a:t>Ns-3 : Network Simulator</a:t>
            </a:r>
            <a:endParaRPr/>
          </a:p>
        </p:txBody>
      </p:sp>
      <p:sp>
        <p:nvSpPr>
          <p:cNvPr id="192" name="CustomShape 2"/>
          <p:cNvSpPr/>
          <p:nvPr/>
        </p:nvSpPr>
        <p:spPr>
          <a:xfrm>
            <a:off x="658440" y="1308600"/>
            <a:ext cx="7641720" cy="485100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 marL="0" lvl="1">
              <a:buFont typeface="Muli"/>
              <a:buChar char="￭"/>
            </a:pPr>
            <a:r>
              <a:rPr lang="en-US" sz="2400" dirty="0" smtClean="0">
                <a:solidFill>
                  <a:srgbClr val="111111"/>
                </a:solidFill>
                <a:latin typeface="Lucida Sans" panose="020B0602030504020204" pitchFamily="34" charset="0"/>
                <a:ea typeface="Muli"/>
              </a:rPr>
              <a:t> Simulation tool that supports scripts in C++ or python.</a:t>
            </a:r>
          </a:p>
          <a:p>
            <a:pPr>
              <a:lnSpc>
                <a:spcPct val="100000"/>
              </a:lnSpc>
              <a:buFont typeface="Muli"/>
              <a:buChar char="￭"/>
            </a:pPr>
            <a:endParaRPr lang="en-US" sz="2400" dirty="0" smtClean="0">
              <a:solidFill>
                <a:srgbClr val="111111"/>
              </a:solidFill>
              <a:latin typeface="Lucida Sans" panose="020B0602030504020204" pitchFamily="34" charset="0"/>
              <a:ea typeface="Muli"/>
            </a:endParaRPr>
          </a:p>
          <a:p>
            <a:pPr>
              <a:lnSpc>
                <a:spcPct val="100000"/>
              </a:lnSpc>
              <a:buFont typeface="Muli"/>
              <a:buChar char="￭"/>
            </a:pPr>
            <a:r>
              <a:rPr lang="en-US" sz="2400" dirty="0" smtClean="0">
                <a:solidFill>
                  <a:srgbClr val="111111"/>
                </a:solidFill>
                <a:latin typeface="Lucida Sans" panose="020B0602030504020204" pitchFamily="34" charset="0"/>
                <a:ea typeface="Muli"/>
              </a:rPr>
              <a:t> Uses </a:t>
            </a:r>
            <a:r>
              <a:rPr lang="en-US" sz="2400" i="1" dirty="0">
                <a:solidFill>
                  <a:srgbClr val="111111"/>
                </a:solidFill>
                <a:latin typeface="Lucida Sans" panose="020B0602030504020204" pitchFamily="34" charset="0"/>
                <a:ea typeface="Muli"/>
              </a:rPr>
              <a:t>Netanim</a:t>
            </a:r>
            <a:r>
              <a:rPr lang="en-US" sz="2400" dirty="0">
                <a:solidFill>
                  <a:srgbClr val="111111"/>
                </a:solidFill>
                <a:latin typeface="Lucida Sans" panose="020B0602030504020204" pitchFamily="34" charset="0"/>
                <a:ea typeface="Muli"/>
              </a:rPr>
              <a:t> as a visualizer, but other tools can be used as well</a:t>
            </a:r>
            <a:endParaRPr sz="2400" dirty="0">
              <a:latin typeface="Lucida Sans" panose="020B0602030504020204" pitchFamily="34" charset="0"/>
            </a:endParaRPr>
          </a:p>
          <a:p>
            <a:pPr>
              <a:lnSpc>
                <a:spcPct val="100000"/>
              </a:lnSpc>
              <a:buFont typeface="Muli"/>
              <a:buChar char="￭"/>
            </a:pPr>
            <a:endParaRPr sz="2400" dirty="0">
              <a:latin typeface="Lucida Sans" panose="020B0602030504020204" pitchFamily="34" charset="0"/>
            </a:endParaRPr>
          </a:p>
          <a:p>
            <a:pPr>
              <a:lnSpc>
                <a:spcPct val="100000"/>
              </a:lnSpc>
              <a:buFont typeface="Muli"/>
              <a:buChar char="￭"/>
            </a:pPr>
            <a:r>
              <a:rPr lang="en-US" sz="2400" dirty="0">
                <a:solidFill>
                  <a:srgbClr val="111111"/>
                </a:solidFill>
                <a:latin typeface="Lucida Sans" panose="020B0602030504020204" pitchFamily="34" charset="0"/>
                <a:ea typeface="Muli"/>
              </a:rPr>
              <a:t> Direct support for </a:t>
            </a:r>
            <a:r>
              <a:rPr lang="en-US" sz="2400" dirty="0" err="1">
                <a:solidFill>
                  <a:srgbClr val="111111"/>
                </a:solidFill>
                <a:latin typeface="Lucida Sans" panose="020B0602030504020204" pitchFamily="34" charset="0"/>
                <a:ea typeface="Muli"/>
              </a:rPr>
              <a:t>pcap</a:t>
            </a:r>
            <a:r>
              <a:rPr lang="en-US" sz="2400" dirty="0">
                <a:solidFill>
                  <a:srgbClr val="111111"/>
                </a:solidFill>
                <a:latin typeface="Lucida Sans" panose="020B0602030504020204" pitchFamily="34" charset="0"/>
                <a:ea typeface="Muli"/>
              </a:rPr>
              <a:t> trace files, xml outputs and plotting (</a:t>
            </a:r>
            <a:r>
              <a:rPr lang="en-US" sz="2400" i="1" dirty="0" err="1">
                <a:solidFill>
                  <a:srgbClr val="111111"/>
                </a:solidFill>
                <a:latin typeface="Lucida Sans" panose="020B0602030504020204" pitchFamily="34" charset="0"/>
                <a:ea typeface="Muli"/>
              </a:rPr>
              <a:t>gnuplot</a:t>
            </a:r>
            <a:r>
              <a:rPr lang="en-US" sz="2400" dirty="0">
                <a:solidFill>
                  <a:srgbClr val="111111"/>
                </a:solidFill>
                <a:latin typeface="Lucida Sans" panose="020B0602030504020204" pitchFamily="34" charset="0"/>
                <a:ea typeface="Muli"/>
              </a:rPr>
              <a:t>)</a:t>
            </a:r>
            <a:endParaRPr sz="2400" dirty="0">
              <a:latin typeface="Lucida Sans" panose="020B0602030504020204" pitchFamily="34" charset="0"/>
            </a:endParaRPr>
          </a:p>
          <a:p>
            <a:pPr>
              <a:lnSpc>
                <a:spcPct val="100000"/>
              </a:lnSpc>
              <a:buFont typeface="Muli"/>
              <a:buChar char="￭"/>
            </a:pPr>
            <a:endParaRPr sz="2400" dirty="0">
              <a:latin typeface="Lucida Sans" panose="020B0602030504020204" pitchFamily="34" charset="0"/>
            </a:endParaRPr>
          </a:p>
          <a:p>
            <a:pPr>
              <a:lnSpc>
                <a:spcPct val="100000"/>
              </a:lnSpc>
              <a:buFont typeface="Muli"/>
              <a:buChar char="￭"/>
            </a:pPr>
            <a:r>
              <a:rPr lang="en-US" sz="2400" dirty="0">
                <a:solidFill>
                  <a:srgbClr val="111111"/>
                </a:solidFill>
                <a:latin typeface="Lucida Sans" panose="020B0602030504020204" pitchFamily="34" charset="0"/>
                <a:ea typeface="Muli"/>
              </a:rPr>
              <a:t> Conceptual design still the same as ns-2, but capability less that ns-2</a:t>
            </a:r>
            <a:endParaRPr sz="2400" dirty="0">
              <a:latin typeface="Lucida Sans" panose="020B0602030504020204" pitchFamily="34" charset="0"/>
            </a:endParaRPr>
          </a:p>
        </p:txBody>
      </p:sp>
      <p:pic>
        <p:nvPicPr>
          <p:cNvPr id="193" name="Picture 19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93489" y="0"/>
            <a:ext cx="1266480" cy="1561680"/>
          </a:xfrm>
          <a:prstGeom prst="rect">
            <a:avLst/>
          </a:prstGeom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8321964" y="61329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683</Words>
  <Application>Microsoft Office PowerPoint</Application>
  <PresentationFormat>On-screen Show (4:3)</PresentationFormat>
  <Paragraphs>176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Office Theme</vt:lpstr>
      <vt:lpstr>Office Theme</vt:lpstr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Upasana</dc:creator>
  <cp:lastModifiedBy>Computer Science and Engineering</cp:lastModifiedBy>
  <cp:revision>61</cp:revision>
  <dcterms:modified xsi:type="dcterms:W3CDTF">2015-05-06T04:06:44Z</dcterms:modified>
</cp:coreProperties>
</file>