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9" r:id="rId5"/>
  </p:sldIdLst>
  <p:sldSz cx="51206400" cy="288036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3" userDrawn="1">
          <p15:clr>
            <a:srgbClr val="A4A3A4"/>
          </p15:clr>
        </p15:guide>
        <p15:guide id="2" orient="horz" pos="315" userDrawn="1">
          <p15:clr>
            <a:srgbClr val="A4A3A4"/>
          </p15:clr>
        </p15:guide>
        <p15:guide id="3" orient="horz" pos="17640" userDrawn="1">
          <p15:clr>
            <a:srgbClr val="A4A3A4"/>
          </p15:clr>
        </p15:guide>
        <p15:guide id="4" orient="horz" userDrawn="1">
          <p15:clr>
            <a:srgbClr val="A4A3A4"/>
          </p15:clr>
        </p15:guide>
        <p15:guide id="5" pos="678" userDrawn="1">
          <p15:clr>
            <a:srgbClr val="A4A3A4"/>
          </p15:clr>
        </p15:guide>
        <p15:guide id="6" pos="31581" userDrawn="1">
          <p15:clr>
            <a:srgbClr val="A4A3A4"/>
          </p15:clr>
        </p15:guide>
        <p15:guide id="7" orient="horz" pos="17532" userDrawn="1">
          <p15:clr>
            <a:srgbClr val="A4A3A4"/>
          </p15:clr>
        </p15:guide>
        <p15:guide id="8" userDrawn="1">
          <p15:clr>
            <a:srgbClr val="A4A3A4"/>
          </p15:clr>
        </p15:guide>
        <p15:guide id="9" orient="horz" pos="2536" userDrawn="1">
          <p15:clr>
            <a:srgbClr val="A4A3A4"/>
          </p15:clr>
        </p15:guide>
        <p15:guide id="10" pos="305" userDrawn="1">
          <p15:clr>
            <a:srgbClr val="A4A3A4"/>
          </p15:clr>
        </p15:guide>
        <p15:guide id="11" pos="3193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75AC"/>
    <a:srgbClr val="F1D906"/>
    <a:srgbClr val="107A74"/>
    <a:srgbClr val="143161"/>
    <a:srgbClr val="A18616"/>
    <a:srgbClr val="FCE400"/>
    <a:srgbClr val="147B5F"/>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F6AED6-E6C5-4F7D-BAC0-AEF1642638C6}" v="195" dt="2020-11-16T20:46:43.303"/>
    <p1510:client id="{C3D41EC8-5D6C-4FCC-BB57-3165881132D2}" v="6" dt="2020-11-16T23:55:32.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94" autoAdjust="0"/>
  </p:normalViewPr>
  <p:slideViewPr>
    <p:cSldViewPr snapToGrid="0" snapToObjects="1" showGuides="1">
      <p:cViewPr>
        <p:scale>
          <a:sx n="53" d="100"/>
          <a:sy n="53" d="100"/>
        </p:scale>
        <p:origin x="1712" y="152"/>
      </p:cViewPr>
      <p:guideLst>
        <p:guide orient="horz" pos="2903"/>
        <p:guide orient="horz" pos="315"/>
        <p:guide orient="horz" pos="17640"/>
        <p:guide orient="horz"/>
        <p:guide pos="678"/>
        <p:guide pos="31581"/>
        <p:guide orient="horz" pos="17532"/>
        <p:guide/>
        <p:guide orient="horz" pos="2536"/>
        <p:guide pos="305"/>
        <p:guide pos="3193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lworth" userId="9/mjAyVGgZ+Cz6ZCAwfztBoAmTZqLrtqbKsJis3PlNI=" providerId="None" clId="Web-{86F6AED6-E6C5-4F7D-BAC0-AEF1642638C6}"/>
    <pc:docChg chg="modSld">
      <pc:chgData name="Ryan Elworth" userId="9/mjAyVGgZ+Cz6ZCAwfztBoAmTZqLrtqbKsJis3PlNI=" providerId="None" clId="Web-{86F6AED6-E6C5-4F7D-BAC0-AEF1642638C6}" dt="2020-11-16T20:46:43.303" v="194" actId="20577"/>
      <pc:docMkLst>
        <pc:docMk/>
      </pc:docMkLst>
      <pc:sldChg chg="modSp">
        <pc:chgData name="Ryan Elworth" userId="9/mjAyVGgZ+Cz6ZCAwfztBoAmTZqLrtqbKsJis3PlNI=" providerId="None" clId="Web-{86F6AED6-E6C5-4F7D-BAC0-AEF1642638C6}" dt="2020-11-16T20:46:43.287" v="193" actId="20577"/>
        <pc:sldMkLst>
          <pc:docMk/>
          <pc:sldMk cId="2324849720" sldId="259"/>
        </pc:sldMkLst>
        <pc:spChg chg="mod">
          <ac:chgData name="Ryan Elworth" userId="9/mjAyVGgZ+Cz6ZCAwfztBoAmTZqLrtqbKsJis3PlNI=" providerId="None" clId="Web-{86F6AED6-E6C5-4F7D-BAC0-AEF1642638C6}" dt="2020-11-16T20:43:17.829" v="155" actId="20577"/>
          <ac:spMkLst>
            <pc:docMk/>
            <pc:sldMk cId="2324849720" sldId="259"/>
            <ac:spMk id="9" creationId="{33240CC5-6CEE-B14B-9278-FBDA668C0DD2}"/>
          </ac:spMkLst>
        </pc:spChg>
        <pc:spChg chg="mod">
          <ac:chgData name="Ryan Elworth" userId="9/mjAyVGgZ+Cz6ZCAwfztBoAmTZqLrtqbKsJis3PlNI=" providerId="None" clId="Web-{86F6AED6-E6C5-4F7D-BAC0-AEF1642638C6}" dt="2020-11-16T20:41:59.078" v="114" actId="20577"/>
          <ac:spMkLst>
            <pc:docMk/>
            <pc:sldMk cId="2324849720" sldId="259"/>
            <ac:spMk id="20" creationId="{644F051C-DEC7-2745-8075-E94373D90518}"/>
          </ac:spMkLst>
        </pc:spChg>
        <pc:spChg chg="mod">
          <ac:chgData name="Ryan Elworth" userId="9/mjAyVGgZ+Cz6ZCAwfztBoAmTZqLrtqbKsJis3PlNI=" providerId="None" clId="Web-{86F6AED6-E6C5-4F7D-BAC0-AEF1642638C6}" dt="2020-11-16T20:25:27.540" v="88" actId="20577"/>
          <ac:spMkLst>
            <pc:docMk/>
            <pc:sldMk cId="2324849720" sldId="259"/>
            <ac:spMk id="32" creationId="{6101EE51-6B98-7744-A2D6-9F758AF1B680}"/>
          </ac:spMkLst>
        </pc:spChg>
        <pc:spChg chg="mod">
          <ac:chgData name="Ryan Elworth" userId="9/mjAyVGgZ+Cz6ZCAwfztBoAmTZqLrtqbKsJis3PlNI=" providerId="None" clId="Web-{86F6AED6-E6C5-4F7D-BAC0-AEF1642638C6}" dt="2020-11-16T20:20:41.866" v="54" actId="20577"/>
          <ac:spMkLst>
            <pc:docMk/>
            <pc:sldMk cId="2324849720" sldId="259"/>
            <ac:spMk id="36" creationId="{1DFA9304-F388-9D47-9E29-654361A72BF6}"/>
          </ac:spMkLst>
        </pc:spChg>
        <pc:spChg chg="mod">
          <ac:chgData name="Ryan Elworth" userId="9/mjAyVGgZ+Cz6ZCAwfztBoAmTZqLrtqbKsJis3PlNI=" providerId="None" clId="Web-{86F6AED6-E6C5-4F7D-BAC0-AEF1642638C6}" dt="2020-11-16T20:21:15.790" v="62" actId="20577"/>
          <ac:spMkLst>
            <pc:docMk/>
            <pc:sldMk cId="2324849720" sldId="259"/>
            <ac:spMk id="38" creationId="{9D3E1865-740C-6B4D-BA7F-F40399C96F1C}"/>
          </ac:spMkLst>
        </pc:spChg>
        <pc:spChg chg="mod">
          <ac:chgData name="Ryan Elworth" userId="9/mjAyVGgZ+Cz6ZCAwfztBoAmTZqLrtqbKsJis3PlNI=" providerId="None" clId="Web-{86F6AED6-E6C5-4F7D-BAC0-AEF1642638C6}" dt="2020-11-16T20:46:43.287" v="193" actId="20577"/>
          <ac:spMkLst>
            <pc:docMk/>
            <pc:sldMk cId="2324849720" sldId="259"/>
            <ac:spMk id="45" creationId="{6F116291-B5C5-C044-8950-6F88CBD988D2}"/>
          </ac:spMkLst>
        </pc:spChg>
        <pc:spChg chg="mod">
          <ac:chgData name="Ryan Elworth" userId="9/mjAyVGgZ+Cz6ZCAwfztBoAmTZqLrtqbKsJis3PlNI=" providerId="None" clId="Web-{86F6AED6-E6C5-4F7D-BAC0-AEF1642638C6}" dt="2020-11-16T20:45:40.176" v="185" actId="20577"/>
          <ac:spMkLst>
            <pc:docMk/>
            <pc:sldMk cId="2324849720" sldId="259"/>
            <ac:spMk id="57" creationId="{46AA41F4-4CEF-E142-A0C5-4045D27C1918}"/>
          </ac:spMkLst>
        </pc:spChg>
        <pc:spChg chg="mod">
          <ac:chgData name="Ryan Elworth" userId="9/mjAyVGgZ+Cz6ZCAwfztBoAmTZqLrtqbKsJis3PlNI=" providerId="None" clId="Web-{86F6AED6-E6C5-4F7D-BAC0-AEF1642638C6}" dt="2020-11-16T20:44:41.206" v="173" actId="20577"/>
          <ac:spMkLst>
            <pc:docMk/>
            <pc:sldMk cId="2324849720" sldId="259"/>
            <ac:spMk id="65" creationId="{F941C3DA-97B5-7148-9E43-DBAF1834EBD8}"/>
          </ac:spMkLst>
        </pc:spChg>
        <pc:spChg chg="mod">
          <ac:chgData name="Ryan Elworth" userId="9/mjAyVGgZ+Cz6ZCAwfztBoAmTZqLrtqbKsJis3PlNI=" providerId="None" clId="Web-{86F6AED6-E6C5-4F7D-BAC0-AEF1642638C6}" dt="2020-11-16T20:23:24.220" v="66" actId="20577"/>
          <ac:spMkLst>
            <pc:docMk/>
            <pc:sldMk cId="2324849720" sldId="259"/>
            <ac:spMk id="70" creationId="{CC38443B-91EC-1744-8CDA-68F9101DF1B7}"/>
          </ac:spMkLst>
        </pc:spChg>
      </pc:sldChg>
    </pc:docChg>
  </pc:docChgLst>
  <pc:docChgLst>
    <pc:chgData name="Chunxiao Liao" userId="vJMtlncdLDeWQT8HK6LFHD9HQl2WUqUB4rcouePif0E=" providerId="None" clId="Web-{C3D41EC8-5D6C-4FCC-BB57-3165881132D2}"/>
    <pc:docChg chg="modSld">
      <pc:chgData name="Chunxiao Liao" userId="vJMtlncdLDeWQT8HK6LFHD9HQl2WUqUB4rcouePif0E=" providerId="None" clId="Web-{C3D41EC8-5D6C-4FCC-BB57-3165881132D2}" dt="2020-11-16T23:55:32.067" v="5" actId="1076"/>
      <pc:docMkLst>
        <pc:docMk/>
      </pc:docMkLst>
      <pc:sldChg chg="modSp">
        <pc:chgData name="Chunxiao Liao" userId="vJMtlncdLDeWQT8HK6LFHD9HQl2WUqUB4rcouePif0E=" providerId="None" clId="Web-{C3D41EC8-5D6C-4FCC-BB57-3165881132D2}" dt="2020-11-16T23:55:32.067" v="5" actId="1076"/>
        <pc:sldMkLst>
          <pc:docMk/>
          <pc:sldMk cId="2324849720" sldId="259"/>
        </pc:sldMkLst>
        <pc:graphicFrameChg chg="mod modGraphic">
          <ac:chgData name="Chunxiao Liao" userId="vJMtlncdLDeWQT8HK6LFHD9HQl2WUqUB4rcouePif0E=" providerId="None" clId="Web-{C3D41EC8-5D6C-4FCC-BB57-3165881132D2}" dt="2020-11-16T23:55:32.067" v="5" actId="1076"/>
          <ac:graphicFrameMkLst>
            <pc:docMk/>
            <pc:sldMk cId="2324849720" sldId="259"/>
            <ac:graphicFrameMk id="31" creationId="{4332D86D-0F42-AB4D-AA0F-08ACEF863768}"/>
          </ac:graphicFrameMkLst>
        </pc:graphicFrameChg>
        <pc:graphicFrameChg chg="mod">
          <ac:chgData name="Chunxiao Liao" userId="vJMtlncdLDeWQT8HK6LFHD9HQl2WUqUB4rcouePif0E=" providerId="None" clId="Web-{C3D41EC8-5D6C-4FCC-BB57-3165881132D2}" dt="2020-11-16T23:55:27.332" v="4" actId="1076"/>
          <ac:graphicFrameMkLst>
            <pc:docMk/>
            <pc:sldMk cId="2324849720" sldId="259"/>
            <ac:graphicFrameMk id="34" creationId="{2522B353-5D74-064C-84D0-54939467443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9542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36287" y="4815852"/>
            <a:ext cx="11732949"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57465" y="3995228"/>
            <a:ext cx="11723688" cy="849007"/>
          </a:xfrm>
          <a:prstGeom prst="rect">
            <a:avLst/>
          </a:prstGeom>
          <a:noFill/>
        </p:spPr>
        <p:txBody>
          <a:bodyPr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57463" y="11576022"/>
            <a:ext cx="11711772"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3333145" y="4815852"/>
            <a:ext cx="11723686"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333147" y="3995228"/>
            <a:ext cx="11723688" cy="849007"/>
          </a:xfrm>
          <a:prstGeom prst="rect">
            <a:avLst/>
          </a:prstGeom>
          <a:noFill/>
        </p:spPr>
        <p:txBody>
          <a:bodyPr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6190319" y="4815852"/>
            <a:ext cx="11723686"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6181057" y="3995228"/>
            <a:ext cx="11734800" cy="849007"/>
          </a:xfrm>
          <a:prstGeom prst="rect">
            <a:avLst/>
          </a:prstGeom>
          <a:noFill/>
        </p:spPr>
        <p:txBody>
          <a:bodyPr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8992384" y="3995228"/>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8992384" y="4815852"/>
            <a:ext cx="11721521"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8992384" y="11628719"/>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8992383" y="12369658"/>
            <a:ext cx="11727392"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8992384" y="21609549"/>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8992383" y="22363947"/>
            <a:ext cx="11727392"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36287" y="12317290"/>
            <a:ext cx="11732949"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6921359" y="2689638"/>
            <a:ext cx="37332129" cy="710056"/>
          </a:xfrm>
          <a:prstGeom prst="rect">
            <a:avLst/>
          </a:prstGeom>
        </p:spPr>
        <p:txBody>
          <a:bodyPr>
            <a:normAutofit/>
          </a:bodyPr>
          <a:lstStyle>
            <a:lvl1pPr marL="0" indent="0" algn="ctr">
              <a:buFontTx/>
              <a:buNone/>
              <a:defRPr sz="5133">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affiliations</a:t>
            </a:r>
          </a:p>
        </p:txBody>
      </p:sp>
      <p:sp>
        <p:nvSpPr>
          <p:cNvPr id="78" name="Text Placeholder 76"/>
          <p:cNvSpPr>
            <a:spLocks noGrp="1"/>
          </p:cNvSpPr>
          <p:nvPr>
            <p:ph type="body" sz="quarter" idx="151" hasCustomPrompt="1"/>
          </p:nvPr>
        </p:nvSpPr>
        <p:spPr>
          <a:xfrm>
            <a:off x="6921359" y="1631443"/>
            <a:ext cx="37332129" cy="991967"/>
          </a:xfrm>
          <a:prstGeom prst="rect">
            <a:avLst/>
          </a:prstGeom>
        </p:spPr>
        <p:txBody>
          <a:bodyPr anchor="t" anchorCtr="1">
            <a:normAutofit/>
          </a:bodyPr>
          <a:lstStyle>
            <a:lvl1pPr marL="0" indent="0" algn="ctr">
              <a:buFontTx/>
              <a:buNone/>
              <a:defRPr sz="7000"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authors</a:t>
            </a:r>
          </a:p>
        </p:txBody>
      </p:sp>
      <p:sp>
        <p:nvSpPr>
          <p:cNvPr id="79" name="Text Placeholder 76"/>
          <p:cNvSpPr>
            <a:spLocks noGrp="1"/>
          </p:cNvSpPr>
          <p:nvPr>
            <p:ph type="body" sz="quarter" idx="153" hasCustomPrompt="1"/>
          </p:nvPr>
        </p:nvSpPr>
        <p:spPr>
          <a:xfrm>
            <a:off x="6921359" y="340901"/>
            <a:ext cx="37332129" cy="1161329"/>
          </a:xfrm>
          <a:prstGeom prst="rect">
            <a:avLst/>
          </a:prstGeom>
        </p:spPr>
        <p:txBody>
          <a:bodyPr anchor="t" anchorCtr="1">
            <a:normAutofit/>
          </a:bodyPr>
          <a:lstStyle>
            <a:lvl1pPr marL="0" indent="0" algn="ctr">
              <a:buFontTx/>
              <a:buNone/>
              <a:defRPr sz="10267"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36287" y="4815852"/>
            <a:ext cx="11732949"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57465" y="3995228"/>
            <a:ext cx="11723688" cy="849007"/>
          </a:xfrm>
          <a:prstGeom prst="rect">
            <a:avLst/>
          </a:prstGeom>
          <a:noFill/>
        </p:spPr>
        <p:txBody>
          <a:bodyPr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57463" y="11576022"/>
            <a:ext cx="11711772"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3333145" y="4815852"/>
            <a:ext cx="11723686"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333147" y="3995228"/>
            <a:ext cx="11723688" cy="849007"/>
          </a:xfrm>
          <a:prstGeom prst="rect">
            <a:avLst/>
          </a:prstGeom>
          <a:noFill/>
        </p:spPr>
        <p:txBody>
          <a:bodyPr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6190319" y="4815852"/>
            <a:ext cx="11723686"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6181057" y="3995228"/>
            <a:ext cx="11734800" cy="849007"/>
          </a:xfrm>
          <a:prstGeom prst="rect">
            <a:avLst/>
          </a:prstGeom>
          <a:noFill/>
        </p:spPr>
        <p:txBody>
          <a:bodyPr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8992384" y="3995228"/>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8992384" y="4815852"/>
            <a:ext cx="11721521"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8992384" y="11628719"/>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8992383" y="12369658"/>
            <a:ext cx="11727392"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8992384" y="21609549"/>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8992383" y="22363947"/>
            <a:ext cx="11727392"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36287" y="12317290"/>
            <a:ext cx="11732949" cy="910548"/>
          </a:xfrm>
          <a:prstGeom prst="rect">
            <a:avLst/>
          </a:prstGeom>
        </p:spPr>
        <p:txBody>
          <a:bodyPr wrap="square" lIns="228589" tIns="228589" rIns="228589" bIns="228589">
            <a:spAutoFit/>
          </a:bodyPr>
          <a:lstStyle>
            <a:lvl1pPr marL="0" indent="0">
              <a:buNone/>
              <a:defRPr sz="2917">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6921359" y="2689638"/>
            <a:ext cx="37332129" cy="710056"/>
          </a:xfrm>
          <a:prstGeom prst="rect">
            <a:avLst/>
          </a:prstGeom>
        </p:spPr>
        <p:txBody>
          <a:bodyPr>
            <a:normAutofit/>
          </a:bodyPr>
          <a:lstStyle>
            <a:lvl1pPr marL="0" indent="0" algn="ctr">
              <a:buFontTx/>
              <a:buNone/>
              <a:defRPr sz="5133">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6921359" y="1631443"/>
            <a:ext cx="37332129" cy="991967"/>
          </a:xfrm>
          <a:prstGeom prst="rect">
            <a:avLst/>
          </a:prstGeom>
        </p:spPr>
        <p:txBody>
          <a:bodyPr anchor="t" anchorCtr="1">
            <a:normAutofit/>
          </a:bodyPr>
          <a:lstStyle>
            <a:lvl1pPr marL="0" indent="0" algn="ctr">
              <a:buFontTx/>
              <a:buNone/>
              <a:defRPr sz="7000"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6921359" y="340901"/>
            <a:ext cx="37332129" cy="1161329"/>
          </a:xfrm>
          <a:prstGeom prst="rect">
            <a:avLst/>
          </a:prstGeom>
        </p:spPr>
        <p:txBody>
          <a:bodyPr anchor="t" anchorCtr="1">
            <a:normAutofit/>
          </a:bodyPr>
          <a:lstStyle>
            <a:lvl1pPr marL="0" indent="0" algn="ctr">
              <a:buFontTx/>
              <a:buNone/>
              <a:defRPr sz="10267"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4" y="5003107"/>
            <a:ext cx="15856490" cy="928373"/>
          </a:xfrm>
          <a:prstGeom prst="rect">
            <a:avLst/>
          </a:prstGeom>
        </p:spPr>
        <p:txBody>
          <a:bodyPr wrap="square" lIns="228589" tIns="228589" rIns="228589" bIns="228589">
            <a:spAutoFit/>
          </a:bodyPr>
          <a:lstStyle>
            <a:lvl1pPr marL="0" indent="0">
              <a:buNone/>
              <a:defRPr sz="3033">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076061" y="4153061"/>
            <a:ext cx="15835314"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1076061" y="15455092"/>
            <a:ext cx="15858341" cy="928373"/>
          </a:xfrm>
          <a:prstGeom prst="rect">
            <a:avLst/>
          </a:prstGeom>
        </p:spPr>
        <p:txBody>
          <a:bodyPr wrap="square" lIns="228589" tIns="228589" rIns="228589" bIns="228589">
            <a:spAutoFit/>
          </a:bodyPr>
          <a:lstStyle>
            <a:lvl1pPr marL="0" indent="0">
              <a:buNone/>
              <a:defRPr sz="3033">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1099094" y="14633141"/>
            <a:ext cx="15835313"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7679989" y="18390371"/>
            <a:ext cx="15833456" cy="928373"/>
          </a:xfrm>
          <a:prstGeom prst="rect">
            <a:avLst/>
          </a:prstGeom>
        </p:spPr>
        <p:txBody>
          <a:bodyPr wrap="square" lIns="228589" tIns="228589" rIns="228589" bIns="228589">
            <a:spAutoFit/>
          </a:bodyPr>
          <a:lstStyle>
            <a:lvl1pPr marL="0" indent="0">
              <a:buNone/>
              <a:defRPr sz="3033">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7679989" y="17547270"/>
            <a:ext cx="15833456"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7689251" y="5003107"/>
            <a:ext cx="15833456" cy="928373"/>
          </a:xfrm>
          <a:prstGeom prst="rect">
            <a:avLst/>
          </a:prstGeom>
        </p:spPr>
        <p:txBody>
          <a:bodyPr wrap="square" lIns="228589" tIns="228589" rIns="228589" bIns="228589">
            <a:spAutoFit/>
          </a:bodyPr>
          <a:lstStyle>
            <a:lvl1pPr marL="0" indent="0">
              <a:buNone/>
              <a:defRPr sz="3033">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679990" y="4153061"/>
            <a:ext cx="158427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4295032" y="4153061"/>
            <a:ext cx="1583870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4295032" y="5003107"/>
            <a:ext cx="15838701" cy="928373"/>
          </a:xfrm>
          <a:prstGeom prst="rect">
            <a:avLst/>
          </a:prstGeom>
        </p:spPr>
        <p:txBody>
          <a:bodyPr wrap="square" lIns="228589" tIns="228589" rIns="228589" bIns="228589">
            <a:spAutoFit/>
          </a:bodyPr>
          <a:lstStyle>
            <a:lvl1pPr marL="0" indent="0">
              <a:buNone/>
              <a:defRPr sz="3033">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4295032" y="14605047"/>
            <a:ext cx="15838701" cy="849007"/>
          </a:xfrm>
          <a:prstGeom prst="rect">
            <a:avLst/>
          </a:prstGeom>
          <a:noFill/>
        </p:spPr>
        <p:txBody>
          <a:bodyPr wrap="square" lIns="91436" tIns="91436" rIns="91436" bIns="91436" anchor="ctr" anchorCtr="0">
            <a:spAutoFit/>
          </a:bodyPr>
          <a:lstStyle>
            <a:lvl1pPr marL="0" indent="0" algn="ctr">
              <a:buNone/>
              <a:tabLst/>
              <a:defRPr sz="4317"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4289162" y="15382355"/>
            <a:ext cx="15844571" cy="928373"/>
          </a:xfrm>
          <a:prstGeom prst="rect">
            <a:avLst/>
          </a:prstGeom>
        </p:spPr>
        <p:txBody>
          <a:bodyPr wrap="square" lIns="228589" tIns="228589" rIns="228589" bIns="228589">
            <a:spAutoFit/>
          </a:bodyPr>
          <a:lstStyle>
            <a:lvl1pPr marL="0" indent="0">
              <a:buNone/>
              <a:defRPr sz="3033">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4295032" y="22015015"/>
            <a:ext cx="1583870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4295033" y="22792325"/>
            <a:ext cx="15844571" cy="928373"/>
          </a:xfrm>
          <a:prstGeom prst="rect">
            <a:avLst/>
          </a:prstGeom>
        </p:spPr>
        <p:txBody>
          <a:bodyPr wrap="square" lIns="228589" tIns="228589" rIns="228589" bIns="228589">
            <a:spAutoFit/>
          </a:bodyPr>
          <a:lstStyle>
            <a:lvl1pPr marL="0" indent="0">
              <a:buNone/>
              <a:defRPr sz="3033">
                <a:solidFill>
                  <a:schemeClr val="tx1"/>
                </a:solidFill>
                <a:latin typeface="Times New Roman" pitchFamily="18" charset="0"/>
                <a:cs typeface="Times New Roman" pitchFamily="18"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6921359" y="2689638"/>
            <a:ext cx="37332129" cy="710056"/>
          </a:xfrm>
          <a:prstGeom prst="rect">
            <a:avLst/>
          </a:prstGeom>
        </p:spPr>
        <p:txBody>
          <a:bodyPr>
            <a:normAutofit/>
          </a:bodyPr>
          <a:lstStyle>
            <a:lvl1pPr marL="0" indent="0" algn="ctr">
              <a:buFontTx/>
              <a:buNone/>
              <a:defRPr sz="5133">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6921359" y="1631443"/>
            <a:ext cx="37332129" cy="991967"/>
          </a:xfrm>
          <a:prstGeom prst="rect">
            <a:avLst/>
          </a:prstGeom>
        </p:spPr>
        <p:txBody>
          <a:bodyPr anchor="t" anchorCtr="1">
            <a:normAutofit/>
          </a:bodyPr>
          <a:lstStyle>
            <a:lvl1pPr marL="0" indent="0" algn="ctr">
              <a:buFontTx/>
              <a:buNone/>
              <a:defRPr sz="7000"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6921359" y="340901"/>
            <a:ext cx="37332129" cy="1161329"/>
          </a:xfrm>
          <a:prstGeom prst="rect">
            <a:avLst/>
          </a:prstGeom>
        </p:spPr>
        <p:txBody>
          <a:bodyPr anchor="t" anchorCtr="1">
            <a:normAutofit/>
          </a:bodyPr>
          <a:lstStyle>
            <a:lvl1pPr marL="0" indent="0" algn="ctr">
              <a:buFontTx/>
              <a:buNone/>
              <a:defRPr sz="10267"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6" y="4884752"/>
            <a:ext cx="11732949" cy="910548"/>
          </a:xfrm>
          <a:prstGeom prst="rect">
            <a:avLst/>
          </a:prstGeom>
        </p:spPr>
        <p:txBody>
          <a:bodyPr wrap="square" lIns="228589" tIns="228589" rIns="228589" bIns="228589">
            <a:spAutoFit/>
          </a:bodyPr>
          <a:lstStyle>
            <a:lvl1pPr marL="0" indent="0">
              <a:buNone/>
              <a:defRPr sz="2917">
                <a:solidFill>
                  <a:schemeClr val="tx1"/>
                </a:solidFill>
                <a:latin typeface="Trebuchet MS" pitchFamily="34"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1076065" y="4034705"/>
            <a:ext cx="11723688" cy="849007"/>
          </a:xfrm>
          <a:prstGeom prst="rect">
            <a:avLst/>
          </a:prstGeom>
          <a:noFill/>
        </p:spPr>
        <p:txBody>
          <a:bodyPr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1053031" y="12612347"/>
            <a:ext cx="11734800" cy="910548"/>
          </a:xfrm>
          <a:prstGeom prst="rect">
            <a:avLst/>
          </a:prstGeom>
        </p:spPr>
        <p:txBody>
          <a:bodyPr wrap="square" lIns="228589" tIns="228589" rIns="228589" bIns="228589">
            <a:spAutoFit/>
          </a:bodyPr>
          <a:lstStyle>
            <a:lvl1pPr marL="0" indent="0">
              <a:buNone/>
              <a:defRPr sz="2917">
                <a:solidFill>
                  <a:schemeClr val="tx1"/>
                </a:solidFill>
                <a:latin typeface="Trebuchet MS" pitchFamily="34"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1076062" y="11790395"/>
            <a:ext cx="11725539"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518357" y="4877806"/>
            <a:ext cx="24173389" cy="910548"/>
          </a:xfrm>
          <a:prstGeom prst="rect">
            <a:avLst/>
          </a:prstGeom>
        </p:spPr>
        <p:txBody>
          <a:bodyPr wrap="square" lIns="228589" tIns="228589" rIns="228589" bIns="228589">
            <a:spAutoFit/>
          </a:bodyPr>
          <a:lstStyle>
            <a:lvl1pPr marL="0" indent="0">
              <a:buNone/>
              <a:defRPr sz="2917">
                <a:solidFill>
                  <a:schemeClr val="tx1"/>
                </a:solidFill>
                <a:latin typeface="Trebuchet MS" pitchFamily="34"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3518358" y="4034705"/>
            <a:ext cx="24173392"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518358" y="18608526"/>
            <a:ext cx="24173392" cy="910548"/>
          </a:xfrm>
          <a:prstGeom prst="rect">
            <a:avLst/>
          </a:prstGeom>
        </p:spPr>
        <p:txBody>
          <a:bodyPr wrap="square" lIns="228589" tIns="228589" rIns="228589" bIns="228589">
            <a:spAutoFit/>
          </a:bodyPr>
          <a:lstStyle>
            <a:lvl1pPr marL="0" indent="0">
              <a:buNone/>
              <a:defRPr sz="2917">
                <a:solidFill>
                  <a:schemeClr val="tx1"/>
                </a:solidFill>
                <a:latin typeface="Trebuchet MS" pitchFamily="34"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3518356" y="17794849"/>
            <a:ext cx="24173392"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8389792" y="4034705"/>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8389792" y="4884752"/>
            <a:ext cx="11721521" cy="910548"/>
          </a:xfrm>
          <a:prstGeom prst="rect">
            <a:avLst/>
          </a:prstGeom>
        </p:spPr>
        <p:txBody>
          <a:bodyPr wrap="square" lIns="228589" tIns="228589" rIns="228589" bIns="228589">
            <a:spAutoFit/>
          </a:bodyPr>
          <a:lstStyle>
            <a:lvl1pPr marL="0" indent="0">
              <a:buNone/>
              <a:defRPr sz="2917">
                <a:solidFill>
                  <a:schemeClr val="tx1"/>
                </a:solidFill>
                <a:latin typeface="Trebuchet MS" pitchFamily="34"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8389792" y="11843092"/>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8389792" y="12584032"/>
            <a:ext cx="11727392" cy="910548"/>
          </a:xfrm>
          <a:prstGeom prst="rect">
            <a:avLst/>
          </a:prstGeom>
        </p:spPr>
        <p:txBody>
          <a:bodyPr wrap="square" lIns="228589" tIns="228589" rIns="228589" bIns="228589">
            <a:spAutoFit/>
          </a:bodyPr>
          <a:lstStyle>
            <a:lvl1pPr marL="0" indent="0">
              <a:buNone/>
              <a:defRPr sz="2917">
                <a:solidFill>
                  <a:schemeClr val="tx1"/>
                </a:solidFill>
                <a:latin typeface="Trebuchet MS" pitchFamily="34"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8389792" y="21815588"/>
            <a:ext cx="11721521" cy="849007"/>
          </a:xfrm>
          <a:prstGeom prst="rect">
            <a:avLst/>
          </a:prstGeom>
          <a:noFill/>
        </p:spPr>
        <p:txBody>
          <a:bodyPr wrap="square" lIns="91436" tIns="91436" rIns="91436" bIns="91436" anchor="ctr" anchorCtr="0">
            <a:spAutoFit/>
          </a:bodyPr>
          <a:lstStyle>
            <a:lvl1pPr marL="0" indent="0" algn="ctr">
              <a:buNone/>
              <a:defRPr sz="4317"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8389792" y="22581232"/>
            <a:ext cx="11727392" cy="910548"/>
          </a:xfrm>
          <a:prstGeom prst="rect">
            <a:avLst/>
          </a:prstGeom>
        </p:spPr>
        <p:txBody>
          <a:bodyPr wrap="square" lIns="228589" tIns="228589" rIns="228589" bIns="228589">
            <a:spAutoFit/>
          </a:bodyPr>
          <a:lstStyle>
            <a:lvl1pPr marL="0" indent="0">
              <a:buNone/>
              <a:defRPr sz="2917">
                <a:solidFill>
                  <a:schemeClr val="tx1"/>
                </a:solidFill>
                <a:latin typeface="Trebuchet MS" pitchFamily="34" charset="0"/>
              </a:defRPr>
            </a:lvl1pPr>
            <a:lvl2pPr marL="1733512" indent="-666735">
              <a:defRPr sz="2917">
                <a:latin typeface="Trebuchet MS" pitchFamily="34" charset="0"/>
              </a:defRPr>
            </a:lvl2pPr>
            <a:lvl3pPr marL="2400248" indent="-666735">
              <a:defRPr sz="2917">
                <a:latin typeface="Trebuchet MS" pitchFamily="34" charset="0"/>
              </a:defRPr>
            </a:lvl3pPr>
            <a:lvl4pPr marL="3133658" indent="-733410">
              <a:defRPr sz="2917">
                <a:latin typeface="Trebuchet MS" pitchFamily="34" charset="0"/>
              </a:defRPr>
            </a:lvl4pPr>
            <a:lvl5pPr marL="3667047" indent="-533388">
              <a:defRPr sz="2917">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6921359" y="2689638"/>
            <a:ext cx="37332129" cy="710056"/>
          </a:xfrm>
          <a:prstGeom prst="rect">
            <a:avLst/>
          </a:prstGeom>
        </p:spPr>
        <p:txBody>
          <a:bodyPr>
            <a:normAutofit/>
          </a:bodyPr>
          <a:lstStyle>
            <a:lvl1pPr marL="0" indent="0" algn="ctr">
              <a:buFontTx/>
              <a:buNone/>
              <a:defRPr sz="5133">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6921359" y="1631443"/>
            <a:ext cx="37332129" cy="991967"/>
          </a:xfrm>
          <a:prstGeom prst="rect">
            <a:avLst/>
          </a:prstGeom>
        </p:spPr>
        <p:txBody>
          <a:bodyPr anchor="t" anchorCtr="1">
            <a:normAutofit/>
          </a:bodyPr>
          <a:lstStyle>
            <a:lvl1pPr marL="0" indent="0" algn="ctr">
              <a:buFontTx/>
              <a:buNone/>
              <a:defRPr sz="7000"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6921359" y="340901"/>
            <a:ext cx="37332129" cy="1161329"/>
          </a:xfrm>
          <a:prstGeom prst="rect">
            <a:avLst/>
          </a:prstGeom>
        </p:spPr>
        <p:txBody>
          <a:bodyPr anchor="t" anchorCtr="1">
            <a:normAutofit/>
          </a:bodyPr>
          <a:lstStyle>
            <a:lvl1pPr marL="0" indent="0" algn="ctr">
              <a:buFontTx/>
              <a:buNone/>
              <a:defRPr sz="10267" b="1">
                <a:solidFill>
                  <a:schemeClr val="bg1"/>
                </a:solidFill>
                <a:latin typeface="+mj-lt"/>
              </a:defRPr>
            </a:lvl1pPr>
            <a:lvl2pPr>
              <a:buFontTx/>
              <a:buNone/>
              <a:defRPr sz="8400"/>
            </a:lvl2pPr>
            <a:lvl3pPr>
              <a:buFontTx/>
              <a:buNone/>
              <a:defRPr sz="8400"/>
            </a:lvl3pPr>
            <a:lvl4pPr>
              <a:buFontTx/>
              <a:buNone/>
              <a:defRPr sz="8400"/>
            </a:lvl4pPr>
            <a:lvl5pPr>
              <a:buFontTx/>
              <a:buNone/>
              <a:defRPr sz="8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520419" y="4059224"/>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40" name="Rounded Rectangle 39"/>
          <p:cNvSpPr/>
          <p:nvPr userDrawn="1"/>
        </p:nvSpPr>
        <p:spPr>
          <a:xfrm>
            <a:off x="13333760" y="4059222"/>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42" name="Rounded Rectangle 41"/>
          <p:cNvSpPr/>
          <p:nvPr userDrawn="1"/>
        </p:nvSpPr>
        <p:spPr>
          <a:xfrm>
            <a:off x="26147101" y="4059222"/>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64" name="Rounded Rectangle 63"/>
          <p:cNvSpPr/>
          <p:nvPr userDrawn="1"/>
        </p:nvSpPr>
        <p:spPr>
          <a:xfrm>
            <a:off x="38960441" y="4059223"/>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66" name="Group 65"/>
          <p:cNvGrpSpPr/>
          <p:nvPr userDrawn="1"/>
        </p:nvGrpSpPr>
        <p:grpSpPr>
          <a:xfrm rot="10800000">
            <a:off x="-42700" y="27479274"/>
            <a:ext cx="51249100" cy="1314450"/>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sp>
        <p:nvSpPr>
          <p:cNvPr id="70" name="Text Box 14"/>
          <p:cNvSpPr txBox="1">
            <a:spLocks noChangeArrowheads="1"/>
          </p:cNvSpPr>
          <p:nvPr userDrawn="1"/>
        </p:nvSpPr>
        <p:spPr bwMode="auto">
          <a:xfrm>
            <a:off x="1170305" y="28136785"/>
            <a:ext cx="4417447" cy="384225"/>
          </a:xfrm>
          <a:prstGeom prst="rect">
            <a:avLst/>
          </a:prstGeom>
          <a:noFill/>
          <a:ln w="9525">
            <a:noFill/>
            <a:miter lim="800000"/>
            <a:headEnd/>
            <a:tailEnd/>
          </a:ln>
          <a:effectLst/>
        </p:spPr>
        <p:txBody>
          <a:bodyPr wrap="square" lIns="91347" tIns="45665" rIns="91347" bIns="45665">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25"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50521" y="9876"/>
            <a:ext cx="51222957" cy="3605066"/>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grpSp>
      <p:graphicFrame>
        <p:nvGraphicFramePr>
          <p:cNvPr id="19" name="Table 18">
            <a:extLst>
              <a:ext uri="{FF2B5EF4-FFF2-40B4-BE49-F238E27FC236}">
                <a16:creationId xmlns:a16="http://schemas.microsoft.com/office/drawing/2014/main" id="{74B9960F-A8EE-924B-95C8-F3554C5A6C33}"/>
              </a:ext>
            </a:extLst>
          </p:cNvPr>
          <p:cNvGraphicFramePr>
            <a:graphicFrameLocks noGrp="1"/>
          </p:cNvGraphicFramePr>
          <p:nvPr userDrawn="1">
            <p:extLst>
              <p:ext uri="{D42A27DB-BD31-4B8C-83A1-F6EECF244321}">
                <p14:modId xmlns:p14="http://schemas.microsoft.com/office/powerpoint/2010/main" val="705371237"/>
              </p:ext>
            </p:extLst>
          </p:nvPr>
        </p:nvGraphicFramePr>
        <p:xfrm>
          <a:off x="-12379639" y="12336"/>
          <a:ext cx="11406348" cy="28594318"/>
        </p:xfrm>
        <a:graphic>
          <a:graphicData uri="http://schemas.openxmlformats.org/drawingml/2006/table">
            <a:tbl>
              <a:tblPr firstRow="1" bandRow="1">
                <a:tableStyleId>{5C22544A-7EE6-4342-B048-85BDC9FD1C3A}</a:tableStyleId>
              </a:tblPr>
              <a:tblGrid>
                <a:gridCol w="4890953">
                  <a:extLst>
                    <a:ext uri="{9D8B030D-6E8A-4147-A177-3AD203B41FA5}">
                      <a16:colId xmlns:a16="http://schemas.microsoft.com/office/drawing/2014/main" val="20000"/>
                    </a:ext>
                  </a:extLst>
                </a:gridCol>
                <a:gridCol w="6515395">
                  <a:extLst>
                    <a:ext uri="{9D8B030D-6E8A-4147-A177-3AD203B41FA5}">
                      <a16:colId xmlns:a16="http://schemas.microsoft.com/office/drawing/2014/main" val="20001"/>
                    </a:ext>
                  </a:extLst>
                </a:gridCol>
              </a:tblGrid>
              <a:tr h="116297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213360" marR="106680" marT="120015" marB="40005">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80796">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standard screen size (4:3 Ratio) virtual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213360" marR="106680" marT="120015" marB="40005">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000865">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Virtual</a:t>
                      </a:r>
                      <a:br>
                        <a:rPr lang="en-US" sz="3200" b="1" dirty="0">
                          <a:solidFill>
                            <a:srgbClr val="FFC000"/>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Standard Size</a:t>
                      </a:r>
                      <a:br>
                        <a:rPr lang="en-US" sz="3200" b="1" dirty="0">
                          <a:solidFill>
                            <a:srgbClr val="FFC000"/>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(4:3 Ratio)</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106680" marR="106680" marT="40005" marB="40005">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FFC000"/>
                          </a:solidFill>
                          <a:latin typeface="Arial" panose="020B0604020202020204" pitchFamily="34" charset="0"/>
                          <a:cs typeface="Arial" panose="020B0604020202020204" pitchFamily="34" charset="0"/>
                        </a:rPr>
                        <a:t>36 tall x 48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213360" marR="106680" marT="120015" marB="40005">
                    <a:solidFill>
                      <a:srgbClr val="010101"/>
                    </a:solidFill>
                  </a:tcPr>
                </a:tc>
                <a:extLst>
                  <a:ext uri="{0D108BD9-81ED-4DB2-BD59-A6C34878D82A}">
                    <a16:rowId xmlns:a16="http://schemas.microsoft.com/office/drawing/2014/main" val="10008"/>
                  </a:ext>
                </a:extLst>
              </a:tr>
              <a:tr h="3752606">
                <a:tc>
                  <a:txBody>
                    <a:bodyPr/>
                    <a:lstStyle/>
                    <a:p>
                      <a:endParaRPr lang="en-US" sz="1800" dirty="0">
                        <a:solidFill>
                          <a:srgbClr val="1F3A4E"/>
                        </a:solidFill>
                      </a:endParaRPr>
                    </a:p>
                  </a:txBody>
                  <a:tcPr marL="106680" marR="106680" marT="40005" marB="40005">
                    <a:blipFill rotWithShape="1">
                      <a:blip r:embed="rId3"/>
                      <a:stretch>
                        <a:fillRect/>
                      </a:stretch>
                    </a:blipFill>
                  </a:tcPr>
                </a:tc>
                <a:tc>
                  <a:txBody>
                    <a:bodyPr/>
                    <a:lstStyle/>
                    <a:p>
                      <a:pPr algn="l"/>
                      <a:r>
                        <a:rPr lang="en-US" sz="2100" b="1" baseline="0" dirty="0">
                          <a:solidFill>
                            <a:srgbClr val="FFC000"/>
                          </a:solidFill>
                          <a:latin typeface="Arial" panose="020B0604020202020204" pitchFamily="34" charset="0"/>
                          <a:cs typeface="Arial" panose="020B0604020202020204" pitchFamily="34" charset="0"/>
                        </a:rPr>
                        <a:t>How to </a:t>
                      </a:r>
                      <a:r>
                        <a:rPr lang="en-US" sz="3500" b="1" baseline="0" dirty="0">
                          <a:solidFill>
                            <a:srgbClr val="FFC000"/>
                          </a:solidFill>
                          <a:latin typeface="Arial" panose="020B0604020202020204" pitchFamily="34" charset="0"/>
                          <a:cs typeface="Arial" panose="020B0604020202020204" pitchFamily="34" charset="0"/>
                        </a:rPr>
                        <a:t>Zoom in </a:t>
                      </a:r>
                      <a:r>
                        <a:rPr lang="en-US" sz="21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1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13360" marR="106680" marT="120015" marB="40005">
                    <a:solidFill>
                      <a:srgbClr val="010101"/>
                    </a:solidFill>
                  </a:tcPr>
                </a:tc>
                <a:extLst>
                  <a:ext uri="{0D108BD9-81ED-4DB2-BD59-A6C34878D82A}">
                    <a16:rowId xmlns:a16="http://schemas.microsoft.com/office/drawing/2014/main" val="10001"/>
                  </a:ext>
                </a:extLst>
              </a:tr>
              <a:tr h="157546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06680" marR="106680" marT="40005" marB="40005">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346297">
                <a:tc>
                  <a:txBody>
                    <a:bodyPr/>
                    <a:lstStyle/>
                    <a:p>
                      <a:endParaRPr lang="en-US" sz="1800" dirty="0">
                        <a:solidFill>
                          <a:srgbClr val="1F3A4E"/>
                        </a:solidFill>
                      </a:endParaRPr>
                    </a:p>
                  </a:txBody>
                  <a:tcPr marL="106680" marR="106680" marT="40005" marB="40005">
                    <a:blipFill rotWithShape="1">
                      <a:blip r:embed="rId4"/>
                      <a:stretch>
                        <a:fillRect/>
                      </a:stretch>
                    </a:blipFill>
                  </a:tcPr>
                </a:tc>
                <a:tc>
                  <a:txBody>
                    <a:bodyPr/>
                    <a:lstStyle/>
                    <a:p>
                      <a:pPr marL="0" lvl="1" indent="0" algn="l" defTabSz="114300"/>
                      <a:r>
                        <a:rPr lang="en-US" sz="21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13360" marR="106680" marT="120015" marB="40005">
                    <a:solidFill>
                      <a:srgbClr val="010101"/>
                    </a:solidFill>
                  </a:tcPr>
                </a:tc>
                <a:extLst>
                  <a:ext uri="{0D108BD9-81ED-4DB2-BD59-A6C34878D82A}">
                    <a16:rowId xmlns:a16="http://schemas.microsoft.com/office/drawing/2014/main" val="10003"/>
                  </a:ext>
                </a:extLst>
              </a:tr>
              <a:tr h="3079243">
                <a:tc gridSpan="2">
                  <a:txBody>
                    <a:bodyPr/>
                    <a:lstStyle/>
                    <a:p>
                      <a:r>
                        <a:rPr lang="en-US" sz="21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106680" marR="106680" marT="40005" marB="40005">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0804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13360" marR="106680" marT="120015" marB="40005">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00652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213360" marR="106680" marT="120015" marB="40005">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2024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213360" marR="106680" marT="120015" marB="40005">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78886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213360" marR="106680" marT="120015" marB="40005">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1" name="Table 20">
            <a:extLst>
              <a:ext uri="{FF2B5EF4-FFF2-40B4-BE49-F238E27FC236}">
                <a16:creationId xmlns:a16="http://schemas.microsoft.com/office/drawing/2014/main" id="{A4F3EC16-686C-AF4E-9849-528B1757E582}"/>
              </a:ext>
            </a:extLst>
          </p:cNvPr>
          <p:cNvGraphicFramePr>
            <a:graphicFrameLocks noGrp="1"/>
          </p:cNvGraphicFramePr>
          <p:nvPr userDrawn="1">
            <p:extLst>
              <p:ext uri="{D42A27DB-BD31-4B8C-83A1-F6EECF244321}">
                <p14:modId xmlns:p14="http://schemas.microsoft.com/office/powerpoint/2010/main" val="141159618"/>
              </p:ext>
            </p:extLst>
          </p:nvPr>
        </p:nvGraphicFramePr>
        <p:xfrm>
          <a:off x="52074306" y="12336"/>
          <a:ext cx="11222495" cy="28741703"/>
        </p:xfrm>
        <a:graphic>
          <a:graphicData uri="http://schemas.openxmlformats.org/drawingml/2006/table">
            <a:tbl>
              <a:tblPr firstRow="1" bandRow="1">
                <a:tableStyleId>{5C22544A-7EE6-4342-B048-85BDC9FD1C3A}</a:tableStyleId>
              </a:tblPr>
              <a:tblGrid>
                <a:gridCol w="4183499">
                  <a:extLst>
                    <a:ext uri="{9D8B030D-6E8A-4147-A177-3AD203B41FA5}">
                      <a16:colId xmlns:a16="http://schemas.microsoft.com/office/drawing/2014/main" val="20000"/>
                    </a:ext>
                  </a:extLst>
                </a:gridCol>
                <a:gridCol w="1399589">
                  <a:extLst>
                    <a:ext uri="{9D8B030D-6E8A-4147-A177-3AD203B41FA5}">
                      <a16:colId xmlns:a16="http://schemas.microsoft.com/office/drawing/2014/main" val="997673227"/>
                    </a:ext>
                  </a:extLst>
                </a:gridCol>
                <a:gridCol w="5639407">
                  <a:extLst>
                    <a:ext uri="{9D8B030D-6E8A-4147-A177-3AD203B41FA5}">
                      <a16:colId xmlns:a16="http://schemas.microsoft.com/office/drawing/2014/main" val="4164475170"/>
                    </a:ext>
                  </a:extLst>
                </a:gridCol>
              </a:tblGrid>
              <a:tr h="113420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500" b="0" spc="600" dirty="0">
                          <a:solidFill>
                            <a:srgbClr val="1F3A4E"/>
                          </a:solidFill>
                          <a:latin typeface="Arial Black" panose="020B0A04020102020204" pitchFamily="34" charset="0"/>
                        </a:rPr>
                        <a:t>QUICK START GUIDE</a:t>
                      </a:r>
                      <a:br>
                        <a:rPr lang="en-US" sz="35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500" b="1" spc="600" dirty="0">
                        <a:solidFill>
                          <a:schemeClr val="bg1"/>
                        </a:solidFill>
                        <a:latin typeface="Trebuchet MS" pitchFamily="34" charset="0"/>
                      </a:endParaRPr>
                    </a:p>
                  </a:txBody>
                  <a:tcPr marL="213360" marR="106680" marT="120015" marB="4000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2308">
                <a:tc gridSpan="3">
                  <a:txBody>
                    <a:bodyPr/>
                    <a:lstStyle/>
                    <a:p>
                      <a:pPr algn="l"/>
                      <a:r>
                        <a:rPr lang="en-US" sz="2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13360" marR="106680" marT="120015" marB="40005">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497954">
                <a:tc gridSpan="3">
                  <a:txBody>
                    <a:bodyPr/>
                    <a:lstStyle/>
                    <a:p>
                      <a:r>
                        <a:rPr lang="en-US" sz="25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7500" u="sng" dirty="0">
                        <a:solidFill>
                          <a:srgbClr val="FFC000"/>
                        </a:solidFill>
                      </a:endParaRPr>
                    </a:p>
                  </a:txBody>
                  <a:tcPr marL="213360" marR="106680" marT="120015" marB="40005">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0941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solidFill>
                      <a:srgbClr val="010101"/>
                    </a:solidFill>
                  </a:tcPr>
                </a:tc>
                <a:extLst>
                  <a:ext uri="{0D108BD9-81ED-4DB2-BD59-A6C34878D82A}">
                    <a16:rowId xmlns:a16="http://schemas.microsoft.com/office/drawing/2014/main" val="10005"/>
                  </a:ext>
                </a:extLst>
              </a:tr>
              <a:tr h="342754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213585">
                <a:tc gridSpan="2">
                  <a:txBody>
                    <a:bodyPr/>
                    <a:lstStyle/>
                    <a:p>
                      <a:r>
                        <a:rPr lang="en-US" sz="2500" b="1" dirty="0">
                          <a:solidFill>
                            <a:srgbClr val="FFC000"/>
                          </a:solidFill>
                          <a:latin typeface="Arial" panose="020B0604020202020204" pitchFamily="34" charset="0"/>
                          <a:cs typeface="Arial" panose="020B0604020202020204" pitchFamily="34" charset="0"/>
                        </a:rPr>
                        <a:t>How to</a:t>
                      </a:r>
                      <a:r>
                        <a:rPr lang="en-US" sz="2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5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13360" marR="106680" marT="120015" marB="40005">
                    <a:solidFill>
                      <a:srgbClr val="010101"/>
                    </a:solidFill>
                  </a:tcPr>
                </a:tc>
                <a:tc hMerge="1">
                  <a:txBody>
                    <a:bodyPr/>
                    <a:lstStyle/>
                    <a:p>
                      <a:endParaRPr lang="en-US"/>
                    </a:p>
                  </a:txBody>
                  <a:tcPr/>
                </a:tc>
                <a:tc>
                  <a:txBody>
                    <a:bodyPr/>
                    <a:lstStyle/>
                    <a:p>
                      <a:pPr algn="ctr"/>
                      <a:r>
                        <a:rPr lang="en-US" sz="101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7500" dirty="0"/>
                    </a:p>
                  </a:txBody>
                  <a:tcPr marL="213360" marR="106680" marT="120015" marB="40005" anchor="ctr">
                    <a:solidFill>
                      <a:schemeClr val="tx1">
                        <a:lumMod val="95000"/>
                        <a:lumOff val="5000"/>
                      </a:schemeClr>
                    </a:solidFill>
                  </a:tcPr>
                </a:tc>
                <a:extLst>
                  <a:ext uri="{0D108BD9-81ED-4DB2-BD59-A6C34878D82A}">
                    <a16:rowId xmlns:a16="http://schemas.microsoft.com/office/drawing/2014/main" val="10006"/>
                  </a:ext>
                </a:extLst>
              </a:tr>
              <a:tr h="1525778">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a:cs typeface="Arial"/>
                      </a:endParaRPr>
                    </a:p>
                  </a:txBody>
                  <a:tcPr marL="213360" marR="106680" marT="120015" marB="4000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06422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Submit your poster and add it to the Research Poster Virtual Library.</a:t>
                      </a:r>
                      <a:br>
                        <a:rPr lang="en-US" sz="2100" b="0" noProof="0" dirty="0">
                          <a:solidFill>
                            <a:srgbClr val="FFC000"/>
                          </a:solidFill>
                          <a:latin typeface="Arial"/>
                          <a:cs typeface="Arial"/>
                        </a:rPr>
                      </a:br>
                      <a:br>
                        <a:rPr lang="en-US" sz="2100" b="0" noProof="0" dirty="0">
                          <a:solidFill>
                            <a:srgbClr val="FFC000"/>
                          </a:solidFill>
                          <a:latin typeface="Arial"/>
                          <a:cs typeface="Arial"/>
                        </a:rPr>
                      </a:br>
                      <a:r>
                        <a:rPr lang="en-US" sz="21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Published posters can easily be presented at virtual conferences. Perfect solution for organizers of meetings and conferences.</a:t>
                      </a:r>
                      <a:br>
                        <a:rPr lang="en-US" sz="2100" b="0" noProof="0" dirty="0">
                          <a:solidFill>
                            <a:srgbClr val="FFC000"/>
                          </a:solidFill>
                          <a:latin typeface="Arial"/>
                          <a:cs typeface="Arial"/>
                        </a:rPr>
                      </a:b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a:cs typeface="Arial"/>
                        </a:rPr>
                        <a:t>https://</a:t>
                      </a:r>
                      <a:r>
                        <a:rPr lang="en-US" sz="2500" b="1" noProof="0" dirty="0" err="1">
                          <a:solidFill>
                            <a:srgbClr val="FFC000"/>
                          </a:solidFill>
                          <a:latin typeface="Arial"/>
                          <a:cs typeface="Arial"/>
                        </a:rPr>
                        <a:t>www.PosterPresentations.com</a:t>
                      </a:r>
                      <a:r>
                        <a:rPr lang="en-US" sz="25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1" noProof="0" dirty="0">
                        <a:solidFill>
                          <a:srgbClr val="FFC000"/>
                        </a:solidFill>
                        <a:latin typeface="Arial"/>
                        <a:cs typeface="Arial"/>
                      </a:endParaRPr>
                    </a:p>
                  </a:txBody>
                  <a:tcPr marL="213360" marR="106680" marT="120015" marB="4000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029066">
                <a:tc gridSpan="3">
                  <a:txBody>
                    <a:bodyPr/>
                    <a:lstStyle/>
                    <a:p>
                      <a:endParaRPr lang="en-US" sz="2100" dirty="0">
                        <a:solidFill>
                          <a:srgbClr val="1F3A4E"/>
                        </a:solidFill>
                      </a:endParaRPr>
                    </a:p>
                  </a:txBody>
                  <a:tcPr marL="213360" marR="106680" marT="120015" marB="40005">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312889">
                <a:tc>
                  <a:txBody>
                    <a:bodyPr/>
                    <a:lstStyle/>
                    <a:p>
                      <a:pPr>
                        <a:lnSpc>
                          <a:spcPts val="2600"/>
                        </a:lnSpc>
                      </a:pPr>
                      <a:r>
                        <a:rPr lang="en-US" sz="1800" dirty="0">
                          <a:solidFill>
                            <a:schemeClr val="bg1">
                              <a:lumMod val="85000"/>
                            </a:schemeClr>
                          </a:solidFill>
                          <a:latin typeface="Arial"/>
                          <a:cs typeface="Arial"/>
                        </a:rPr>
                        <a:t>© 2020</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213360" marR="106680" marT="120015" marB="40005">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Arial"/>
                          <a:cs typeface="Arial"/>
                        </a:rPr>
                        <a:t>https://</a:t>
                      </a:r>
                      <a:r>
                        <a:rPr lang="en-US" sz="1600" b="1" dirty="0" err="1">
                          <a:solidFill>
                            <a:srgbClr val="FFC000"/>
                          </a:solidFill>
                          <a:latin typeface="Arial"/>
                          <a:cs typeface="Arial"/>
                        </a:rPr>
                        <a:t>www.posterpresentations.com</a:t>
                      </a:r>
                      <a:r>
                        <a:rPr lang="en-US" sz="1600" b="1" dirty="0">
                          <a:solidFill>
                            <a:srgbClr val="FFC000"/>
                          </a:solidFill>
                          <a:latin typeface="Arial"/>
                          <a:cs typeface="Arial"/>
                        </a:rPr>
                        <a:t>/</a:t>
                      </a:r>
                      <a:r>
                        <a:rPr lang="en-US" sz="1600" b="1" dirty="0" err="1">
                          <a:solidFill>
                            <a:srgbClr val="FFC000"/>
                          </a:solidFill>
                          <a:latin typeface="Arial"/>
                          <a:cs typeface="Arial"/>
                        </a:rPr>
                        <a:t>helpdesk.html</a:t>
                      </a:r>
                      <a:endParaRPr lang="en-US" sz="1600" dirty="0">
                        <a:solidFill>
                          <a:schemeClr val="bg1">
                            <a:lumMod val="85000"/>
                          </a:schemeClr>
                        </a:solidFill>
                        <a:latin typeface="Arial"/>
                        <a:cs typeface="Arial"/>
                      </a:endParaRPr>
                    </a:p>
                  </a:txBody>
                  <a:tcPr marL="213360" marR="106680" marT="120015" marB="4000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520419" y="4059224"/>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40" name="Rounded Rectangle 39"/>
          <p:cNvSpPr/>
          <p:nvPr userDrawn="1"/>
        </p:nvSpPr>
        <p:spPr>
          <a:xfrm>
            <a:off x="13333760" y="4059222"/>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42" name="Rounded Rectangle 41"/>
          <p:cNvSpPr/>
          <p:nvPr userDrawn="1"/>
        </p:nvSpPr>
        <p:spPr>
          <a:xfrm>
            <a:off x="26147101" y="4059222"/>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64" name="Rounded Rectangle 63"/>
          <p:cNvSpPr/>
          <p:nvPr userDrawn="1"/>
        </p:nvSpPr>
        <p:spPr>
          <a:xfrm>
            <a:off x="38960441" y="4059223"/>
            <a:ext cx="11734800" cy="2317954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66" name="Group 65"/>
          <p:cNvGrpSpPr/>
          <p:nvPr userDrawn="1"/>
        </p:nvGrpSpPr>
        <p:grpSpPr>
          <a:xfrm rot="10800000">
            <a:off x="-42700" y="27479274"/>
            <a:ext cx="51249100" cy="1314450"/>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sp>
        <p:nvSpPr>
          <p:cNvPr id="70" name="Text Box 14"/>
          <p:cNvSpPr txBox="1">
            <a:spLocks noChangeArrowheads="1"/>
          </p:cNvSpPr>
          <p:nvPr userDrawn="1"/>
        </p:nvSpPr>
        <p:spPr bwMode="auto">
          <a:xfrm>
            <a:off x="1170305" y="28136785"/>
            <a:ext cx="4417447" cy="384225"/>
          </a:xfrm>
          <a:prstGeom prst="rect">
            <a:avLst/>
          </a:prstGeom>
          <a:noFill/>
          <a:ln w="9525">
            <a:noFill/>
            <a:miter lim="800000"/>
            <a:headEnd/>
            <a:tailEnd/>
          </a:ln>
          <a:effectLst/>
        </p:spPr>
        <p:txBody>
          <a:bodyPr wrap="square" lIns="91347" tIns="45665" rIns="91347" bIns="45665">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25"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50521" y="9876"/>
            <a:ext cx="51222957" cy="3605066"/>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6271035" y="10085353"/>
            <a:ext cx="15840342" cy="71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34233350" y="4174435"/>
            <a:ext cx="15840342" cy="2299476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42" name="Rounded Rectangle 41"/>
          <p:cNvSpPr/>
          <p:nvPr userDrawn="1"/>
        </p:nvSpPr>
        <p:spPr>
          <a:xfrm>
            <a:off x="17636646" y="4155885"/>
            <a:ext cx="15840342" cy="2299476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43" name="Rounded Rectangle 42"/>
          <p:cNvSpPr/>
          <p:nvPr userDrawn="1"/>
        </p:nvSpPr>
        <p:spPr>
          <a:xfrm>
            <a:off x="1039942" y="4192984"/>
            <a:ext cx="15840342" cy="2299476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74" name="Group 73"/>
          <p:cNvGrpSpPr/>
          <p:nvPr userDrawn="1"/>
        </p:nvGrpSpPr>
        <p:grpSpPr>
          <a:xfrm rot="10800000">
            <a:off x="-42700" y="27479274"/>
            <a:ext cx="51249100" cy="1314450"/>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sp>
        <p:nvSpPr>
          <p:cNvPr id="73" name="Text Box 14"/>
          <p:cNvSpPr txBox="1">
            <a:spLocks noChangeArrowheads="1"/>
          </p:cNvSpPr>
          <p:nvPr userDrawn="1"/>
        </p:nvSpPr>
        <p:spPr bwMode="auto">
          <a:xfrm>
            <a:off x="1170305" y="28136785"/>
            <a:ext cx="4417447" cy="384225"/>
          </a:xfrm>
          <a:prstGeom prst="rect">
            <a:avLst/>
          </a:prstGeom>
          <a:noFill/>
          <a:ln w="9525">
            <a:noFill/>
            <a:miter lim="800000"/>
            <a:headEnd/>
            <a:tailEnd/>
          </a:ln>
          <a:effectLst/>
        </p:spPr>
        <p:txBody>
          <a:bodyPr wrap="square" lIns="91347" tIns="45665" rIns="91347" bIns="45665">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25" b="1" dirty="0">
                <a:solidFill>
                  <a:schemeClr val="bg1">
                    <a:lumMod val="75000"/>
                  </a:schemeClr>
                </a:solidFill>
                <a:latin typeface="Arial" charset="0"/>
              </a:rPr>
              <a:t>www.PosterPresentations.com</a:t>
            </a:r>
          </a:p>
        </p:txBody>
      </p:sp>
      <p:grpSp>
        <p:nvGrpSpPr>
          <p:cNvPr id="24" name="Group 23">
            <a:extLst>
              <a:ext uri="{FF2B5EF4-FFF2-40B4-BE49-F238E27FC236}">
                <a16:creationId xmlns:a16="http://schemas.microsoft.com/office/drawing/2014/main" id="{B1E7C499-DC71-C947-A6B6-EB19BA774C6A}"/>
              </a:ext>
            </a:extLst>
          </p:cNvPr>
          <p:cNvGrpSpPr/>
          <p:nvPr userDrawn="1"/>
        </p:nvGrpSpPr>
        <p:grpSpPr>
          <a:xfrm>
            <a:off x="-50521" y="9876"/>
            <a:ext cx="51222957" cy="3605066"/>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grpSp>
      <p:graphicFrame>
        <p:nvGraphicFramePr>
          <p:cNvPr id="19" name="Table 18">
            <a:extLst>
              <a:ext uri="{FF2B5EF4-FFF2-40B4-BE49-F238E27FC236}">
                <a16:creationId xmlns:a16="http://schemas.microsoft.com/office/drawing/2014/main" id="{6790D863-FD15-EA4E-A05E-375195D23619}"/>
              </a:ext>
            </a:extLst>
          </p:cNvPr>
          <p:cNvGraphicFramePr>
            <a:graphicFrameLocks noGrp="1"/>
          </p:cNvGraphicFramePr>
          <p:nvPr userDrawn="1">
            <p:extLst>
              <p:ext uri="{D42A27DB-BD31-4B8C-83A1-F6EECF244321}">
                <p14:modId xmlns:p14="http://schemas.microsoft.com/office/powerpoint/2010/main" val="705371237"/>
              </p:ext>
            </p:extLst>
          </p:nvPr>
        </p:nvGraphicFramePr>
        <p:xfrm>
          <a:off x="-12379639" y="12336"/>
          <a:ext cx="11406348" cy="28594318"/>
        </p:xfrm>
        <a:graphic>
          <a:graphicData uri="http://schemas.openxmlformats.org/drawingml/2006/table">
            <a:tbl>
              <a:tblPr firstRow="1" bandRow="1">
                <a:tableStyleId>{5C22544A-7EE6-4342-B048-85BDC9FD1C3A}</a:tableStyleId>
              </a:tblPr>
              <a:tblGrid>
                <a:gridCol w="4890953">
                  <a:extLst>
                    <a:ext uri="{9D8B030D-6E8A-4147-A177-3AD203B41FA5}">
                      <a16:colId xmlns:a16="http://schemas.microsoft.com/office/drawing/2014/main" val="20000"/>
                    </a:ext>
                  </a:extLst>
                </a:gridCol>
                <a:gridCol w="6515395">
                  <a:extLst>
                    <a:ext uri="{9D8B030D-6E8A-4147-A177-3AD203B41FA5}">
                      <a16:colId xmlns:a16="http://schemas.microsoft.com/office/drawing/2014/main" val="20001"/>
                    </a:ext>
                  </a:extLst>
                </a:gridCol>
              </a:tblGrid>
              <a:tr h="116297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213360" marR="106680" marT="120015" marB="40005">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80796">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standard screen size (4:3 Ratio) virtual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213360" marR="106680" marT="120015" marB="40005">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000865">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Virtual</a:t>
                      </a:r>
                      <a:br>
                        <a:rPr lang="en-US" sz="3200" b="1" dirty="0">
                          <a:solidFill>
                            <a:srgbClr val="FFC000"/>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Standard Size</a:t>
                      </a:r>
                      <a:br>
                        <a:rPr lang="en-US" sz="3200" b="1" dirty="0">
                          <a:solidFill>
                            <a:srgbClr val="FFC000"/>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(4:3 Ratio)</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106680" marR="106680" marT="40005" marB="40005">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FFC000"/>
                          </a:solidFill>
                          <a:latin typeface="Arial" panose="020B0604020202020204" pitchFamily="34" charset="0"/>
                          <a:cs typeface="Arial" panose="020B0604020202020204" pitchFamily="34" charset="0"/>
                        </a:rPr>
                        <a:t>36 tall x 48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213360" marR="106680" marT="120015" marB="40005">
                    <a:solidFill>
                      <a:srgbClr val="010101"/>
                    </a:solidFill>
                  </a:tcPr>
                </a:tc>
                <a:extLst>
                  <a:ext uri="{0D108BD9-81ED-4DB2-BD59-A6C34878D82A}">
                    <a16:rowId xmlns:a16="http://schemas.microsoft.com/office/drawing/2014/main" val="10008"/>
                  </a:ext>
                </a:extLst>
              </a:tr>
              <a:tr h="3752606">
                <a:tc>
                  <a:txBody>
                    <a:bodyPr/>
                    <a:lstStyle/>
                    <a:p>
                      <a:endParaRPr lang="en-US" sz="1800" dirty="0">
                        <a:solidFill>
                          <a:srgbClr val="1F3A4E"/>
                        </a:solidFill>
                      </a:endParaRPr>
                    </a:p>
                  </a:txBody>
                  <a:tcPr marL="106680" marR="106680" marT="40005" marB="40005">
                    <a:blipFill rotWithShape="1">
                      <a:blip r:embed="rId3"/>
                      <a:stretch>
                        <a:fillRect/>
                      </a:stretch>
                    </a:blipFill>
                  </a:tcPr>
                </a:tc>
                <a:tc>
                  <a:txBody>
                    <a:bodyPr/>
                    <a:lstStyle/>
                    <a:p>
                      <a:pPr algn="l"/>
                      <a:r>
                        <a:rPr lang="en-US" sz="2100" b="1" baseline="0" dirty="0">
                          <a:solidFill>
                            <a:srgbClr val="FFC000"/>
                          </a:solidFill>
                          <a:latin typeface="Arial" panose="020B0604020202020204" pitchFamily="34" charset="0"/>
                          <a:cs typeface="Arial" panose="020B0604020202020204" pitchFamily="34" charset="0"/>
                        </a:rPr>
                        <a:t>How to </a:t>
                      </a:r>
                      <a:r>
                        <a:rPr lang="en-US" sz="3500" b="1" baseline="0" dirty="0">
                          <a:solidFill>
                            <a:srgbClr val="FFC000"/>
                          </a:solidFill>
                          <a:latin typeface="Arial" panose="020B0604020202020204" pitchFamily="34" charset="0"/>
                          <a:cs typeface="Arial" panose="020B0604020202020204" pitchFamily="34" charset="0"/>
                        </a:rPr>
                        <a:t>Zoom in </a:t>
                      </a:r>
                      <a:r>
                        <a:rPr lang="en-US" sz="21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1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13360" marR="106680" marT="120015" marB="40005">
                    <a:solidFill>
                      <a:srgbClr val="010101"/>
                    </a:solidFill>
                  </a:tcPr>
                </a:tc>
                <a:extLst>
                  <a:ext uri="{0D108BD9-81ED-4DB2-BD59-A6C34878D82A}">
                    <a16:rowId xmlns:a16="http://schemas.microsoft.com/office/drawing/2014/main" val="10001"/>
                  </a:ext>
                </a:extLst>
              </a:tr>
              <a:tr h="157546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06680" marR="106680" marT="40005" marB="40005">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346297">
                <a:tc>
                  <a:txBody>
                    <a:bodyPr/>
                    <a:lstStyle/>
                    <a:p>
                      <a:endParaRPr lang="en-US" sz="1800" dirty="0">
                        <a:solidFill>
                          <a:srgbClr val="1F3A4E"/>
                        </a:solidFill>
                      </a:endParaRPr>
                    </a:p>
                  </a:txBody>
                  <a:tcPr marL="106680" marR="106680" marT="40005" marB="40005">
                    <a:blipFill rotWithShape="1">
                      <a:blip r:embed="rId4"/>
                      <a:stretch>
                        <a:fillRect/>
                      </a:stretch>
                    </a:blipFill>
                  </a:tcPr>
                </a:tc>
                <a:tc>
                  <a:txBody>
                    <a:bodyPr/>
                    <a:lstStyle/>
                    <a:p>
                      <a:pPr marL="0" lvl="1" indent="0" algn="l" defTabSz="114300"/>
                      <a:r>
                        <a:rPr lang="en-US" sz="21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13360" marR="106680" marT="120015" marB="40005">
                    <a:solidFill>
                      <a:srgbClr val="010101"/>
                    </a:solidFill>
                  </a:tcPr>
                </a:tc>
                <a:extLst>
                  <a:ext uri="{0D108BD9-81ED-4DB2-BD59-A6C34878D82A}">
                    <a16:rowId xmlns:a16="http://schemas.microsoft.com/office/drawing/2014/main" val="10003"/>
                  </a:ext>
                </a:extLst>
              </a:tr>
              <a:tr h="3079243">
                <a:tc gridSpan="2">
                  <a:txBody>
                    <a:bodyPr/>
                    <a:lstStyle/>
                    <a:p>
                      <a:r>
                        <a:rPr lang="en-US" sz="21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106680" marR="106680" marT="40005" marB="40005">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0804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13360" marR="106680" marT="120015" marB="40005">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00652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213360" marR="106680" marT="120015" marB="40005">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2024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213360" marR="106680" marT="120015" marB="40005">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78886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213360" marR="106680" marT="120015" marB="40005">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1" name="Table 20">
            <a:extLst>
              <a:ext uri="{FF2B5EF4-FFF2-40B4-BE49-F238E27FC236}">
                <a16:creationId xmlns:a16="http://schemas.microsoft.com/office/drawing/2014/main" id="{B26B214C-BA5C-1B49-A702-48ED80A7614D}"/>
              </a:ext>
            </a:extLst>
          </p:cNvPr>
          <p:cNvGraphicFramePr>
            <a:graphicFrameLocks noGrp="1"/>
          </p:cNvGraphicFramePr>
          <p:nvPr userDrawn="1">
            <p:extLst>
              <p:ext uri="{D42A27DB-BD31-4B8C-83A1-F6EECF244321}">
                <p14:modId xmlns:p14="http://schemas.microsoft.com/office/powerpoint/2010/main" val="141159618"/>
              </p:ext>
            </p:extLst>
          </p:nvPr>
        </p:nvGraphicFramePr>
        <p:xfrm>
          <a:off x="52074306" y="12336"/>
          <a:ext cx="11222495" cy="28741703"/>
        </p:xfrm>
        <a:graphic>
          <a:graphicData uri="http://schemas.openxmlformats.org/drawingml/2006/table">
            <a:tbl>
              <a:tblPr firstRow="1" bandRow="1">
                <a:tableStyleId>{5C22544A-7EE6-4342-B048-85BDC9FD1C3A}</a:tableStyleId>
              </a:tblPr>
              <a:tblGrid>
                <a:gridCol w="4183499">
                  <a:extLst>
                    <a:ext uri="{9D8B030D-6E8A-4147-A177-3AD203B41FA5}">
                      <a16:colId xmlns:a16="http://schemas.microsoft.com/office/drawing/2014/main" val="20000"/>
                    </a:ext>
                  </a:extLst>
                </a:gridCol>
                <a:gridCol w="1399589">
                  <a:extLst>
                    <a:ext uri="{9D8B030D-6E8A-4147-A177-3AD203B41FA5}">
                      <a16:colId xmlns:a16="http://schemas.microsoft.com/office/drawing/2014/main" val="997673227"/>
                    </a:ext>
                  </a:extLst>
                </a:gridCol>
                <a:gridCol w="5639407">
                  <a:extLst>
                    <a:ext uri="{9D8B030D-6E8A-4147-A177-3AD203B41FA5}">
                      <a16:colId xmlns:a16="http://schemas.microsoft.com/office/drawing/2014/main" val="4164475170"/>
                    </a:ext>
                  </a:extLst>
                </a:gridCol>
              </a:tblGrid>
              <a:tr h="113420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500" b="0" spc="600" dirty="0">
                          <a:solidFill>
                            <a:srgbClr val="1F3A4E"/>
                          </a:solidFill>
                          <a:latin typeface="Arial Black" panose="020B0A04020102020204" pitchFamily="34" charset="0"/>
                        </a:rPr>
                        <a:t>QUICK START GUIDE</a:t>
                      </a:r>
                      <a:br>
                        <a:rPr lang="en-US" sz="35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500" b="1" spc="600" dirty="0">
                        <a:solidFill>
                          <a:schemeClr val="bg1"/>
                        </a:solidFill>
                        <a:latin typeface="Trebuchet MS" pitchFamily="34" charset="0"/>
                      </a:endParaRPr>
                    </a:p>
                  </a:txBody>
                  <a:tcPr marL="213360" marR="106680" marT="120015" marB="4000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2308">
                <a:tc gridSpan="3">
                  <a:txBody>
                    <a:bodyPr/>
                    <a:lstStyle/>
                    <a:p>
                      <a:pPr algn="l"/>
                      <a:r>
                        <a:rPr lang="en-US" sz="2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13360" marR="106680" marT="120015" marB="40005">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497954">
                <a:tc gridSpan="3">
                  <a:txBody>
                    <a:bodyPr/>
                    <a:lstStyle/>
                    <a:p>
                      <a:r>
                        <a:rPr lang="en-US" sz="25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7500" u="sng" dirty="0">
                        <a:solidFill>
                          <a:srgbClr val="FFC000"/>
                        </a:solidFill>
                      </a:endParaRPr>
                    </a:p>
                  </a:txBody>
                  <a:tcPr marL="213360" marR="106680" marT="120015" marB="40005">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0941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solidFill>
                      <a:srgbClr val="010101"/>
                    </a:solidFill>
                  </a:tcPr>
                </a:tc>
                <a:extLst>
                  <a:ext uri="{0D108BD9-81ED-4DB2-BD59-A6C34878D82A}">
                    <a16:rowId xmlns:a16="http://schemas.microsoft.com/office/drawing/2014/main" val="10005"/>
                  </a:ext>
                </a:extLst>
              </a:tr>
              <a:tr h="342754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213585">
                <a:tc gridSpan="2">
                  <a:txBody>
                    <a:bodyPr/>
                    <a:lstStyle/>
                    <a:p>
                      <a:r>
                        <a:rPr lang="en-US" sz="2500" b="1" dirty="0">
                          <a:solidFill>
                            <a:srgbClr val="FFC000"/>
                          </a:solidFill>
                          <a:latin typeface="Arial" panose="020B0604020202020204" pitchFamily="34" charset="0"/>
                          <a:cs typeface="Arial" panose="020B0604020202020204" pitchFamily="34" charset="0"/>
                        </a:rPr>
                        <a:t>How to</a:t>
                      </a:r>
                      <a:r>
                        <a:rPr lang="en-US" sz="2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5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13360" marR="106680" marT="120015" marB="40005">
                    <a:solidFill>
                      <a:srgbClr val="010101"/>
                    </a:solidFill>
                  </a:tcPr>
                </a:tc>
                <a:tc hMerge="1">
                  <a:txBody>
                    <a:bodyPr/>
                    <a:lstStyle/>
                    <a:p>
                      <a:endParaRPr lang="en-US"/>
                    </a:p>
                  </a:txBody>
                  <a:tcPr/>
                </a:tc>
                <a:tc>
                  <a:txBody>
                    <a:bodyPr/>
                    <a:lstStyle/>
                    <a:p>
                      <a:pPr algn="ctr"/>
                      <a:r>
                        <a:rPr lang="en-US" sz="101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7500" dirty="0"/>
                    </a:p>
                  </a:txBody>
                  <a:tcPr marL="213360" marR="106680" marT="120015" marB="40005" anchor="ctr">
                    <a:solidFill>
                      <a:schemeClr val="tx1">
                        <a:lumMod val="95000"/>
                        <a:lumOff val="5000"/>
                      </a:schemeClr>
                    </a:solidFill>
                  </a:tcPr>
                </a:tc>
                <a:extLst>
                  <a:ext uri="{0D108BD9-81ED-4DB2-BD59-A6C34878D82A}">
                    <a16:rowId xmlns:a16="http://schemas.microsoft.com/office/drawing/2014/main" val="10006"/>
                  </a:ext>
                </a:extLst>
              </a:tr>
              <a:tr h="1525778">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a:cs typeface="Arial"/>
                      </a:endParaRPr>
                    </a:p>
                  </a:txBody>
                  <a:tcPr marL="213360" marR="106680" marT="120015" marB="4000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06422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Submit your poster and add it to the Research Poster Virtual Library.</a:t>
                      </a:r>
                      <a:br>
                        <a:rPr lang="en-US" sz="2100" b="0" noProof="0" dirty="0">
                          <a:solidFill>
                            <a:srgbClr val="FFC000"/>
                          </a:solidFill>
                          <a:latin typeface="Arial"/>
                          <a:cs typeface="Arial"/>
                        </a:rPr>
                      </a:br>
                      <a:br>
                        <a:rPr lang="en-US" sz="2100" b="0" noProof="0" dirty="0">
                          <a:solidFill>
                            <a:srgbClr val="FFC000"/>
                          </a:solidFill>
                          <a:latin typeface="Arial"/>
                          <a:cs typeface="Arial"/>
                        </a:rPr>
                      </a:br>
                      <a:r>
                        <a:rPr lang="en-US" sz="21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Published posters can easily be presented at virtual conferences. Perfect solution for organizers of meetings and conferences.</a:t>
                      </a:r>
                      <a:br>
                        <a:rPr lang="en-US" sz="2100" b="0" noProof="0" dirty="0">
                          <a:solidFill>
                            <a:srgbClr val="FFC000"/>
                          </a:solidFill>
                          <a:latin typeface="Arial"/>
                          <a:cs typeface="Arial"/>
                        </a:rPr>
                      </a:b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a:cs typeface="Arial"/>
                        </a:rPr>
                        <a:t>https://</a:t>
                      </a:r>
                      <a:r>
                        <a:rPr lang="en-US" sz="2500" b="1" noProof="0" dirty="0" err="1">
                          <a:solidFill>
                            <a:srgbClr val="FFC000"/>
                          </a:solidFill>
                          <a:latin typeface="Arial"/>
                          <a:cs typeface="Arial"/>
                        </a:rPr>
                        <a:t>www.PosterPresentations.com</a:t>
                      </a:r>
                      <a:r>
                        <a:rPr lang="en-US" sz="25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1" noProof="0" dirty="0">
                        <a:solidFill>
                          <a:srgbClr val="FFC000"/>
                        </a:solidFill>
                        <a:latin typeface="Arial"/>
                        <a:cs typeface="Arial"/>
                      </a:endParaRPr>
                    </a:p>
                  </a:txBody>
                  <a:tcPr marL="213360" marR="106680" marT="120015" marB="4000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029066">
                <a:tc gridSpan="3">
                  <a:txBody>
                    <a:bodyPr/>
                    <a:lstStyle/>
                    <a:p>
                      <a:endParaRPr lang="en-US" sz="2100" dirty="0">
                        <a:solidFill>
                          <a:srgbClr val="1F3A4E"/>
                        </a:solidFill>
                      </a:endParaRPr>
                    </a:p>
                  </a:txBody>
                  <a:tcPr marL="213360" marR="106680" marT="120015" marB="40005">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312889">
                <a:tc>
                  <a:txBody>
                    <a:bodyPr/>
                    <a:lstStyle/>
                    <a:p>
                      <a:pPr>
                        <a:lnSpc>
                          <a:spcPts val="2600"/>
                        </a:lnSpc>
                      </a:pPr>
                      <a:r>
                        <a:rPr lang="en-US" sz="1800" dirty="0">
                          <a:solidFill>
                            <a:schemeClr val="bg1">
                              <a:lumMod val="85000"/>
                            </a:schemeClr>
                          </a:solidFill>
                          <a:latin typeface="Arial"/>
                          <a:cs typeface="Arial"/>
                        </a:rPr>
                        <a:t>© 2020</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213360" marR="106680" marT="120015" marB="40005">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Arial"/>
                          <a:cs typeface="Arial"/>
                        </a:rPr>
                        <a:t>https://</a:t>
                      </a:r>
                      <a:r>
                        <a:rPr lang="en-US" sz="1600" b="1" dirty="0" err="1">
                          <a:solidFill>
                            <a:srgbClr val="FFC000"/>
                          </a:solidFill>
                          <a:latin typeface="Arial"/>
                          <a:cs typeface="Arial"/>
                        </a:rPr>
                        <a:t>www.posterpresentations.com</a:t>
                      </a:r>
                      <a:r>
                        <a:rPr lang="en-US" sz="1600" b="1" dirty="0">
                          <a:solidFill>
                            <a:srgbClr val="FFC000"/>
                          </a:solidFill>
                          <a:latin typeface="Arial"/>
                          <a:cs typeface="Arial"/>
                        </a:rPr>
                        <a:t>/</a:t>
                      </a:r>
                      <a:r>
                        <a:rPr lang="en-US" sz="1600" b="1" dirty="0" err="1">
                          <a:solidFill>
                            <a:srgbClr val="FFC000"/>
                          </a:solidFill>
                          <a:latin typeface="Arial"/>
                          <a:cs typeface="Arial"/>
                        </a:rPr>
                        <a:t>helpdesk.html</a:t>
                      </a:r>
                      <a:endParaRPr lang="en-US" sz="1600" dirty="0">
                        <a:solidFill>
                          <a:schemeClr val="bg1">
                            <a:lumMod val="85000"/>
                          </a:schemeClr>
                        </a:solidFill>
                        <a:latin typeface="Arial"/>
                        <a:cs typeface="Arial"/>
                      </a:endParaRPr>
                    </a:p>
                  </a:txBody>
                  <a:tcPr marL="213360" marR="106680" marT="120015" marB="4000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4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1076061" y="4104858"/>
            <a:ext cx="11734800" cy="2320348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8" name="Rounded Rectangle 37"/>
          <p:cNvSpPr/>
          <p:nvPr userDrawn="1"/>
        </p:nvSpPr>
        <p:spPr>
          <a:xfrm>
            <a:off x="38364179" y="4104858"/>
            <a:ext cx="11734800" cy="2320348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9" name="Rounded Rectangle 38"/>
          <p:cNvSpPr/>
          <p:nvPr userDrawn="1"/>
        </p:nvSpPr>
        <p:spPr>
          <a:xfrm>
            <a:off x="13349989" y="4104858"/>
            <a:ext cx="24475063" cy="23203489"/>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74" name="Group 73"/>
          <p:cNvGrpSpPr/>
          <p:nvPr userDrawn="1"/>
        </p:nvGrpSpPr>
        <p:grpSpPr>
          <a:xfrm rot="10800000">
            <a:off x="-42700" y="27479274"/>
            <a:ext cx="51249100" cy="1314450"/>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sp>
        <p:nvSpPr>
          <p:cNvPr id="78" name="Text Box 14"/>
          <p:cNvSpPr txBox="1">
            <a:spLocks noChangeArrowheads="1"/>
          </p:cNvSpPr>
          <p:nvPr userDrawn="1"/>
        </p:nvSpPr>
        <p:spPr bwMode="auto">
          <a:xfrm>
            <a:off x="1170305" y="28136785"/>
            <a:ext cx="4417447" cy="384225"/>
          </a:xfrm>
          <a:prstGeom prst="rect">
            <a:avLst/>
          </a:prstGeom>
          <a:noFill/>
          <a:ln w="9525">
            <a:noFill/>
            <a:miter lim="800000"/>
            <a:headEnd/>
            <a:tailEnd/>
          </a:ln>
          <a:effectLst/>
        </p:spPr>
        <p:txBody>
          <a:bodyPr wrap="square" lIns="91347" tIns="45665" rIns="91347" bIns="45665">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25" b="1" dirty="0">
                <a:solidFill>
                  <a:schemeClr val="bg1">
                    <a:lumMod val="75000"/>
                  </a:schemeClr>
                </a:solidFill>
                <a:latin typeface="Arial" charset="0"/>
              </a:rPr>
              <a:t>www.PosterPresentations.com</a:t>
            </a:r>
          </a:p>
        </p:txBody>
      </p:sp>
      <p:grpSp>
        <p:nvGrpSpPr>
          <p:cNvPr id="23" name="Group 22">
            <a:extLst>
              <a:ext uri="{FF2B5EF4-FFF2-40B4-BE49-F238E27FC236}">
                <a16:creationId xmlns:a16="http://schemas.microsoft.com/office/drawing/2014/main" id="{88AEE462-59D9-BC48-B1CD-C78EEF40212C}"/>
              </a:ext>
            </a:extLst>
          </p:cNvPr>
          <p:cNvGrpSpPr/>
          <p:nvPr userDrawn="1"/>
        </p:nvGrpSpPr>
        <p:grpSpPr>
          <a:xfrm>
            <a:off x="-50521" y="9876"/>
            <a:ext cx="51222957" cy="3605066"/>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34" dirty="0">
                  <a:ln>
                    <a:noFill/>
                  </a:ln>
                  <a:solidFill>
                    <a:schemeClr val="accent1"/>
                  </a:solidFill>
                </a:endParaRPr>
              </a:p>
            </p:txBody>
          </p:sp>
        </p:grpSp>
      </p:grpSp>
      <p:graphicFrame>
        <p:nvGraphicFramePr>
          <p:cNvPr id="20" name="Table 19">
            <a:extLst>
              <a:ext uri="{FF2B5EF4-FFF2-40B4-BE49-F238E27FC236}">
                <a16:creationId xmlns:a16="http://schemas.microsoft.com/office/drawing/2014/main" id="{26FD40EC-D669-0D47-9426-C7D33C6C9911}"/>
              </a:ext>
            </a:extLst>
          </p:cNvPr>
          <p:cNvGraphicFramePr>
            <a:graphicFrameLocks noGrp="1"/>
          </p:cNvGraphicFramePr>
          <p:nvPr userDrawn="1">
            <p:extLst>
              <p:ext uri="{D42A27DB-BD31-4B8C-83A1-F6EECF244321}">
                <p14:modId xmlns:p14="http://schemas.microsoft.com/office/powerpoint/2010/main" val="705371237"/>
              </p:ext>
            </p:extLst>
          </p:nvPr>
        </p:nvGraphicFramePr>
        <p:xfrm>
          <a:off x="-12379639" y="12336"/>
          <a:ext cx="11406348" cy="28594318"/>
        </p:xfrm>
        <a:graphic>
          <a:graphicData uri="http://schemas.openxmlformats.org/drawingml/2006/table">
            <a:tbl>
              <a:tblPr firstRow="1" bandRow="1">
                <a:tableStyleId>{5C22544A-7EE6-4342-B048-85BDC9FD1C3A}</a:tableStyleId>
              </a:tblPr>
              <a:tblGrid>
                <a:gridCol w="4890953">
                  <a:extLst>
                    <a:ext uri="{9D8B030D-6E8A-4147-A177-3AD203B41FA5}">
                      <a16:colId xmlns:a16="http://schemas.microsoft.com/office/drawing/2014/main" val="20000"/>
                    </a:ext>
                  </a:extLst>
                </a:gridCol>
                <a:gridCol w="6515395">
                  <a:extLst>
                    <a:ext uri="{9D8B030D-6E8A-4147-A177-3AD203B41FA5}">
                      <a16:colId xmlns:a16="http://schemas.microsoft.com/office/drawing/2014/main" val="20001"/>
                    </a:ext>
                  </a:extLst>
                </a:gridCol>
              </a:tblGrid>
              <a:tr h="116297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213360" marR="106680" marT="120015" marB="40005">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80796">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standard screen size (4:3 Ratio) virtual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213360" marR="106680" marT="120015" marB="40005">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000865">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Virtual</a:t>
                      </a:r>
                      <a:br>
                        <a:rPr lang="en-US" sz="3200" b="1" dirty="0">
                          <a:solidFill>
                            <a:srgbClr val="FFC000"/>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Standard Size</a:t>
                      </a:r>
                      <a:br>
                        <a:rPr lang="en-US" sz="3200" b="1" dirty="0">
                          <a:solidFill>
                            <a:srgbClr val="FFC000"/>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(4:3 Ratio)</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106680" marR="106680" marT="40005" marB="40005">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FFC000"/>
                          </a:solidFill>
                          <a:latin typeface="Arial" panose="020B0604020202020204" pitchFamily="34" charset="0"/>
                          <a:cs typeface="Arial" panose="020B0604020202020204" pitchFamily="34" charset="0"/>
                        </a:rPr>
                        <a:t>36 tall x 48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213360" marR="106680" marT="120015" marB="40005">
                    <a:solidFill>
                      <a:srgbClr val="010101"/>
                    </a:solidFill>
                  </a:tcPr>
                </a:tc>
                <a:extLst>
                  <a:ext uri="{0D108BD9-81ED-4DB2-BD59-A6C34878D82A}">
                    <a16:rowId xmlns:a16="http://schemas.microsoft.com/office/drawing/2014/main" val="10008"/>
                  </a:ext>
                </a:extLst>
              </a:tr>
              <a:tr h="3752606">
                <a:tc>
                  <a:txBody>
                    <a:bodyPr/>
                    <a:lstStyle/>
                    <a:p>
                      <a:endParaRPr lang="en-US" sz="1800" dirty="0">
                        <a:solidFill>
                          <a:srgbClr val="1F3A4E"/>
                        </a:solidFill>
                      </a:endParaRPr>
                    </a:p>
                  </a:txBody>
                  <a:tcPr marL="106680" marR="106680" marT="40005" marB="40005">
                    <a:blipFill rotWithShape="1">
                      <a:blip r:embed="rId3"/>
                      <a:stretch>
                        <a:fillRect/>
                      </a:stretch>
                    </a:blipFill>
                  </a:tcPr>
                </a:tc>
                <a:tc>
                  <a:txBody>
                    <a:bodyPr/>
                    <a:lstStyle/>
                    <a:p>
                      <a:pPr algn="l"/>
                      <a:r>
                        <a:rPr lang="en-US" sz="2100" b="1" baseline="0" dirty="0">
                          <a:solidFill>
                            <a:srgbClr val="FFC000"/>
                          </a:solidFill>
                          <a:latin typeface="Arial" panose="020B0604020202020204" pitchFamily="34" charset="0"/>
                          <a:cs typeface="Arial" panose="020B0604020202020204" pitchFamily="34" charset="0"/>
                        </a:rPr>
                        <a:t>How to </a:t>
                      </a:r>
                      <a:r>
                        <a:rPr lang="en-US" sz="3500" b="1" baseline="0" dirty="0">
                          <a:solidFill>
                            <a:srgbClr val="FFC000"/>
                          </a:solidFill>
                          <a:latin typeface="Arial" panose="020B0604020202020204" pitchFamily="34" charset="0"/>
                          <a:cs typeface="Arial" panose="020B0604020202020204" pitchFamily="34" charset="0"/>
                        </a:rPr>
                        <a:t>Zoom in </a:t>
                      </a:r>
                      <a:r>
                        <a:rPr lang="en-US" sz="21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1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13360" marR="106680" marT="120015" marB="40005">
                    <a:solidFill>
                      <a:srgbClr val="010101"/>
                    </a:solidFill>
                  </a:tcPr>
                </a:tc>
                <a:extLst>
                  <a:ext uri="{0D108BD9-81ED-4DB2-BD59-A6C34878D82A}">
                    <a16:rowId xmlns:a16="http://schemas.microsoft.com/office/drawing/2014/main" val="10001"/>
                  </a:ext>
                </a:extLst>
              </a:tr>
              <a:tr h="157546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06680" marR="106680" marT="40005" marB="40005">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346297">
                <a:tc>
                  <a:txBody>
                    <a:bodyPr/>
                    <a:lstStyle/>
                    <a:p>
                      <a:endParaRPr lang="en-US" sz="1800" dirty="0">
                        <a:solidFill>
                          <a:srgbClr val="1F3A4E"/>
                        </a:solidFill>
                      </a:endParaRPr>
                    </a:p>
                  </a:txBody>
                  <a:tcPr marL="106680" marR="106680" marT="40005" marB="40005">
                    <a:blipFill rotWithShape="1">
                      <a:blip r:embed="rId4"/>
                      <a:stretch>
                        <a:fillRect/>
                      </a:stretch>
                    </a:blipFill>
                  </a:tcPr>
                </a:tc>
                <a:tc>
                  <a:txBody>
                    <a:bodyPr/>
                    <a:lstStyle/>
                    <a:p>
                      <a:pPr marL="0" lvl="1" indent="0" algn="l" defTabSz="114300"/>
                      <a:r>
                        <a:rPr lang="en-US" sz="21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13360" marR="106680" marT="120015" marB="40005">
                    <a:solidFill>
                      <a:srgbClr val="010101"/>
                    </a:solidFill>
                  </a:tcPr>
                </a:tc>
                <a:extLst>
                  <a:ext uri="{0D108BD9-81ED-4DB2-BD59-A6C34878D82A}">
                    <a16:rowId xmlns:a16="http://schemas.microsoft.com/office/drawing/2014/main" val="10003"/>
                  </a:ext>
                </a:extLst>
              </a:tr>
              <a:tr h="3079243">
                <a:tc gridSpan="2">
                  <a:txBody>
                    <a:bodyPr/>
                    <a:lstStyle/>
                    <a:p>
                      <a:r>
                        <a:rPr lang="en-US" sz="21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106680" marR="106680" marT="40005" marB="40005">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0804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13360" marR="106680" marT="120015" marB="40005">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00652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213360" marR="106680" marT="120015" marB="40005">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2024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213360" marR="106680" marT="120015" marB="40005">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78886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213360" marR="106680" marT="120015" marB="40005">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8" name="Table 17">
            <a:extLst>
              <a:ext uri="{FF2B5EF4-FFF2-40B4-BE49-F238E27FC236}">
                <a16:creationId xmlns:a16="http://schemas.microsoft.com/office/drawing/2014/main" id="{67726B5F-5361-F845-9625-65EF550C6168}"/>
              </a:ext>
            </a:extLst>
          </p:cNvPr>
          <p:cNvGraphicFramePr>
            <a:graphicFrameLocks noGrp="1"/>
          </p:cNvGraphicFramePr>
          <p:nvPr userDrawn="1">
            <p:extLst>
              <p:ext uri="{D42A27DB-BD31-4B8C-83A1-F6EECF244321}">
                <p14:modId xmlns:p14="http://schemas.microsoft.com/office/powerpoint/2010/main" val="141159618"/>
              </p:ext>
            </p:extLst>
          </p:nvPr>
        </p:nvGraphicFramePr>
        <p:xfrm>
          <a:off x="52074306" y="12336"/>
          <a:ext cx="11222495" cy="28741703"/>
        </p:xfrm>
        <a:graphic>
          <a:graphicData uri="http://schemas.openxmlformats.org/drawingml/2006/table">
            <a:tbl>
              <a:tblPr firstRow="1" bandRow="1">
                <a:tableStyleId>{5C22544A-7EE6-4342-B048-85BDC9FD1C3A}</a:tableStyleId>
              </a:tblPr>
              <a:tblGrid>
                <a:gridCol w="4183499">
                  <a:extLst>
                    <a:ext uri="{9D8B030D-6E8A-4147-A177-3AD203B41FA5}">
                      <a16:colId xmlns:a16="http://schemas.microsoft.com/office/drawing/2014/main" val="20000"/>
                    </a:ext>
                  </a:extLst>
                </a:gridCol>
                <a:gridCol w="1399589">
                  <a:extLst>
                    <a:ext uri="{9D8B030D-6E8A-4147-A177-3AD203B41FA5}">
                      <a16:colId xmlns:a16="http://schemas.microsoft.com/office/drawing/2014/main" val="997673227"/>
                    </a:ext>
                  </a:extLst>
                </a:gridCol>
                <a:gridCol w="5639407">
                  <a:extLst>
                    <a:ext uri="{9D8B030D-6E8A-4147-A177-3AD203B41FA5}">
                      <a16:colId xmlns:a16="http://schemas.microsoft.com/office/drawing/2014/main" val="4164475170"/>
                    </a:ext>
                  </a:extLst>
                </a:gridCol>
              </a:tblGrid>
              <a:tr h="113420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500" b="0" spc="600" dirty="0">
                          <a:solidFill>
                            <a:srgbClr val="1F3A4E"/>
                          </a:solidFill>
                          <a:latin typeface="Arial Black" panose="020B0A04020102020204" pitchFamily="34" charset="0"/>
                        </a:rPr>
                        <a:t>QUICK START GUIDE</a:t>
                      </a:r>
                      <a:br>
                        <a:rPr lang="en-US" sz="35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500" b="1" spc="600" dirty="0">
                        <a:solidFill>
                          <a:schemeClr val="bg1"/>
                        </a:solidFill>
                        <a:latin typeface="Trebuchet MS" pitchFamily="34" charset="0"/>
                      </a:endParaRPr>
                    </a:p>
                  </a:txBody>
                  <a:tcPr marL="213360" marR="106680" marT="120015" marB="4000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2308">
                <a:tc gridSpan="3">
                  <a:txBody>
                    <a:bodyPr/>
                    <a:lstStyle/>
                    <a:p>
                      <a:pPr algn="l"/>
                      <a:r>
                        <a:rPr lang="en-US" sz="2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13360" marR="106680" marT="120015" marB="40005">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497954">
                <a:tc gridSpan="3">
                  <a:txBody>
                    <a:bodyPr/>
                    <a:lstStyle/>
                    <a:p>
                      <a:r>
                        <a:rPr lang="en-US" sz="25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7500" u="sng" dirty="0">
                        <a:solidFill>
                          <a:srgbClr val="FFC000"/>
                        </a:solidFill>
                      </a:endParaRPr>
                    </a:p>
                  </a:txBody>
                  <a:tcPr marL="213360" marR="106680" marT="120015" marB="40005">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0941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solidFill>
                      <a:srgbClr val="010101"/>
                    </a:solidFill>
                  </a:tcPr>
                </a:tc>
                <a:extLst>
                  <a:ext uri="{0D108BD9-81ED-4DB2-BD59-A6C34878D82A}">
                    <a16:rowId xmlns:a16="http://schemas.microsoft.com/office/drawing/2014/main" val="10005"/>
                  </a:ext>
                </a:extLst>
              </a:tr>
              <a:tr h="342754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13360" marR="106680" marT="120015" marB="4000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213585">
                <a:tc gridSpan="2">
                  <a:txBody>
                    <a:bodyPr/>
                    <a:lstStyle/>
                    <a:p>
                      <a:r>
                        <a:rPr lang="en-US" sz="2500" b="1" dirty="0">
                          <a:solidFill>
                            <a:srgbClr val="FFC000"/>
                          </a:solidFill>
                          <a:latin typeface="Arial" panose="020B0604020202020204" pitchFamily="34" charset="0"/>
                          <a:cs typeface="Arial" panose="020B0604020202020204" pitchFamily="34" charset="0"/>
                        </a:rPr>
                        <a:t>How to</a:t>
                      </a:r>
                      <a:r>
                        <a:rPr lang="en-US" sz="2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5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13360" marR="106680" marT="120015" marB="40005">
                    <a:solidFill>
                      <a:srgbClr val="010101"/>
                    </a:solidFill>
                  </a:tcPr>
                </a:tc>
                <a:tc hMerge="1">
                  <a:txBody>
                    <a:bodyPr/>
                    <a:lstStyle/>
                    <a:p>
                      <a:endParaRPr lang="en-US"/>
                    </a:p>
                  </a:txBody>
                  <a:tcPr/>
                </a:tc>
                <a:tc>
                  <a:txBody>
                    <a:bodyPr/>
                    <a:lstStyle/>
                    <a:p>
                      <a:pPr algn="ctr"/>
                      <a:r>
                        <a:rPr lang="en-US" sz="101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7500" dirty="0"/>
                    </a:p>
                  </a:txBody>
                  <a:tcPr marL="213360" marR="106680" marT="120015" marB="40005" anchor="ctr">
                    <a:solidFill>
                      <a:schemeClr val="tx1">
                        <a:lumMod val="95000"/>
                        <a:lumOff val="5000"/>
                      </a:schemeClr>
                    </a:solidFill>
                  </a:tcPr>
                </a:tc>
                <a:extLst>
                  <a:ext uri="{0D108BD9-81ED-4DB2-BD59-A6C34878D82A}">
                    <a16:rowId xmlns:a16="http://schemas.microsoft.com/office/drawing/2014/main" val="10006"/>
                  </a:ext>
                </a:extLst>
              </a:tr>
              <a:tr h="1525778">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a:cs typeface="Arial"/>
                      </a:endParaRPr>
                    </a:p>
                  </a:txBody>
                  <a:tcPr marL="213360" marR="106680" marT="120015" marB="4000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06422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Submit your poster and add it to the Research Poster Virtual Library.</a:t>
                      </a:r>
                      <a:br>
                        <a:rPr lang="en-US" sz="2100" b="0" noProof="0" dirty="0">
                          <a:solidFill>
                            <a:srgbClr val="FFC000"/>
                          </a:solidFill>
                          <a:latin typeface="Arial"/>
                          <a:cs typeface="Arial"/>
                        </a:rPr>
                      </a:br>
                      <a:br>
                        <a:rPr lang="en-US" sz="2100" b="0" noProof="0" dirty="0">
                          <a:solidFill>
                            <a:srgbClr val="FFC000"/>
                          </a:solidFill>
                          <a:latin typeface="Arial"/>
                          <a:cs typeface="Arial"/>
                        </a:rPr>
                      </a:br>
                      <a:r>
                        <a:rPr lang="en-US" sz="21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0" noProof="0" dirty="0">
                          <a:solidFill>
                            <a:schemeClr val="bg1"/>
                          </a:solidFill>
                          <a:latin typeface="Arial"/>
                          <a:cs typeface="Arial"/>
                        </a:rPr>
                        <a:t>Published posters can easily be presented at virtual conferences. Perfect solution for organizers of meetings and conferences.</a:t>
                      </a:r>
                      <a:br>
                        <a:rPr lang="en-US" sz="2100" b="0" noProof="0" dirty="0">
                          <a:solidFill>
                            <a:srgbClr val="FFC000"/>
                          </a:solidFill>
                          <a:latin typeface="Arial"/>
                          <a:cs typeface="Arial"/>
                        </a:rPr>
                      </a:br>
                      <a:endParaRPr lang="en-US" sz="21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500" b="1" noProof="0" dirty="0">
                          <a:solidFill>
                            <a:srgbClr val="FFC000"/>
                          </a:solidFill>
                          <a:latin typeface="Arial"/>
                          <a:cs typeface="Arial"/>
                        </a:rPr>
                        <a:t>https://</a:t>
                      </a:r>
                      <a:r>
                        <a:rPr lang="en-US" sz="2500" b="1" noProof="0" dirty="0" err="1">
                          <a:solidFill>
                            <a:srgbClr val="FFC000"/>
                          </a:solidFill>
                          <a:latin typeface="Arial"/>
                          <a:cs typeface="Arial"/>
                        </a:rPr>
                        <a:t>www.PosterPresentations.com</a:t>
                      </a:r>
                      <a:r>
                        <a:rPr lang="en-US" sz="25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1" noProof="0" dirty="0">
                        <a:solidFill>
                          <a:srgbClr val="FFC000"/>
                        </a:solidFill>
                        <a:latin typeface="Arial"/>
                        <a:cs typeface="Arial"/>
                      </a:endParaRPr>
                    </a:p>
                  </a:txBody>
                  <a:tcPr marL="213360" marR="106680" marT="120015" marB="4000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029066">
                <a:tc gridSpan="3">
                  <a:txBody>
                    <a:bodyPr/>
                    <a:lstStyle/>
                    <a:p>
                      <a:endParaRPr lang="en-US" sz="2100" dirty="0">
                        <a:solidFill>
                          <a:srgbClr val="1F3A4E"/>
                        </a:solidFill>
                      </a:endParaRPr>
                    </a:p>
                  </a:txBody>
                  <a:tcPr marL="213360" marR="106680" marT="120015" marB="40005">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312889">
                <a:tc>
                  <a:txBody>
                    <a:bodyPr/>
                    <a:lstStyle/>
                    <a:p>
                      <a:pPr>
                        <a:lnSpc>
                          <a:spcPts val="2600"/>
                        </a:lnSpc>
                      </a:pPr>
                      <a:r>
                        <a:rPr lang="en-US" sz="1800" dirty="0">
                          <a:solidFill>
                            <a:schemeClr val="bg1">
                              <a:lumMod val="85000"/>
                            </a:schemeClr>
                          </a:solidFill>
                          <a:latin typeface="Arial"/>
                          <a:cs typeface="Arial"/>
                        </a:rPr>
                        <a:t>© 2020</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213360" marR="106680" marT="120015" marB="40005">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Arial"/>
                          <a:cs typeface="Arial"/>
                        </a:rPr>
                        <a:t>https://</a:t>
                      </a:r>
                      <a:r>
                        <a:rPr lang="en-US" sz="1600" b="1" dirty="0" err="1">
                          <a:solidFill>
                            <a:srgbClr val="FFC000"/>
                          </a:solidFill>
                          <a:latin typeface="Arial"/>
                          <a:cs typeface="Arial"/>
                        </a:rPr>
                        <a:t>www.posterpresentations.com</a:t>
                      </a:r>
                      <a:r>
                        <a:rPr lang="en-US" sz="1600" b="1" dirty="0">
                          <a:solidFill>
                            <a:srgbClr val="FFC000"/>
                          </a:solidFill>
                          <a:latin typeface="Arial"/>
                          <a:cs typeface="Arial"/>
                        </a:rPr>
                        <a:t>/</a:t>
                      </a:r>
                      <a:r>
                        <a:rPr lang="en-US" sz="1600" b="1" dirty="0" err="1">
                          <a:solidFill>
                            <a:srgbClr val="FFC000"/>
                          </a:solidFill>
                          <a:latin typeface="Arial"/>
                          <a:cs typeface="Arial"/>
                        </a:rPr>
                        <a:t>helpdesk.html</a:t>
                      </a:r>
                      <a:endParaRPr lang="en-US" sz="1600" dirty="0">
                        <a:solidFill>
                          <a:schemeClr val="bg1">
                            <a:lumMod val="85000"/>
                          </a:schemeClr>
                        </a:solidFill>
                        <a:latin typeface="Arial"/>
                        <a:cs typeface="Arial"/>
                      </a:endParaRPr>
                    </a:p>
                  </a:txBody>
                  <a:tcPr marL="213360" marR="106680" marT="120015" marB="4000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9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lab.com/treangenlab/variphyer" TargetMode="Externa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a:extLst>
              <a:ext uri="{FF2B5EF4-FFF2-40B4-BE49-F238E27FC236}">
                <a16:creationId xmlns:a16="http://schemas.microsoft.com/office/drawing/2014/main" id="{1DFA9304-F388-9D47-9E29-654361A72BF6}"/>
              </a:ext>
            </a:extLst>
          </p:cNvPr>
          <p:cNvSpPr>
            <a:spLocks noGrp="1"/>
          </p:cNvSpPr>
          <p:nvPr>
            <p:ph type="body" sz="quarter" idx="10"/>
          </p:nvPr>
        </p:nvSpPr>
        <p:spPr>
          <a:xfrm>
            <a:off x="1054885" y="5242038"/>
            <a:ext cx="15856490" cy="4195485"/>
          </a:xfrm>
        </p:spPr>
        <p:txBody>
          <a:bodyPr wrap="square" lIns="228589" tIns="228589" rIns="228589" bIns="228589" anchor="t">
            <a:spAutoFit/>
          </a:bodyPr>
          <a:lstStyle/>
          <a:p>
            <a:pPr algn="just"/>
            <a:r>
              <a:rPr lang="en-US" sz="3000" dirty="0">
                <a:latin typeface="Times New Roman"/>
                <a:cs typeface="Times New Roman"/>
              </a:rPr>
              <a:t>Since March 2019, a large number of SARS-Cov-2 pandemic evolutionary phylogeny inference results have been published in a manner of high frequency and under time pressure [1]. Shared genomic variants of the pathogen have been widely used for inferring transmission routes of infectious disease outbreaks and for detecting the origin of a pathogen [2]. The inference of phylogenies on whole genomes of pathogens is critical for studying the epidemiology of communicable diseases [3]. During genome analysis, which workflow to choose and which results to trust is a fundamental question. Running a pipeline with simulated data not only can test the hypothesis but also can find the best practices in terms of tools and sequencing methods.</a:t>
            </a:r>
          </a:p>
        </p:txBody>
      </p:sp>
      <p:sp>
        <p:nvSpPr>
          <p:cNvPr id="37" name="Text Placeholder 36">
            <a:extLst>
              <a:ext uri="{FF2B5EF4-FFF2-40B4-BE49-F238E27FC236}">
                <a16:creationId xmlns:a16="http://schemas.microsoft.com/office/drawing/2014/main" id="{9DF9BBBD-53CD-E341-ADA4-3B3C9049DACE}"/>
              </a:ext>
            </a:extLst>
          </p:cNvPr>
          <p:cNvSpPr>
            <a:spLocks noGrp="1"/>
          </p:cNvSpPr>
          <p:nvPr>
            <p:ph type="body" sz="quarter" idx="11"/>
          </p:nvPr>
        </p:nvSpPr>
        <p:spPr/>
        <p:txBody>
          <a:bodyPr/>
          <a:lstStyle/>
          <a:p>
            <a:r>
              <a:rPr lang="en-US" dirty="0"/>
              <a:t>INTRODUCTION</a:t>
            </a:r>
          </a:p>
        </p:txBody>
      </p:sp>
      <p:sp>
        <p:nvSpPr>
          <p:cNvPr id="38" name="Text Placeholder 37">
            <a:extLst>
              <a:ext uri="{FF2B5EF4-FFF2-40B4-BE49-F238E27FC236}">
                <a16:creationId xmlns:a16="http://schemas.microsoft.com/office/drawing/2014/main" id="{9D3E1865-740C-6B4D-BA7F-F40399C96F1C}"/>
              </a:ext>
            </a:extLst>
          </p:cNvPr>
          <p:cNvSpPr>
            <a:spLocks noGrp="1"/>
          </p:cNvSpPr>
          <p:nvPr>
            <p:ph type="body" sz="quarter" idx="19"/>
          </p:nvPr>
        </p:nvSpPr>
        <p:spPr>
          <a:xfrm>
            <a:off x="1142628" y="10591857"/>
            <a:ext cx="15858341" cy="5315664"/>
          </a:xfrm>
        </p:spPr>
        <p:txBody>
          <a:bodyPr wrap="square" lIns="228589" tIns="228589" rIns="228589" bIns="228589" anchor="t">
            <a:spAutoFit/>
          </a:bodyPr>
          <a:lstStyle/>
          <a:p>
            <a:pPr algn="just"/>
            <a:r>
              <a:rPr lang="en-US" sz="3000" dirty="0">
                <a:latin typeface="Times New Roman"/>
                <a:cs typeface="Times New Roman"/>
              </a:rPr>
              <a:t>Despite the wide range of existing workflow choices, a huge amount of effort is still required for an expert to study the detailed parameter settings and selection of tools for their target biological question. As many tools addressing similar questions continue to emerge, benchmarking each tool for different methodologies is becoming a common step in sequencing data analysis. A reproducible and accurate genomics analysis pipeline, with best practices in phylogeny inference and variant calling detection, is an urgent need. As can be seen from Figure 1, both the sequencing methods and pipeline selection can affect the variant calling results, so an assessment algorithm with a baseline is critical for variant calling analysis.</a:t>
            </a:r>
          </a:p>
          <a:p>
            <a:pPr algn="just"/>
            <a:endParaRPr lang="en-US" dirty="0"/>
          </a:p>
          <a:p>
            <a:endParaRPr lang="en-US" dirty="0"/>
          </a:p>
        </p:txBody>
      </p:sp>
      <p:sp>
        <p:nvSpPr>
          <p:cNvPr id="39" name="Text Placeholder 38">
            <a:extLst>
              <a:ext uri="{FF2B5EF4-FFF2-40B4-BE49-F238E27FC236}">
                <a16:creationId xmlns:a16="http://schemas.microsoft.com/office/drawing/2014/main" id="{13A467B1-2248-804F-9DC1-8655B66ECCC1}"/>
              </a:ext>
            </a:extLst>
          </p:cNvPr>
          <p:cNvSpPr>
            <a:spLocks noGrp="1"/>
          </p:cNvSpPr>
          <p:nvPr>
            <p:ph type="body" sz="quarter" idx="20"/>
          </p:nvPr>
        </p:nvSpPr>
        <p:spPr>
          <a:xfrm>
            <a:off x="1119600" y="9668114"/>
            <a:ext cx="15835313" cy="849007"/>
          </a:xfrm>
        </p:spPr>
        <p:txBody>
          <a:bodyPr/>
          <a:lstStyle/>
          <a:p>
            <a:r>
              <a:rPr lang="en-US" dirty="0"/>
              <a:t>OBJECTIVES</a:t>
            </a:r>
          </a:p>
        </p:txBody>
      </p:sp>
      <p:sp>
        <p:nvSpPr>
          <p:cNvPr id="44" name="Text Placeholder 43">
            <a:extLst>
              <a:ext uri="{FF2B5EF4-FFF2-40B4-BE49-F238E27FC236}">
                <a16:creationId xmlns:a16="http://schemas.microsoft.com/office/drawing/2014/main" id="{3705DE42-08DF-CB40-90A6-746D38B2858F}"/>
              </a:ext>
            </a:extLst>
          </p:cNvPr>
          <p:cNvSpPr>
            <a:spLocks noGrp="1"/>
          </p:cNvSpPr>
          <p:nvPr>
            <p:ph type="body" sz="quarter" idx="24"/>
          </p:nvPr>
        </p:nvSpPr>
        <p:spPr>
          <a:xfrm>
            <a:off x="34287618" y="18317493"/>
            <a:ext cx="15842721" cy="849007"/>
          </a:xfrm>
        </p:spPr>
        <p:txBody>
          <a:bodyPr/>
          <a:lstStyle/>
          <a:p>
            <a:r>
              <a:rPr lang="en-US" dirty="0"/>
              <a:t>CONCLUSIONS</a:t>
            </a:r>
          </a:p>
        </p:txBody>
      </p:sp>
      <p:sp>
        <p:nvSpPr>
          <p:cNvPr id="45" name="Text Placeholder 44">
            <a:extLst>
              <a:ext uri="{FF2B5EF4-FFF2-40B4-BE49-F238E27FC236}">
                <a16:creationId xmlns:a16="http://schemas.microsoft.com/office/drawing/2014/main" id="{6F116291-B5C5-C044-8950-6F88CBD988D2}"/>
              </a:ext>
            </a:extLst>
          </p:cNvPr>
          <p:cNvSpPr>
            <a:spLocks noGrp="1"/>
          </p:cNvSpPr>
          <p:nvPr>
            <p:ph type="body" sz="quarter" idx="25"/>
          </p:nvPr>
        </p:nvSpPr>
        <p:spPr>
          <a:xfrm>
            <a:off x="34209617" y="19196863"/>
            <a:ext cx="15877183" cy="2848785"/>
          </a:xfrm>
        </p:spPr>
        <p:txBody>
          <a:bodyPr/>
          <a:lstStyle/>
          <a:p>
            <a:pPr algn="just"/>
            <a:r>
              <a:rPr lang="en-US" sz="3000" b="0" u="none" dirty="0">
                <a:latin typeface="Times New Roman"/>
                <a:cs typeface="Times New Roman"/>
              </a:rPr>
              <a:t>This project implemented an integrated genomic analysis pipeline with an evaluation function. The hypothesis has been tested by showing most output phylogenies are consistent with the designed tree. </a:t>
            </a:r>
            <a:r>
              <a:rPr lang="en-US" sz="3000" b="0" u="none">
                <a:latin typeface="Times New Roman"/>
                <a:cs typeface="Times New Roman"/>
              </a:rPr>
              <a:t>All the programs have been benchmarked by the designed tree with the given species. The results show </a:t>
            </a:r>
            <a:r>
              <a:rPr lang="en-US" sz="3000" b="0" u="none" dirty="0">
                <a:latin typeface="Times New Roman"/>
                <a:cs typeface="Times New Roman"/>
              </a:rPr>
              <a:t>our pipeline is efficient and accurate in genomic analysis and evaluation.</a:t>
            </a:r>
          </a:p>
          <a:p>
            <a:endParaRPr lang="en-US" dirty="0"/>
          </a:p>
        </p:txBody>
      </p:sp>
      <p:sp>
        <p:nvSpPr>
          <p:cNvPr id="46" name="Text Placeholder 45">
            <a:extLst>
              <a:ext uri="{FF2B5EF4-FFF2-40B4-BE49-F238E27FC236}">
                <a16:creationId xmlns:a16="http://schemas.microsoft.com/office/drawing/2014/main" id="{647397AB-8CE7-2A41-800F-8A17C1B82348}"/>
              </a:ext>
            </a:extLst>
          </p:cNvPr>
          <p:cNvSpPr>
            <a:spLocks noGrp="1"/>
          </p:cNvSpPr>
          <p:nvPr>
            <p:ph type="body" sz="quarter" idx="26"/>
          </p:nvPr>
        </p:nvSpPr>
        <p:spPr>
          <a:xfrm>
            <a:off x="34287618" y="21263932"/>
            <a:ext cx="15838701" cy="1125992"/>
          </a:xfrm>
        </p:spPr>
        <p:txBody>
          <a:bodyPr/>
          <a:lstStyle/>
          <a:p>
            <a:pPr algn="ctr"/>
            <a:r>
              <a:rPr lang="en-US" sz="4317" b="1" u="sng" dirty="0">
                <a:latin typeface="+mn-lt"/>
                <a:cs typeface="+mn-cs"/>
              </a:rPr>
              <a:t>REFERENCES</a:t>
            </a:r>
          </a:p>
        </p:txBody>
      </p:sp>
      <p:sp>
        <p:nvSpPr>
          <p:cNvPr id="47" name="Text Placeholder 46">
            <a:extLst>
              <a:ext uri="{FF2B5EF4-FFF2-40B4-BE49-F238E27FC236}">
                <a16:creationId xmlns:a16="http://schemas.microsoft.com/office/drawing/2014/main" id="{A1B7FFD6-5849-1248-9F1A-C6BDBA099958}"/>
              </a:ext>
            </a:extLst>
          </p:cNvPr>
          <p:cNvSpPr>
            <a:spLocks noGrp="1"/>
          </p:cNvSpPr>
          <p:nvPr>
            <p:ph type="body" sz="quarter" idx="27"/>
          </p:nvPr>
        </p:nvSpPr>
        <p:spPr>
          <a:xfrm>
            <a:off x="34228857" y="22452314"/>
            <a:ext cx="15838701" cy="2523760"/>
          </a:xfrm>
        </p:spPr>
        <p:txBody>
          <a:bodyPr/>
          <a:lstStyle/>
          <a:p>
            <a:pPr algn="just"/>
            <a:r>
              <a:rPr lang="en-US" sz="2000" b="0" u="none" dirty="0">
                <a:latin typeface="Times" pitchFamily="2" charset="0"/>
              </a:rPr>
              <a:t>[1] Javier A. </a:t>
            </a:r>
            <a:r>
              <a:rPr lang="en-US" sz="2000" b="0" u="none" dirty="0" err="1">
                <a:latin typeface="Times" pitchFamily="2" charset="0"/>
              </a:rPr>
              <a:t>Jaimes</a:t>
            </a:r>
            <a:r>
              <a:rPr lang="en-US" sz="2000" b="0" u="none" dirty="0">
                <a:latin typeface="Times" pitchFamily="2" charset="0"/>
              </a:rPr>
              <a:t>, Nicole M. André, Joshua S. </a:t>
            </a:r>
            <a:r>
              <a:rPr lang="en-US" sz="2000" b="0" u="none" dirty="0" err="1">
                <a:latin typeface="Times" pitchFamily="2" charset="0"/>
              </a:rPr>
              <a:t>Chappie</a:t>
            </a:r>
            <a:r>
              <a:rPr lang="en-US" sz="2000" b="0" u="none" dirty="0">
                <a:latin typeface="Times" pitchFamily="2" charset="0"/>
              </a:rPr>
              <a:t>, Jean K. Millet, and Gary R. Whittaker. Phylogenetic Analysis and Structural Modeling of SARS-CoV-2 Spike Protein Reveals an Evolutionary Distinct and Proteolytically Sensitive Activation Loop. </a:t>
            </a:r>
            <a:r>
              <a:rPr lang="en-US" sz="2000" b="0" i="1" u="none" dirty="0">
                <a:latin typeface="Times" pitchFamily="2" charset="0"/>
              </a:rPr>
              <a:t>Journal of Molecular Biology</a:t>
            </a:r>
            <a:r>
              <a:rPr lang="en-US" sz="2000" b="0" u="none" dirty="0">
                <a:latin typeface="Times" pitchFamily="2" charset="0"/>
              </a:rPr>
              <a:t>, 2020.</a:t>
            </a:r>
          </a:p>
          <a:p>
            <a:pPr algn="just"/>
            <a:r>
              <a:rPr lang="en-US" sz="2000" b="0" u="none" dirty="0">
                <a:latin typeface="Times" pitchFamily="2" charset="0"/>
              </a:rPr>
              <a:t>[2] Colin J. </a:t>
            </a:r>
            <a:r>
              <a:rPr lang="en-US" sz="2000" b="0" u="none" dirty="0" err="1">
                <a:latin typeface="Times" pitchFamily="2" charset="0"/>
              </a:rPr>
              <a:t>Worby</a:t>
            </a:r>
            <a:r>
              <a:rPr lang="en-US" sz="2000" b="0" u="none" dirty="0">
                <a:latin typeface="Times" pitchFamily="2" charset="0"/>
              </a:rPr>
              <a:t>, Marc </a:t>
            </a:r>
            <a:r>
              <a:rPr lang="en-US" sz="2000" b="0" u="none" dirty="0" err="1">
                <a:latin typeface="Times" pitchFamily="2" charset="0"/>
              </a:rPr>
              <a:t>Lipsitch</a:t>
            </a:r>
            <a:r>
              <a:rPr lang="en-US" sz="2000" b="0" u="none" dirty="0">
                <a:latin typeface="Times" pitchFamily="2" charset="0"/>
              </a:rPr>
              <a:t>, and William P. </a:t>
            </a:r>
            <a:r>
              <a:rPr lang="en-US" sz="2000" b="0" u="none" dirty="0" err="1">
                <a:latin typeface="Times" pitchFamily="2" charset="0"/>
              </a:rPr>
              <a:t>Hanage</a:t>
            </a:r>
            <a:r>
              <a:rPr lang="en-US" sz="2000" b="0" u="none" dirty="0">
                <a:latin typeface="Times" pitchFamily="2" charset="0"/>
              </a:rPr>
              <a:t>. Shared Genomic Variants: Identification of Transmission Routes Using Pathogen Deep-Sequence Data. </a:t>
            </a:r>
            <a:r>
              <a:rPr lang="en-US" sz="2000" b="0" i="1" u="none" dirty="0">
                <a:latin typeface="Times" pitchFamily="2" charset="0"/>
              </a:rPr>
              <a:t>American Journal of Epidemiology</a:t>
            </a:r>
            <a:r>
              <a:rPr lang="en-US" sz="2000" b="0" u="none" dirty="0">
                <a:latin typeface="Times" pitchFamily="2" charset="0"/>
              </a:rPr>
              <a:t>, 186(10):1209–1216, 2017.</a:t>
            </a:r>
          </a:p>
          <a:p>
            <a:pPr algn="just"/>
            <a:r>
              <a:rPr lang="en-US" sz="2000" b="0" u="none" dirty="0">
                <a:latin typeface="Times" pitchFamily="2" charset="0"/>
              </a:rPr>
              <a:t>[3] Hong </a:t>
            </a:r>
            <a:r>
              <a:rPr lang="en-US" sz="2000" b="0" u="none" dirty="0" err="1">
                <a:latin typeface="Times" pitchFamily="2" charset="0"/>
              </a:rPr>
              <a:t>Guohu</a:t>
            </a:r>
            <a:r>
              <a:rPr lang="en-US" sz="2000" b="0" u="none" dirty="0">
                <a:latin typeface="Times" pitchFamily="2" charset="0"/>
              </a:rPr>
              <a:t>, Guan Qing, and Mao Qing. Spread dynamics of SARS-CoV-2 epidemic in China: a phylogenetic analysis. </a:t>
            </a:r>
            <a:r>
              <a:rPr lang="en-US" sz="2000" b="0" i="1" u="none" dirty="0" err="1">
                <a:latin typeface="Times" pitchFamily="2" charset="0"/>
              </a:rPr>
              <a:t>medRxiv</a:t>
            </a:r>
            <a:r>
              <a:rPr lang="en-US" sz="2000" b="0" u="none" dirty="0">
                <a:latin typeface="Times" pitchFamily="2" charset="0"/>
              </a:rPr>
              <a:t>, 2020.</a:t>
            </a:r>
          </a:p>
          <a:p>
            <a:pPr algn="just"/>
            <a:r>
              <a:rPr lang="en-US" sz="2000" b="0" u="none" dirty="0">
                <a:latin typeface="Times" pitchFamily="2" charset="0"/>
              </a:rPr>
              <a:t>[4] Todd J </a:t>
            </a:r>
            <a:r>
              <a:rPr lang="en-US" sz="2000" b="0" u="none" dirty="0" err="1">
                <a:latin typeface="Times" pitchFamily="2" charset="0"/>
              </a:rPr>
              <a:t>Treangen</a:t>
            </a:r>
            <a:r>
              <a:rPr lang="en-US" sz="2000" b="0" u="none" dirty="0">
                <a:latin typeface="Times" pitchFamily="2" charset="0"/>
              </a:rPr>
              <a:t>, Brian D </a:t>
            </a:r>
            <a:r>
              <a:rPr lang="en-US" sz="2000" b="0" u="none" dirty="0" err="1">
                <a:latin typeface="Times" pitchFamily="2" charset="0"/>
              </a:rPr>
              <a:t>Ondov</a:t>
            </a:r>
            <a:r>
              <a:rPr lang="en-US" sz="2000" b="0" u="none" dirty="0">
                <a:latin typeface="Times" pitchFamily="2" charset="0"/>
              </a:rPr>
              <a:t>, Sergey </a:t>
            </a:r>
            <a:r>
              <a:rPr lang="en-US" sz="2000" b="0" u="none" dirty="0" err="1">
                <a:latin typeface="Times" pitchFamily="2" charset="0"/>
              </a:rPr>
              <a:t>Koren</a:t>
            </a:r>
            <a:r>
              <a:rPr lang="en-US" sz="2000" b="0" u="none" dirty="0">
                <a:latin typeface="Times" pitchFamily="2" charset="0"/>
              </a:rPr>
              <a:t>, and Adam M </a:t>
            </a:r>
            <a:r>
              <a:rPr lang="en-US" sz="2000" b="0" u="none" dirty="0" err="1">
                <a:latin typeface="Times" pitchFamily="2" charset="0"/>
              </a:rPr>
              <a:t>Phillippy</a:t>
            </a:r>
            <a:r>
              <a:rPr lang="en-US" sz="2000" b="0" u="none" dirty="0">
                <a:latin typeface="Times" pitchFamily="2" charset="0"/>
              </a:rPr>
              <a:t>. The harvest suite for rapid core-genome alignment and visualization of thousands of intraspecific microbial genomes. </a:t>
            </a:r>
            <a:r>
              <a:rPr lang="en-US" sz="2000" b="0" i="1" u="none" dirty="0">
                <a:latin typeface="Times" pitchFamily="2" charset="0"/>
              </a:rPr>
              <a:t>Genome biology</a:t>
            </a:r>
            <a:r>
              <a:rPr lang="en-US" sz="2000" b="0" u="none" dirty="0">
                <a:latin typeface="Times" pitchFamily="2" charset="0"/>
              </a:rPr>
              <a:t>, 15(11):524, 2014</a:t>
            </a:r>
            <a:r>
              <a:rPr lang="en-US" sz="2000" b="0" u="none" dirty="0"/>
              <a:t>.</a:t>
            </a:r>
            <a:endParaRPr lang="en-US" sz="2000" b="0" u="none" dirty="0">
              <a:latin typeface="Times" pitchFamily="2" charset="0"/>
            </a:endParaRPr>
          </a:p>
        </p:txBody>
      </p:sp>
      <p:sp>
        <p:nvSpPr>
          <p:cNvPr id="50" name="Text Placeholder 49">
            <a:extLst>
              <a:ext uri="{FF2B5EF4-FFF2-40B4-BE49-F238E27FC236}">
                <a16:creationId xmlns:a16="http://schemas.microsoft.com/office/drawing/2014/main" id="{99B66CBE-8F0C-5C49-8A1C-91D3880D9C02}"/>
              </a:ext>
            </a:extLst>
          </p:cNvPr>
          <p:cNvSpPr>
            <a:spLocks noGrp="1"/>
          </p:cNvSpPr>
          <p:nvPr>
            <p:ph type="body" sz="quarter" idx="30"/>
          </p:nvPr>
        </p:nvSpPr>
        <p:spPr>
          <a:xfrm>
            <a:off x="15040817" y="2364028"/>
            <a:ext cx="22600709" cy="1008526"/>
          </a:xfrm>
        </p:spPr>
        <p:txBody>
          <a:bodyPr>
            <a:normAutofit fontScale="92500" lnSpcReduction="20000"/>
          </a:bodyPr>
          <a:lstStyle/>
          <a:p>
            <a:r>
              <a:rPr lang="en-US" sz="4700" baseline="30000" dirty="0">
                <a:solidFill>
                  <a:schemeClr val="bg1"/>
                </a:solidFill>
                <a:latin typeface="+mj-lt"/>
                <a:cs typeface="+mn-cs"/>
              </a:rPr>
              <a:t>1</a:t>
            </a:r>
            <a:r>
              <a:rPr lang="en-US" sz="4700" dirty="0">
                <a:solidFill>
                  <a:schemeClr val="bg1"/>
                </a:solidFill>
                <a:latin typeface="+mj-lt"/>
                <a:cs typeface="+mn-cs"/>
              </a:rPr>
              <a:t>Rice University, Department</a:t>
            </a:r>
            <a:r>
              <a:rPr lang="en-US" dirty="0"/>
              <a:t> </a:t>
            </a:r>
            <a:r>
              <a:rPr lang="en-US" sz="4700" dirty="0">
                <a:solidFill>
                  <a:schemeClr val="bg1"/>
                </a:solidFill>
                <a:latin typeface="+mj-lt"/>
                <a:cs typeface="+mn-cs"/>
              </a:rPr>
              <a:t>of Computer Science, 6100 Main St., Houston, TX 77005-1827</a:t>
            </a:r>
          </a:p>
          <a:p>
            <a:endParaRPr lang="en-US" dirty="0"/>
          </a:p>
        </p:txBody>
      </p:sp>
      <p:sp>
        <p:nvSpPr>
          <p:cNvPr id="51" name="Text Placeholder 50">
            <a:extLst>
              <a:ext uri="{FF2B5EF4-FFF2-40B4-BE49-F238E27FC236}">
                <a16:creationId xmlns:a16="http://schemas.microsoft.com/office/drawing/2014/main" id="{D75E3D18-6C08-A04E-A3CD-208DBA454172}"/>
              </a:ext>
            </a:extLst>
          </p:cNvPr>
          <p:cNvSpPr>
            <a:spLocks noGrp="1"/>
          </p:cNvSpPr>
          <p:nvPr>
            <p:ph type="body" sz="quarter" idx="150"/>
          </p:nvPr>
        </p:nvSpPr>
        <p:spPr>
          <a:xfrm>
            <a:off x="6872681" y="1653453"/>
            <a:ext cx="37332129" cy="710056"/>
          </a:xfrm>
        </p:spPr>
        <p:txBody>
          <a:bodyPr>
            <a:normAutofit fontScale="92500" lnSpcReduction="20000"/>
          </a:bodyPr>
          <a:lstStyle/>
          <a:p>
            <a:r>
              <a:rPr lang="en-US" dirty="0"/>
              <a:t>C.Liao</a:t>
            </a:r>
            <a:r>
              <a:rPr lang="en-US" baseline="30000" dirty="0"/>
              <a:t>1</a:t>
            </a:r>
            <a:r>
              <a:rPr lang="en-US" dirty="0"/>
              <a:t>, D.Albin</a:t>
            </a:r>
            <a:r>
              <a:rPr lang="en-US" baseline="30000" dirty="0"/>
              <a:t>1</a:t>
            </a:r>
            <a:r>
              <a:rPr lang="en-US" dirty="0"/>
              <a:t>, B.Kille</a:t>
            </a:r>
            <a:r>
              <a:rPr lang="en-US" baseline="30000" dirty="0"/>
              <a:t>1</a:t>
            </a:r>
            <a:r>
              <a:rPr lang="en-US" dirty="0"/>
              <a:t>, Y.Liu</a:t>
            </a:r>
            <a:r>
              <a:rPr lang="en-US" baseline="30000" dirty="0"/>
              <a:t>1</a:t>
            </a:r>
            <a:r>
              <a:rPr lang="en-US" dirty="0"/>
              <a:t>, Y.Fu</a:t>
            </a:r>
            <a:r>
              <a:rPr lang="en-US" baseline="30000" dirty="0"/>
              <a:t>1</a:t>
            </a:r>
            <a:r>
              <a:rPr lang="en-US" dirty="0"/>
              <a:t>, M.Nute</a:t>
            </a:r>
            <a:r>
              <a:rPr lang="en-US" baseline="30000" dirty="0"/>
              <a:t>1</a:t>
            </a:r>
            <a:r>
              <a:rPr lang="en-US" dirty="0"/>
              <a:t>, R.A.L.Elworth</a:t>
            </a:r>
            <a:r>
              <a:rPr lang="en-US" baseline="30000" dirty="0"/>
              <a:t>1</a:t>
            </a:r>
            <a:r>
              <a:rPr lang="en-US" dirty="0"/>
              <a:t>, T.Treangen</a:t>
            </a:r>
            <a:r>
              <a:rPr lang="en-US" baseline="30000" dirty="0"/>
              <a:t>1*</a:t>
            </a:r>
          </a:p>
          <a:p>
            <a:endParaRPr lang="en-US" baseline="30000" dirty="0"/>
          </a:p>
          <a:p>
            <a:endParaRPr lang="en-US" sz="5100" dirty="0"/>
          </a:p>
        </p:txBody>
      </p:sp>
      <p:sp>
        <p:nvSpPr>
          <p:cNvPr id="52" name="Text Placeholder 51">
            <a:extLst>
              <a:ext uri="{FF2B5EF4-FFF2-40B4-BE49-F238E27FC236}">
                <a16:creationId xmlns:a16="http://schemas.microsoft.com/office/drawing/2014/main" id="{CD69C0A5-E4AB-054B-9CB4-027A519A58A5}"/>
              </a:ext>
            </a:extLst>
          </p:cNvPr>
          <p:cNvSpPr>
            <a:spLocks noGrp="1"/>
          </p:cNvSpPr>
          <p:nvPr>
            <p:ph type="body" sz="quarter" idx="151"/>
          </p:nvPr>
        </p:nvSpPr>
        <p:spPr>
          <a:xfrm>
            <a:off x="1590261" y="248570"/>
            <a:ext cx="48358839" cy="991967"/>
          </a:xfrm>
        </p:spPr>
        <p:txBody>
          <a:bodyPr>
            <a:noAutofit/>
          </a:bodyPr>
          <a:lstStyle/>
          <a:p>
            <a:r>
              <a:rPr lang="en-US" b="0" dirty="0"/>
              <a:t> </a:t>
            </a:r>
            <a:r>
              <a:rPr lang="en-US" sz="7700" b="0" dirty="0" err="1"/>
              <a:t>VariPhyer</a:t>
            </a:r>
            <a:r>
              <a:rPr lang="en-US" sz="7700" b="0" dirty="0"/>
              <a:t>: A Modular Computational Platform for Verifying Microbial Phylogenetic Variant Analyses</a:t>
            </a:r>
          </a:p>
          <a:p>
            <a:endParaRPr lang="en-US" sz="7700" dirty="0"/>
          </a:p>
        </p:txBody>
      </p:sp>
      <p:pic>
        <p:nvPicPr>
          <p:cNvPr id="56" name="Content Placeholder 4" descr="A close up of text on a black background&#10;&#10;Description automatically generated">
            <a:extLst>
              <a:ext uri="{FF2B5EF4-FFF2-40B4-BE49-F238E27FC236}">
                <a16:creationId xmlns:a16="http://schemas.microsoft.com/office/drawing/2014/main" id="{932E2B8F-DC2A-2248-8E0E-C6DB6D61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9780" y="21746780"/>
            <a:ext cx="6510391" cy="5176017"/>
          </a:xfrm>
          <a:prstGeom prst="rect">
            <a:avLst/>
          </a:prstGeom>
        </p:spPr>
      </p:pic>
      <p:sp>
        <p:nvSpPr>
          <p:cNvPr id="65" name="TextBox 64">
            <a:extLst>
              <a:ext uri="{FF2B5EF4-FFF2-40B4-BE49-F238E27FC236}">
                <a16:creationId xmlns:a16="http://schemas.microsoft.com/office/drawing/2014/main" id="{F941C3DA-97B5-7148-9E43-DBAF1834EBD8}"/>
              </a:ext>
            </a:extLst>
          </p:cNvPr>
          <p:cNvSpPr txBox="1"/>
          <p:nvPr/>
        </p:nvSpPr>
        <p:spPr>
          <a:xfrm>
            <a:off x="24760352" y="21677135"/>
            <a:ext cx="8157125" cy="4939622"/>
          </a:xfrm>
          <a:prstGeom prst="rect">
            <a:avLst/>
          </a:prstGeom>
          <a:noFill/>
        </p:spPr>
        <p:txBody>
          <a:bodyPr wrap="square" lIns="91440" tIns="45720" rIns="91440" bIns="45720" rtlCol="0" anchor="t">
            <a:spAutoFit/>
          </a:bodyPr>
          <a:lstStyle/>
          <a:p>
            <a:pPr algn="just"/>
            <a:r>
              <a:rPr lang="en-US" sz="2800" dirty="0">
                <a:latin typeface="Times New Roman"/>
                <a:cs typeface="Times New Roman"/>
              </a:rPr>
              <a:t>Figure 3. The ground truth tree and the associated genomes.</a:t>
            </a:r>
          </a:p>
          <a:p>
            <a:pPr algn="just"/>
            <a:r>
              <a:rPr lang="en-US" sz="3200" dirty="0">
                <a:latin typeface="Times New Roman"/>
                <a:cs typeface="Times New Roman"/>
              </a:rPr>
              <a:t>•A balanced binary tree of 32 leaf taxa with a root of the original reference.  </a:t>
            </a:r>
          </a:p>
          <a:p>
            <a:pPr algn="just"/>
            <a:r>
              <a:rPr lang="en-US" sz="3200" dirty="0">
                <a:latin typeface="Times New Roman"/>
                <a:cs typeface="Times New Roman"/>
              </a:rPr>
              <a:t>•A medium mutation rate of 0.00001 mutations per base per branch is introduced with the HKY substitution model. </a:t>
            </a:r>
            <a:endParaRPr lang="en-US" sz="3033" dirty="0">
              <a:latin typeface="Times New Roman" pitchFamily="18" charset="0"/>
              <a:cs typeface="Times New Roman" pitchFamily="18" charset="0"/>
            </a:endParaRPr>
          </a:p>
          <a:p>
            <a:pPr algn="just"/>
            <a:r>
              <a:rPr lang="en-US" sz="3033" dirty="0">
                <a:latin typeface="Times New Roman" pitchFamily="18" charset="0"/>
                <a:cs typeface="Times New Roman" pitchFamily="18" charset="0"/>
              </a:rPr>
              <a:t>•A test dataset is simulated with Seq-gen and the Klebsiella Pneumoniae reference downloaded from NCBI </a:t>
            </a:r>
            <a:r>
              <a:rPr lang="en-US" sz="3033" dirty="0" err="1">
                <a:latin typeface="Times New Roman" pitchFamily="18" charset="0"/>
                <a:cs typeface="Times New Roman" pitchFamily="18" charset="0"/>
              </a:rPr>
              <a:t>RefSeq</a:t>
            </a:r>
            <a:r>
              <a:rPr lang="en-US" sz="3033" dirty="0">
                <a:latin typeface="Times New Roman" pitchFamily="18" charset="0"/>
                <a:cs typeface="Times New Roman" pitchFamily="18" charset="0"/>
              </a:rPr>
              <a:t>. </a:t>
            </a:r>
          </a:p>
        </p:txBody>
      </p:sp>
      <p:sp>
        <p:nvSpPr>
          <p:cNvPr id="32" name="Text Placeholder 39">
            <a:extLst>
              <a:ext uri="{FF2B5EF4-FFF2-40B4-BE49-F238E27FC236}">
                <a16:creationId xmlns:a16="http://schemas.microsoft.com/office/drawing/2014/main" id="{6101EE51-6B98-7744-A2D6-9F758AF1B680}"/>
              </a:ext>
            </a:extLst>
          </p:cNvPr>
          <p:cNvSpPr txBox="1">
            <a:spLocks/>
          </p:cNvSpPr>
          <p:nvPr/>
        </p:nvSpPr>
        <p:spPr>
          <a:xfrm>
            <a:off x="1119600" y="21189301"/>
            <a:ext cx="15645261" cy="5485963"/>
          </a:xfrm>
          <a:prstGeom prst="rect">
            <a:avLst/>
          </a:prstGeom>
        </p:spPr>
        <p:txBody>
          <a:bodyPr wrap="square" lIns="266687" tIns="266687" rIns="266687" bIns="266687"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033" dirty="0">
                <a:latin typeface="Times New Roman" pitchFamily="18" charset="0"/>
                <a:cs typeface="Times New Roman" pitchFamily="18" charset="0"/>
              </a:rPr>
              <a:t>We propose a benchmarking pipeline, </a:t>
            </a:r>
            <a:r>
              <a:rPr lang="en-US" sz="3033" dirty="0" err="1">
                <a:latin typeface="Times New Roman" pitchFamily="18" charset="0"/>
                <a:cs typeface="Times New Roman" pitchFamily="18" charset="0"/>
              </a:rPr>
              <a:t>VariPhyer</a:t>
            </a:r>
            <a:r>
              <a:rPr lang="en-US" sz="3033" dirty="0">
                <a:latin typeface="Times New Roman" pitchFamily="18" charset="0"/>
                <a:cs typeface="Times New Roman" pitchFamily="18" charset="0"/>
              </a:rPr>
              <a:t>, which is an end-to-end, comprehensive framework for microbial benchmarking of phylogenetic inference and variant calling from short reads, long reads, and assembled genomes with best practices. </a:t>
            </a:r>
          </a:p>
          <a:p>
            <a:pPr marL="457200" indent="-457200" algn="just">
              <a:buFont typeface="Arial" panose="020B0604020202020204" pitchFamily="34" charset="0"/>
              <a:buChar char="•"/>
            </a:pPr>
            <a:r>
              <a:rPr lang="en-US" sz="3000" dirty="0">
                <a:latin typeface="Times New Roman"/>
                <a:cs typeface="Times New Roman"/>
              </a:rPr>
              <a:t>Our hypothesis is the output phylogeny and variant calling should be close to the ground truth if there is no error in the pipeline. </a:t>
            </a:r>
            <a:endParaRPr lang="en-US" sz="30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3000" dirty="0">
                <a:latin typeface="Times New Roman"/>
                <a:cs typeface="Times New Roman"/>
              </a:rPr>
              <a:t>It was implemented in </a:t>
            </a:r>
            <a:r>
              <a:rPr lang="en-US" sz="3000" dirty="0" err="1">
                <a:latin typeface="Times New Roman"/>
                <a:cs typeface="Times New Roman"/>
              </a:rPr>
              <a:t>Nextflow</a:t>
            </a:r>
            <a:r>
              <a:rPr lang="en-US" sz="3000" dirty="0">
                <a:latin typeface="Times New Roman"/>
                <a:cs typeface="Times New Roman"/>
              </a:rPr>
              <a:t> with 32 software packages and 44 processes and uses designed variants and evolutionary relationships as ground truth. </a:t>
            </a:r>
            <a:endParaRPr lang="en-US" sz="30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3000" dirty="0">
                <a:latin typeface="Times New Roman"/>
                <a:cs typeface="Times New Roman"/>
              </a:rPr>
              <a:t>It simulates the pre-designed phylogeny and variants into the given genome, then uses the selected pipeline and evaluation matrix to compare the difference in terms of tree comparison and variant calling accuracy.</a:t>
            </a:r>
          </a:p>
        </p:txBody>
      </p:sp>
      <p:sp>
        <p:nvSpPr>
          <p:cNvPr id="33" name="Text Placeholder 40">
            <a:extLst>
              <a:ext uri="{FF2B5EF4-FFF2-40B4-BE49-F238E27FC236}">
                <a16:creationId xmlns:a16="http://schemas.microsoft.com/office/drawing/2014/main" id="{F7BF8720-0D42-A84B-9A55-21D10246092C}"/>
              </a:ext>
            </a:extLst>
          </p:cNvPr>
          <p:cNvSpPr txBox="1">
            <a:spLocks/>
          </p:cNvSpPr>
          <p:nvPr/>
        </p:nvSpPr>
        <p:spPr>
          <a:xfrm>
            <a:off x="18435584" y="4328642"/>
            <a:ext cx="14235166" cy="879783"/>
          </a:xfrm>
          <a:prstGeom prst="rect">
            <a:avLst/>
          </a:prstGeom>
          <a:noFill/>
        </p:spPr>
        <p:txBody>
          <a:bodyPr wrap="square" lIns="106675" tIns="106675" rIns="106675" bIns="106675"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317" dirty="0"/>
              <a:t>RESULTS</a:t>
            </a:r>
          </a:p>
        </p:txBody>
      </p:sp>
      <p:sp>
        <p:nvSpPr>
          <p:cNvPr id="54" name="Text Placeholder 38">
            <a:extLst>
              <a:ext uri="{FF2B5EF4-FFF2-40B4-BE49-F238E27FC236}">
                <a16:creationId xmlns:a16="http://schemas.microsoft.com/office/drawing/2014/main" id="{FA1CEE41-C371-674C-BA19-34ADB9348FD7}"/>
              </a:ext>
            </a:extLst>
          </p:cNvPr>
          <p:cNvSpPr txBox="1">
            <a:spLocks/>
          </p:cNvSpPr>
          <p:nvPr/>
        </p:nvSpPr>
        <p:spPr>
          <a:xfrm>
            <a:off x="1142628" y="19940002"/>
            <a:ext cx="15835313" cy="849007"/>
          </a:xfrm>
          <a:prstGeom prst="rect">
            <a:avLst/>
          </a:prstGeom>
          <a:noFill/>
        </p:spPr>
        <p:txBody>
          <a:bodyPr wrap="square" lIns="91436" tIns="91436" rIns="91436" bIns="91436" anchor="ctr" anchorCtr="0">
            <a:spAutoFit/>
          </a:bodyPr>
          <a:lstStyle>
            <a:lvl1pPr marL="0" indent="0" algn="ctr" defTabSz="5120530" rtl="0" eaLnBrk="1" latinLnBrk="0" hangingPunct="1">
              <a:spcBef>
                <a:spcPct val="20000"/>
              </a:spcBef>
              <a:buFont typeface="Arial" pitchFamily="34" charset="0"/>
              <a:buNone/>
              <a:defRPr sz="4317" b="1" u="sng" kern="1200" baseline="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r>
              <a:rPr lang="en-US" dirty="0"/>
              <a:t>METHODS</a:t>
            </a:r>
          </a:p>
        </p:txBody>
      </p:sp>
      <p:sp>
        <p:nvSpPr>
          <p:cNvPr id="9" name="Text Placeholder 8">
            <a:extLst>
              <a:ext uri="{FF2B5EF4-FFF2-40B4-BE49-F238E27FC236}">
                <a16:creationId xmlns:a16="http://schemas.microsoft.com/office/drawing/2014/main" id="{33240CC5-6CEE-B14B-9278-FBDA668C0DD2}"/>
              </a:ext>
            </a:extLst>
          </p:cNvPr>
          <p:cNvSpPr>
            <a:spLocks noGrp="1"/>
          </p:cNvSpPr>
          <p:nvPr>
            <p:ph type="body" sz="quarter" idx="21"/>
          </p:nvPr>
        </p:nvSpPr>
        <p:spPr>
          <a:xfrm>
            <a:off x="17852952" y="20282032"/>
            <a:ext cx="15833456" cy="1395103"/>
          </a:xfrm>
        </p:spPr>
        <p:txBody>
          <a:bodyPr wrap="square" lIns="228589" tIns="228589" rIns="228589" bIns="228589" anchor="t">
            <a:spAutoFit/>
          </a:bodyPr>
          <a:lstStyle/>
          <a:p>
            <a:r>
              <a:rPr lang="en-US" sz="2800" dirty="0">
                <a:latin typeface="Times New Roman"/>
                <a:cs typeface="Times New Roman"/>
              </a:rPr>
              <a:t>Figure 2. </a:t>
            </a:r>
            <a:r>
              <a:rPr lang="en-US" sz="2800" dirty="0" err="1">
                <a:latin typeface="Times New Roman"/>
                <a:cs typeface="Times New Roman"/>
              </a:rPr>
              <a:t>VariPhyer</a:t>
            </a:r>
            <a:r>
              <a:rPr lang="en-US" sz="2800" dirty="0">
                <a:latin typeface="Times New Roman"/>
                <a:cs typeface="Times New Roman"/>
              </a:rPr>
              <a:t> workflow. </a:t>
            </a:r>
            <a:r>
              <a:rPr lang="en-US" sz="2800" dirty="0" err="1">
                <a:latin typeface="Times New Roman"/>
                <a:cs typeface="Times New Roman"/>
              </a:rPr>
              <a:t>VariPhyer</a:t>
            </a:r>
            <a:r>
              <a:rPr lang="en-US" sz="2800" dirty="0">
                <a:latin typeface="Times New Roman"/>
                <a:cs typeface="Times New Roman"/>
              </a:rPr>
              <a:t> steps include: Simulate Reads,  Assemble Genomes, Genome Alignment, Phylogenetic Inference, Read Mapping, and Variant Calling steps</a:t>
            </a:r>
            <a:r>
              <a:rPr lang="en-US" sz="3000" dirty="0">
                <a:latin typeface="Times New Roman"/>
                <a:cs typeface="Times New Roman"/>
              </a:rPr>
              <a:t>. </a:t>
            </a:r>
            <a:endParaRPr lang="en-US" dirty="0"/>
          </a:p>
        </p:txBody>
      </p:sp>
      <p:pic>
        <p:nvPicPr>
          <p:cNvPr id="11" name="Picture 10" descr="A picture containing background pattern&#10;&#10;Description automatically generated">
            <a:extLst>
              <a:ext uri="{FF2B5EF4-FFF2-40B4-BE49-F238E27FC236}">
                <a16:creationId xmlns:a16="http://schemas.microsoft.com/office/drawing/2014/main" id="{35E7250C-4C22-9347-9B11-23597B59F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6592" y="10524377"/>
            <a:ext cx="13147362" cy="6108981"/>
          </a:xfrm>
          <a:prstGeom prst="rect">
            <a:avLst/>
          </a:prstGeom>
        </p:spPr>
      </p:pic>
      <p:sp>
        <p:nvSpPr>
          <p:cNvPr id="57" name="Text Placeholder 8">
            <a:extLst>
              <a:ext uri="{FF2B5EF4-FFF2-40B4-BE49-F238E27FC236}">
                <a16:creationId xmlns:a16="http://schemas.microsoft.com/office/drawing/2014/main" id="{46AA41F4-4CEF-E142-A0C5-4045D27C1918}"/>
              </a:ext>
            </a:extLst>
          </p:cNvPr>
          <p:cNvSpPr txBox="1">
            <a:spLocks/>
          </p:cNvSpPr>
          <p:nvPr/>
        </p:nvSpPr>
        <p:spPr>
          <a:xfrm>
            <a:off x="34310878" y="16569466"/>
            <a:ext cx="15307925" cy="1754304"/>
          </a:xfrm>
          <a:prstGeom prst="rect">
            <a:avLst/>
          </a:prstGeom>
        </p:spPr>
        <p:txBody>
          <a:bodyPr wrap="square" lIns="228589" tIns="228589" rIns="228589" bIns="228589" anchor="t">
            <a:spAutoFit/>
          </a:bodyPr>
          <a:lstStyle>
            <a:lvl1pPr marL="0" indent="0" algn="l" defTabSz="5120530" rtl="0" eaLnBrk="1" latinLnBrk="0" hangingPunct="1">
              <a:spcBef>
                <a:spcPct val="20000"/>
              </a:spcBef>
              <a:buFont typeface="Arial" pitchFamily="34" charset="0"/>
              <a:buNone/>
              <a:defRPr sz="3033" kern="1200">
                <a:solidFill>
                  <a:schemeClr val="tx1"/>
                </a:solidFill>
                <a:latin typeface="Times New Roman" pitchFamily="18" charset="0"/>
                <a:ea typeface="+mn-ea"/>
                <a:cs typeface="Times New Roman" pitchFamily="18" charset="0"/>
              </a:defRPr>
            </a:lvl1pPr>
            <a:lvl2pPr marL="1733512" indent="-666735"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2pPr>
            <a:lvl3pPr marL="2400248" indent="-666735"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3pPr>
            <a:lvl4pPr marL="3133658" indent="-733410"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4pPr>
            <a:lvl5pPr marL="3667047" indent="-533388"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r>
              <a:rPr lang="en-US" sz="2800" dirty="0">
                <a:latin typeface="Times New Roman"/>
                <a:cs typeface="Times New Roman"/>
              </a:rPr>
              <a:t>Figure 4. 33-way genome alignment and phylogeny as visualized by </a:t>
            </a:r>
            <a:r>
              <a:rPr lang="en-US" sz="2800" dirty="0" err="1">
                <a:latin typeface="Times New Roman"/>
                <a:cs typeface="Times New Roman"/>
              </a:rPr>
              <a:t>Gingr</a:t>
            </a:r>
            <a:r>
              <a:rPr lang="en-US" sz="2800" dirty="0">
                <a:latin typeface="Times New Roman"/>
                <a:cs typeface="Times New Roman"/>
              </a:rPr>
              <a:t> [4]. (a) is the .</a:t>
            </a:r>
            <a:r>
              <a:rPr lang="en-US" sz="2800" dirty="0" err="1">
                <a:latin typeface="Times New Roman"/>
                <a:cs typeface="Times New Roman"/>
              </a:rPr>
              <a:t>ggr</a:t>
            </a:r>
            <a:r>
              <a:rPr lang="en-US" sz="2800" dirty="0">
                <a:latin typeface="Times New Roman"/>
                <a:cs typeface="Times New Roman"/>
              </a:rPr>
              <a:t> and .tree file of the </a:t>
            </a:r>
            <a:r>
              <a:rPr lang="en-US" sz="2800" dirty="0" err="1">
                <a:latin typeface="Times New Roman"/>
                <a:cs typeface="Times New Roman"/>
              </a:rPr>
              <a:t>Canu</a:t>
            </a:r>
            <a:r>
              <a:rPr lang="en-US" sz="2800" dirty="0">
                <a:latin typeface="Times New Roman"/>
                <a:cs typeface="Times New Roman"/>
              </a:rPr>
              <a:t> </a:t>
            </a:r>
            <a:r>
              <a:rPr lang="en-US" sz="2800" dirty="0" err="1">
                <a:latin typeface="Times New Roman"/>
                <a:cs typeface="Times New Roman"/>
              </a:rPr>
              <a:t>Parsnp</a:t>
            </a:r>
            <a:r>
              <a:rPr lang="en-US" sz="2800" dirty="0">
                <a:latin typeface="Times New Roman"/>
                <a:cs typeface="Times New Roman"/>
              </a:rPr>
              <a:t> pipeline, (b) is from the Spades </a:t>
            </a:r>
            <a:r>
              <a:rPr lang="en-US" sz="2800" dirty="0" err="1">
                <a:latin typeface="Times New Roman"/>
                <a:cs typeface="Times New Roman"/>
              </a:rPr>
              <a:t>Parsnp</a:t>
            </a:r>
            <a:r>
              <a:rPr lang="en-US" sz="2800" dirty="0">
                <a:latin typeface="Times New Roman"/>
                <a:cs typeface="Times New Roman"/>
              </a:rPr>
              <a:t> pipeline. Branch lengths from the </a:t>
            </a:r>
            <a:r>
              <a:rPr lang="en-US" sz="2800" dirty="0" err="1">
                <a:latin typeface="Times New Roman"/>
                <a:cs typeface="Times New Roman"/>
              </a:rPr>
              <a:t>Canu</a:t>
            </a:r>
            <a:r>
              <a:rPr lang="en-US" sz="2800" dirty="0">
                <a:latin typeface="Times New Roman"/>
                <a:cs typeface="Times New Roman"/>
              </a:rPr>
              <a:t> </a:t>
            </a:r>
            <a:r>
              <a:rPr lang="en-US" sz="2800" dirty="0" err="1">
                <a:latin typeface="Times New Roman"/>
                <a:cs typeface="Times New Roman"/>
              </a:rPr>
              <a:t>Parsnp</a:t>
            </a:r>
            <a:r>
              <a:rPr lang="en-US" sz="2800" dirty="0">
                <a:latin typeface="Times New Roman"/>
                <a:cs typeface="Times New Roman"/>
              </a:rPr>
              <a:t> pipeline are more accurate compared to the Spades </a:t>
            </a:r>
            <a:r>
              <a:rPr lang="en-US" sz="2800" dirty="0" err="1">
                <a:latin typeface="Times New Roman"/>
                <a:cs typeface="Times New Roman"/>
              </a:rPr>
              <a:t>Parsnp</a:t>
            </a:r>
            <a:r>
              <a:rPr lang="en-US" sz="2800" dirty="0">
                <a:latin typeface="Times New Roman"/>
                <a:cs typeface="Times New Roman"/>
              </a:rPr>
              <a:t> pipeline.</a:t>
            </a:r>
          </a:p>
        </p:txBody>
      </p:sp>
      <p:pic>
        <p:nvPicPr>
          <p:cNvPr id="13" name="Picture 12" descr="A picture containing background pattern&#10;&#10;Description automatically generated">
            <a:extLst>
              <a:ext uri="{FF2B5EF4-FFF2-40B4-BE49-F238E27FC236}">
                <a16:creationId xmlns:a16="http://schemas.microsoft.com/office/drawing/2014/main" id="{FD1120DB-F9BA-E843-B581-B09D3C2855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6593" y="4629345"/>
            <a:ext cx="13147362" cy="6108981"/>
          </a:xfrm>
          <a:prstGeom prst="rect">
            <a:avLst/>
          </a:prstGeom>
        </p:spPr>
      </p:pic>
      <p:sp>
        <p:nvSpPr>
          <p:cNvPr id="14" name="TextBox 13">
            <a:extLst>
              <a:ext uri="{FF2B5EF4-FFF2-40B4-BE49-F238E27FC236}">
                <a16:creationId xmlns:a16="http://schemas.microsoft.com/office/drawing/2014/main" id="{905A753E-9B71-7C4F-BC5B-4CD69318517F}"/>
              </a:ext>
            </a:extLst>
          </p:cNvPr>
          <p:cNvSpPr txBox="1"/>
          <p:nvPr/>
        </p:nvSpPr>
        <p:spPr>
          <a:xfrm>
            <a:off x="49006125" y="7543800"/>
            <a:ext cx="574196" cy="523220"/>
          </a:xfrm>
          <a:prstGeom prst="rect">
            <a:avLst/>
          </a:prstGeom>
          <a:noFill/>
        </p:spPr>
        <p:txBody>
          <a:bodyPr wrap="none" rtlCol="0">
            <a:spAutoFit/>
          </a:bodyPr>
          <a:lstStyle/>
          <a:p>
            <a:r>
              <a:rPr lang="en-US" sz="2800" dirty="0"/>
              <a:t>(a)</a:t>
            </a:r>
          </a:p>
        </p:txBody>
      </p:sp>
      <p:sp>
        <p:nvSpPr>
          <p:cNvPr id="15" name="TextBox 14">
            <a:extLst>
              <a:ext uri="{FF2B5EF4-FFF2-40B4-BE49-F238E27FC236}">
                <a16:creationId xmlns:a16="http://schemas.microsoft.com/office/drawing/2014/main" id="{A8553D86-B10E-5844-94DB-04E0FD853F11}"/>
              </a:ext>
            </a:extLst>
          </p:cNvPr>
          <p:cNvSpPr txBox="1"/>
          <p:nvPr/>
        </p:nvSpPr>
        <p:spPr>
          <a:xfrm>
            <a:off x="48920400" y="13515975"/>
            <a:ext cx="591829" cy="523220"/>
          </a:xfrm>
          <a:prstGeom prst="rect">
            <a:avLst/>
          </a:prstGeom>
          <a:noFill/>
        </p:spPr>
        <p:txBody>
          <a:bodyPr wrap="none" rtlCol="0">
            <a:spAutoFit/>
          </a:bodyPr>
          <a:lstStyle/>
          <a:p>
            <a:r>
              <a:rPr lang="en-US" sz="2800" dirty="0"/>
              <a:t>(b)</a:t>
            </a:r>
          </a:p>
        </p:txBody>
      </p:sp>
      <p:sp>
        <p:nvSpPr>
          <p:cNvPr id="17" name="Text Placeholder 16">
            <a:extLst>
              <a:ext uri="{FF2B5EF4-FFF2-40B4-BE49-F238E27FC236}">
                <a16:creationId xmlns:a16="http://schemas.microsoft.com/office/drawing/2014/main" id="{6AF13EDC-7F6A-BB4C-AA4C-7DFF949F5D9C}"/>
              </a:ext>
            </a:extLst>
          </p:cNvPr>
          <p:cNvSpPr>
            <a:spLocks noGrp="1"/>
          </p:cNvSpPr>
          <p:nvPr>
            <p:ph type="body" sz="quarter" idx="29"/>
          </p:nvPr>
        </p:nvSpPr>
        <p:spPr>
          <a:xfrm>
            <a:off x="34291638" y="25095975"/>
            <a:ext cx="15838701" cy="849007"/>
          </a:xfrm>
        </p:spPr>
        <p:txBody>
          <a:bodyPr/>
          <a:lstStyle/>
          <a:p>
            <a:r>
              <a:rPr lang="en-US" dirty="0"/>
              <a:t>SOURCE CODE</a:t>
            </a:r>
          </a:p>
        </p:txBody>
      </p:sp>
      <p:sp>
        <p:nvSpPr>
          <p:cNvPr id="61" name="Text Placeholder 46">
            <a:extLst>
              <a:ext uri="{FF2B5EF4-FFF2-40B4-BE49-F238E27FC236}">
                <a16:creationId xmlns:a16="http://schemas.microsoft.com/office/drawing/2014/main" id="{C8A64A54-6A64-7E4D-AD88-195A36158978}"/>
              </a:ext>
            </a:extLst>
          </p:cNvPr>
          <p:cNvSpPr txBox="1">
            <a:spLocks/>
          </p:cNvSpPr>
          <p:nvPr/>
        </p:nvSpPr>
        <p:spPr>
          <a:xfrm>
            <a:off x="34310879" y="25986050"/>
            <a:ext cx="15638222" cy="1132610"/>
          </a:xfrm>
          <a:prstGeom prst="rect">
            <a:avLst/>
          </a:prstGeom>
          <a:noFill/>
        </p:spPr>
        <p:txBody>
          <a:bodyPr wrap="square" lIns="91436" tIns="91436" rIns="91436" bIns="91436" anchor="ctr" anchorCtr="0">
            <a:spAutoFit/>
          </a:bodyPr>
          <a:lstStyle>
            <a:lvl1pPr marL="0" indent="0" algn="ctr" defTabSz="5120530" rtl="0" eaLnBrk="1" latinLnBrk="0" hangingPunct="1">
              <a:spcBef>
                <a:spcPct val="20000"/>
              </a:spcBef>
              <a:buFont typeface="Arial" pitchFamily="34" charset="0"/>
              <a:buNone/>
              <a:tabLst/>
              <a:defRPr sz="4317" b="1" u="sng" kern="1200" baseline="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r>
              <a:rPr lang="en-US" sz="2800" b="0" u="none" dirty="0">
                <a:latin typeface="Times" pitchFamily="2" charset="0"/>
              </a:rPr>
              <a:t>Gitlab: </a:t>
            </a:r>
            <a:r>
              <a:rPr lang="en-US" sz="2800" b="0" u="none" dirty="0">
                <a:latin typeface="Times" pitchFamily="2" charset="0"/>
                <a:hlinkClick r:id="rId6"/>
              </a:rPr>
              <a:t>https://gitlab.com/treangenlab/variphyer</a:t>
            </a:r>
            <a:endParaRPr lang="en-US" sz="2800" b="0" u="none" dirty="0">
              <a:latin typeface="Times" pitchFamily="2" charset="0"/>
            </a:endParaRPr>
          </a:p>
          <a:p>
            <a:r>
              <a:rPr lang="en-US" sz="2800" b="0" u="none" dirty="0">
                <a:latin typeface="Times" pitchFamily="2" charset="0"/>
              </a:rPr>
              <a:t>Email: cl117@rice.edu</a:t>
            </a:r>
          </a:p>
        </p:txBody>
      </p:sp>
      <p:pic>
        <p:nvPicPr>
          <p:cNvPr id="69" name="Content Placeholder 7" descr="A picture containing graphical user interface&#10;&#10;Description automatically generated">
            <a:extLst>
              <a:ext uri="{FF2B5EF4-FFF2-40B4-BE49-F238E27FC236}">
                <a16:creationId xmlns:a16="http://schemas.microsoft.com/office/drawing/2014/main" id="{D3F84462-DA86-884A-8886-BC1974E6E6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1969" y="15016468"/>
            <a:ext cx="11312354" cy="3233780"/>
          </a:xfrm>
          <a:prstGeom prst="rect">
            <a:avLst/>
          </a:prstGeom>
        </p:spPr>
      </p:pic>
      <p:sp>
        <p:nvSpPr>
          <p:cNvPr id="70" name="Text Placeholder 8">
            <a:extLst>
              <a:ext uri="{FF2B5EF4-FFF2-40B4-BE49-F238E27FC236}">
                <a16:creationId xmlns:a16="http://schemas.microsoft.com/office/drawing/2014/main" id="{CC38443B-91EC-1744-8CDA-68F9101DF1B7}"/>
              </a:ext>
            </a:extLst>
          </p:cNvPr>
          <p:cNvSpPr txBox="1">
            <a:spLocks/>
          </p:cNvSpPr>
          <p:nvPr/>
        </p:nvSpPr>
        <p:spPr>
          <a:xfrm>
            <a:off x="1391747" y="18551032"/>
            <a:ext cx="15249199" cy="1754304"/>
          </a:xfrm>
          <a:prstGeom prst="rect">
            <a:avLst/>
          </a:prstGeom>
        </p:spPr>
        <p:txBody>
          <a:bodyPr wrap="square" lIns="228589" tIns="228589" rIns="228589" bIns="228589" anchor="t">
            <a:spAutoFit/>
          </a:bodyPr>
          <a:lstStyle>
            <a:lvl1pPr marL="0" indent="0" algn="l" defTabSz="5120530" rtl="0" eaLnBrk="1" latinLnBrk="0" hangingPunct="1">
              <a:spcBef>
                <a:spcPct val="20000"/>
              </a:spcBef>
              <a:buFont typeface="Arial" pitchFamily="34" charset="0"/>
              <a:buNone/>
              <a:defRPr sz="3033" kern="1200">
                <a:solidFill>
                  <a:schemeClr val="tx1"/>
                </a:solidFill>
                <a:latin typeface="Times New Roman" pitchFamily="18" charset="0"/>
                <a:ea typeface="+mn-ea"/>
                <a:cs typeface="Times New Roman" pitchFamily="18" charset="0"/>
              </a:defRPr>
            </a:lvl1pPr>
            <a:lvl2pPr marL="1733512" indent="-666735"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2pPr>
            <a:lvl3pPr marL="2400248" indent="-666735"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3pPr>
            <a:lvl4pPr marL="3133658" indent="-733410"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4pPr>
            <a:lvl5pPr marL="3667047" indent="-533388"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r>
              <a:rPr lang="en-US" sz="2800" dirty="0">
                <a:latin typeface="Times New Roman"/>
                <a:cs typeface="Times New Roman"/>
              </a:rPr>
              <a:t>Figure 1. Comparison of the results of different variant calling pipelines for the same genome. Each red vertical bar is one allele for that position, the ratio of red to blue is the allele frequency compared to the reference base.</a:t>
            </a:r>
            <a:endParaRPr lang="en-US" sz="2800" dirty="0"/>
          </a:p>
        </p:txBody>
      </p:sp>
      <p:sp>
        <p:nvSpPr>
          <p:cNvPr id="71" name="Text Placeholder 8">
            <a:extLst>
              <a:ext uri="{FF2B5EF4-FFF2-40B4-BE49-F238E27FC236}">
                <a16:creationId xmlns:a16="http://schemas.microsoft.com/office/drawing/2014/main" id="{CD506B91-DD9C-0B4F-9964-97F1ED3F139F}"/>
              </a:ext>
            </a:extLst>
          </p:cNvPr>
          <p:cNvSpPr txBox="1">
            <a:spLocks/>
          </p:cNvSpPr>
          <p:nvPr/>
        </p:nvSpPr>
        <p:spPr>
          <a:xfrm>
            <a:off x="1727698" y="15935647"/>
            <a:ext cx="3549061" cy="2431413"/>
          </a:xfrm>
          <a:prstGeom prst="rect">
            <a:avLst/>
          </a:prstGeom>
        </p:spPr>
        <p:txBody>
          <a:bodyPr wrap="square" lIns="228589" tIns="228589" rIns="228589" bIns="228589">
            <a:spAutoFit/>
          </a:bodyPr>
          <a:lstStyle>
            <a:lvl1pPr marL="0" indent="0" algn="l" defTabSz="5120530" rtl="0" eaLnBrk="1" latinLnBrk="0" hangingPunct="1">
              <a:spcBef>
                <a:spcPct val="20000"/>
              </a:spcBef>
              <a:buFont typeface="Arial" pitchFamily="34" charset="0"/>
              <a:buNone/>
              <a:defRPr sz="3033" kern="1200">
                <a:solidFill>
                  <a:schemeClr val="tx1"/>
                </a:solidFill>
                <a:latin typeface="Times New Roman" pitchFamily="18" charset="0"/>
                <a:ea typeface="+mn-ea"/>
                <a:cs typeface="Times New Roman" pitchFamily="18" charset="0"/>
              </a:defRPr>
            </a:lvl1pPr>
            <a:lvl2pPr marL="1733512" indent="-666735"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2pPr>
            <a:lvl3pPr marL="2400248" indent="-666735"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3pPr>
            <a:lvl4pPr marL="3133658" indent="-733410"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4pPr>
            <a:lvl5pPr marL="3667047" indent="-533388" algn="l" defTabSz="5120530" rtl="0" eaLnBrk="1" latinLnBrk="0" hangingPunct="1">
              <a:spcBef>
                <a:spcPct val="20000"/>
              </a:spcBef>
              <a:buFont typeface="Arial" pitchFamily="34" charset="0"/>
              <a:buChar char="»"/>
              <a:defRPr sz="2917" kern="1200">
                <a:solidFill>
                  <a:schemeClr val="tx1"/>
                </a:solidFill>
                <a:latin typeface="Trebuchet MS" pitchFamily="34" charset="0"/>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r>
              <a:rPr lang="en-US" sz="1600" dirty="0" err="1"/>
              <a:t>breseqIllumina.vcf</a:t>
            </a:r>
            <a:r>
              <a:rPr lang="en-US" sz="1600" dirty="0"/>
              <a:t>, </a:t>
            </a:r>
          </a:p>
          <a:p>
            <a:r>
              <a:rPr lang="en-US" sz="1600" dirty="0" err="1"/>
              <a:t>lofreqMinimapIllumina.vcf</a:t>
            </a:r>
            <a:r>
              <a:rPr lang="en-US" sz="1600" dirty="0"/>
              <a:t>, </a:t>
            </a:r>
          </a:p>
          <a:p>
            <a:r>
              <a:rPr lang="en-US" sz="1600" dirty="0" err="1"/>
              <a:t>lofreqBowtieIllumina.vcf</a:t>
            </a:r>
            <a:r>
              <a:rPr lang="en-US" sz="1600" dirty="0"/>
              <a:t>, </a:t>
            </a:r>
          </a:p>
          <a:p>
            <a:r>
              <a:rPr lang="en-US" sz="1600" dirty="0" err="1"/>
              <a:t>lofreqNGMLRCCS.vcf</a:t>
            </a:r>
            <a:r>
              <a:rPr lang="en-US" sz="1600" dirty="0"/>
              <a:t>, </a:t>
            </a:r>
          </a:p>
          <a:p>
            <a:r>
              <a:rPr lang="en-US" sz="1600" dirty="0" err="1"/>
              <a:t>lofreqNGMLRCLR.vcf</a:t>
            </a:r>
            <a:r>
              <a:rPr lang="en-US" sz="1600" dirty="0"/>
              <a:t>, </a:t>
            </a:r>
          </a:p>
          <a:p>
            <a:r>
              <a:rPr lang="en-US" sz="1600" dirty="0" err="1"/>
              <a:t>lofreqMinimapCCS.vcf</a:t>
            </a:r>
            <a:r>
              <a:rPr lang="en-US" sz="1600" dirty="0"/>
              <a:t>, </a:t>
            </a:r>
            <a:r>
              <a:rPr lang="en-US" sz="1600" dirty="0" err="1"/>
              <a:t>lofreqMinimapCLR.vcf</a:t>
            </a:r>
            <a:r>
              <a:rPr lang="en-US" sz="1600" dirty="0"/>
              <a:t>. </a:t>
            </a:r>
          </a:p>
        </p:txBody>
      </p:sp>
      <p:pic>
        <p:nvPicPr>
          <p:cNvPr id="3" name="Picture 2" descr="Graphical user interface&#10;&#10;Description automatically generated">
            <a:extLst>
              <a:ext uri="{FF2B5EF4-FFF2-40B4-BE49-F238E27FC236}">
                <a16:creationId xmlns:a16="http://schemas.microsoft.com/office/drawing/2014/main" id="{3FFC4EDD-E5C2-AF49-B93A-4B881958D1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43380" y="5278070"/>
            <a:ext cx="13632986" cy="14934317"/>
          </a:xfrm>
          <a:prstGeom prst="rect">
            <a:avLst/>
          </a:prstGeom>
        </p:spPr>
      </p:pic>
      <p:sp>
        <p:nvSpPr>
          <p:cNvPr id="20" name="TextBox 19">
            <a:extLst>
              <a:ext uri="{FF2B5EF4-FFF2-40B4-BE49-F238E27FC236}">
                <a16:creationId xmlns:a16="http://schemas.microsoft.com/office/drawing/2014/main" id="{644F051C-DEC7-2745-8075-E94373D90518}"/>
              </a:ext>
            </a:extLst>
          </p:cNvPr>
          <p:cNvSpPr txBox="1"/>
          <p:nvPr/>
        </p:nvSpPr>
        <p:spPr>
          <a:xfrm>
            <a:off x="19933920" y="18446161"/>
            <a:ext cx="9646920" cy="138499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800"/>
              <a:t>Robinson Foulds Distance (RFD) Metric on tree topologies and branch lengths</a:t>
            </a:r>
          </a:p>
          <a:p>
            <a:pPr marL="342900" indent="-342900">
              <a:buFont typeface="Arial" panose="020B0604020202020204" pitchFamily="34" charset="0"/>
              <a:buChar char="•"/>
            </a:pPr>
            <a:r>
              <a:rPr lang="en-US" sz="2800" dirty="0"/>
              <a:t>Compare the RFD of the final phylogeny with the ground truth</a:t>
            </a:r>
          </a:p>
        </p:txBody>
      </p:sp>
      <p:graphicFrame>
        <p:nvGraphicFramePr>
          <p:cNvPr id="31" name="Table 4">
            <a:extLst>
              <a:ext uri="{FF2B5EF4-FFF2-40B4-BE49-F238E27FC236}">
                <a16:creationId xmlns:a16="http://schemas.microsoft.com/office/drawing/2014/main" id="{4332D86D-0F42-AB4D-AA0F-08ACEF863768}"/>
              </a:ext>
            </a:extLst>
          </p:cNvPr>
          <p:cNvGraphicFramePr>
            <a:graphicFrameLocks noGrp="1"/>
          </p:cNvGraphicFramePr>
          <p:nvPr>
            <p:extLst>
              <p:ext uri="{D42A27DB-BD31-4B8C-83A1-F6EECF244321}">
                <p14:modId xmlns:p14="http://schemas.microsoft.com/office/powerpoint/2010/main" val="1822215062"/>
              </p:ext>
            </p:extLst>
          </p:nvPr>
        </p:nvGraphicFramePr>
        <p:xfrm>
          <a:off x="45222845" y="10699376"/>
          <a:ext cx="3149600" cy="2373445"/>
        </p:xfrm>
        <a:graphic>
          <a:graphicData uri="http://schemas.openxmlformats.org/drawingml/2006/table">
            <a:tbl>
              <a:tblPr firstRow="1" bandRow="1">
                <a:tableStyleId>{8A107856-5554-42FB-B03E-39F5DBC370BA}</a:tableStyleId>
              </a:tblPr>
              <a:tblGrid>
                <a:gridCol w="2162719">
                  <a:extLst>
                    <a:ext uri="{9D8B030D-6E8A-4147-A177-3AD203B41FA5}">
                      <a16:colId xmlns:a16="http://schemas.microsoft.com/office/drawing/2014/main" val="1571490215"/>
                    </a:ext>
                  </a:extLst>
                </a:gridCol>
                <a:gridCol w="986881">
                  <a:extLst>
                    <a:ext uri="{9D8B030D-6E8A-4147-A177-3AD203B41FA5}">
                      <a16:colId xmlns:a16="http://schemas.microsoft.com/office/drawing/2014/main" val="4037937609"/>
                    </a:ext>
                  </a:extLst>
                </a:gridCol>
              </a:tblGrid>
              <a:tr h="474689">
                <a:tc>
                  <a:txBody>
                    <a:bodyPr/>
                    <a:lstStyle/>
                    <a:p>
                      <a:pPr rtl="0" fontAlgn="b"/>
                      <a:r>
                        <a:rPr lang="en-US" sz="1400" dirty="0" err="1">
                          <a:effectLst/>
                        </a:rPr>
                        <a:t>DifferentPhylogeneticInfo</a:t>
                      </a:r>
                      <a:endParaRPr lang="en-US" sz="1400" dirty="0">
                        <a:effectLst/>
                      </a:endParaRPr>
                    </a:p>
                  </a:txBody>
                  <a:tcPr marL="28575" marR="28575" marT="19050" marB="19050" anchor="b"/>
                </a:tc>
                <a:tc>
                  <a:txBody>
                    <a:bodyPr/>
                    <a:lstStyle/>
                    <a:p>
                      <a:pPr algn="r" rtl="0" fontAlgn="b"/>
                      <a:r>
                        <a:rPr lang="en-US" sz="1400" dirty="0">
                          <a:effectLst/>
                        </a:rPr>
                        <a:t>286.22</a:t>
                      </a:r>
                    </a:p>
                  </a:txBody>
                  <a:tcPr marL="28575" marR="28575" marT="19050" marB="19050" anchor="b"/>
                </a:tc>
                <a:extLst>
                  <a:ext uri="{0D108BD9-81ED-4DB2-BD59-A6C34878D82A}">
                    <a16:rowId xmlns:a16="http://schemas.microsoft.com/office/drawing/2014/main" val="2075202373"/>
                  </a:ext>
                </a:extLst>
              </a:tr>
              <a:tr h="474689">
                <a:tc>
                  <a:txBody>
                    <a:bodyPr/>
                    <a:lstStyle/>
                    <a:p>
                      <a:pPr rtl="0" fontAlgn="b"/>
                      <a:r>
                        <a:rPr lang="en-US" sz="1600">
                          <a:effectLst/>
                        </a:rPr>
                        <a:t>PhylogeneticInfoDistance</a:t>
                      </a:r>
                    </a:p>
                  </a:txBody>
                  <a:tcPr marL="28575" marR="28575" marT="19050" marB="19050" anchor="b"/>
                </a:tc>
                <a:tc>
                  <a:txBody>
                    <a:bodyPr/>
                    <a:lstStyle/>
                    <a:p>
                      <a:pPr algn="r" rtl="0" fontAlgn="b"/>
                      <a:r>
                        <a:rPr lang="en-US" sz="1600" dirty="0">
                          <a:effectLst/>
                        </a:rPr>
                        <a:t>286.22</a:t>
                      </a:r>
                    </a:p>
                  </a:txBody>
                  <a:tcPr marL="28575" marR="28575" marT="19050" marB="19050" anchor="b"/>
                </a:tc>
                <a:extLst>
                  <a:ext uri="{0D108BD9-81ED-4DB2-BD59-A6C34878D82A}">
                    <a16:rowId xmlns:a16="http://schemas.microsoft.com/office/drawing/2014/main" val="870248469"/>
                  </a:ext>
                </a:extLst>
              </a:tr>
              <a:tr h="474689">
                <a:tc>
                  <a:txBody>
                    <a:bodyPr/>
                    <a:lstStyle/>
                    <a:p>
                      <a:pPr rtl="0" fontAlgn="b"/>
                      <a:r>
                        <a:rPr lang="en-US" sz="1600">
                          <a:effectLst/>
                        </a:rPr>
                        <a:t>JaccardRobinsonFoulds</a:t>
                      </a:r>
                    </a:p>
                  </a:txBody>
                  <a:tcPr marL="28575" marR="28575" marT="19050" marB="19050" anchor="b"/>
                </a:tc>
                <a:tc>
                  <a:txBody>
                    <a:bodyPr/>
                    <a:lstStyle/>
                    <a:p>
                      <a:pPr algn="r" rtl="0" fontAlgn="b"/>
                      <a:r>
                        <a:rPr lang="en-US" sz="1600" dirty="0">
                          <a:effectLst/>
                        </a:rPr>
                        <a:t>19.31</a:t>
                      </a:r>
                    </a:p>
                  </a:txBody>
                  <a:tcPr marL="28575" marR="28575" marT="19050" marB="19050" anchor="b"/>
                </a:tc>
                <a:extLst>
                  <a:ext uri="{0D108BD9-81ED-4DB2-BD59-A6C34878D82A}">
                    <a16:rowId xmlns:a16="http://schemas.microsoft.com/office/drawing/2014/main" val="2164502215"/>
                  </a:ext>
                </a:extLst>
              </a:tr>
              <a:tr h="474689">
                <a:tc>
                  <a:txBody>
                    <a:bodyPr/>
                    <a:lstStyle/>
                    <a:p>
                      <a:pPr rtl="0" fontAlgn="b"/>
                      <a:r>
                        <a:rPr lang="en-US" sz="1600">
                          <a:effectLst/>
                        </a:rPr>
                        <a:t>PathDist</a:t>
                      </a:r>
                    </a:p>
                  </a:txBody>
                  <a:tcPr marL="28575" marR="28575" marT="19050" marB="19050" anchor="b"/>
                </a:tc>
                <a:tc>
                  <a:txBody>
                    <a:bodyPr/>
                    <a:lstStyle/>
                    <a:p>
                      <a:pPr algn="r" rtl="0" fontAlgn="b"/>
                      <a:r>
                        <a:rPr lang="en-US" sz="1600">
                          <a:effectLst/>
                        </a:rPr>
                        <a:t>54.99</a:t>
                      </a:r>
                    </a:p>
                  </a:txBody>
                  <a:tcPr marL="28575" marR="28575" marT="19050" marB="19050" anchor="b"/>
                </a:tc>
                <a:extLst>
                  <a:ext uri="{0D108BD9-81ED-4DB2-BD59-A6C34878D82A}">
                    <a16:rowId xmlns:a16="http://schemas.microsoft.com/office/drawing/2014/main" val="2780076745"/>
                  </a:ext>
                </a:extLst>
              </a:tr>
              <a:tr h="474689">
                <a:tc>
                  <a:txBody>
                    <a:bodyPr/>
                    <a:lstStyle/>
                    <a:p>
                      <a:pPr rtl="0" fontAlgn="b"/>
                      <a:r>
                        <a:rPr lang="en-US" sz="1600">
                          <a:effectLst/>
                        </a:rPr>
                        <a:t>RobinsonFoulds</a:t>
                      </a:r>
                    </a:p>
                  </a:txBody>
                  <a:tcPr marL="28575" marR="28575" marT="19050" marB="19050" anchor="b"/>
                </a:tc>
                <a:tc>
                  <a:txBody>
                    <a:bodyPr/>
                    <a:lstStyle/>
                    <a:p>
                      <a:pPr algn="r" rtl="0" fontAlgn="b"/>
                      <a:r>
                        <a:rPr lang="en-US" sz="1600" dirty="0">
                          <a:effectLst/>
                        </a:rPr>
                        <a:t>32</a:t>
                      </a:r>
                    </a:p>
                  </a:txBody>
                  <a:tcPr marL="28575" marR="28575" marT="19050" marB="19050" anchor="b"/>
                </a:tc>
                <a:extLst>
                  <a:ext uri="{0D108BD9-81ED-4DB2-BD59-A6C34878D82A}">
                    <a16:rowId xmlns:a16="http://schemas.microsoft.com/office/drawing/2014/main" val="2800973589"/>
                  </a:ext>
                </a:extLst>
              </a:tr>
            </a:tbl>
          </a:graphicData>
        </a:graphic>
      </p:graphicFrame>
      <p:graphicFrame>
        <p:nvGraphicFramePr>
          <p:cNvPr id="34" name="Table 4">
            <a:extLst>
              <a:ext uri="{FF2B5EF4-FFF2-40B4-BE49-F238E27FC236}">
                <a16:creationId xmlns:a16="http://schemas.microsoft.com/office/drawing/2014/main" id="{2522B353-5D74-064C-84D0-549394674432}"/>
              </a:ext>
            </a:extLst>
          </p:cNvPr>
          <p:cNvGraphicFramePr>
            <a:graphicFrameLocks noGrp="1"/>
          </p:cNvGraphicFramePr>
          <p:nvPr>
            <p:extLst>
              <p:ext uri="{D42A27DB-BD31-4B8C-83A1-F6EECF244321}">
                <p14:modId xmlns:p14="http://schemas.microsoft.com/office/powerpoint/2010/main" val="1641073201"/>
              </p:ext>
            </p:extLst>
          </p:nvPr>
        </p:nvGraphicFramePr>
        <p:xfrm>
          <a:off x="45174354" y="4621713"/>
          <a:ext cx="3149600" cy="2373445"/>
        </p:xfrm>
        <a:graphic>
          <a:graphicData uri="http://schemas.openxmlformats.org/drawingml/2006/table">
            <a:tbl>
              <a:tblPr firstRow="1" bandRow="1">
                <a:tableStyleId>{8A107856-5554-42FB-B03E-39F5DBC370BA}</a:tableStyleId>
              </a:tblPr>
              <a:tblGrid>
                <a:gridCol w="2162719">
                  <a:extLst>
                    <a:ext uri="{9D8B030D-6E8A-4147-A177-3AD203B41FA5}">
                      <a16:colId xmlns:a16="http://schemas.microsoft.com/office/drawing/2014/main" val="1571490215"/>
                    </a:ext>
                  </a:extLst>
                </a:gridCol>
                <a:gridCol w="986881">
                  <a:extLst>
                    <a:ext uri="{9D8B030D-6E8A-4147-A177-3AD203B41FA5}">
                      <a16:colId xmlns:a16="http://schemas.microsoft.com/office/drawing/2014/main" val="4037937609"/>
                    </a:ext>
                  </a:extLst>
                </a:gridCol>
              </a:tblGrid>
              <a:tr h="474689">
                <a:tc>
                  <a:txBody>
                    <a:bodyPr/>
                    <a:lstStyle/>
                    <a:p>
                      <a:pPr rtl="0" fontAlgn="b"/>
                      <a:r>
                        <a:rPr lang="en-US" sz="1400">
                          <a:effectLst/>
                        </a:rPr>
                        <a:t>DifferentPhylogeneticInfo</a:t>
                      </a:r>
                    </a:p>
                  </a:txBody>
                  <a:tcPr marL="28575" marR="28575" marT="19050" marB="19050" anchor="b"/>
                </a:tc>
                <a:tc>
                  <a:txBody>
                    <a:bodyPr/>
                    <a:lstStyle/>
                    <a:p>
                      <a:pPr algn="r" rtl="0" fontAlgn="b"/>
                      <a:r>
                        <a:rPr lang="en-US" sz="1400" dirty="0">
                          <a:effectLst/>
                        </a:rPr>
                        <a:t>0</a:t>
                      </a:r>
                    </a:p>
                  </a:txBody>
                  <a:tcPr marL="28575" marR="28575" marT="19050" marB="19050" anchor="b"/>
                </a:tc>
                <a:extLst>
                  <a:ext uri="{0D108BD9-81ED-4DB2-BD59-A6C34878D82A}">
                    <a16:rowId xmlns:a16="http://schemas.microsoft.com/office/drawing/2014/main" val="2075202373"/>
                  </a:ext>
                </a:extLst>
              </a:tr>
              <a:tr h="474689">
                <a:tc>
                  <a:txBody>
                    <a:bodyPr/>
                    <a:lstStyle/>
                    <a:p>
                      <a:pPr rtl="0" fontAlgn="b"/>
                      <a:r>
                        <a:rPr lang="en-US" sz="1600">
                          <a:effectLst/>
                        </a:rPr>
                        <a:t>PhylogeneticInfoDistance</a:t>
                      </a:r>
                    </a:p>
                  </a:txBody>
                  <a:tcPr marL="28575" marR="28575" marT="19050" marB="19050" anchor="b"/>
                </a:tc>
                <a:tc>
                  <a:txBody>
                    <a:bodyPr/>
                    <a:lstStyle/>
                    <a:p>
                      <a:pPr algn="r" rtl="0" fontAlgn="b"/>
                      <a:r>
                        <a:rPr lang="en-US" sz="1600" dirty="0">
                          <a:effectLst/>
                        </a:rPr>
                        <a:t>0</a:t>
                      </a:r>
                    </a:p>
                  </a:txBody>
                  <a:tcPr marL="28575" marR="28575" marT="19050" marB="19050" anchor="b"/>
                </a:tc>
                <a:extLst>
                  <a:ext uri="{0D108BD9-81ED-4DB2-BD59-A6C34878D82A}">
                    <a16:rowId xmlns:a16="http://schemas.microsoft.com/office/drawing/2014/main" val="870248469"/>
                  </a:ext>
                </a:extLst>
              </a:tr>
              <a:tr h="474689">
                <a:tc>
                  <a:txBody>
                    <a:bodyPr/>
                    <a:lstStyle/>
                    <a:p>
                      <a:pPr rtl="0" fontAlgn="b"/>
                      <a:r>
                        <a:rPr lang="en-US" sz="1600">
                          <a:effectLst/>
                        </a:rPr>
                        <a:t>JaccardRobinsonFoulds</a:t>
                      </a:r>
                    </a:p>
                  </a:txBody>
                  <a:tcPr marL="28575" marR="28575" marT="19050" marB="19050" anchor="b"/>
                </a:tc>
                <a:tc>
                  <a:txBody>
                    <a:bodyPr/>
                    <a:lstStyle/>
                    <a:p>
                      <a:pPr algn="r" rtl="0" fontAlgn="b"/>
                      <a:r>
                        <a:rPr lang="en-US" sz="1600" dirty="0">
                          <a:effectLst/>
                        </a:rPr>
                        <a:t>0</a:t>
                      </a:r>
                    </a:p>
                  </a:txBody>
                  <a:tcPr marL="28575" marR="28575" marT="19050" marB="19050" anchor="b"/>
                </a:tc>
                <a:extLst>
                  <a:ext uri="{0D108BD9-81ED-4DB2-BD59-A6C34878D82A}">
                    <a16:rowId xmlns:a16="http://schemas.microsoft.com/office/drawing/2014/main" val="2164502215"/>
                  </a:ext>
                </a:extLst>
              </a:tr>
              <a:tr h="474689">
                <a:tc>
                  <a:txBody>
                    <a:bodyPr/>
                    <a:lstStyle/>
                    <a:p>
                      <a:pPr rtl="0" fontAlgn="b"/>
                      <a:r>
                        <a:rPr lang="en-US" sz="1600">
                          <a:effectLst/>
                        </a:rPr>
                        <a:t>PathDist</a:t>
                      </a:r>
                    </a:p>
                  </a:txBody>
                  <a:tcPr marL="28575" marR="28575" marT="19050" marB="19050" anchor="b"/>
                </a:tc>
                <a:tc>
                  <a:txBody>
                    <a:bodyPr/>
                    <a:lstStyle/>
                    <a:p>
                      <a:pPr algn="r" rtl="0" fontAlgn="b"/>
                      <a:r>
                        <a:rPr lang="en-US" sz="1600" dirty="0">
                          <a:effectLst/>
                        </a:rPr>
                        <a:t>0</a:t>
                      </a:r>
                    </a:p>
                  </a:txBody>
                  <a:tcPr marL="28575" marR="28575" marT="19050" marB="19050" anchor="b"/>
                </a:tc>
                <a:extLst>
                  <a:ext uri="{0D108BD9-81ED-4DB2-BD59-A6C34878D82A}">
                    <a16:rowId xmlns:a16="http://schemas.microsoft.com/office/drawing/2014/main" val="2780076745"/>
                  </a:ext>
                </a:extLst>
              </a:tr>
              <a:tr h="474689">
                <a:tc>
                  <a:txBody>
                    <a:bodyPr/>
                    <a:lstStyle/>
                    <a:p>
                      <a:pPr rtl="0" fontAlgn="b"/>
                      <a:r>
                        <a:rPr lang="en-US" sz="1600">
                          <a:effectLst/>
                        </a:rPr>
                        <a:t>RobinsonFoulds</a:t>
                      </a:r>
                    </a:p>
                  </a:txBody>
                  <a:tcPr marL="28575" marR="28575" marT="19050" marB="19050" anchor="b"/>
                </a:tc>
                <a:tc>
                  <a:txBody>
                    <a:bodyPr/>
                    <a:lstStyle/>
                    <a:p>
                      <a:pPr algn="r" rtl="0" fontAlgn="b"/>
                      <a:r>
                        <a:rPr lang="en-US" sz="1600" dirty="0">
                          <a:effectLst/>
                        </a:rPr>
                        <a:t>0</a:t>
                      </a:r>
                    </a:p>
                  </a:txBody>
                  <a:tcPr marL="28575" marR="28575" marT="19050" marB="19050" anchor="b"/>
                </a:tc>
                <a:extLst>
                  <a:ext uri="{0D108BD9-81ED-4DB2-BD59-A6C34878D82A}">
                    <a16:rowId xmlns:a16="http://schemas.microsoft.com/office/drawing/2014/main" val="2800973589"/>
                  </a:ext>
                </a:extLst>
              </a:tr>
            </a:tbl>
          </a:graphicData>
        </a:graphic>
      </p:graphicFrame>
    </p:spTree>
    <p:extLst>
      <p:ext uri="{BB962C8B-B14F-4D97-AF65-F5344CB8AC3E}">
        <p14:creationId xmlns:p14="http://schemas.microsoft.com/office/powerpoint/2010/main" val="2324849720"/>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1959</TotalTime>
  <Words>966</Words>
  <Application>Microsoft Office PowerPoint</Application>
  <PresentationFormat>Custom</PresentationFormat>
  <Paragraphs>61</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36x48-Template-V2b</vt:lpstr>
      <vt:lpstr>Without Quick Guides</vt:lpstr>
      <vt:lpstr>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Chunxiao Liao</cp:lastModifiedBy>
  <cp:revision>185</cp:revision>
  <cp:lastPrinted>2015-06-29T17:31:11Z</cp:lastPrinted>
  <dcterms:created xsi:type="dcterms:W3CDTF">2012-02-03T19:11:35Z</dcterms:created>
  <dcterms:modified xsi:type="dcterms:W3CDTF">2020-11-16T23:55:33Z</dcterms:modified>
</cp:coreProperties>
</file>