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sldIdLst>
    <p:sldId id="257" r:id="rId2"/>
    <p:sldId id="258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306" r:id="rId14"/>
    <p:sldId id="269" r:id="rId15"/>
    <p:sldId id="276" r:id="rId16"/>
    <p:sldId id="277" r:id="rId17"/>
    <p:sldId id="271" r:id="rId18"/>
    <p:sldId id="272" r:id="rId19"/>
    <p:sldId id="273" r:id="rId20"/>
    <p:sldId id="274" r:id="rId21"/>
    <p:sldId id="278" r:id="rId22"/>
    <p:sldId id="309" r:id="rId23"/>
    <p:sldId id="310" r:id="rId24"/>
    <p:sldId id="311" r:id="rId25"/>
    <p:sldId id="312" r:id="rId26"/>
    <p:sldId id="317" r:id="rId27"/>
    <p:sldId id="318" r:id="rId28"/>
    <p:sldId id="319" r:id="rId29"/>
    <p:sldId id="298" r:id="rId30"/>
    <p:sldId id="320" r:id="rId31"/>
    <p:sldId id="321" r:id="rId32"/>
    <p:sldId id="322" r:id="rId33"/>
    <p:sldId id="323" r:id="rId34"/>
    <p:sldId id="301" r:id="rId35"/>
    <p:sldId id="326" r:id="rId36"/>
    <p:sldId id="327" r:id="rId37"/>
    <p:sldId id="32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81" autoAdjust="0"/>
  </p:normalViewPr>
  <p:slideViewPr>
    <p:cSldViewPr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E0F3-7995-4DEC-A993-D1C1C0F9BAFF}" type="datetimeFigureOut">
              <a:rPr lang="en-US" smtClean="0"/>
              <a:t>1/26/12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DCB76-A7A6-404D-992C-CBE83236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DCB76-A7A6-404D-992C-CBE832362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0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EEE370 Week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Fall 2007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CE20FC-C237-4F7C-B8AB-BC0D70064A8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15117" indent="-215117">
              <a:spcBef>
                <a:spcPct val="0"/>
              </a:spcBef>
              <a:buFontTx/>
              <a:buAutoNum type="arabicPeriod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DCB76-A7A6-404D-992C-CBE832362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EEE370 Week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Spring 2011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6A075-6E7F-4D8B-B813-A3372AF585B1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EEE370 Week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Spring 2011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29C76-A601-4022-B792-BBE8AE3F9C3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DCB76-A7A6-404D-992C-CBE8323625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7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90685F-8A68-4D34-85E5-A8AFE8A822A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EEE370 Week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Spring 2011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73F92-56FC-4A8F-A229-09E1F510FC8F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EEE370 Week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Spring 2011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F8078-C8CA-4F4E-94F4-C5360C7BE63A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EEE370 Week 1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Fall 2007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A46F5E-6192-4A6E-B9C7-57C900DE3D2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75F3D-7457-46B9-A68C-1B5E69C8CF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06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730529F-7CE4-4849-937B-2711CB5114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T6MhAwQ64c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69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EEE 370 </a:t>
            </a:r>
            <a:br>
              <a:rPr lang="en-US" dirty="0" smtClean="0"/>
            </a:br>
            <a:r>
              <a:rPr lang="en-US" dirty="0" smtClean="0"/>
              <a:t>Intro to Entrepreneurship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6400800" cy="137160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Spring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32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370585"/>
            <a:ext cx="7745505" cy="3877815"/>
          </a:xfrm>
        </p:spPr>
        <p:txBody>
          <a:bodyPr/>
          <a:lstStyle/>
          <a:p>
            <a:r>
              <a:rPr lang="en-US" dirty="0" smtClean="0"/>
              <a:t>Six in-class quizzes spread out over term</a:t>
            </a:r>
          </a:p>
          <a:p>
            <a:r>
              <a:rPr lang="en-US" dirty="0" smtClean="0"/>
              <a:t>Best five count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 quizzes x 5% each = 25% total</a:t>
            </a:r>
          </a:p>
          <a:p>
            <a:r>
              <a:rPr lang="en-US" dirty="0" smtClean="0"/>
              <a:t>Various methods (multiple choice, short answer)</a:t>
            </a:r>
          </a:p>
          <a:p>
            <a:r>
              <a:rPr lang="en-US" dirty="0" smtClean="0"/>
              <a:t>Based on readings, lectures, cases</a:t>
            </a:r>
          </a:p>
          <a:p>
            <a:r>
              <a:rPr lang="en-US" dirty="0" smtClean="0"/>
              <a:t>Missing class = zero on quiz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5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92680"/>
            <a:ext cx="8229600" cy="4389120"/>
          </a:xfrm>
        </p:spPr>
        <p:txBody>
          <a:bodyPr/>
          <a:lstStyle/>
          <a:p>
            <a:r>
              <a:rPr lang="en-US" dirty="0" smtClean="0"/>
              <a:t>Translate Business </a:t>
            </a:r>
            <a:r>
              <a:rPr lang="en-US" dirty="0"/>
              <a:t>I</a:t>
            </a:r>
            <a:r>
              <a:rPr lang="en-US" dirty="0" smtClean="0"/>
              <a:t>dea into Business Concept</a:t>
            </a:r>
          </a:p>
          <a:p>
            <a:r>
              <a:rPr lang="en-US" dirty="0" smtClean="0"/>
              <a:t>Build a Business Model</a:t>
            </a:r>
          </a:p>
          <a:p>
            <a:r>
              <a:rPr lang="en-US" dirty="0" smtClean="0"/>
              <a:t>Demonstrate </a:t>
            </a:r>
            <a:r>
              <a:rPr lang="en-US" dirty="0"/>
              <a:t>M</a:t>
            </a:r>
            <a:r>
              <a:rPr lang="en-US" dirty="0" smtClean="0"/>
              <a:t>arket &amp; Economic Feasibility</a:t>
            </a:r>
          </a:p>
          <a:p>
            <a:r>
              <a:rPr lang="en-US" dirty="0" smtClean="0"/>
              <a:t>Not a Business Plan </a:t>
            </a:r>
          </a:p>
          <a:p>
            <a:r>
              <a:rPr lang="en-US" dirty="0" smtClean="0"/>
              <a:t>Framework to be provided</a:t>
            </a:r>
            <a:endParaRPr lang="en-US" dirty="0"/>
          </a:p>
          <a:p>
            <a:r>
              <a:rPr lang="en-US" dirty="0" smtClean="0"/>
              <a:t>Group of max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9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4389120"/>
          </a:xfrm>
        </p:spPr>
        <p:txBody>
          <a:bodyPr/>
          <a:lstStyle/>
          <a:p>
            <a:r>
              <a:rPr lang="en-US" smtClean="0"/>
              <a:t>9 teams of 4 </a:t>
            </a:r>
            <a:endParaRPr lang="en-US" dirty="0" smtClean="0"/>
          </a:p>
          <a:p>
            <a:r>
              <a:rPr lang="en-US" dirty="0" smtClean="0"/>
              <a:t>Lead oral 15 min presentation, 10 min Q&amp;A</a:t>
            </a:r>
          </a:p>
          <a:p>
            <a:r>
              <a:rPr lang="en-US" dirty="0" smtClean="0"/>
              <a:t>Analysis of business situation, provide solutions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3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5000" dirty="0">
                <a:solidFill>
                  <a:schemeClr val="tx2"/>
                </a:solidFill>
                <a:latin typeface="+mj-lt"/>
              </a:rPr>
              <a:t>Group Case Analysis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85800" y="19050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AutoNum type="arabicPeriod"/>
            </a:pPr>
            <a:r>
              <a:rPr lang="en-US" sz="2600" dirty="0"/>
              <a:t>Analyze the Current Situation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AutoNum type="arabicPeriod"/>
            </a:pPr>
            <a:r>
              <a:rPr lang="en-US" sz="2600" dirty="0" smtClean="0"/>
              <a:t>SWOT </a:t>
            </a:r>
            <a:r>
              <a:rPr lang="en-US" sz="2600" dirty="0"/>
              <a:t>Analysis</a:t>
            </a:r>
          </a:p>
          <a:p>
            <a:pPr marL="533400" indent="-5334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AutoNum type="arabicPeriod"/>
            </a:pPr>
            <a:r>
              <a:rPr lang="en-US" sz="2600" dirty="0"/>
              <a:t>Identify the Central </a:t>
            </a:r>
            <a:r>
              <a:rPr lang="en-US" sz="2600" dirty="0" smtClean="0"/>
              <a:t>Issue </a:t>
            </a:r>
            <a:r>
              <a:rPr lang="en-US" sz="2000" dirty="0" smtClean="0"/>
              <a:t>(Presentation begins here)</a:t>
            </a:r>
            <a:endParaRPr lang="en-US" sz="2000" dirty="0"/>
          </a:p>
          <a:p>
            <a:pPr marL="533400" indent="-5334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AutoNum type="arabicPeriod"/>
            </a:pPr>
            <a:r>
              <a:rPr lang="en-US" sz="2600" dirty="0"/>
              <a:t>Determine Strategic </a:t>
            </a:r>
            <a:r>
              <a:rPr lang="en-US" sz="2600" dirty="0" smtClean="0"/>
              <a:t>Alternatives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70000"/>
              <a:buFontTx/>
              <a:buAutoNum type="arabicPeriod" startAt="5"/>
            </a:pPr>
            <a:r>
              <a:rPr lang="en-US" sz="2600" dirty="0" smtClean="0"/>
              <a:t>Determine Pros &amp; Cons of Alternatives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70000"/>
              <a:buFontTx/>
              <a:buAutoNum type="arabicPeriod" startAt="5"/>
            </a:pPr>
            <a:r>
              <a:rPr lang="en-US" sz="2600" dirty="0" smtClean="0"/>
              <a:t>Recommend a Strategy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70000"/>
              <a:buFontTx/>
              <a:buAutoNum type="arabicPeriod" startAt="5"/>
            </a:pPr>
            <a:r>
              <a:rPr lang="en-US" sz="2600" dirty="0" smtClean="0"/>
              <a:t>Define an Action Plan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70000"/>
              <a:buFontTx/>
              <a:buAutoNum type="arabicPeriod" startAt="5"/>
            </a:pPr>
            <a:r>
              <a:rPr lang="en-US" sz="2600" dirty="0" smtClean="0"/>
              <a:t>Determine Tracking &amp; Control Plans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</a:pPr>
            <a:endParaRPr lang="en-US" sz="2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89120"/>
          </a:xfrm>
        </p:spPr>
        <p:txBody>
          <a:bodyPr/>
          <a:lstStyle/>
          <a:p>
            <a:r>
              <a:rPr lang="en-US" dirty="0" smtClean="0"/>
              <a:t>Attendance policy &amp; active participation</a:t>
            </a:r>
          </a:p>
          <a:p>
            <a:r>
              <a:rPr lang="en-US" dirty="0" smtClean="0"/>
              <a:t>Reading things vs. doing things</a:t>
            </a:r>
          </a:p>
          <a:p>
            <a:r>
              <a:rPr lang="en-US" dirty="0" smtClean="0"/>
              <a:t>Applying theory to cases, discussing articles on blackboard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6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446785"/>
            <a:ext cx="7745505" cy="3877815"/>
          </a:xfrm>
        </p:spPr>
        <p:txBody>
          <a:bodyPr/>
          <a:lstStyle/>
          <a:p>
            <a:r>
              <a:rPr lang="en-US" dirty="0" smtClean="0"/>
              <a:t>Do your own work!!!!</a:t>
            </a:r>
          </a:p>
          <a:p>
            <a:r>
              <a:rPr lang="en-US" dirty="0" smtClean="0"/>
              <a:t>Say when it is someone else’s!!!</a:t>
            </a:r>
          </a:p>
          <a:p>
            <a:endParaRPr lang="en-US" dirty="0" smtClean="0"/>
          </a:p>
          <a:p>
            <a:r>
              <a:rPr lang="en-US" dirty="0" smtClean="0"/>
              <a:t>Most common result of plagiarism/dishonesty is a grade of zero on assignment or F in course</a:t>
            </a:r>
          </a:p>
          <a:p>
            <a:r>
              <a:rPr lang="en-US" dirty="0" smtClean="0"/>
              <a:t>Includes all members in team assignments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6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4389120"/>
          </a:xfrm>
        </p:spPr>
        <p:txBody>
          <a:bodyPr/>
          <a:lstStyle/>
          <a:p>
            <a:r>
              <a:rPr lang="en-US" dirty="0" smtClean="0"/>
              <a:t>If you have special needs, just let me know</a:t>
            </a:r>
          </a:p>
          <a:p>
            <a:r>
              <a:rPr lang="en-US" dirty="0" smtClean="0"/>
              <a:t>Do this ASAP so arrangements can be made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Accommodation Policy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7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3627120"/>
          </a:xfrm>
        </p:spPr>
        <p:txBody>
          <a:bodyPr/>
          <a:lstStyle/>
          <a:p>
            <a:r>
              <a:rPr lang="en-US" dirty="0" smtClean="0"/>
              <a:t>Social cognitive theory (</a:t>
            </a:r>
            <a:r>
              <a:rPr lang="en-US" dirty="0" err="1" smtClean="0"/>
              <a:t>Bandura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Self-efficacy a central concept</a:t>
            </a:r>
          </a:p>
          <a:p>
            <a:pPr lvl="1"/>
            <a:r>
              <a:rPr lang="en-US" dirty="0" smtClean="0"/>
              <a:t>Judgment of personal capability to successfully perform a specific activity</a:t>
            </a:r>
          </a:p>
          <a:p>
            <a:pPr lvl="1"/>
            <a:r>
              <a:rPr lang="en-US" dirty="0" smtClean="0"/>
              <a:t>Level of self-efficacy influences propensity to act entrepreneurially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3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9247" y="2370585"/>
            <a:ext cx="7745505" cy="3877815"/>
          </a:xfrm>
        </p:spPr>
        <p:txBody>
          <a:bodyPr/>
          <a:lstStyle/>
          <a:p>
            <a:r>
              <a:rPr lang="sv-SE" dirty="0" smtClean="0"/>
              <a:t>Approach difficult tasks as challenges to be mastered rather than threats to be avoided</a:t>
            </a:r>
          </a:p>
          <a:p>
            <a:r>
              <a:rPr lang="sv-SE" dirty="0" smtClean="0"/>
              <a:t>Set challenging goals and stay committed</a:t>
            </a:r>
          </a:p>
          <a:p>
            <a:r>
              <a:rPr lang="sv-SE" dirty="0" smtClean="0"/>
              <a:t>Highten and sustain efforts in the face of failure</a:t>
            </a:r>
          </a:p>
          <a:p>
            <a:r>
              <a:rPr lang="sv-SE" dirty="0" smtClean="0"/>
              <a:t>Approach threatening situations with assurance that you can control them</a:t>
            </a:r>
          </a:p>
          <a:p>
            <a:r>
              <a:rPr lang="sv-SE" dirty="0" smtClean="0"/>
              <a:t>Increases willingness to act entreprenerially and chances of successful entrepreneurship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4300" dirty="0" smtClean="0"/>
              <a:t>Why Self-Efficacy Is Important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35376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Having accomplished similar tasks in the past (mastery)</a:t>
            </a:r>
          </a:p>
          <a:p>
            <a:r>
              <a:rPr lang="en-US" dirty="0" smtClean="0"/>
              <a:t>Seeing others succeed in accomplishing the task (modeling)</a:t>
            </a:r>
          </a:p>
          <a:p>
            <a:r>
              <a:rPr lang="en-US" dirty="0" smtClean="0"/>
              <a:t>Receiving encouragement from the surrounding society, such as family, friends, peers, teachers, and society in general (social persuasion)</a:t>
            </a:r>
          </a:p>
          <a:p>
            <a:r>
              <a:rPr lang="en-US" dirty="0" smtClean="0"/>
              <a:t>Positive &amp; constructive feedback (emotional states)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0156"/>
            <a:ext cx="8382000" cy="1054250"/>
          </a:xfrm>
        </p:spPr>
        <p:txBody>
          <a:bodyPr/>
          <a:lstStyle/>
          <a:p>
            <a:r>
              <a:rPr lang="en-US" sz="4300" dirty="0" smtClean="0"/>
              <a:t>What Affects </a:t>
            </a:r>
            <a:r>
              <a:rPr lang="en-US" sz="4300" dirty="0"/>
              <a:t>Y</a:t>
            </a:r>
            <a:r>
              <a:rPr lang="en-US" sz="4300" dirty="0" smtClean="0"/>
              <a:t>our Self-Efficacy?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409345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Massachusetts</a:t>
            </a:r>
          </a:p>
          <a:p>
            <a:r>
              <a:rPr lang="en-US" dirty="0" smtClean="0"/>
              <a:t>Pennsylvania</a:t>
            </a:r>
          </a:p>
          <a:p>
            <a:r>
              <a:rPr lang="en-US" dirty="0" smtClean="0"/>
              <a:t>New York</a:t>
            </a:r>
          </a:p>
          <a:p>
            <a:r>
              <a:rPr lang="en-US" dirty="0" smtClean="0"/>
              <a:t>Maryland</a:t>
            </a:r>
          </a:p>
          <a:p>
            <a:endParaRPr lang="en-US" dirty="0" smtClean="0"/>
          </a:p>
          <a:p>
            <a:r>
              <a:rPr lang="en-US" dirty="0" smtClean="0"/>
              <a:t>Room 635 </a:t>
            </a:r>
            <a:r>
              <a:rPr lang="en-US" sz="2000" dirty="0" smtClean="0"/>
              <a:t>(W 9-11, T &amp; TH 3:30-4:30 &amp; by appointment)</a:t>
            </a:r>
          </a:p>
          <a:p>
            <a:r>
              <a:rPr lang="en-US" dirty="0" smtClean="0"/>
              <a:t>Phone: 443-2740</a:t>
            </a:r>
          </a:p>
          <a:p>
            <a:r>
              <a:rPr lang="en-US" dirty="0" smtClean="0"/>
              <a:t>Email: rmwimer@syr.edu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3238"/>
            <a:ext cx="8305800" cy="868362"/>
          </a:xfrm>
        </p:spPr>
        <p:txBody>
          <a:bodyPr>
            <a:noAutofit/>
          </a:bodyPr>
          <a:lstStyle/>
          <a:p>
            <a:r>
              <a:rPr lang="en-CA" sz="4800" dirty="0" smtClean="0"/>
              <a:t>Self-Efficacy </a:t>
            </a:r>
            <a:r>
              <a:rPr lang="en-CA" sz="4800" dirty="0"/>
              <a:t>I</a:t>
            </a:r>
            <a:r>
              <a:rPr lang="en-CA" sz="4800" dirty="0" smtClean="0"/>
              <a:t>n </a:t>
            </a:r>
            <a:r>
              <a:rPr lang="en-CA" sz="4800" dirty="0"/>
              <a:t>T</a:t>
            </a:r>
            <a:r>
              <a:rPr lang="en-CA" sz="4800" dirty="0" smtClean="0"/>
              <a:t>his </a:t>
            </a:r>
            <a:r>
              <a:rPr lang="en-CA" sz="4800" dirty="0"/>
              <a:t>C</a:t>
            </a:r>
            <a:r>
              <a:rPr lang="en-CA" sz="4800" dirty="0" smtClean="0"/>
              <a:t>lass</a:t>
            </a:r>
            <a:endParaRPr lang="en-US" sz="4800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914400" y="2362200"/>
            <a:ext cx="746760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Mastery</a:t>
            </a:r>
          </a:p>
          <a:p>
            <a:pPr lvl="1"/>
            <a:r>
              <a:rPr lang="en-US" sz="1800" dirty="0" smtClean="0"/>
              <a:t>Business Model Assignment</a:t>
            </a:r>
          </a:p>
          <a:p>
            <a:pPr lvl="1"/>
            <a:r>
              <a:rPr lang="en-US" sz="1800" dirty="0" smtClean="0"/>
              <a:t>Class Activities</a:t>
            </a:r>
          </a:p>
          <a:p>
            <a:r>
              <a:rPr lang="en-US" sz="2000" dirty="0" smtClean="0"/>
              <a:t>Modeling</a:t>
            </a:r>
          </a:p>
          <a:p>
            <a:pPr lvl="1"/>
            <a:r>
              <a:rPr lang="en-US" sz="1800" dirty="0" smtClean="0"/>
              <a:t>Case Studies</a:t>
            </a:r>
          </a:p>
          <a:p>
            <a:r>
              <a:rPr lang="en-US" sz="2000" dirty="0" smtClean="0"/>
              <a:t>Social Persuasion</a:t>
            </a:r>
          </a:p>
          <a:p>
            <a:pPr lvl="1"/>
            <a:r>
              <a:rPr lang="en-US" sz="1800" dirty="0" smtClean="0"/>
              <a:t>Group &amp; Individual Assignments</a:t>
            </a:r>
          </a:p>
          <a:p>
            <a:r>
              <a:rPr lang="en-US" sz="2000" dirty="0" smtClean="0"/>
              <a:t>Emotional States</a:t>
            </a:r>
          </a:p>
          <a:p>
            <a:pPr lvl="1"/>
            <a:r>
              <a:rPr lang="en-US" sz="1800" dirty="0" smtClean="0"/>
              <a:t>Multiple Assignments</a:t>
            </a:r>
          </a:p>
          <a:p>
            <a:pPr lvl="1"/>
            <a:r>
              <a:rPr lang="en-US" sz="1800" dirty="0" smtClean="0"/>
              <a:t>Class Discussion</a:t>
            </a:r>
          </a:p>
          <a:p>
            <a:pPr lvl="1"/>
            <a:r>
              <a:rPr lang="en-US" sz="1800" dirty="0" smtClean="0"/>
              <a:t>Positive &amp; Constructive Reinforcement</a:t>
            </a:r>
          </a:p>
        </p:txBody>
      </p:sp>
    </p:spTree>
    <p:extLst>
      <p:ext uri="{BB962C8B-B14F-4D97-AF65-F5344CB8AC3E}">
        <p14:creationId xmlns:p14="http://schemas.microsoft.com/office/powerpoint/2010/main" val="212423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695450"/>
          </a:xfrm>
        </p:spPr>
        <p:txBody>
          <a:bodyPr/>
          <a:lstStyle/>
          <a:p>
            <a:r>
              <a:rPr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 fontScale="90000"/>
          </a:bodyPr>
          <a:lstStyle/>
          <a:p>
            <a:r>
              <a:rPr dirty="0" smtClean="0"/>
              <a:t>The Nature of Entrepreneurship</a:t>
            </a:r>
          </a:p>
        </p:txBody>
      </p:sp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EEE 370 – Introduction to Entrepreneurship</a:t>
            </a:r>
          </a:p>
          <a:p>
            <a:r>
              <a:rPr lang="en-US" dirty="0" smtClean="0"/>
              <a:t>1/23/2012</a:t>
            </a:r>
          </a:p>
        </p:txBody>
      </p:sp>
    </p:spTree>
    <p:extLst>
      <p:ext uri="{BB962C8B-B14F-4D97-AF65-F5344CB8AC3E}">
        <p14:creationId xmlns:p14="http://schemas.microsoft.com/office/powerpoint/2010/main" val="120025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143000" y="2316480"/>
            <a:ext cx="6858000" cy="3703320"/>
          </a:xfrm>
        </p:spPr>
        <p:txBody>
          <a:bodyPr/>
          <a:lstStyle/>
          <a:p>
            <a:r>
              <a:rPr lang="en-US" sz="2800" dirty="0" smtClean="0"/>
              <a:t>What is Entrepreneurship?</a:t>
            </a:r>
          </a:p>
          <a:p>
            <a:r>
              <a:rPr lang="en-US" sz="2800" dirty="0" smtClean="0"/>
              <a:t>Types of Entrepreneurship</a:t>
            </a:r>
          </a:p>
          <a:p>
            <a:r>
              <a:rPr lang="en-US" sz="2800" dirty="0" smtClean="0"/>
              <a:t>The Entrepreneurial Process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23</a:t>
            </a:fld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34420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2413000"/>
            <a:ext cx="7847012" cy="398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There is tremendous interest in entrepreneurship around the world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According to the GEM 2010 study, about 250 million people or 12.5% of the adults in the 59 countries surveyed, are involved in forming new businesses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7</a:t>
            </a:r>
            <a:r>
              <a:rPr lang="en-US" dirty="0" smtClean="0"/>
              <a:t>.6% in the US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need for corporate entrepreneurship in maintaining competitiveness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24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Entrepreneurship Shapes </a:t>
            </a:r>
            <a:r>
              <a:rPr lang="en-US" sz="4400" dirty="0"/>
              <a:t>S</a:t>
            </a:r>
            <a:r>
              <a:rPr lang="en-US" sz="4400" dirty="0" smtClean="0"/>
              <a:t>ociety</a:t>
            </a:r>
          </a:p>
        </p:txBody>
      </p:sp>
    </p:spTree>
    <p:extLst>
      <p:ext uri="{BB962C8B-B14F-4D97-AF65-F5344CB8AC3E}">
        <p14:creationId xmlns:p14="http://schemas.microsoft.com/office/powerpoint/2010/main" val="76887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60438"/>
          </a:xfrm>
        </p:spPr>
        <p:txBody>
          <a:bodyPr anchor="ctr"/>
          <a:lstStyle/>
          <a:p>
            <a:r>
              <a:rPr lang="sv-SE" dirty="0" smtClean="0"/>
              <a:t>Entrepreneurship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5275" y="1719263"/>
            <a:ext cx="5419725" cy="441166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sv-SE" sz="2200" dirty="0" smtClean="0"/>
              <a:t>Global competition</a:t>
            </a:r>
          </a:p>
          <a:p>
            <a:pPr marL="609600" indent="-609600">
              <a:lnSpc>
                <a:spcPct val="90000"/>
              </a:lnSpc>
            </a:pPr>
            <a:r>
              <a:rPr lang="sv-SE" sz="2200" dirty="0" smtClean="0"/>
              <a:t>Short product life-cycles</a:t>
            </a:r>
          </a:p>
          <a:p>
            <a:pPr marL="609600" indent="-609600">
              <a:lnSpc>
                <a:spcPct val="90000"/>
              </a:lnSpc>
            </a:pPr>
            <a:r>
              <a:rPr lang="sv-SE" sz="2200" dirty="0" smtClean="0"/>
              <a:t>Changing consumer preferences</a:t>
            </a:r>
          </a:p>
          <a:p>
            <a:pPr marL="609600" indent="-609600">
              <a:lnSpc>
                <a:spcPct val="90000"/>
              </a:lnSpc>
            </a:pPr>
            <a:r>
              <a:rPr lang="sv-SE" sz="2200" dirty="0" smtClean="0"/>
              <a:t>New threats &amp; substitutes</a:t>
            </a:r>
          </a:p>
          <a:p>
            <a:pPr marL="609600" indent="-609600">
              <a:lnSpc>
                <a:spcPct val="90000"/>
              </a:lnSpc>
            </a:pPr>
            <a:r>
              <a:rPr lang="sv-SE" sz="2200" dirty="0" smtClean="0">
                <a:sym typeface="Wingdings" pitchFamily="2" charset="2"/>
              </a:rPr>
              <a:t> Competitive edge deteriorates rapidly</a:t>
            </a:r>
            <a:endParaRPr lang="sv-SE" sz="2200" dirty="0" smtClean="0"/>
          </a:p>
          <a:p>
            <a:pPr marL="609600" indent="-609600">
              <a:lnSpc>
                <a:spcPct val="90000"/>
              </a:lnSpc>
            </a:pPr>
            <a:r>
              <a:rPr lang="sv-SE" sz="2200" dirty="0" smtClean="0"/>
              <a:t>Innovation and entrepreneurship key to competitive advantage</a:t>
            </a:r>
          </a:p>
          <a:p>
            <a:pPr marL="609600" indent="-609600">
              <a:lnSpc>
                <a:spcPct val="90000"/>
              </a:lnSpc>
            </a:pPr>
            <a:r>
              <a:rPr lang="sv-SE" sz="2200" dirty="0" smtClean="0"/>
              <a:t>iMac, iPod, iTunes, MacBook Air, iPhone, iPad, etc.</a:t>
            </a:r>
          </a:p>
          <a:p>
            <a:pPr marL="609600" indent="-609600">
              <a:lnSpc>
                <a:spcPct val="90000"/>
              </a:lnSpc>
            </a:pPr>
            <a:r>
              <a:rPr lang="sv-SE" sz="2200" dirty="0" smtClean="0">
                <a:sym typeface="Wingdings" pitchFamily="2" charset="2"/>
              </a:rPr>
              <a:t>Wii, Zapper, Balance Board, Fit, games (vs. MS Kinect, motion capture, free games, 3D)</a:t>
            </a:r>
            <a:endParaRPr lang="sv-SE" sz="2000" dirty="0" smtClean="0">
              <a:sym typeface="Wingdings" pitchFamily="2" charset="2"/>
            </a:endParaRPr>
          </a:p>
        </p:txBody>
      </p:sp>
      <p:pic>
        <p:nvPicPr>
          <p:cNvPr id="8" name="Content Placeholder 7" descr="stevejobs1980.jp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719363" y="1719263"/>
            <a:ext cx="1896274" cy="212883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75F3D-7457-46B9-A68C-1B5E69C8CF24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pic>
        <p:nvPicPr>
          <p:cNvPr id="9" name="Picture 8" descr="nintendo.jpg"/>
          <p:cNvPicPr>
            <a:picLocks noChangeAspect="1"/>
          </p:cNvPicPr>
          <p:nvPr/>
        </p:nvPicPr>
        <p:blipFill>
          <a:blip r:embed="rId4" cstate="print"/>
          <a:srcRect t="34133" b="34133"/>
          <a:stretch>
            <a:fillRect/>
          </a:stretch>
        </p:blipFill>
        <p:spPr>
          <a:xfrm>
            <a:off x="5629825" y="4800600"/>
            <a:ext cx="33617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26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14375"/>
            <a:ext cx="7772400" cy="962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Entrepreneurship?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70585"/>
            <a:ext cx="8126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9788" lvl="1" indent="-495300">
              <a:spcBef>
                <a:spcPts val="0"/>
              </a:spcBef>
            </a:pPr>
            <a:r>
              <a:rPr lang="en-US" sz="2800" dirty="0" smtClean="0"/>
              <a:t>Historical</a:t>
            </a:r>
          </a:p>
          <a:p>
            <a:pPr marL="1205548" lvl="2" indent="-495300">
              <a:spcBef>
                <a:spcPts val="0"/>
              </a:spcBef>
            </a:pPr>
            <a:r>
              <a:rPr lang="en-US" sz="2200" dirty="0" smtClean="0"/>
              <a:t>Richard </a:t>
            </a:r>
            <a:r>
              <a:rPr lang="en-US" sz="2200" dirty="0" err="1" smtClean="0"/>
              <a:t>Cantillion</a:t>
            </a:r>
            <a:r>
              <a:rPr lang="en-US" sz="2200" dirty="0" smtClean="0"/>
              <a:t> : “go between” (1700s)</a:t>
            </a:r>
          </a:p>
          <a:p>
            <a:pPr marL="1205548" lvl="2" indent="-495300">
              <a:spcBef>
                <a:spcPts val="0"/>
              </a:spcBef>
            </a:pPr>
            <a:r>
              <a:rPr lang="en-US" sz="2200" dirty="0" smtClean="0"/>
              <a:t>Jean Baptiste Say: “doers”, “creators” not manufacturers (1800s)</a:t>
            </a:r>
          </a:p>
          <a:p>
            <a:pPr marL="1205548" lvl="2" indent="-495300">
              <a:spcBef>
                <a:spcPts val="0"/>
              </a:spcBef>
            </a:pPr>
            <a:r>
              <a:rPr lang="en-US" sz="2200" dirty="0" smtClean="0"/>
              <a:t>Joseph </a:t>
            </a:r>
            <a:r>
              <a:rPr lang="en-US" sz="2200" dirty="0" err="1" smtClean="0"/>
              <a:t>Schumpter</a:t>
            </a:r>
            <a:r>
              <a:rPr lang="en-US" sz="2200" dirty="0" smtClean="0"/>
              <a:t>: </a:t>
            </a:r>
            <a:r>
              <a:rPr lang="en-US" sz="2200" dirty="0"/>
              <a:t>“drive the market process” via resource combinations &amp; creative destruction (1934)</a:t>
            </a:r>
          </a:p>
          <a:p>
            <a:pPr marL="1205548" lvl="2" indent="-495300">
              <a:spcBef>
                <a:spcPts val="0"/>
              </a:spcBef>
            </a:pPr>
            <a:r>
              <a:rPr lang="en-US" sz="2200" dirty="0"/>
              <a:t>Israel </a:t>
            </a:r>
            <a:r>
              <a:rPr lang="en-US" sz="2200" dirty="0" err="1"/>
              <a:t>Kirzner</a:t>
            </a:r>
            <a:r>
              <a:rPr lang="en-US" sz="2200" dirty="0"/>
              <a:t>: search for market imperfections (1973)</a:t>
            </a:r>
          </a:p>
          <a:p>
            <a:pPr marL="710248" lvl="2" indent="0">
              <a:spcBef>
                <a:spcPts val="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2744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27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1091006"/>
          </a:xfrm>
        </p:spPr>
        <p:txBody>
          <a:bodyPr/>
          <a:lstStyle/>
          <a:p>
            <a:r>
              <a:rPr lang="en-US" sz="4900" dirty="0" smtClean="0"/>
              <a:t>What is Entrepreneurship?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167" y="2361573"/>
            <a:ext cx="8126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9788" lvl="1" indent="-495300">
              <a:spcBef>
                <a:spcPts val="0"/>
              </a:spcBef>
            </a:pPr>
            <a:r>
              <a:rPr lang="en-US" sz="2800" dirty="0" smtClean="0"/>
              <a:t>More Current :</a:t>
            </a:r>
            <a:endParaRPr lang="en-US" sz="2800" dirty="0"/>
          </a:p>
          <a:p>
            <a:pPr marL="1205548" lvl="2" indent="-495300">
              <a:spcBef>
                <a:spcPts val="0"/>
              </a:spcBef>
            </a:pPr>
            <a:r>
              <a:rPr lang="en-US" sz="2200" dirty="0"/>
              <a:t>“The pursuit of opportunities without regard to resources currently controlled” (Stevenson</a:t>
            </a:r>
            <a:r>
              <a:rPr lang="en-US" sz="2200" dirty="0" smtClean="0"/>
              <a:t>)</a:t>
            </a:r>
          </a:p>
          <a:p>
            <a:pPr marL="710248" lvl="2" indent="0">
              <a:spcBef>
                <a:spcPts val="0"/>
              </a:spcBef>
              <a:buNone/>
            </a:pPr>
            <a:endParaRPr lang="en-US" sz="2200" dirty="0"/>
          </a:p>
          <a:p>
            <a:pPr marL="1205548" lvl="2" indent="-495300">
              <a:spcBef>
                <a:spcPts val="0"/>
              </a:spcBef>
            </a:pPr>
            <a:r>
              <a:rPr lang="en-US" sz="2200" dirty="0" smtClean="0"/>
              <a:t>“The </a:t>
            </a:r>
            <a:r>
              <a:rPr lang="en-US" sz="2200" dirty="0"/>
              <a:t>creation of new economic activity” (</a:t>
            </a:r>
            <a:r>
              <a:rPr lang="en-US" sz="2200" dirty="0" err="1"/>
              <a:t>Davidsson</a:t>
            </a:r>
            <a:r>
              <a:rPr lang="en-US" sz="2200" dirty="0" smtClean="0"/>
              <a:t>)</a:t>
            </a:r>
          </a:p>
          <a:p>
            <a:pPr marL="710248" lvl="2" indent="0">
              <a:spcBef>
                <a:spcPts val="0"/>
              </a:spcBef>
              <a:buNone/>
            </a:pPr>
            <a:endParaRPr lang="en-US" sz="2200" dirty="0"/>
          </a:p>
          <a:p>
            <a:pPr marL="1205548" lvl="2" indent="-495300">
              <a:spcBef>
                <a:spcPts val="0"/>
              </a:spcBef>
            </a:pPr>
            <a:r>
              <a:rPr lang="en-US" sz="2200" dirty="0"/>
              <a:t>“</a:t>
            </a:r>
            <a:r>
              <a:rPr lang="sv-SE" sz="2200" dirty="0"/>
              <a:t>The discovery and exploitation of </a:t>
            </a:r>
            <a:r>
              <a:rPr lang="sv-SE" sz="2200" dirty="0" smtClean="0"/>
              <a:t>opportunities” (Shane </a:t>
            </a:r>
            <a:r>
              <a:rPr lang="sv-SE" sz="2200" dirty="0"/>
              <a:t>&amp; Venkataraman)</a:t>
            </a:r>
            <a:endParaRPr lang="en-US" sz="2200" dirty="0"/>
          </a:p>
          <a:p>
            <a:pPr marL="1205548" lvl="2" indent="-495300">
              <a:spcBef>
                <a:spcPts val="0"/>
              </a:spcBef>
            </a:pPr>
            <a:endParaRPr lang="en-US" sz="2600" dirty="0" smtClean="0"/>
          </a:p>
          <a:p>
            <a:pPr marL="839788" lvl="1" indent="-495300">
              <a:spcBef>
                <a:spcPts val="0"/>
              </a:spcBef>
            </a:pPr>
            <a:endParaRPr lang="en-US" sz="2800" dirty="0" smtClean="0"/>
          </a:p>
          <a:p>
            <a:pPr marL="710248" lvl="2" indent="0">
              <a:spcBef>
                <a:spcPts val="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1184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39788" lvl="1" indent="-495300">
              <a:spcBef>
                <a:spcPts val="0"/>
              </a:spcBef>
            </a:pPr>
            <a:r>
              <a:rPr lang="en-US" sz="2600" dirty="0" smtClean="0"/>
              <a:t>Action =&gt; process</a:t>
            </a:r>
          </a:p>
          <a:p>
            <a:pPr marL="839788" lvl="1" indent="-495300">
              <a:spcBef>
                <a:spcPts val="0"/>
              </a:spcBef>
            </a:pPr>
            <a:r>
              <a:rPr lang="en-US" sz="2600" dirty="0" smtClean="0"/>
              <a:t>Creating newness &amp; value</a:t>
            </a:r>
          </a:p>
          <a:p>
            <a:pPr marL="839788" lvl="1" indent="-495300">
              <a:spcBef>
                <a:spcPts val="0"/>
              </a:spcBef>
            </a:pPr>
            <a:r>
              <a:rPr lang="en-US" sz="2600" dirty="0" smtClean="0"/>
              <a:t>Facing uncertainty</a:t>
            </a:r>
          </a:p>
          <a:p>
            <a:pPr marL="839788" lvl="1" indent="-495300">
              <a:spcBef>
                <a:spcPts val="0"/>
              </a:spcBef>
            </a:pPr>
            <a:r>
              <a:rPr lang="en-US" sz="2600" dirty="0" smtClean="0"/>
              <a:t>Says nothing about organizational context (large, small, new old)</a:t>
            </a:r>
          </a:p>
          <a:p>
            <a:pPr marL="839788" lvl="1" indent="-495300">
              <a:spcBef>
                <a:spcPts val="0"/>
              </a:spcBef>
            </a:pPr>
            <a:r>
              <a:rPr lang="en-US" sz="2600" dirty="0" smtClean="0"/>
              <a:t>Says nothing about industry or location (public vs. private sector, urban vs. rural, manufacturing vs. service, etc.)</a:t>
            </a:r>
          </a:p>
          <a:p>
            <a:pPr marL="839788" lvl="1" indent="-495300">
              <a:spcBef>
                <a:spcPts val="0"/>
              </a:spcBef>
            </a:pPr>
            <a:r>
              <a:rPr lang="en-US" sz="2600" dirty="0" smtClean="0"/>
              <a:t>Says nothing about financial success!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28</a:t>
            </a:fld>
            <a:endParaRPr lang="en-US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Commonalities</a:t>
            </a:r>
          </a:p>
        </p:txBody>
      </p:sp>
    </p:spTree>
    <p:extLst>
      <p:ext uri="{BB962C8B-B14F-4D97-AF65-F5344CB8AC3E}">
        <p14:creationId xmlns:p14="http://schemas.microsoft.com/office/powerpoint/2010/main" val="397062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99247" y="2362200"/>
            <a:ext cx="7745505" cy="3877815"/>
          </a:xfrm>
        </p:spPr>
        <p:txBody>
          <a:bodyPr/>
          <a:lstStyle/>
          <a:p>
            <a:r>
              <a:rPr lang="en-US" dirty="0"/>
              <a:t>Entrepreneurship is the </a:t>
            </a:r>
            <a:r>
              <a:rPr lang="en-US" u="sng" dirty="0"/>
              <a:t>process</a:t>
            </a:r>
            <a:r>
              <a:rPr lang="en-US" dirty="0"/>
              <a:t> of </a:t>
            </a:r>
            <a:r>
              <a:rPr lang="en-US" u="sng" dirty="0"/>
              <a:t>creating</a:t>
            </a:r>
            <a:r>
              <a:rPr lang="en-US" dirty="0"/>
              <a:t> </a:t>
            </a:r>
            <a:r>
              <a:rPr lang="en-US" u="sng" dirty="0"/>
              <a:t>value</a:t>
            </a:r>
            <a:r>
              <a:rPr lang="en-US" dirty="0"/>
              <a:t> by bringing together a </a:t>
            </a:r>
            <a:r>
              <a:rPr lang="en-US" u="sng" dirty="0"/>
              <a:t>unique package</a:t>
            </a:r>
            <a:r>
              <a:rPr lang="en-US" dirty="0"/>
              <a:t> of resources to exploit an </a:t>
            </a:r>
            <a:r>
              <a:rPr lang="en-US" u="sng" dirty="0"/>
              <a:t>opportunity</a:t>
            </a:r>
            <a:endParaRPr lang="en-US" dirty="0"/>
          </a:p>
          <a:p>
            <a:r>
              <a:rPr lang="en-US" dirty="0"/>
              <a:t>Process</a:t>
            </a:r>
          </a:p>
          <a:p>
            <a:r>
              <a:rPr lang="en-US" dirty="0"/>
              <a:t>Creating Value</a:t>
            </a:r>
          </a:p>
          <a:p>
            <a:r>
              <a:rPr lang="en-US" dirty="0"/>
              <a:t>Unique Combinations</a:t>
            </a:r>
          </a:p>
          <a:p>
            <a:r>
              <a:rPr lang="en-US" dirty="0"/>
              <a:t>Opportunity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29</a:t>
            </a:fld>
            <a:endParaRPr lang="en-US" dirty="0"/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570156"/>
            <a:ext cx="8610600" cy="1054250"/>
          </a:xfrm>
        </p:spPr>
        <p:txBody>
          <a:bodyPr/>
          <a:lstStyle/>
          <a:p>
            <a:r>
              <a:rPr lang="en-US" sz="4800" dirty="0"/>
              <a:t>Definition of Entrepreneurship</a:t>
            </a:r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2392680"/>
            <a:ext cx="8229600" cy="4389120"/>
          </a:xfrm>
        </p:spPr>
        <p:txBody>
          <a:bodyPr/>
          <a:lstStyle/>
          <a:p>
            <a:r>
              <a:rPr lang="en-US" dirty="0"/>
              <a:t>Introduction to Entrepreneurship</a:t>
            </a:r>
          </a:p>
          <a:p>
            <a:r>
              <a:rPr lang="en-US" dirty="0"/>
              <a:t>Preparation for Subsequent EEE Courses</a:t>
            </a:r>
          </a:p>
          <a:p>
            <a:r>
              <a:rPr lang="en-US" dirty="0"/>
              <a:t>Preparation for the Capstone Course</a:t>
            </a:r>
          </a:p>
          <a:p>
            <a:r>
              <a:rPr lang="en-US" dirty="0"/>
              <a:t>Provide an Integrated Understanding of Business</a:t>
            </a:r>
          </a:p>
          <a:p>
            <a:r>
              <a:rPr lang="en-US" dirty="0"/>
              <a:t>Understand the Role of Entrepreneurial Management in Larger Organizations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3</a:t>
            </a:fld>
            <a:endParaRPr lang="en-US" dirty="0"/>
          </a:p>
        </p:txBody>
      </p:sp>
      <p:sp>
        <p:nvSpPr>
          <p:cNvPr id="29698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EEE 370</a:t>
            </a:r>
          </a:p>
        </p:txBody>
      </p:sp>
    </p:spTree>
    <p:extLst>
      <p:ext uri="{BB962C8B-B14F-4D97-AF65-F5344CB8AC3E}">
        <p14:creationId xmlns:p14="http://schemas.microsoft.com/office/powerpoint/2010/main" val="9172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16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dirty="0" smtClean="0"/>
              <a:t>Push factors: when the conventional option of working is less attractive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Limitations to financial rewards, unemployment, job insecurity, career limitations</a:t>
            </a:r>
          </a:p>
          <a:p>
            <a:pPr>
              <a:lnSpc>
                <a:spcPct val="90000"/>
              </a:lnSpc>
            </a:pPr>
            <a:endParaRPr lang="en-CA" dirty="0" smtClean="0"/>
          </a:p>
          <a:p>
            <a:pPr>
              <a:lnSpc>
                <a:spcPct val="90000"/>
              </a:lnSpc>
            </a:pPr>
            <a:r>
              <a:rPr lang="en-CA" dirty="0" smtClean="0"/>
              <a:t>Pull factors: on the virtue of the attractiveness of being an entrepreneur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Freedom, being own boss, pursue own ideas, financial rewards, achievement, social standing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3088"/>
            <a:ext cx="8534400" cy="135331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sz="4900" dirty="0" smtClean="0"/>
              <a:t>Why Do </a:t>
            </a:r>
            <a:r>
              <a:rPr lang="en-CA" sz="4900" dirty="0"/>
              <a:t>P</a:t>
            </a:r>
            <a:r>
              <a:rPr lang="en-CA" sz="4900" dirty="0" smtClean="0"/>
              <a:t>eople </a:t>
            </a:r>
            <a:r>
              <a:rPr lang="en-CA" sz="4900" dirty="0"/>
              <a:t>B</a:t>
            </a:r>
            <a:r>
              <a:rPr lang="en-CA" sz="4900" dirty="0" smtClean="0"/>
              <a:t>ecome </a:t>
            </a:r>
            <a:r>
              <a:rPr lang="en-CA" sz="4900" dirty="0"/>
              <a:t>E</a:t>
            </a:r>
            <a:r>
              <a:rPr lang="en-CA" sz="4900" dirty="0" smtClean="0"/>
              <a:t>ntrepreneurs?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227250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99247" y="2362200"/>
            <a:ext cx="7745505" cy="3763962"/>
          </a:xfrm>
        </p:spPr>
        <p:txBody>
          <a:bodyPr/>
          <a:lstStyle/>
          <a:p>
            <a:r>
              <a:rPr lang="en-US" dirty="0" smtClean="0"/>
              <a:t>Aspiring entrepreneurs</a:t>
            </a:r>
          </a:p>
          <a:p>
            <a:pPr lvl="1"/>
            <a:r>
              <a:rPr lang="en-US" dirty="0" smtClean="0"/>
              <a:t>The dreamers</a:t>
            </a:r>
          </a:p>
          <a:p>
            <a:r>
              <a:rPr lang="en-US" dirty="0" smtClean="0"/>
              <a:t>Salary-substitute entrepreneurs</a:t>
            </a:r>
          </a:p>
          <a:p>
            <a:r>
              <a:rPr lang="en-US" dirty="0" smtClean="0"/>
              <a:t>Lifestyle entrepreneurs</a:t>
            </a:r>
          </a:p>
          <a:p>
            <a:pPr lvl="1"/>
            <a:r>
              <a:rPr lang="en-US" dirty="0" smtClean="0"/>
              <a:t>Suit lifestyle choices</a:t>
            </a:r>
          </a:p>
          <a:p>
            <a:r>
              <a:rPr lang="en-US" dirty="0" smtClean="0"/>
              <a:t>Growth entrepreneurs</a:t>
            </a:r>
          </a:p>
          <a:p>
            <a:pPr lvl="1"/>
            <a:r>
              <a:rPr lang="en-US" dirty="0" smtClean="0"/>
              <a:t>“gazelles”, Venture Capital-backed firms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Entrepreneurs</a:t>
            </a:r>
          </a:p>
        </p:txBody>
      </p:sp>
    </p:spTree>
    <p:extLst>
      <p:ext uri="{BB962C8B-B14F-4D97-AF65-F5344CB8AC3E}">
        <p14:creationId xmlns:p14="http://schemas.microsoft.com/office/powerpoint/2010/main" val="412516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458200" cy="4114800"/>
          </a:xfrm>
        </p:spPr>
        <p:txBody>
          <a:bodyPr/>
          <a:lstStyle/>
          <a:p>
            <a:r>
              <a:rPr lang="en-US" dirty="0" smtClean="0"/>
              <a:t>Almost double as many men age 16-64 start firms compared to women (although getting closer)</a:t>
            </a:r>
          </a:p>
          <a:p>
            <a:r>
              <a:rPr lang="en-US" dirty="0" smtClean="0"/>
              <a:t>Women are over-represented in starting part-time firms</a:t>
            </a:r>
          </a:p>
          <a:p>
            <a:r>
              <a:rPr lang="en-US" dirty="0" smtClean="0"/>
              <a:t>6% of board of directors were women, 1.7% of CEO’s</a:t>
            </a:r>
          </a:p>
          <a:p>
            <a:r>
              <a:rPr lang="en-US" dirty="0" smtClean="0"/>
              <a:t>3% of public firms has an immigrant* board member</a:t>
            </a:r>
          </a:p>
          <a:p>
            <a:r>
              <a:rPr lang="en-US" dirty="0" smtClean="0"/>
              <a:t>40% of immigrant-based firms are hotels/restaurants</a:t>
            </a:r>
          </a:p>
          <a:p>
            <a:endParaRPr lang="en-US" dirty="0" smtClean="0"/>
          </a:p>
          <a:p>
            <a:r>
              <a:rPr lang="en-US" dirty="0" smtClean="0"/>
              <a:t>* = First or second-generation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32</a:t>
            </a:fld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8490" y="381000"/>
            <a:ext cx="7756263" cy="1243406"/>
          </a:xfrm>
        </p:spPr>
        <p:txBody>
          <a:bodyPr/>
          <a:lstStyle/>
          <a:p>
            <a:r>
              <a:rPr lang="en-US" sz="4900" dirty="0" smtClean="0"/>
              <a:t>Entrepreneurship </a:t>
            </a:r>
            <a:r>
              <a:rPr lang="en-US" sz="4900" dirty="0"/>
              <a:t>F</a:t>
            </a:r>
            <a:r>
              <a:rPr lang="en-US" sz="4900" dirty="0" smtClean="0"/>
              <a:t>or </a:t>
            </a:r>
            <a:r>
              <a:rPr lang="en-US" sz="4900" dirty="0"/>
              <a:t>A</a:t>
            </a:r>
            <a:r>
              <a:rPr lang="en-US" sz="4900" dirty="0" smtClean="0"/>
              <a:t>ll?</a:t>
            </a:r>
          </a:p>
        </p:txBody>
      </p:sp>
    </p:spTree>
    <p:extLst>
      <p:ext uri="{BB962C8B-B14F-4D97-AF65-F5344CB8AC3E}">
        <p14:creationId xmlns:p14="http://schemas.microsoft.com/office/powerpoint/2010/main" val="31643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7239000" cy="4114800"/>
          </a:xfrm>
        </p:spPr>
        <p:txBody>
          <a:bodyPr/>
          <a:lstStyle/>
          <a:p>
            <a:r>
              <a:rPr lang="en-CA" dirty="0" smtClean="0"/>
              <a:t>Women</a:t>
            </a:r>
          </a:p>
          <a:p>
            <a:pPr lvl="1"/>
            <a:r>
              <a:rPr lang="en-CA" dirty="0" smtClean="0"/>
              <a:t>Political &amp; social systems</a:t>
            </a:r>
          </a:p>
          <a:p>
            <a:pPr lvl="1"/>
            <a:r>
              <a:rPr lang="en-CA" dirty="0" smtClean="0"/>
              <a:t>Flexibility in work-home life role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Immigrants</a:t>
            </a:r>
          </a:p>
          <a:p>
            <a:pPr lvl="1"/>
            <a:r>
              <a:rPr lang="en-CA" dirty="0" smtClean="0"/>
              <a:t>Work independently, avoid unemployment vs. realize ideas, work independently</a:t>
            </a:r>
          </a:p>
          <a:p>
            <a:pPr lvl="1"/>
            <a:r>
              <a:rPr lang="en-CA" dirty="0" smtClean="0"/>
              <a:t>Difficulty in finding job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33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Start Up Reasons</a:t>
            </a:r>
          </a:p>
        </p:txBody>
      </p:sp>
    </p:spTree>
    <p:extLst>
      <p:ext uri="{BB962C8B-B14F-4D97-AF65-F5344CB8AC3E}">
        <p14:creationId xmlns:p14="http://schemas.microsoft.com/office/powerpoint/2010/main" val="104269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86000"/>
            <a:ext cx="7086600" cy="4191000"/>
          </a:xfrm>
        </p:spPr>
        <p:txBody>
          <a:bodyPr>
            <a:normAutofit/>
          </a:bodyPr>
          <a:lstStyle/>
          <a:p>
            <a:r>
              <a:rPr lang="en-US" sz="2800" dirty="0"/>
              <a:t>Identify an Opportunity</a:t>
            </a:r>
          </a:p>
          <a:p>
            <a:r>
              <a:rPr lang="en-US" sz="2800" dirty="0"/>
              <a:t>Develop a Business Concept</a:t>
            </a:r>
          </a:p>
          <a:p>
            <a:r>
              <a:rPr lang="en-US" sz="2800" dirty="0"/>
              <a:t>Assess the Necessary Resources</a:t>
            </a:r>
          </a:p>
          <a:p>
            <a:r>
              <a:rPr lang="en-US" sz="2800" dirty="0"/>
              <a:t>Acquire the Needed Resources</a:t>
            </a:r>
          </a:p>
          <a:p>
            <a:r>
              <a:rPr lang="en-US" sz="2800" dirty="0"/>
              <a:t>Implement</a:t>
            </a:r>
          </a:p>
          <a:p>
            <a:r>
              <a:rPr lang="en-US" sz="2800" dirty="0"/>
              <a:t>Manage &amp; Harvest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34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381000"/>
            <a:ext cx="8382000" cy="1243406"/>
          </a:xfrm>
        </p:spPr>
        <p:txBody>
          <a:bodyPr/>
          <a:lstStyle/>
          <a:p>
            <a:r>
              <a:rPr lang="en-US" sz="4900" dirty="0"/>
              <a:t>The Entrepreneurial Process</a:t>
            </a:r>
          </a:p>
        </p:txBody>
      </p:sp>
    </p:spTree>
    <p:extLst>
      <p:ext uri="{BB962C8B-B14F-4D97-AF65-F5344CB8AC3E}">
        <p14:creationId xmlns:p14="http://schemas.microsoft.com/office/powerpoint/2010/main" val="278182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the central issue?</a:t>
            </a:r>
          </a:p>
          <a:p>
            <a:r>
              <a:rPr lang="en-US" sz="2800" dirty="0" smtClean="0"/>
              <a:t>What factors lead to it being important? </a:t>
            </a:r>
          </a:p>
          <a:p>
            <a:r>
              <a:rPr lang="en-US" sz="2800" dirty="0" smtClean="0"/>
              <a:t>What criteria should be used to evaluate any decisions? </a:t>
            </a:r>
          </a:p>
          <a:p>
            <a:r>
              <a:rPr lang="en-US" sz="2800" dirty="0" smtClean="0"/>
              <a:t>What strategic options exist?</a:t>
            </a:r>
          </a:p>
          <a:p>
            <a:r>
              <a:rPr lang="en-US" sz="2800" dirty="0" smtClean="0"/>
              <a:t>Which one should he follow?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35</a:t>
            </a:fld>
            <a:endParaRPr lang="en-US"/>
          </a:p>
        </p:txBody>
      </p:sp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Case: Larry Kramer &amp; Market Watch</a:t>
            </a:r>
          </a:p>
        </p:txBody>
      </p:sp>
    </p:spTree>
    <p:extLst>
      <p:ext uri="{BB962C8B-B14F-4D97-AF65-F5344CB8AC3E}">
        <p14:creationId xmlns:p14="http://schemas.microsoft.com/office/powerpoint/2010/main" val="734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one turn this into a specific plan?</a:t>
            </a:r>
          </a:p>
          <a:p>
            <a:pPr lvl="1"/>
            <a:r>
              <a:rPr lang="en-US" sz="2800" dirty="0" smtClean="0"/>
              <a:t>Short term plan</a:t>
            </a:r>
          </a:p>
          <a:p>
            <a:pPr lvl="1"/>
            <a:r>
              <a:rPr lang="en-US" sz="2800" dirty="0" smtClean="0"/>
              <a:t>Long term</a:t>
            </a:r>
          </a:p>
          <a:p>
            <a:pPr lvl="1"/>
            <a:r>
              <a:rPr lang="en-US" sz="2800" dirty="0" smtClean="0"/>
              <a:t>Budget for these</a:t>
            </a:r>
          </a:p>
          <a:p>
            <a:r>
              <a:rPr lang="en-US" sz="2800" dirty="0" smtClean="0"/>
              <a:t>How can you ensure that this works as planned? Milestones, mechanisms, follow-up</a:t>
            </a:r>
          </a:p>
          <a:p>
            <a:r>
              <a:rPr lang="en-US" sz="2800" dirty="0" smtClean="0"/>
              <a:t>Contingency plan?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36</a:t>
            </a:fld>
            <a:endParaRPr lang="en-US"/>
          </a:p>
        </p:txBody>
      </p:sp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381000"/>
            <a:ext cx="8229600" cy="1295400"/>
          </a:xfrm>
        </p:spPr>
        <p:txBody>
          <a:bodyPr>
            <a:noAutofit/>
          </a:bodyPr>
          <a:lstStyle/>
          <a:p>
            <a:r>
              <a:rPr lang="en-US" sz="4400" dirty="0" smtClean="0"/>
              <a:t>Case: Larry Kramer &amp; Market Watch</a:t>
            </a:r>
          </a:p>
        </p:txBody>
      </p:sp>
    </p:spTree>
    <p:extLst>
      <p:ext uri="{BB962C8B-B14F-4D97-AF65-F5344CB8AC3E}">
        <p14:creationId xmlns:p14="http://schemas.microsoft.com/office/powerpoint/2010/main" val="150339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924800" cy="3962400"/>
          </a:xfrm>
        </p:spPr>
        <p:txBody>
          <a:bodyPr/>
          <a:lstStyle/>
          <a:p>
            <a:r>
              <a:rPr lang="en-US" sz="2800" dirty="0" smtClean="0"/>
              <a:t>What are we talking about when we say Entrepreneurship?</a:t>
            </a:r>
          </a:p>
          <a:p>
            <a:r>
              <a:rPr lang="en-US" sz="2800" dirty="0" smtClean="0"/>
              <a:t>What kinds of differences are there in terms of Entrepreneurship?</a:t>
            </a:r>
          </a:p>
          <a:p>
            <a:r>
              <a:rPr lang="en-US" sz="2800" dirty="0" smtClean="0"/>
              <a:t>Looking forward…</a:t>
            </a:r>
          </a:p>
          <a:p>
            <a:pPr lvl="1"/>
            <a:r>
              <a:rPr lang="en-US" sz="2400" dirty="0" err="1" smtClean="0"/>
              <a:t>Headcase</a:t>
            </a:r>
            <a:r>
              <a:rPr lang="en-US" sz="2400" dirty="0" smtClean="0"/>
              <a:t> Helmets case</a:t>
            </a:r>
          </a:p>
          <a:p>
            <a:pPr lvl="1"/>
            <a:r>
              <a:rPr lang="en-US" sz="2400" dirty="0" smtClean="0"/>
              <a:t>Make sure you look at the case assignment on Blackboard!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37</a:t>
            </a:fld>
            <a:endParaRPr lang="en-US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5649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Develop your own entrepreneurial potential</a:t>
            </a:r>
          </a:p>
          <a:p>
            <a:r>
              <a:rPr lang="en-US" dirty="0" smtClean="0"/>
              <a:t>Recognize the role of E-ship in society</a:t>
            </a:r>
          </a:p>
          <a:p>
            <a:r>
              <a:rPr lang="en-US" dirty="0" smtClean="0"/>
              <a:t>Learn the process and different manifestations of E-ship</a:t>
            </a:r>
          </a:p>
          <a:p>
            <a:r>
              <a:rPr lang="en-US" dirty="0" smtClean="0"/>
              <a:t>Learn how to identify, appraise, and appreciate opportunities and creative business concepts</a:t>
            </a:r>
          </a:p>
          <a:p>
            <a:pPr lvl="0"/>
            <a:r>
              <a:rPr lang="en-US" dirty="0" smtClean="0"/>
              <a:t>Understand and manage ethical issues in E-ship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</a:t>
            </a:r>
            <a:r>
              <a:rPr lang="en-US" dirty="0"/>
              <a:t>C</a:t>
            </a:r>
            <a:r>
              <a:rPr lang="en-US" dirty="0" smtClean="0"/>
              <a:t>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89120"/>
          </a:xfrm>
        </p:spPr>
        <p:txBody>
          <a:bodyPr/>
          <a:lstStyle/>
          <a:p>
            <a:r>
              <a:rPr lang="en-US" dirty="0" smtClean="0"/>
              <a:t>Basics of Entrepreneurship </a:t>
            </a:r>
          </a:p>
          <a:p>
            <a:r>
              <a:rPr lang="en-US" dirty="0" smtClean="0"/>
              <a:t>Opportunities &amp; Business </a:t>
            </a:r>
            <a:r>
              <a:rPr lang="en-US" dirty="0"/>
              <a:t>M</a:t>
            </a:r>
            <a:r>
              <a:rPr lang="en-US" dirty="0" smtClean="0"/>
              <a:t>odels</a:t>
            </a:r>
          </a:p>
          <a:p>
            <a:r>
              <a:rPr lang="en-US" dirty="0" smtClean="0"/>
              <a:t>Start-Up </a:t>
            </a:r>
            <a:r>
              <a:rPr lang="en-US" dirty="0"/>
              <a:t>I</a:t>
            </a:r>
            <a:r>
              <a:rPr lang="en-US" dirty="0" smtClean="0"/>
              <a:t>ssues (goals, money)</a:t>
            </a:r>
          </a:p>
          <a:p>
            <a:r>
              <a:rPr lang="en-US" dirty="0" smtClean="0"/>
              <a:t>New Venture </a:t>
            </a:r>
            <a:r>
              <a:rPr lang="en-US" dirty="0"/>
              <a:t>M</a:t>
            </a:r>
            <a:r>
              <a:rPr lang="en-US" dirty="0" smtClean="0"/>
              <a:t>anagement (strategy, operational, growth, ethics)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0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89120"/>
          </a:xfrm>
        </p:spPr>
        <p:txBody>
          <a:bodyPr/>
          <a:lstStyle/>
          <a:p>
            <a:r>
              <a:rPr lang="en-US" dirty="0" err="1" smtClean="0"/>
              <a:t>Barringer</a:t>
            </a:r>
            <a:r>
              <a:rPr lang="en-US" dirty="0" smtClean="0"/>
              <a:t> &amp; Ireland, </a:t>
            </a:r>
            <a:r>
              <a:rPr lang="en-US" i="1" dirty="0" smtClean="0"/>
              <a:t>Entrepreneurship: Successfully Launching </a:t>
            </a:r>
            <a:r>
              <a:rPr lang="en-US" i="1" dirty="0"/>
              <a:t>N</a:t>
            </a:r>
            <a:r>
              <a:rPr lang="en-US" i="1" dirty="0" smtClean="0"/>
              <a:t>ew </a:t>
            </a:r>
            <a:r>
              <a:rPr lang="en-US" i="1" dirty="0"/>
              <a:t>V</a:t>
            </a:r>
            <a:r>
              <a:rPr lang="en-US" i="1" dirty="0" smtClean="0"/>
              <a:t>entures</a:t>
            </a:r>
            <a:r>
              <a:rPr lang="en-US" dirty="0" smtClean="0"/>
              <a:t>, Fourth Edition</a:t>
            </a:r>
          </a:p>
          <a:p>
            <a:r>
              <a:rPr lang="en-US" dirty="0" smtClean="0"/>
              <a:t>Readings packet (SU &amp; Follett’s bookstore)</a:t>
            </a:r>
          </a:p>
          <a:p>
            <a:r>
              <a:rPr lang="en-US" dirty="0" smtClean="0"/>
              <a:t>Cases (on Blackboard)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Required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9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62200"/>
            <a:ext cx="6858000" cy="3962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Midterm			25%  (Mar 26)</a:t>
            </a:r>
          </a:p>
          <a:p>
            <a:pPr>
              <a:buNone/>
            </a:pPr>
            <a:r>
              <a:rPr lang="en-US" dirty="0" smtClean="0"/>
              <a:t>Quizzes			25%  (various)</a:t>
            </a:r>
          </a:p>
          <a:p>
            <a:pPr>
              <a:buNone/>
            </a:pPr>
            <a:r>
              <a:rPr lang="en-US" dirty="0" smtClean="0"/>
              <a:t>Business Model		25%  (May 2)</a:t>
            </a:r>
          </a:p>
          <a:p>
            <a:pPr>
              <a:buNone/>
            </a:pPr>
            <a:r>
              <a:rPr lang="en-US" dirty="0" smtClean="0"/>
              <a:t>Group Case (oral)		15%   (various)</a:t>
            </a:r>
          </a:p>
          <a:p>
            <a:pPr>
              <a:buNone/>
            </a:pPr>
            <a:r>
              <a:rPr lang="en-US" dirty="0" smtClean="0"/>
              <a:t>Class Participation 		10%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1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Most Likely </a:t>
            </a:r>
            <a:r>
              <a:rPr lang="en-US" dirty="0"/>
              <a:t>L</a:t>
            </a:r>
            <a:r>
              <a:rPr lang="en-US" dirty="0" smtClean="0"/>
              <a:t>etter </a:t>
            </a:r>
            <a:r>
              <a:rPr lang="en-US" dirty="0"/>
              <a:t>G</a:t>
            </a:r>
            <a:r>
              <a:rPr lang="en-US" dirty="0" smtClean="0"/>
              <a:t>rade </a:t>
            </a:r>
            <a:r>
              <a:rPr lang="en-US" dirty="0"/>
              <a:t>E</a:t>
            </a:r>
            <a:r>
              <a:rPr lang="en-US" dirty="0" smtClean="0"/>
              <a:t>quivalent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1488"/>
              </p:ext>
            </p:extLst>
          </p:nvPr>
        </p:nvGraphicFramePr>
        <p:xfrm>
          <a:off x="3352800" y="2362200"/>
          <a:ext cx="2286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447800"/>
              </a:tblGrid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90-100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87-89.9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84-86.9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80-83.9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77-79.9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74-76.9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70-73.9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65-69.9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60-64.9</a:t>
                      </a:r>
                      <a:endParaRPr lang="en-US" dirty="0"/>
                    </a:p>
                  </a:txBody>
                  <a:tcPr/>
                </a:tc>
              </a:tr>
              <a:tr h="35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55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4389120"/>
          </a:xfrm>
        </p:spPr>
        <p:txBody>
          <a:bodyPr/>
          <a:lstStyle/>
          <a:p>
            <a:r>
              <a:rPr lang="en-US" dirty="0" smtClean="0"/>
              <a:t>Essay question style (choice of essays)</a:t>
            </a:r>
          </a:p>
          <a:p>
            <a:r>
              <a:rPr lang="en-US" dirty="0" smtClean="0"/>
              <a:t>Practice questions will be handed out prior to exam</a:t>
            </a:r>
          </a:p>
          <a:p>
            <a:r>
              <a:rPr lang="en-US" dirty="0" smtClean="0"/>
              <a:t>Midterm = March 26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529F-7CE4-4849-937B-2711CB511416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6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299</TotalTime>
  <Words>1419</Words>
  <Application>Microsoft Macintosh PowerPoint</Application>
  <PresentationFormat>On-screen Show (4:3)</PresentationFormat>
  <Paragraphs>295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Hardcover</vt:lpstr>
      <vt:lpstr>EEE 370  Intro to Entrepreneurship</vt:lpstr>
      <vt:lpstr>About Me</vt:lpstr>
      <vt:lpstr>Role of EEE 370</vt:lpstr>
      <vt:lpstr>Goals of the Course</vt:lpstr>
      <vt:lpstr>Structure of the Course</vt:lpstr>
      <vt:lpstr>Required Texts</vt:lpstr>
      <vt:lpstr>Assessment</vt:lpstr>
      <vt:lpstr>Most Likely Letter Grade Equivalent</vt:lpstr>
      <vt:lpstr>Midterm</vt:lpstr>
      <vt:lpstr>Quizzes</vt:lpstr>
      <vt:lpstr>Business Model</vt:lpstr>
      <vt:lpstr>Group Case</vt:lpstr>
      <vt:lpstr>PowerPoint Presentation</vt:lpstr>
      <vt:lpstr>Class Participation</vt:lpstr>
      <vt:lpstr>Academic Integrity</vt:lpstr>
      <vt:lpstr>Accommodation Policy </vt:lpstr>
      <vt:lpstr>Philosophy</vt:lpstr>
      <vt:lpstr>Why Self-Efficacy Is Important</vt:lpstr>
      <vt:lpstr>What Affects Your Self-Efficacy?</vt:lpstr>
      <vt:lpstr>Self-Efficacy In This Class</vt:lpstr>
      <vt:lpstr>Questions?</vt:lpstr>
      <vt:lpstr>The Nature of Entrepreneurship</vt:lpstr>
      <vt:lpstr>Topics</vt:lpstr>
      <vt:lpstr>Entrepreneurship Shapes Society</vt:lpstr>
      <vt:lpstr>Entrepreneurship</vt:lpstr>
      <vt:lpstr>What is Entrepreneurship?</vt:lpstr>
      <vt:lpstr>What is Entrepreneurship?</vt:lpstr>
      <vt:lpstr>Some Commonalities</vt:lpstr>
      <vt:lpstr>Definition of Entrepreneurship</vt:lpstr>
      <vt:lpstr>Why Do People Become Entrepreneurs?</vt:lpstr>
      <vt:lpstr>Types of Entrepreneurs</vt:lpstr>
      <vt:lpstr>Entrepreneurship For All?</vt:lpstr>
      <vt:lpstr>Start Up Reasons</vt:lpstr>
      <vt:lpstr>The Entrepreneurial Process</vt:lpstr>
      <vt:lpstr>Case: Larry Kramer &amp; Market Watch</vt:lpstr>
      <vt:lpstr>Case: Larry Kramer &amp; Market Watch</vt:lpstr>
      <vt:lpstr>Summary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rmwimer</dc:creator>
  <cp:lastModifiedBy>Blaine Killen</cp:lastModifiedBy>
  <cp:revision>30</cp:revision>
  <dcterms:created xsi:type="dcterms:W3CDTF">2011-07-25T13:04:51Z</dcterms:created>
  <dcterms:modified xsi:type="dcterms:W3CDTF">2012-01-26T21:11:41Z</dcterms:modified>
</cp:coreProperties>
</file>