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9" r:id="rId5"/>
    <p:sldId id="262" r:id="rId6"/>
    <p:sldId id="259" r:id="rId7"/>
    <p:sldId id="263" r:id="rId8"/>
    <p:sldId id="264" r:id="rId9"/>
    <p:sldId id="265" r:id="rId10"/>
    <p:sldId id="270" r:id="rId11"/>
    <p:sldId id="260" r:id="rId12"/>
    <p:sldId id="261" r:id="rId13"/>
    <p:sldId id="266" r:id="rId14"/>
    <p:sldId id="267" r:id="rId15"/>
    <p:sldId id="268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D58F6-74F7-49B9-9A8A-7DD7DFC95AD1}" type="datetimeFigureOut">
              <a:rPr lang="en-US" smtClean="0"/>
              <a:t>4/2/12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8EC7C-172C-4771-A6E4-D2E8B9870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21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8EC7C-172C-4771-A6E4-D2E8B98704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93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4/2/12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4/2/12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4/2/12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4/2/12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Kristina Jones case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50" dirty="0" smtClean="0"/>
              <a:t>Blaine Killen, Caroline Castro, Larissa Callahan, Vincent Chang </a:t>
            </a:r>
            <a:endParaRPr lang="en-US" sz="2050" dirty="0"/>
          </a:p>
        </p:txBody>
      </p:sp>
    </p:spTree>
    <p:extLst>
      <p:ext uri="{BB962C8B-B14F-4D97-AF65-F5344CB8AC3E}">
        <p14:creationId xmlns:p14="http://schemas.microsoft.com/office/powerpoint/2010/main" val="1912259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66449526"/>
              </p:ext>
            </p:extLst>
          </p:nvPr>
        </p:nvGraphicFramePr>
        <p:xfrm>
          <a:off x="476973" y="1898960"/>
          <a:ext cx="81534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/>
                <a:gridCol w="1358900"/>
                <a:gridCol w="1358900"/>
                <a:gridCol w="1358900"/>
                <a:gridCol w="1358900"/>
                <a:gridCol w="13589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to Market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Consistent 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Ability to grow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Financial 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Food</a:t>
                      </a:r>
                      <a:r>
                        <a:rPr lang="en-US" baseline="0" dirty="0" smtClean="0"/>
                        <a:t> Delivery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Large Corporation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Local Coffee Shops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School Adoption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06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Local coffee shops in Syracuse</a:t>
            </a:r>
          </a:p>
          <a:p>
            <a:pPr lvl="1">
              <a:buSzPct val="25000"/>
            </a:pPr>
            <a:r>
              <a:rPr lang="en-US" dirty="0" smtClean="0"/>
              <a:t>Lots </a:t>
            </a:r>
            <a:r>
              <a:rPr lang="en-US" dirty="0"/>
              <a:t>of college student </a:t>
            </a:r>
            <a:r>
              <a:rPr lang="en-US" dirty="0" smtClean="0"/>
              <a:t>traffic</a:t>
            </a:r>
          </a:p>
          <a:p>
            <a:pPr lvl="1">
              <a:buSzPct val="25000"/>
            </a:pPr>
            <a:r>
              <a:rPr lang="en-US" dirty="0" smtClean="0"/>
              <a:t>Easier </a:t>
            </a:r>
            <a:r>
              <a:rPr lang="en-US" dirty="0"/>
              <a:t>adoption (shorter lead </a:t>
            </a:r>
            <a:r>
              <a:rPr lang="en-US" dirty="0" smtClean="0"/>
              <a:t>time)</a:t>
            </a:r>
          </a:p>
          <a:p>
            <a:pPr marL="0" lvl="0" indent="0">
              <a:buSzPct val="25000"/>
              <a:buNone/>
            </a:pPr>
            <a:r>
              <a:rPr lang="en-US" dirty="0" smtClean="0"/>
              <a:t>Potential growth</a:t>
            </a:r>
          </a:p>
          <a:p>
            <a:pPr marL="0" lvl="0" indent="0">
              <a:buSzPct val="25000"/>
              <a:buNone/>
            </a:pPr>
            <a:r>
              <a:rPr lang="en-US" dirty="0" smtClean="0"/>
              <a:t>Less </a:t>
            </a:r>
            <a:r>
              <a:rPr lang="en-US" dirty="0"/>
              <a:t>financial risk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357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 Term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Bootstrap initial cost</a:t>
            </a:r>
          </a:p>
          <a:p>
            <a:pPr marL="0" indent="0">
              <a:buNone/>
            </a:pPr>
            <a:r>
              <a:rPr lang="en-US" dirty="0" smtClean="0"/>
              <a:t>Target </a:t>
            </a:r>
            <a:r>
              <a:rPr lang="en-US" dirty="0"/>
              <a:t>local coffee shop </a:t>
            </a:r>
          </a:p>
          <a:p>
            <a:pPr lvl="1"/>
            <a:r>
              <a:rPr lang="en-US" dirty="0"/>
              <a:t>5 coffee shops equal 20% penetration</a:t>
            </a:r>
          </a:p>
          <a:p>
            <a:pPr marL="0" indent="0">
              <a:buNone/>
            </a:pPr>
            <a:r>
              <a:rPr lang="en-US" dirty="0"/>
              <a:t>Breakeven Q4 of year1</a:t>
            </a:r>
          </a:p>
          <a:p>
            <a:pPr marL="0" indent="0">
              <a:buNone/>
            </a:pPr>
            <a:r>
              <a:rPr lang="en-US" dirty="0"/>
              <a:t>Decrease cost of production</a:t>
            </a:r>
          </a:p>
          <a:p>
            <a:pPr marL="0" indent="0">
              <a:buNone/>
            </a:pPr>
            <a:r>
              <a:rPr lang="en-US" dirty="0"/>
              <a:t>Q1 of year 2 = penetrate other college towns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117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1000 + 500= 1500 initial startup cost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10,000 units * .06 = 600 cost per order</a:t>
            </a:r>
          </a:p>
          <a:p>
            <a:pPr marL="0" indent="0">
              <a:buNone/>
            </a:pPr>
            <a:r>
              <a:rPr lang="en-US" dirty="0" smtClean="0"/>
              <a:t>10,000 * .1 = 1,000 – 600 = 400 profit per order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Breakeven after 4 orders</a:t>
            </a:r>
          </a:p>
        </p:txBody>
      </p:sp>
    </p:spTree>
    <p:extLst>
      <p:ext uri="{BB962C8B-B14F-4D97-AF65-F5344CB8AC3E}">
        <p14:creationId xmlns:p14="http://schemas.microsoft.com/office/powerpoint/2010/main" val="444799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Long- Term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Expand to local shops in major cities </a:t>
            </a:r>
          </a:p>
          <a:p>
            <a:pPr lvl="1"/>
            <a:r>
              <a:rPr lang="en-US" dirty="0" smtClean="0"/>
              <a:t>Inbound </a:t>
            </a:r>
            <a:r>
              <a:rPr lang="en-US" dirty="0"/>
              <a:t>marketing</a:t>
            </a:r>
          </a:p>
          <a:p>
            <a:pPr marL="0" indent="0">
              <a:buNone/>
            </a:pPr>
            <a:r>
              <a:rPr lang="en-US" dirty="0"/>
              <a:t>Approach large corporation</a:t>
            </a:r>
          </a:p>
          <a:p>
            <a:pPr marL="0" indent="0">
              <a:buNone/>
            </a:pPr>
            <a:r>
              <a:rPr lang="en-US" dirty="0"/>
              <a:t>Advertise through networking events</a:t>
            </a:r>
          </a:p>
          <a:p>
            <a:pPr lvl="1"/>
            <a:r>
              <a:rPr lang="en-US" dirty="0"/>
              <a:t>Specialty beverage trade shows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Q3 </a:t>
            </a:r>
            <a:r>
              <a:rPr lang="en-US" dirty="0"/>
              <a:t>of year 3 = sign 1</a:t>
            </a:r>
            <a:r>
              <a:rPr lang="en-US" baseline="30000" dirty="0"/>
              <a:t>st</a:t>
            </a:r>
            <a:r>
              <a:rPr lang="en-US" dirty="0"/>
              <a:t> large contract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9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&amp;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Q1 of year1: make first sale</a:t>
            </a:r>
          </a:p>
          <a:p>
            <a:pPr marL="0" indent="0">
              <a:buNone/>
            </a:pPr>
            <a:r>
              <a:rPr lang="en-US" dirty="0" smtClean="0"/>
              <a:t>Q4 </a:t>
            </a:r>
            <a:r>
              <a:rPr lang="en-US" dirty="0"/>
              <a:t>of year1: breakeven</a:t>
            </a:r>
          </a:p>
          <a:p>
            <a:pPr marL="0" indent="0">
              <a:buNone/>
            </a:pPr>
            <a:r>
              <a:rPr lang="en-US" dirty="0" smtClean="0"/>
              <a:t>Q1 </a:t>
            </a:r>
            <a:r>
              <a:rPr lang="en-US" dirty="0"/>
              <a:t>of year2: penetrate other college towns</a:t>
            </a:r>
          </a:p>
          <a:p>
            <a:pPr marL="0" indent="0">
              <a:buNone/>
            </a:pPr>
            <a:r>
              <a:rPr lang="en-US" dirty="0" smtClean="0"/>
              <a:t>Q4 </a:t>
            </a:r>
            <a:r>
              <a:rPr lang="en-US" dirty="0"/>
              <a:t>of year2: penetrate major cities  </a:t>
            </a:r>
          </a:p>
          <a:p>
            <a:pPr marL="0" indent="0">
              <a:buNone/>
            </a:pPr>
            <a:r>
              <a:rPr lang="en-US" dirty="0"/>
              <a:t>Q3 of year3: sign 1</a:t>
            </a:r>
            <a:r>
              <a:rPr lang="en-US" baseline="30000" dirty="0"/>
              <a:t>st</a:t>
            </a:r>
            <a:r>
              <a:rPr lang="en-US" dirty="0"/>
              <a:t> large contract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67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dirty="0" smtClean="0"/>
              <a:t>IPO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Management Buyout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Strategic Acquisition</a:t>
            </a:r>
          </a:p>
          <a:p>
            <a:pPr marL="365760" lvl="1" indent="0">
              <a:buNone/>
            </a:pPr>
            <a:endParaRPr lang="en-US" sz="29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118" y="180952"/>
            <a:ext cx="1348118" cy="1011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091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spcBef>
                <a:spcPts val="640"/>
              </a:spcBef>
              <a:buClr>
                <a:schemeClr val="dk1"/>
              </a:buClr>
              <a:buSzPct val="25000"/>
              <a:buNone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Developed a one time use </a:t>
            </a:r>
            <a:r>
              <a:rPr lang="en-US" sz="2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heated 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coffee sleeve</a:t>
            </a:r>
          </a:p>
          <a:p>
            <a:endParaRPr lang="en-US"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640"/>
              </a:spcBef>
              <a:buClr>
                <a:schemeClr val="dk1"/>
              </a:buClr>
              <a:buSzPct val="25000"/>
              <a:buNone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Made of heating gel that warms up the casing </a:t>
            </a:r>
          </a:p>
          <a:p>
            <a:endParaRPr lang="en-US"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640"/>
              </a:spcBef>
              <a:buClr>
                <a:schemeClr val="dk1"/>
              </a:buClr>
              <a:buSzPct val="25000"/>
              <a:buNone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prototype but no buyers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27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spcBef>
                <a:spcPts val="640"/>
              </a:spcBef>
              <a:buClr>
                <a:schemeClr val="dk1"/>
              </a:buClr>
              <a:buSzPct val="25000"/>
              <a:buNone/>
            </a:pPr>
            <a:r>
              <a:rPr lang="en-US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Doesn’t have a solid distribution channel</a:t>
            </a:r>
          </a:p>
          <a:p>
            <a:pPr lvl="1"/>
            <a:r>
              <a:rPr lang="en-US" sz="2900" dirty="0"/>
              <a:t>Difficult to penetrate large chains</a:t>
            </a:r>
          </a:p>
          <a:p>
            <a:pPr lvl="1"/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Hard for market to adopt </a:t>
            </a:r>
            <a:r>
              <a:rPr lang="en-US" dirty="0"/>
              <a:t>the</a:t>
            </a: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product because it’s not a necessity</a:t>
            </a:r>
            <a:r>
              <a:rPr lang="en-US" dirty="0"/>
              <a:t> </a:t>
            </a:r>
          </a:p>
          <a:p>
            <a:pPr lvl="1"/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Long lead time to get a contract 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06"/>
          <a:stretch/>
        </p:blipFill>
        <p:spPr bwMode="auto">
          <a:xfrm>
            <a:off x="2724433" y="4480025"/>
            <a:ext cx="3830277" cy="1962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734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SzPct val="25000"/>
              <a:buNone/>
            </a:pPr>
            <a:r>
              <a:rPr lang="en-US" sz="2800" b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EcoSleeve</a:t>
            </a:r>
            <a:endParaRPr lang="en-US" sz="2800" b="1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indent="0">
              <a:buSzPct val="25000"/>
              <a:buNone/>
            </a:pPr>
            <a:r>
              <a:rPr lang="en-US" dirty="0"/>
              <a:t>Non-heated coffee sleeves</a:t>
            </a:r>
          </a:p>
          <a:p>
            <a:pPr marL="0" indent="0">
              <a:buSzPct val="25000"/>
              <a:buNone/>
            </a:pPr>
            <a:endParaRPr lang="en-US" b="1" dirty="0" smtClean="0"/>
          </a:p>
          <a:p>
            <a:pPr marL="0" indent="0">
              <a:buSzPct val="25000"/>
              <a:buNone/>
            </a:pPr>
            <a:r>
              <a:rPr lang="en-US" b="1" dirty="0" smtClean="0"/>
              <a:t>Java </a:t>
            </a:r>
            <a:r>
              <a:rPr lang="en-US" b="1" dirty="0"/>
              <a:t>Jacket</a:t>
            </a:r>
          </a:p>
          <a:p>
            <a:pPr marL="0" indent="0">
              <a:buSzPct val="25000"/>
              <a:buNone/>
            </a:pP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Non-heated coffee sleeves</a:t>
            </a:r>
          </a:p>
          <a:p>
            <a:pPr marL="0" lvl="0" indent="0">
              <a:spcBef>
                <a:spcPts val="640"/>
              </a:spcBef>
              <a:buClr>
                <a:schemeClr val="dk1"/>
              </a:buClr>
              <a:buSzPct val="25000"/>
              <a:buNone/>
            </a:pPr>
            <a:endParaRPr lang="en-US" sz="2800" b="1" dirty="0" smtClean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640"/>
              </a:spcBef>
              <a:buClr>
                <a:schemeClr val="dk1"/>
              </a:buClr>
              <a:buSzPct val="25000"/>
              <a:buNone/>
            </a:pPr>
            <a:r>
              <a:rPr lang="en-US" sz="2800" b="1" dirty="0" err="1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Blazin</a:t>
            </a:r>
            <a:endParaRPr lang="en-US" sz="2800" b="1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indent="0">
              <a:buSzPct val="25000"/>
              <a:buNone/>
            </a:pPr>
            <a:r>
              <a:rPr lang="en-US" dirty="0"/>
              <a:t>electronic heated sleeves</a:t>
            </a:r>
            <a:endParaRPr lang="en-US" sz="2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FF0F1"/>
              </a:clrFrom>
              <a:clrTo>
                <a:srgbClr val="EFF0F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5" t="22565" r="71350" b="23862"/>
          <a:stretch/>
        </p:blipFill>
        <p:spPr bwMode="auto">
          <a:xfrm>
            <a:off x="6946857" y="1657864"/>
            <a:ext cx="908704" cy="840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1" t="8289" r="34126" b="33467"/>
          <a:stretch/>
        </p:blipFill>
        <p:spPr bwMode="auto">
          <a:xfrm>
            <a:off x="5930021" y="3247606"/>
            <a:ext cx="2942376" cy="672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620" y="4776788"/>
            <a:ext cx="1179178" cy="1264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46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Strategic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20650" indent="0">
              <a:buNone/>
            </a:pPr>
            <a:r>
              <a:rPr lang="en-US" dirty="0"/>
              <a:t>Food Delivery</a:t>
            </a:r>
          </a:p>
          <a:p>
            <a:pPr marL="12065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Large Corporations</a:t>
            </a:r>
          </a:p>
          <a:p>
            <a:pPr marL="12065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Local Coffee Shops</a:t>
            </a:r>
          </a:p>
          <a:p>
            <a:pPr marL="12065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School Adoption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56" y="1553277"/>
            <a:ext cx="1541499" cy="77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581" y="2324027"/>
            <a:ext cx="1009249" cy="1009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709" y="3433548"/>
            <a:ext cx="822992" cy="876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email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10" y="4550834"/>
            <a:ext cx="1006791" cy="86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6852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20650" indent="0">
              <a:buNone/>
            </a:pPr>
            <a:r>
              <a:rPr lang="en-US" b="1" dirty="0"/>
              <a:t>Pros</a:t>
            </a:r>
            <a:r>
              <a:rPr lang="en-US" dirty="0"/>
              <a:t>:</a:t>
            </a:r>
          </a:p>
          <a:p>
            <a:r>
              <a:rPr lang="en-US" dirty="0"/>
              <a:t>Alternative revenue driver</a:t>
            </a:r>
          </a:p>
          <a:p>
            <a:r>
              <a:rPr lang="en-US" dirty="0"/>
              <a:t>More potential buyers</a:t>
            </a:r>
          </a:p>
          <a:p>
            <a:pPr marL="120650" indent="0">
              <a:buNone/>
            </a:pPr>
            <a:r>
              <a:rPr lang="en-US" b="1" dirty="0"/>
              <a:t>Cons</a:t>
            </a:r>
            <a:r>
              <a:rPr lang="en-US" dirty="0"/>
              <a:t>:</a:t>
            </a:r>
          </a:p>
          <a:p>
            <a:r>
              <a:rPr lang="en-US" dirty="0"/>
              <a:t>Higher cost to develop new potential larger design</a:t>
            </a:r>
          </a:p>
          <a:p>
            <a:r>
              <a:rPr lang="en-US" dirty="0"/>
              <a:t>Difficult to substitute pre-existing hot food delivery methods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57" y="121090"/>
            <a:ext cx="2462543" cy="1231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69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Corporations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Pros</a:t>
            </a:r>
            <a:r>
              <a:rPr lang="en-US" dirty="0"/>
              <a:t>:</a:t>
            </a:r>
          </a:p>
          <a:p>
            <a:r>
              <a:rPr lang="en-US" dirty="0"/>
              <a:t>Larger contract</a:t>
            </a:r>
          </a:p>
          <a:p>
            <a:r>
              <a:rPr lang="en-US" dirty="0"/>
              <a:t>Higher brand awareness</a:t>
            </a:r>
          </a:p>
          <a:p>
            <a:r>
              <a:rPr lang="en-US" dirty="0"/>
              <a:t>More future business opportunities</a:t>
            </a:r>
          </a:p>
          <a:p>
            <a:r>
              <a:rPr lang="en-US" dirty="0"/>
              <a:t>Consistent incoming revenue</a:t>
            </a:r>
          </a:p>
          <a:p>
            <a:pPr marL="0" indent="0">
              <a:buNone/>
            </a:pPr>
            <a:r>
              <a:rPr lang="en-US" b="1" dirty="0"/>
              <a:t>Cons</a:t>
            </a:r>
            <a:r>
              <a:rPr lang="en-US" dirty="0"/>
              <a:t>:</a:t>
            </a:r>
          </a:p>
          <a:p>
            <a:r>
              <a:rPr lang="en-US" dirty="0"/>
              <a:t>Difficult to enter</a:t>
            </a:r>
          </a:p>
          <a:p>
            <a:r>
              <a:rPr lang="en-US" dirty="0"/>
              <a:t>Longer lead time for first sale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215" y="56207"/>
            <a:ext cx="1204112" cy="120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016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Coffee Shops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spcBef>
                <a:spcPts val="640"/>
              </a:spcBef>
              <a:buClr>
                <a:schemeClr val="dk1"/>
              </a:buClr>
              <a:buSzPct val="25000"/>
              <a:buNone/>
            </a:pPr>
            <a:r>
              <a:rPr lang="en-US" sz="28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Pros</a:t>
            </a: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: </a:t>
            </a:r>
          </a:p>
          <a:p>
            <a:pPr marL="0" lvl="0" indent="0">
              <a:spcBef>
                <a:spcPts val="640"/>
              </a:spcBef>
              <a:buClr>
                <a:schemeClr val="dk1"/>
              </a:buClr>
              <a:buSzPct val="25000"/>
              <a:buNone/>
            </a:pPr>
            <a:r>
              <a:rPr lang="en-US" sz="2800" dirty="0">
                <a:cs typeface="Arial" pitchFamily="34" charset="0"/>
              </a:rPr>
              <a:t>L</a:t>
            </a:r>
            <a:r>
              <a:rPr lang="en-US" sz="2800" dirty="0">
                <a:solidFill>
                  <a:schemeClr val="dk1"/>
                </a:solidFill>
                <a:ea typeface="Arial"/>
                <a:cs typeface="Arial" pitchFamily="34" charset="0"/>
                <a:sym typeface="Arial"/>
              </a:rPr>
              <a:t>ots of college student traffic</a:t>
            </a:r>
          </a:p>
          <a:p>
            <a:pPr marL="0" lvl="0" indent="0">
              <a:spcBef>
                <a:spcPts val="640"/>
              </a:spcBef>
              <a:buClr>
                <a:schemeClr val="dk1"/>
              </a:buClr>
              <a:buSzPct val="25000"/>
              <a:buNone/>
            </a:pPr>
            <a:r>
              <a:rPr lang="en-US" sz="2800" dirty="0">
                <a:cs typeface="Arial" pitchFamily="34" charset="0"/>
              </a:rPr>
              <a:t>Easier adoption (shorter lead time)</a:t>
            </a:r>
            <a:br>
              <a:rPr lang="en-US" sz="2800" dirty="0">
                <a:cs typeface="Arial" pitchFamily="34" charset="0"/>
              </a:rPr>
            </a:br>
            <a:r>
              <a:rPr lang="en-US" sz="2800" dirty="0">
                <a:cs typeface="Arial" pitchFamily="34" charset="0"/>
              </a:rPr>
              <a:t>Potential growth</a:t>
            </a:r>
            <a:endParaRPr lang="en-US" sz="2800" dirty="0">
              <a:solidFill>
                <a:schemeClr val="dk1"/>
              </a:solidFill>
              <a:ea typeface="Arial"/>
              <a:cs typeface="Arial" pitchFamily="34" charset="0"/>
              <a:sym typeface="Arial"/>
            </a:endParaRPr>
          </a:p>
          <a:p>
            <a:pPr marL="0" lvl="0" indent="0">
              <a:spcBef>
                <a:spcPts val="640"/>
              </a:spcBef>
              <a:buClr>
                <a:schemeClr val="dk1"/>
              </a:buClr>
              <a:buSzPct val="25000"/>
              <a:buNone/>
            </a:pPr>
            <a:r>
              <a:rPr lang="en-US" sz="2800" dirty="0">
                <a:solidFill>
                  <a:schemeClr val="dk1"/>
                </a:solidFill>
                <a:ea typeface="Arial"/>
                <a:cs typeface="Arial" pitchFamily="34" charset="0"/>
                <a:sym typeface="Arial"/>
              </a:rPr>
              <a:t>Less financial risk</a:t>
            </a:r>
          </a:p>
          <a:p>
            <a:pPr marL="0" lvl="0" indent="0">
              <a:spcBef>
                <a:spcPts val="640"/>
              </a:spcBef>
              <a:buClr>
                <a:schemeClr val="dk1"/>
              </a:buClr>
              <a:buSzPct val="25000"/>
              <a:buNone/>
            </a:pPr>
            <a:r>
              <a:rPr lang="en-US" sz="28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Cons</a:t>
            </a: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: </a:t>
            </a:r>
          </a:p>
          <a:p>
            <a:pPr marL="0" lvl="0" indent="0">
              <a:spcBef>
                <a:spcPts val="640"/>
              </a:spcBef>
              <a:buClr>
                <a:schemeClr val="dk1"/>
              </a:buClr>
              <a:buSzPct val="25000"/>
              <a:buNone/>
            </a:pPr>
            <a:r>
              <a:rPr lang="en-US" dirty="0"/>
              <a:t>S</a:t>
            </a: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low start to market penetration  </a:t>
            </a:r>
          </a:p>
          <a:p>
            <a:pPr marL="0" lvl="0" indent="0">
              <a:spcBef>
                <a:spcPts val="640"/>
              </a:spcBef>
              <a:buClr>
                <a:schemeClr val="dk1"/>
              </a:buClr>
              <a:buSzPct val="25000"/>
              <a:buNone/>
            </a:pPr>
            <a:r>
              <a:rPr lang="en-US" sz="2800" dirty="0">
                <a:cs typeface="Arial" pitchFamily="34" charset="0"/>
              </a:rPr>
              <a:t>Smaller contract</a:t>
            </a:r>
          </a:p>
          <a:p>
            <a:pPr marL="0" lvl="0" indent="0">
              <a:spcBef>
                <a:spcPts val="640"/>
              </a:spcBef>
              <a:buClr>
                <a:schemeClr val="dk1"/>
              </a:buClr>
              <a:buSzPct val="25000"/>
              <a:buNone/>
            </a:pPr>
            <a:r>
              <a:rPr lang="en-US" sz="2800" dirty="0">
                <a:cs typeface="Arial" pitchFamily="34" charset="0"/>
              </a:rPr>
              <a:t>Less consistency</a:t>
            </a:r>
            <a:endParaRPr lang="en-US" sz="2800" dirty="0">
              <a:solidFill>
                <a:schemeClr val="dk1"/>
              </a:solidFill>
              <a:ea typeface="Arial"/>
              <a:cs typeface="Arial" pitchFamily="34" charset="0"/>
              <a:sym typeface="Arial"/>
            </a:endParaRP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257" y="90705"/>
            <a:ext cx="1059366" cy="1128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00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School Adoption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Pros</a:t>
            </a:r>
            <a:r>
              <a:rPr lang="en-US" dirty="0"/>
              <a:t>:</a:t>
            </a:r>
          </a:p>
          <a:p>
            <a:r>
              <a:rPr lang="en-US" dirty="0"/>
              <a:t>Lots of student traffic</a:t>
            </a:r>
          </a:p>
          <a:p>
            <a:r>
              <a:rPr lang="en-US" dirty="0"/>
              <a:t>Focus on coffee on-the-go</a:t>
            </a:r>
          </a:p>
          <a:p>
            <a:pPr marL="0" indent="0">
              <a:buNone/>
            </a:pPr>
            <a:r>
              <a:rPr lang="en-US" b="1" dirty="0" smtClean="0"/>
              <a:t>Cons</a:t>
            </a:r>
            <a:r>
              <a:rPr lang="en-US" dirty="0"/>
              <a:t>:</a:t>
            </a:r>
          </a:p>
          <a:p>
            <a:r>
              <a:rPr lang="en-US" dirty="0"/>
              <a:t>Difficult to get a contract</a:t>
            </a:r>
          </a:p>
          <a:p>
            <a:r>
              <a:rPr lang="en-US" dirty="0"/>
              <a:t>Longer lead time</a:t>
            </a:r>
          </a:p>
          <a:p>
            <a:r>
              <a:rPr lang="en-US" dirty="0"/>
              <a:t>Less consistency 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725" y="115647"/>
            <a:ext cx="1287479" cy="1103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 rot="19012045">
            <a:off x="8735913" y="1027767"/>
            <a:ext cx="390381" cy="125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67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216</TotalTime>
  <Words>411</Words>
  <Application>Microsoft Macintosh PowerPoint</Application>
  <PresentationFormat>On-screen Show (4:3)</PresentationFormat>
  <Paragraphs>132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Median</vt:lpstr>
      <vt:lpstr>Kristina Jones case</vt:lpstr>
      <vt:lpstr>Brief Description</vt:lpstr>
      <vt:lpstr>Central Issue</vt:lpstr>
      <vt:lpstr>Competition</vt:lpstr>
      <vt:lpstr>Strategic Alternatives</vt:lpstr>
      <vt:lpstr>Food Delivery</vt:lpstr>
      <vt:lpstr>Large Corporations</vt:lpstr>
      <vt:lpstr>Local Coffee Shops</vt:lpstr>
      <vt:lpstr>School Adoption</vt:lpstr>
      <vt:lpstr>Grading</vt:lpstr>
      <vt:lpstr>Final Recommendation</vt:lpstr>
      <vt:lpstr>Short- Term Plan</vt:lpstr>
      <vt:lpstr>Budget</vt:lpstr>
      <vt:lpstr>Long- Term Plan</vt:lpstr>
      <vt:lpstr>Tracking &amp; Control</vt:lpstr>
      <vt:lpstr>Exit Strategy</vt:lpstr>
    </vt:vector>
  </TitlesOfParts>
  <Company>Syracuse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Kristina Jones case</dc:title>
  <dc:creator>Blaine Killen</dc:creator>
  <cp:lastModifiedBy>Blaine Killen</cp:lastModifiedBy>
  <cp:revision>28</cp:revision>
  <dcterms:created xsi:type="dcterms:W3CDTF">2012-02-10T01:30:53Z</dcterms:created>
  <dcterms:modified xsi:type="dcterms:W3CDTF">2012-04-02T22:37:07Z</dcterms:modified>
</cp:coreProperties>
</file>