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Updated October 23, 2025</a:t>
            </a:r>
            <a:br/>
            <a:r>
              <a:rPr/>
              <a:t>N = 127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Survey Respondents by Role</a:t>
            </a:r>
          </a:p>
        </p:txBody>
      </p:sp>
      <p:pic>
        <p:nvPicPr>
          <p:cNvPr descr="index_files/figure-pptx/unnamed-chunk-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Survey Respondents by Funding Status</a:t>
            </a:r>
          </a:p>
        </p:txBody>
      </p:sp>
      <p:pic>
        <p:nvPicPr>
          <p:cNvPr descr="index_files/figure-pptx/unnamed-chunk-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Area of Artistic or Organizational Focus</a:t>
            </a:r>
          </a:p>
        </p:txBody>
      </p:sp>
      <p:pic>
        <p:nvPicPr>
          <p:cNvPr descr="index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 MAC’s Ability to Fulfill Its Purpose</a:t>
            </a:r>
          </a:p>
        </p:txBody>
      </p:sp>
      <p:pic>
        <p:nvPicPr>
          <p:cNvPr descr="index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Feedback on MAC’s Process and Services</a:t>
            </a:r>
          </a:p>
        </p:txBody>
      </p:sp>
      <p:pic>
        <p:nvPicPr>
          <p:cNvPr descr="index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MAC’s Connection to Arts &amp; Cultural Community’s Needs and Realities</a:t>
            </a:r>
          </a:p>
        </p:txBody>
      </p:sp>
      <p:pic>
        <p:nvPicPr>
          <p:cNvPr descr="index_files/figure-pptx/unnamed-chunk-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Rank Distribution of Areas Needing Enhacement</a:t>
            </a:r>
          </a:p>
        </p:txBody>
      </p:sp>
      <p:sp>
        <p:nvSpPr>
          <p:cNvPr id="4" name="Text Placeholder 3"/>
          <p:cNvSpPr>
            <a:spLocks noGrp="1"/>
          </p:cNvSpPr>
          <p:nvPr>
            <p:ph idx="2" sz="half" type="body"/>
          </p:nvPr>
        </p:nvSpPr>
        <p:spPr/>
        <p:txBody>
          <a:bodyPr/>
          <a:lstStyle/>
          <a:p>
            <a:pPr lvl="0" indent="0" marL="0">
              <a:buNone/>
            </a:pPr>
            <a:r>
              <a:rPr/>
              <a:t>Each row in the grid represents an item on the the list. Each column represents a rank starting from the lowest rank (9) to the highest rank (1) on the right. The colour of the square represents the proportion of people assigning the corresponding rank to each item. The darker the colour, the higher the proportion of respondents assigning that rank.</a:t>
            </a:r>
          </a:p>
        </p:txBody>
      </p:sp>
      <p:pic>
        <p:nvPicPr>
          <p:cNvPr descr="index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2025-10-23T20:55:17Z</dcterms:created>
  <dcterms:modified xsi:type="dcterms:W3CDTF">2025-10-23T20:55:17Z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xecute">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