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1" r:id="rId2"/>
    <p:sldId id="268" r:id="rId3"/>
    <p:sldId id="266" r:id="rId4"/>
    <p:sldId id="267" r:id="rId5"/>
    <p:sldId id="256" r:id="rId6"/>
    <p:sldId id="257" r:id="rId7"/>
    <p:sldId id="258" r:id="rId8"/>
    <p:sldId id="261" r:id="rId9"/>
    <p:sldId id="259" r:id="rId10"/>
    <p:sldId id="262" r:id="rId11"/>
    <p:sldId id="260" r:id="rId12"/>
    <p:sldId id="263" r:id="rId13"/>
    <p:sldId id="269" r:id="rId14"/>
    <p:sldId id="270" r:id="rId15"/>
    <p:sldId id="272"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5" d="100"/>
          <a:sy n="115" d="100"/>
        </p:scale>
        <p:origin x="147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C6FE4CB-6B11-4E02-BB37-7E6AD3536DB8}" type="datetimeFigureOut">
              <a:rPr lang="en-US" smtClean="0"/>
              <a:t>6/26/2020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7BD1C0-CA6E-459C-B7BF-8C21EC396A3D}" type="slidenum">
              <a:rPr lang="en-US" smtClean="0"/>
              <a:t>‹#›</a:t>
            </a:fld>
            <a:endParaRPr lang="en-US"/>
          </a:p>
        </p:txBody>
      </p:sp>
    </p:spTree>
    <p:extLst>
      <p:ext uri="{BB962C8B-B14F-4D97-AF65-F5344CB8AC3E}">
        <p14:creationId xmlns:p14="http://schemas.microsoft.com/office/powerpoint/2010/main" val="11937121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C6FE4CB-6B11-4E02-BB37-7E6AD3536DB8}" type="datetimeFigureOut">
              <a:rPr lang="en-US" smtClean="0"/>
              <a:t>6/26/2020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7BD1C0-CA6E-459C-B7BF-8C21EC396A3D}" type="slidenum">
              <a:rPr lang="en-US" smtClean="0"/>
              <a:t>‹#›</a:t>
            </a:fld>
            <a:endParaRPr lang="en-US"/>
          </a:p>
        </p:txBody>
      </p:sp>
    </p:spTree>
    <p:extLst>
      <p:ext uri="{BB962C8B-B14F-4D97-AF65-F5344CB8AC3E}">
        <p14:creationId xmlns:p14="http://schemas.microsoft.com/office/powerpoint/2010/main" val="8552937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C6FE4CB-6B11-4E02-BB37-7E6AD3536DB8}" type="datetimeFigureOut">
              <a:rPr lang="en-US" smtClean="0"/>
              <a:t>6/26/2020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7BD1C0-CA6E-459C-B7BF-8C21EC396A3D}" type="slidenum">
              <a:rPr lang="en-US" smtClean="0"/>
              <a:t>‹#›</a:t>
            </a:fld>
            <a:endParaRPr lang="en-US"/>
          </a:p>
        </p:txBody>
      </p:sp>
    </p:spTree>
    <p:extLst>
      <p:ext uri="{BB962C8B-B14F-4D97-AF65-F5344CB8AC3E}">
        <p14:creationId xmlns:p14="http://schemas.microsoft.com/office/powerpoint/2010/main" val="2099345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C6FE4CB-6B11-4E02-BB37-7E6AD3536DB8}" type="datetimeFigureOut">
              <a:rPr lang="en-US" smtClean="0"/>
              <a:t>6/26/2020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7BD1C0-CA6E-459C-B7BF-8C21EC396A3D}" type="slidenum">
              <a:rPr lang="en-US" smtClean="0"/>
              <a:t>‹#›</a:t>
            </a:fld>
            <a:endParaRPr lang="en-US"/>
          </a:p>
        </p:txBody>
      </p:sp>
    </p:spTree>
    <p:extLst>
      <p:ext uri="{BB962C8B-B14F-4D97-AF65-F5344CB8AC3E}">
        <p14:creationId xmlns:p14="http://schemas.microsoft.com/office/powerpoint/2010/main" val="9099665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C6FE4CB-6B11-4E02-BB37-7E6AD3536DB8}" type="datetimeFigureOut">
              <a:rPr lang="en-US" smtClean="0"/>
              <a:t>6/26/2020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7BD1C0-CA6E-459C-B7BF-8C21EC396A3D}" type="slidenum">
              <a:rPr lang="en-US" smtClean="0"/>
              <a:t>‹#›</a:t>
            </a:fld>
            <a:endParaRPr lang="en-US"/>
          </a:p>
        </p:txBody>
      </p:sp>
    </p:spTree>
    <p:extLst>
      <p:ext uri="{BB962C8B-B14F-4D97-AF65-F5344CB8AC3E}">
        <p14:creationId xmlns:p14="http://schemas.microsoft.com/office/powerpoint/2010/main" val="39251839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C6FE4CB-6B11-4E02-BB37-7E6AD3536DB8}" type="datetimeFigureOut">
              <a:rPr lang="en-US" smtClean="0"/>
              <a:t>6/26/2020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7BD1C0-CA6E-459C-B7BF-8C21EC396A3D}" type="slidenum">
              <a:rPr lang="en-US" smtClean="0"/>
              <a:t>‹#›</a:t>
            </a:fld>
            <a:endParaRPr lang="en-US"/>
          </a:p>
        </p:txBody>
      </p:sp>
    </p:spTree>
    <p:extLst>
      <p:ext uri="{BB962C8B-B14F-4D97-AF65-F5344CB8AC3E}">
        <p14:creationId xmlns:p14="http://schemas.microsoft.com/office/powerpoint/2010/main" val="4198200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C6FE4CB-6B11-4E02-BB37-7E6AD3536DB8}" type="datetimeFigureOut">
              <a:rPr lang="en-US" smtClean="0"/>
              <a:t>6/26/2020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D7BD1C0-CA6E-459C-B7BF-8C21EC396A3D}" type="slidenum">
              <a:rPr lang="en-US" smtClean="0"/>
              <a:t>‹#›</a:t>
            </a:fld>
            <a:endParaRPr lang="en-US"/>
          </a:p>
        </p:txBody>
      </p:sp>
    </p:spTree>
    <p:extLst>
      <p:ext uri="{BB962C8B-B14F-4D97-AF65-F5344CB8AC3E}">
        <p14:creationId xmlns:p14="http://schemas.microsoft.com/office/powerpoint/2010/main" val="2350347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C6FE4CB-6B11-4E02-BB37-7E6AD3536DB8}" type="datetimeFigureOut">
              <a:rPr lang="en-US" smtClean="0"/>
              <a:t>6/26/2020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D7BD1C0-CA6E-459C-B7BF-8C21EC396A3D}" type="slidenum">
              <a:rPr lang="en-US" smtClean="0"/>
              <a:t>‹#›</a:t>
            </a:fld>
            <a:endParaRPr lang="en-US"/>
          </a:p>
        </p:txBody>
      </p:sp>
    </p:spTree>
    <p:extLst>
      <p:ext uri="{BB962C8B-B14F-4D97-AF65-F5344CB8AC3E}">
        <p14:creationId xmlns:p14="http://schemas.microsoft.com/office/powerpoint/2010/main" val="8681029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6FE4CB-6B11-4E02-BB37-7E6AD3536DB8}" type="datetimeFigureOut">
              <a:rPr lang="en-US" smtClean="0"/>
              <a:t>6/26/2020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D7BD1C0-CA6E-459C-B7BF-8C21EC396A3D}" type="slidenum">
              <a:rPr lang="en-US" smtClean="0"/>
              <a:t>‹#›</a:t>
            </a:fld>
            <a:endParaRPr lang="en-US"/>
          </a:p>
        </p:txBody>
      </p:sp>
    </p:spTree>
    <p:extLst>
      <p:ext uri="{BB962C8B-B14F-4D97-AF65-F5344CB8AC3E}">
        <p14:creationId xmlns:p14="http://schemas.microsoft.com/office/powerpoint/2010/main" val="42548030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C6FE4CB-6B11-4E02-BB37-7E6AD3536DB8}" type="datetimeFigureOut">
              <a:rPr lang="en-US" smtClean="0"/>
              <a:t>6/26/2020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7BD1C0-CA6E-459C-B7BF-8C21EC396A3D}" type="slidenum">
              <a:rPr lang="en-US" smtClean="0"/>
              <a:t>‹#›</a:t>
            </a:fld>
            <a:endParaRPr lang="en-US"/>
          </a:p>
        </p:txBody>
      </p:sp>
    </p:spTree>
    <p:extLst>
      <p:ext uri="{BB962C8B-B14F-4D97-AF65-F5344CB8AC3E}">
        <p14:creationId xmlns:p14="http://schemas.microsoft.com/office/powerpoint/2010/main" val="505579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C6FE4CB-6B11-4E02-BB37-7E6AD3536DB8}" type="datetimeFigureOut">
              <a:rPr lang="en-US" smtClean="0"/>
              <a:t>6/26/2020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7BD1C0-CA6E-459C-B7BF-8C21EC396A3D}" type="slidenum">
              <a:rPr lang="en-US" smtClean="0"/>
              <a:t>‹#›</a:t>
            </a:fld>
            <a:endParaRPr lang="en-US"/>
          </a:p>
        </p:txBody>
      </p:sp>
    </p:spTree>
    <p:extLst>
      <p:ext uri="{BB962C8B-B14F-4D97-AF65-F5344CB8AC3E}">
        <p14:creationId xmlns:p14="http://schemas.microsoft.com/office/powerpoint/2010/main" val="14713411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6FE4CB-6B11-4E02-BB37-7E6AD3536DB8}" type="datetimeFigureOut">
              <a:rPr lang="en-US" smtClean="0"/>
              <a:t>6/26/2020</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7BD1C0-CA6E-459C-B7BF-8C21EC396A3D}" type="slidenum">
              <a:rPr lang="en-US" smtClean="0"/>
              <a:t>‹#›</a:t>
            </a:fld>
            <a:endParaRPr lang="en-US"/>
          </a:p>
        </p:txBody>
      </p:sp>
    </p:spTree>
    <p:extLst>
      <p:ext uri="{BB962C8B-B14F-4D97-AF65-F5344CB8AC3E}">
        <p14:creationId xmlns:p14="http://schemas.microsoft.com/office/powerpoint/2010/main" val="5567935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 Id="rId5" Type="http://schemas.openxmlformats.org/officeDocument/2006/relationships/image" Target="../media/image24.png"/><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90595"/>
            <a:ext cx="7772400" cy="2387600"/>
          </a:xfrm>
        </p:spPr>
        <p:txBody>
          <a:bodyPr>
            <a:normAutofit/>
          </a:bodyPr>
          <a:lstStyle/>
          <a:p>
            <a:r>
              <a:rPr lang="en-US" sz="4800" b="1" dirty="0" smtClean="0"/>
              <a:t>Relationships Between Weather and Home Sales</a:t>
            </a:r>
            <a:endParaRPr lang="en-US" sz="4800" b="1" dirty="0"/>
          </a:p>
        </p:txBody>
      </p:sp>
      <p:sp>
        <p:nvSpPr>
          <p:cNvPr id="3" name="Subtitle 2"/>
          <p:cNvSpPr>
            <a:spLocks noGrp="1"/>
          </p:cNvSpPr>
          <p:nvPr>
            <p:ph type="subTitle" idx="1"/>
          </p:nvPr>
        </p:nvSpPr>
        <p:spPr>
          <a:xfrm>
            <a:off x="1143000" y="2970270"/>
            <a:ext cx="6858000" cy="2158682"/>
          </a:xfrm>
        </p:spPr>
        <p:txBody>
          <a:bodyPr>
            <a:normAutofit lnSpcReduction="10000"/>
          </a:bodyPr>
          <a:lstStyle/>
          <a:p>
            <a:r>
              <a:rPr lang="en-US" b="1" dirty="0" smtClean="0">
                <a:solidFill>
                  <a:schemeClr val="accent5"/>
                </a:solidFill>
              </a:rPr>
              <a:t>Team 4</a:t>
            </a:r>
          </a:p>
          <a:p>
            <a:r>
              <a:rPr lang="en-US" dirty="0" smtClean="0"/>
              <a:t>Katie Harris</a:t>
            </a:r>
          </a:p>
          <a:p>
            <a:r>
              <a:rPr lang="en-US" dirty="0" smtClean="0"/>
              <a:t>Betsy King</a:t>
            </a:r>
          </a:p>
          <a:p>
            <a:r>
              <a:rPr lang="en-US" dirty="0" err="1" smtClean="0"/>
              <a:t>Wenbo</a:t>
            </a:r>
            <a:r>
              <a:rPr lang="en-US" dirty="0" smtClean="0"/>
              <a:t> Sun</a:t>
            </a:r>
          </a:p>
          <a:p>
            <a:r>
              <a:rPr lang="en-US" dirty="0" smtClean="0"/>
              <a:t>James Shin</a:t>
            </a:r>
            <a:endParaRPr lang="en-US" dirty="0"/>
          </a:p>
        </p:txBody>
      </p:sp>
    </p:spTree>
    <p:extLst>
      <p:ext uri="{BB962C8B-B14F-4D97-AF65-F5344CB8AC3E}">
        <p14:creationId xmlns:p14="http://schemas.microsoft.com/office/powerpoint/2010/main" val="6799578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p:cNvCxnSpPr/>
          <p:nvPr/>
        </p:nvCxnSpPr>
        <p:spPr>
          <a:xfrm flipV="1">
            <a:off x="518160" y="667787"/>
            <a:ext cx="7968176" cy="0"/>
          </a:xfrm>
          <a:prstGeom prst="line">
            <a:avLst/>
          </a:prstGeom>
          <a:ln w="1270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18136" y="197528"/>
            <a:ext cx="8650381" cy="400110"/>
          </a:xfrm>
          <a:prstGeom prst="rect">
            <a:avLst/>
          </a:prstGeom>
          <a:noFill/>
        </p:spPr>
        <p:txBody>
          <a:bodyPr wrap="none" rtlCol="0">
            <a:spAutoFit/>
          </a:bodyPr>
          <a:lstStyle/>
          <a:p>
            <a:r>
              <a:rPr lang="en-US" sz="2000" b="1" dirty="0"/>
              <a:t>A</a:t>
            </a:r>
            <a:r>
              <a:rPr lang="en-US" sz="2000" b="1" dirty="0" smtClean="0"/>
              <a:t> </a:t>
            </a:r>
            <a:r>
              <a:rPr lang="en-US" sz="2000" b="1" dirty="0"/>
              <a:t>Positive </a:t>
            </a:r>
            <a:r>
              <a:rPr lang="en-US" sz="2000" b="1" dirty="0" smtClean="0"/>
              <a:t>Relationship </a:t>
            </a:r>
            <a:r>
              <a:rPr lang="en-US" sz="2000" b="1" dirty="0"/>
              <a:t>Between Home Sales and </a:t>
            </a:r>
            <a:r>
              <a:rPr lang="en-US" sz="2000" b="1" dirty="0" smtClean="0"/>
              <a:t>Precipitation is Most Common</a:t>
            </a:r>
            <a:endParaRPr lang="en-US" sz="2000" b="1" dirty="0"/>
          </a:p>
        </p:txBody>
      </p:sp>
      <p:sp>
        <p:nvSpPr>
          <p:cNvPr id="11" name="TextBox 10"/>
          <p:cNvSpPr txBox="1"/>
          <p:nvPr/>
        </p:nvSpPr>
        <p:spPr>
          <a:xfrm>
            <a:off x="558213" y="749293"/>
            <a:ext cx="7928123" cy="523220"/>
          </a:xfrm>
          <a:prstGeom prst="rect">
            <a:avLst/>
          </a:prstGeom>
          <a:noFill/>
        </p:spPr>
        <p:txBody>
          <a:bodyPr wrap="square" rtlCol="0">
            <a:spAutoFit/>
          </a:bodyPr>
          <a:lstStyle/>
          <a:p>
            <a:pPr marL="285750" indent="-285750">
              <a:buFont typeface="Arial" panose="020B0604020202020204" pitchFamily="34" charset="0"/>
              <a:buChar char="•"/>
            </a:pPr>
            <a:r>
              <a:rPr lang="en-US" sz="1400" dirty="0" smtClean="0"/>
              <a:t>While most regions have a positive linear relationship between home sales and precipitation, for the West region, this relationship is negative.</a:t>
            </a:r>
          </a:p>
        </p:txBody>
      </p:sp>
      <p:graphicFrame>
        <p:nvGraphicFramePr>
          <p:cNvPr id="12" name="Table 11"/>
          <p:cNvGraphicFramePr>
            <a:graphicFrameLocks noGrp="1"/>
          </p:cNvGraphicFramePr>
          <p:nvPr>
            <p:extLst>
              <p:ext uri="{D42A27DB-BD31-4B8C-83A1-F6EECF244321}">
                <p14:modId xmlns:p14="http://schemas.microsoft.com/office/powerpoint/2010/main" val="4107115967"/>
              </p:ext>
            </p:extLst>
          </p:nvPr>
        </p:nvGraphicFramePr>
        <p:xfrm>
          <a:off x="2725614" y="1487472"/>
          <a:ext cx="3585550" cy="381000"/>
        </p:xfrm>
        <a:graphic>
          <a:graphicData uri="http://schemas.openxmlformats.org/drawingml/2006/table">
            <a:tbl>
              <a:tblPr/>
              <a:tblGrid>
                <a:gridCol w="1172094">
                  <a:extLst>
                    <a:ext uri="{9D8B030D-6E8A-4147-A177-3AD203B41FA5}">
                      <a16:colId xmlns:a16="http://schemas.microsoft.com/office/drawing/2014/main" val="4175107260"/>
                    </a:ext>
                  </a:extLst>
                </a:gridCol>
                <a:gridCol w="603364">
                  <a:extLst>
                    <a:ext uri="{9D8B030D-6E8A-4147-A177-3AD203B41FA5}">
                      <a16:colId xmlns:a16="http://schemas.microsoft.com/office/drawing/2014/main" val="4062192424"/>
                    </a:ext>
                  </a:extLst>
                </a:gridCol>
                <a:gridCol w="603364">
                  <a:extLst>
                    <a:ext uri="{9D8B030D-6E8A-4147-A177-3AD203B41FA5}">
                      <a16:colId xmlns:a16="http://schemas.microsoft.com/office/drawing/2014/main" val="334990860"/>
                    </a:ext>
                  </a:extLst>
                </a:gridCol>
                <a:gridCol w="603364">
                  <a:extLst>
                    <a:ext uri="{9D8B030D-6E8A-4147-A177-3AD203B41FA5}">
                      <a16:colId xmlns:a16="http://schemas.microsoft.com/office/drawing/2014/main" val="551181909"/>
                    </a:ext>
                  </a:extLst>
                </a:gridCol>
                <a:gridCol w="603364">
                  <a:extLst>
                    <a:ext uri="{9D8B030D-6E8A-4147-A177-3AD203B41FA5}">
                      <a16:colId xmlns:a16="http://schemas.microsoft.com/office/drawing/2014/main" val="706182075"/>
                    </a:ext>
                  </a:extLst>
                </a:gridCol>
              </a:tblGrid>
              <a:tr h="190500">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r>
                        <a:rPr lang="en-US" sz="1100" b="1" i="0" u="none" strike="noStrike" dirty="0">
                          <a:solidFill>
                            <a:srgbClr val="000000"/>
                          </a:solidFill>
                          <a:effectLst/>
                          <a:latin typeface="Calibri" panose="020F0502020204030204" pitchFamily="34" charset="0"/>
                        </a:rPr>
                        <a:t>NE</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panose="020F0502020204030204" pitchFamily="34" charset="0"/>
                        </a:rPr>
                        <a:t>MW</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panose="020F0502020204030204" pitchFamily="34" charset="0"/>
                        </a:rPr>
                        <a:t>SO</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panose="020F0502020204030204" pitchFamily="34" charset="0"/>
                        </a:rPr>
                        <a:t>WE</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57478836"/>
                  </a:ext>
                </a:extLst>
              </a:tr>
              <a:tr h="190500">
                <a:tc>
                  <a:txBody>
                    <a:bodyPr/>
                    <a:lstStyle/>
                    <a:p>
                      <a:pPr algn="l" fontAlgn="ctr"/>
                      <a:r>
                        <a:rPr lang="en-US" sz="1100" b="1" i="0" u="none" strike="noStrike" dirty="0" smtClean="0">
                          <a:solidFill>
                            <a:srgbClr val="000000"/>
                          </a:solidFill>
                          <a:effectLst/>
                          <a:latin typeface="Calibri" panose="020F0502020204030204" pitchFamily="34" charset="0"/>
                        </a:rPr>
                        <a:t>R-squared</a:t>
                      </a:r>
                      <a:r>
                        <a:rPr lang="en-US" sz="1100" b="1" i="0" u="none" strike="noStrike" baseline="0" dirty="0" smtClean="0">
                          <a:solidFill>
                            <a:srgbClr val="000000"/>
                          </a:solidFill>
                          <a:effectLst/>
                          <a:latin typeface="Calibri" panose="020F0502020204030204" pitchFamily="34" charset="0"/>
                        </a:rPr>
                        <a:t> Value:</a:t>
                      </a:r>
                      <a:endParaRPr lang="en-US" sz="1100" b="1"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a:noFill/>
                    </a:lnB>
                  </a:tcPr>
                </a:tc>
                <a:tc>
                  <a:txBody>
                    <a:bodyPr/>
                    <a:lstStyle/>
                    <a:p>
                      <a:pPr algn="ctr" fontAlgn="ctr"/>
                      <a:r>
                        <a:rPr lang="en-US" sz="1100" b="0" i="0" u="none" strike="noStrike" dirty="0" smtClean="0">
                          <a:solidFill>
                            <a:srgbClr val="000000"/>
                          </a:solidFill>
                          <a:effectLst/>
                          <a:latin typeface="Calibri" panose="020F0502020204030204" pitchFamily="34" charset="0"/>
                        </a:rPr>
                        <a:t>37%</a:t>
                      </a:r>
                      <a:endParaRPr lang="en-US" sz="1100" b="0" i="0" u="none" strike="noStrike" dirty="0">
                        <a:solidFill>
                          <a:srgbClr val="000000"/>
                        </a:solidFill>
                        <a:effectLst/>
                        <a:latin typeface="Calibri" panose="020F0502020204030204" pitchFamily="34" charset="0"/>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sz="1100" b="0" i="0" u="none" strike="noStrike" dirty="0" smtClean="0">
                          <a:solidFill>
                            <a:srgbClr val="000000"/>
                          </a:solidFill>
                          <a:effectLst/>
                          <a:latin typeface="Calibri" panose="020F0502020204030204" pitchFamily="34" charset="0"/>
                        </a:rPr>
                        <a:t>72%</a:t>
                      </a:r>
                      <a:endParaRPr lang="en-US" sz="1100" b="0" i="0" u="none" strike="noStrike" dirty="0">
                        <a:solidFill>
                          <a:srgbClr val="000000"/>
                        </a:solidFill>
                        <a:effectLst/>
                        <a:latin typeface="Calibri" panose="020F0502020204030204" pitchFamily="34" charset="0"/>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sz="1100" b="0" i="0" u="none" strike="noStrike" dirty="0" smtClean="0">
                          <a:solidFill>
                            <a:srgbClr val="000000"/>
                          </a:solidFill>
                          <a:effectLst/>
                          <a:latin typeface="Calibri" panose="020F0502020204030204" pitchFamily="34" charset="0"/>
                        </a:rPr>
                        <a:t>54%</a:t>
                      </a:r>
                      <a:endParaRPr lang="en-US" sz="1100" b="0" i="0" u="none" strike="noStrike" dirty="0">
                        <a:solidFill>
                          <a:srgbClr val="000000"/>
                        </a:solidFill>
                        <a:effectLst/>
                        <a:latin typeface="Calibri" panose="020F0502020204030204" pitchFamily="34" charset="0"/>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sz="1100" b="0" i="0" u="none" strike="noStrike" dirty="0" smtClean="0">
                          <a:solidFill>
                            <a:srgbClr val="000000"/>
                          </a:solidFill>
                          <a:effectLst/>
                          <a:latin typeface="Calibri" panose="020F0502020204030204" pitchFamily="34" charset="0"/>
                        </a:rPr>
                        <a:t>72%</a:t>
                      </a:r>
                      <a:endParaRPr lang="en-US" sz="1100" b="0" i="0" u="none" strike="noStrike" dirty="0">
                        <a:solidFill>
                          <a:srgbClr val="000000"/>
                        </a:solidFill>
                        <a:effectLst/>
                        <a:latin typeface="Calibri" panose="020F0502020204030204" pitchFamily="34" charset="0"/>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764113976"/>
                  </a:ext>
                </a:extLst>
              </a:tr>
            </a:tbl>
          </a:graphicData>
        </a:graphic>
      </p:graphicFrame>
      <p:cxnSp>
        <p:nvCxnSpPr>
          <p:cNvPr id="13" name="Straight Connector 12"/>
          <p:cNvCxnSpPr/>
          <p:nvPr/>
        </p:nvCxnSpPr>
        <p:spPr>
          <a:xfrm flipV="1">
            <a:off x="559239" y="1967853"/>
            <a:ext cx="796817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V="1">
            <a:off x="559239" y="1347173"/>
            <a:ext cx="796817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1215" y="2064766"/>
            <a:ext cx="3182112" cy="2121408"/>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0108" y="2064766"/>
            <a:ext cx="3182112" cy="2121408"/>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61215" y="4242536"/>
            <a:ext cx="3182112" cy="2121408"/>
          </a:xfrm>
          <a:prstGeom prst="rect">
            <a:avLst/>
          </a:prstGeom>
        </p:spPr>
      </p:pic>
      <p:pic>
        <p:nvPicPr>
          <p:cNvPr id="19" name="Picture 1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20108" y="4242536"/>
            <a:ext cx="3182112" cy="2121408"/>
          </a:xfrm>
          <a:prstGeom prst="rect">
            <a:avLst/>
          </a:prstGeom>
        </p:spPr>
      </p:pic>
    </p:spTree>
    <p:extLst>
      <p:ext uri="{BB962C8B-B14F-4D97-AF65-F5344CB8AC3E}">
        <p14:creationId xmlns:p14="http://schemas.microsoft.com/office/powerpoint/2010/main" val="34855849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649" y="3664248"/>
            <a:ext cx="3678181" cy="2478024"/>
          </a:xfrm>
          <a:prstGeom prst="rect">
            <a:avLst/>
          </a:prstGeom>
        </p:spPr>
      </p:pic>
      <p:graphicFrame>
        <p:nvGraphicFramePr>
          <p:cNvPr id="14" name="Table 13"/>
          <p:cNvGraphicFramePr>
            <a:graphicFrameLocks noGrp="1"/>
          </p:cNvGraphicFramePr>
          <p:nvPr>
            <p:extLst>
              <p:ext uri="{D42A27DB-BD31-4B8C-83A1-F6EECF244321}">
                <p14:modId xmlns:p14="http://schemas.microsoft.com/office/powerpoint/2010/main" val="3966305838"/>
              </p:ext>
            </p:extLst>
          </p:nvPr>
        </p:nvGraphicFramePr>
        <p:xfrm>
          <a:off x="2068016" y="2502561"/>
          <a:ext cx="5143500" cy="535305"/>
        </p:xfrm>
        <a:graphic>
          <a:graphicData uri="http://schemas.openxmlformats.org/drawingml/2006/table">
            <a:tbl>
              <a:tblPr/>
              <a:tblGrid>
                <a:gridCol w="1930400">
                  <a:extLst>
                    <a:ext uri="{9D8B030D-6E8A-4147-A177-3AD203B41FA5}">
                      <a16:colId xmlns:a16="http://schemas.microsoft.com/office/drawing/2014/main" val="4175107260"/>
                    </a:ext>
                  </a:extLst>
                </a:gridCol>
                <a:gridCol w="774700">
                  <a:extLst>
                    <a:ext uri="{9D8B030D-6E8A-4147-A177-3AD203B41FA5}">
                      <a16:colId xmlns:a16="http://schemas.microsoft.com/office/drawing/2014/main" val="1878616205"/>
                    </a:ext>
                  </a:extLst>
                </a:gridCol>
                <a:gridCol w="609600">
                  <a:extLst>
                    <a:ext uri="{9D8B030D-6E8A-4147-A177-3AD203B41FA5}">
                      <a16:colId xmlns:a16="http://schemas.microsoft.com/office/drawing/2014/main" val="4062192424"/>
                    </a:ext>
                  </a:extLst>
                </a:gridCol>
                <a:gridCol w="609600">
                  <a:extLst>
                    <a:ext uri="{9D8B030D-6E8A-4147-A177-3AD203B41FA5}">
                      <a16:colId xmlns:a16="http://schemas.microsoft.com/office/drawing/2014/main" val="334990860"/>
                    </a:ext>
                  </a:extLst>
                </a:gridCol>
                <a:gridCol w="609600">
                  <a:extLst>
                    <a:ext uri="{9D8B030D-6E8A-4147-A177-3AD203B41FA5}">
                      <a16:colId xmlns:a16="http://schemas.microsoft.com/office/drawing/2014/main" val="551181909"/>
                    </a:ext>
                  </a:extLst>
                </a:gridCol>
                <a:gridCol w="609600">
                  <a:extLst>
                    <a:ext uri="{9D8B030D-6E8A-4147-A177-3AD203B41FA5}">
                      <a16:colId xmlns:a16="http://schemas.microsoft.com/office/drawing/2014/main" val="706182075"/>
                    </a:ext>
                  </a:extLst>
                </a:gridCol>
              </a:tblGrid>
              <a:tr h="190500">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r>
                        <a:rPr lang="en-US" sz="1100" b="1" i="0" u="none" strike="noStrike">
                          <a:solidFill>
                            <a:srgbClr val="000000"/>
                          </a:solidFill>
                          <a:effectLst/>
                          <a:latin typeface="Calibri" panose="020F0502020204030204" pitchFamily="34" charset="0"/>
                        </a:rPr>
                        <a:t>Total</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panose="020F0502020204030204" pitchFamily="34" charset="0"/>
                        </a:rPr>
                        <a:t>NE</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panose="020F0502020204030204" pitchFamily="34" charset="0"/>
                        </a:rPr>
                        <a:t>MW</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panose="020F0502020204030204" pitchFamily="34" charset="0"/>
                        </a:rPr>
                        <a:t>SO</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panose="020F0502020204030204" pitchFamily="34" charset="0"/>
                        </a:rPr>
                        <a:t>WE</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57478836"/>
                  </a:ext>
                </a:extLst>
              </a:tr>
              <a:tr h="190500">
                <a:tc>
                  <a:txBody>
                    <a:bodyPr/>
                    <a:lstStyle/>
                    <a:p>
                      <a:pPr algn="l" fontAlgn="ctr"/>
                      <a:r>
                        <a:rPr lang="en-US" sz="1100" b="1" i="0" u="none" strike="noStrike" dirty="0" smtClean="0">
                          <a:solidFill>
                            <a:srgbClr val="000000"/>
                          </a:solidFill>
                          <a:effectLst/>
                          <a:latin typeface="Calibri" panose="020F0502020204030204" pitchFamily="34" charset="0"/>
                        </a:rPr>
                        <a:t>Correlation of </a:t>
                      </a:r>
                    </a:p>
                    <a:p>
                      <a:pPr algn="l" fontAlgn="ctr"/>
                      <a:r>
                        <a:rPr lang="en-US" sz="1100" b="1" i="0" u="none" strike="noStrike" dirty="0" smtClean="0">
                          <a:solidFill>
                            <a:srgbClr val="000000"/>
                          </a:solidFill>
                          <a:effectLst/>
                          <a:latin typeface="Calibri" panose="020F0502020204030204" pitchFamily="34" charset="0"/>
                        </a:rPr>
                        <a:t>Home </a:t>
                      </a:r>
                      <a:r>
                        <a:rPr lang="en-US" sz="1100" b="1" i="0" u="none" strike="noStrike" dirty="0">
                          <a:solidFill>
                            <a:srgbClr val="000000"/>
                          </a:solidFill>
                          <a:effectLst/>
                          <a:latin typeface="Calibri" panose="020F0502020204030204" pitchFamily="34" charset="0"/>
                        </a:rPr>
                        <a:t>Sales &amp; </a:t>
                      </a:r>
                      <a:r>
                        <a:rPr lang="en-US" sz="1100" b="1" i="0" u="none" strike="noStrike" dirty="0" smtClean="0">
                          <a:solidFill>
                            <a:srgbClr val="000000"/>
                          </a:solidFill>
                          <a:effectLst/>
                          <a:latin typeface="Calibri" panose="020F0502020204030204" pitchFamily="34" charset="0"/>
                        </a:rPr>
                        <a:t>Cloud Cover</a:t>
                      </a:r>
                      <a:endParaRPr lang="en-US" sz="1100" b="1"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a:noFill/>
                    </a:lnB>
                  </a:tcPr>
                </a:tc>
                <a:tc>
                  <a:txBody>
                    <a:bodyPr/>
                    <a:lstStyle/>
                    <a:p>
                      <a:pPr algn="ctr" fontAlgn="ctr"/>
                      <a:r>
                        <a:rPr lang="en-US" sz="1100" b="0" i="0" u="none" strike="noStrike" dirty="0" smtClean="0">
                          <a:solidFill>
                            <a:srgbClr val="000000"/>
                          </a:solidFill>
                          <a:effectLst/>
                          <a:latin typeface="Calibri" panose="020F0502020204030204" pitchFamily="34" charset="0"/>
                        </a:rPr>
                        <a:t>-0.64</a:t>
                      </a:r>
                      <a:endParaRPr lang="en-US" sz="1100" b="0" i="0" u="none" strike="noStrike" dirty="0">
                        <a:solidFill>
                          <a:srgbClr val="000000"/>
                        </a:solidFill>
                        <a:effectLst/>
                        <a:latin typeface="Calibri" panose="020F0502020204030204" pitchFamily="34" charset="0"/>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2F2F2"/>
                    </a:solidFill>
                  </a:tcPr>
                </a:tc>
                <a:tc>
                  <a:txBody>
                    <a:bodyPr/>
                    <a:lstStyle/>
                    <a:p>
                      <a:pPr algn="ctr" fontAlgn="ctr"/>
                      <a:r>
                        <a:rPr lang="en-US" sz="1100" b="0" i="0" u="none" strike="noStrike" dirty="0" smtClean="0">
                          <a:solidFill>
                            <a:srgbClr val="000000"/>
                          </a:solidFill>
                          <a:effectLst/>
                          <a:latin typeface="Calibri" panose="020F0502020204030204" pitchFamily="34" charset="0"/>
                        </a:rPr>
                        <a:t>-0.26</a:t>
                      </a:r>
                      <a:endParaRPr lang="en-US" sz="1100" b="0" i="0" u="none" strike="noStrike" dirty="0">
                        <a:solidFill>
                          <a:srgbClr val="000000"/>
                        </a:solidFill>
                        <a:effectLst/>
                        <a:latin typeface="Calibri" panose="020F0502020204030204" pitchFamily="34" charset="0"/>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sz="1100" b="0" i="0" u="none" strike="noStrike" dirty="0" smtClean="0">
                          <a:solidFill>
                            <a:srgbClr val="000000"/>
                          </a:solidFill>
                          <a:effectLst/>
                          <a:latin typeface="Calibri" panose="020F0502020204030204" pitchFamily="34" charset="0"/>
                        </a:rPr>
                        <a:t>-0.75</a:t>
                      </a:r>
                      <a:endParaRPr lang="en-US" sz="1100" b="0" i="0" u="none" strike="noStrike" dirty="0">
                        <a:solidFill>
                          <a:srgbClr val="000000"/>
                        </a:solidFill>
                        <a:effectLst/>
                        <a:latin typeface="Calibri" panose="020F0502020204030204" pitchFamily="34" charset="0"/>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sz="1100" b="0" i="0" u="none" strike="noStrike" dirty="0" smtClean="0">
                          <a:solidFill>
                            <a:srgbClr val="000000"/>
                          </a:solidFill>
                          <a:effectLst/>
                          <a:latin typeface="Calibri" panose="020F0502020204030204" pitchFamily="34" charset="0"/>
                        </a:rPr>
                        <a:t>-0.61</a:t>
                      </a:r>
                      <a:endParaRPr lang="en-US" sz="1100" b="0" i="0" u="none" strike="noStrike" dirty="0">
                        <a:solidFill>
                          <a:srgbClr val="000000"/>
                        </a:solidFill>
                        <a:effectLst/>
                        <a:latin typeface="Calibri" panose="020F0502020204030204" pitchFamily="34" charset="0"/>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sz="1100" b="0" i="0" u="none" strike="noStrike" dirty="0" smtClean="0">
                          <a:solidFill>
                            <a:srgbClr val="000000"/>
                          </a:solidFill>
                          <a:effectLst/>
                          <a:latin typeface="Calibri" panose="020F0502020204030204" pitchFamily="34" charset="0"/>
                        </a:rPr>
                        <a:t>-0.45</a:t>
                      </a:r>
                      <a:endParaRPr lang="en-US" sz="1100" b="0" i="0" u="none" strike="noStrike" dirty="0">
                        <a:solidFill>
                          <a:srgbClr val="000000"/>
                        </a:solidFill>
                        <a:effectLst/>
                        <a:latin typeface="Calibri" panose="020F0502020204030204" pitchFamily="34" charset="0"/>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764113976"/>
                  </a:ext>
                </a:extLst>
              </a:tr>
            </a:tbl>
          </a:graphicData>
        </a:graphic>
      </p:graphicFrame>
      <p:cxnSp>
        <p:nvCxnSpPr>
          <p:cNvPr id="17" name="Straight Connector 16"/>
          <p:cNvCxnSpPr/>
          <p:nvPr/>
        </p:nvCxnSpPr>
        <p:spPr>
          <a:xfrm flipV="1">
            <a:off x="558213" y="3246659"/>
            <a:ext cx="796817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518160" y="667787"/>
            <a:ext cx="7968176" cy="0"/>
          </a:xfrm>
          <a:prstGeom prst="line">
            <a:avLst/>
          </a:prstGeom>
          <a:ln w="1270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18160" y="199505"/>
            <a:ext cx="6785960" cy="400110"/>
          </a:xfrm>
          <a:prstGeom prst="rect">
            <a:avLst/>
          </a:prstGeom>
          <a:noFill/>
        </p:spPr>
        <p:txBody>
          <a:bodyPr wrap="none" rtlCol="0">
            <a:spAutoFit/>
          </a:bodyPr>
          <a:lstStyle/>
          <a:p>
            <a:r>
              <a:rPr lang="en-US" sz="2000" b="1" dirty="0" smtClean="0"/>
              <a:t>Home Sales and Cloud Cover are Correlated in Certain Regions</a:t>
            </a:r>
            <a:endParaRPr lang="en-US" sz="2000" b="1" dirty="0"/>
          </a:p>
        </p:txBody>
      </p:sp>
      <p:cxnSp>
        <p:nvCxnSpPr>
          <p:cNvPr id="20" name="Straight Connector 19"/>
          <p:cNvCxnSpPr/>
          <p:nvPr/>
        </p:nvCxnSpPr>
        <p:spPr>
          <a:xfrm flipV="1">
            <a:off x="558213" y="2285156"/>
            <a:ext cx="796817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516648" y="765919"/>
            <a:ext cx="8053772" cy="1384995"/>
          </a:xfrm>
          <a:prstGeom prst="rect">
            <a:avLst/>
          </a:prstGeom>
          <a:noFill/>
        </p:spPr>
        <p:txBody>
          <a:bodyPr wrap="square" rtlCol="0">
            <a:spAutoFit/>
          </a:bodyPr>
          <a:lstStyle/>
          <a:p>
            <a:pPr marL="285750" indent="-285750">
              <a:buFont typeface="Arial" panose="020B0604020202020204" pitchFamily="34" charset="0"/>
              <a:buChar char="•"/>
            </a:pPr>
            <a:r>
              <a:rPr lang="en-US" sz="1400" dirty="0" smtClean="0"/>
              <a:t>The Midwest region has fairly strong negative correlation between home sales and the amount of cloud cover:  as cloud cover decreases, home sales go up.</a:t>
            </a:r>
          </a:p>
          <a:p>
            <a:pPr marL="285750" indent="-285750">
              <a:buFont typeface="Arial" panose="020B0604020202020204" pitchFamily="34" charset="0"/>
              <a:buChar char="•"/>
            </a:pPr>
            <a:r>
              <a:rPr lang="en-US" sz="1400" dirty="0" smtClean="0"/>
              <a:t>The South region has a similar relationship but the correlation is weaker in the Northeast and West.</a:t>
            </a:r>
          </a:p>
          <a:p>
            <a:pPr marL="285750" indent="-285750">
              <a:buFont typeface="Arial" panose="020B0604020202020204" pitchFamily="34" charset="0"/>
              <a:buChar char="•"/>
            </a:pPr>
            <a:r>
              <a:rPr lang="en-US" sz="1400" dirty="0" smtClean="0"/>
              <a:t>Cloud cover is lowest in the summer months when home sales are highest and appears to be most pronounced for the Midwest region which has the highest levels of cloud cover during the winter months with its lowest spike in July.</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37628" y="3603150"/>
            <a:ext cx="3694176" cy="2462784"/>
          </a:xfrm>
          <a:prstGeom prst="rect">
            <a:avLst/>
          </a:prstGeom>
        </p:spPr>
      </p:pic>
    </p:spTree>
    <p:extLst>
      <p:ext uri="{BB962C8B-B14F-4D97-AF65-F5344CB8AC3E}">
        <p14:creationId xmlns:p14="http://schemas.microsoft.com/office/powerpoint/2010/main" val="1498238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p:cNvCxnSpPr/>
          <p:nvPr/>
        </p:nvCxnSpPr>
        <p:spPr>
          <a:xfrm flipV="1">
            <a:off x="518160" y="667787"/>
            <a:ext cx="7968176" cy="0"/>
          </a:xfrm>
          <a:prstGeom prst="line">
            <a:avLst/>
          </a:prstGeom>
          <a:ln w="1270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60213" y="199505"/>
            <a:ext cx="8402300" cy="400110"/>
          </a:xfrm>
          <a:prstGeom prst="rect">
            <a:avLst/>
          </a:prstGeom>
          <a:noFill/>
        </p:spPr>
        <p:txBody>
          <a:bodyPr wrap="none" rtlCol="0">
            <a:spAutoFit/>
          </a:bodyPr>
          <a:lstStyle/>
          <a:p>
            <a:r>
              <a:rPr lang="en-US" sz="2000" b="1" dirty="0"/>
              <a:t>There is a </a:t>
            </a:r>
            <a:r>
              <a:rPr lang="en-US" sz="2000" b="1" dirty="0" smtClean="0"/>
              <a:t>Negative </a:t>
            </a:r>
            <a:r>
              <a:rPr lang="en-US" sz="2000" b="1" dirty="0"/>
              <a:t>Linear Relationship Between Home Sales and </a:t>
            </a:r>
            <a:r>
              <a:rPr lang="en-US" sz="2000" b="1" dirty="0" smtClean="0"/>
              <a:t>Cloud Cover</a:t>
            </a:r>
            <a:endParaRPr lang="en-US" sz="2000" b="1" dirty="0"/>
          </a:p>
        </p:txBody>
      </p:sp>
      <p:sp>
        <p:nvSpPr>
          <p:cNvPr id="11" name="TextBox 10"/>
          <p:cNvSpPr txBox="1"/>
          <p:nvPr/>
        </p:nvSpPr>
        <p:spPr>
          <a:xfrm>
            <a:off x="558213" y="749293"/>
            <a:ext cx="7928123" cy="523220"/>
          </a:xfrm>
          <a:prstGeom prst="rect">
            <a:avLst/>
          </a:prstGeom>
          <a:noFill/>
        </p:spPr>
        <p:txBody>
          <a:bodyPr wrap="square" rtlCol="0">
            <a:spAutoFit/>
          </a:bodyPr>
          <a:lstStyle/>
          <a:p>
            <a:pPr marL="285750" indent="-285750">
              <a:buFont typeface="Arial" panose="020B0604020202020204" pitchFamily="34" charset="0"/>
              <a:buChar char="•"/>
            </a:pPr>
            <a:r>
              <a:rPr lang="en-US" sz="1400" dirty="0" smtClean="0"/>
              <a:t>While the negative linear relationship between home sales and cloud cover is seen for all four regions, it is strongest in the Midwest region.</a:t>
            </a:r>
          </a:p>
        </p:txBody>
      </p:sp>
      <p:graphicFrame>
        <p:nvGraphicFramePr>
          <p:cNvPr id="12" name="Table 11"/>
          <p:cNvGraphicFramePr>
            <a:graphicFrameLocks noGrp="1"/>
          </p:cNvGraphicFramePr>
          <p:nvPr>
            <p:extLst>
              <p:ext uri="{D42A27DB-BD31-4B8C-83A1-F6EECF244321}">
                <p14:modId xmlns:p14="http://schemas.microsoft.com/office/powerpoint/2010/main" val="2650331052"/>
              </p:ext>
            </p:extLst>
          </p:nvPr>
        </p:nvGraphicFramePr>
        <p:xfrm>
          <a:off x="2725614" y="1487472"/>
          <a:ext cx="3585550" cy="381000"/>
        </p:xfrm>
        <a:graphic>
          <a:graphicData uri="http://schemas.openxmlformats.org/drawingml/2006/table">
            <a:tbl>
              <a:tblPr/>
              <a:tblGrid>
                <a:gridCol w="1172094">
                  <a:extLst>
                    <a:ext uri="{9D8B030D-6E8A-4147-A177-3AD203B41FA5}">
                      <a16:colId xmlns:a16="http://schemas.microsoft.com/office/drawing/2014/main" val="4175107260"/>
                    </a:ext>
                  </a:extLst>
                </a:gridCol>
                <a:gridCol w="603364">
                  <a:extLst>
                    <a:ext uri="{9D8B030D-6E8A-4147-A177-3AD203B41FA5}">
                      <a16:colId xmlns:a16="http://schemas.microsoft.com/office/drawing/2014/main" val="4062192424"/>
                    </a:ext>
                  </a:extLst>
                </a:gridCol>
                <a:gridCol w="603364">
                  <a:extLst>
                    <a:ext uri="{9D8B030D-6E8A-4147-A177-3AD203B41FA5}">
                      <a16:colId xmlns:a16="http://schemas.microsoft.com/office/drawing/2014/main" val="334990860"/>
                    </a:ext>
                  </a:extLst>
                </a:gridCol>
                <a:gridCol w="603364">
                  <a:extLst>
                    <a:ext uri="{9D8B030D-6E8A-4147-A177-3AD203B41FA5}">
                      <a16:colId xmlns:a16="http://schemas.microsoft.com/office/drawing/2014/main" val="551181909"/>
                    </a:ext>
                  </a:extLst>
                </a:gridCol>
                <a:gridCol w="603364">
                  <a:extLst>
                    <a:ext uri="{9D8B030D-6E8A-4147-A177-3AD203B41FA5}">
                      <a16:colId xmlns:a16="http://schemas.microsoft.com/office/drawing/2014/main" val="706182075"/>
                    </a:ext>
                  </a:extLst>
                </a:gridCol>
              </a:tblGrid>
              <a:tr h="190500">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r>
                        <a:rPr lang="en-US" sz="1100" b="1" i="0" u="none" strike="noStrike" dirty="0">
                          <a:solidFill>
                            <a:srgbClr val="000000"/>
                          </a:solidFill>
                          <a:effectLst/>
                          <a:latin typeface="Calibri" panose="020F0502020204030204" pitchFamily="34" charset="0"/>
                        </a:rPr>
                        <a:t>NE</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panose="020F0502020204030204" pitchFamily="34" charset="0"/>
                        </a:rPr>
                        <a:t>MW</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panose="020F0502020204030204" pitchFamily="34" charset="0"/>
                        </a:rPr>
                        <a:t>SO</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panose="020F0502020204030204" pitchFamily="34" charset="0"/>
                        </a:rPr>
                        <a:t>WE</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57478836"/>
                  </a:ext>
                </a:extLst>
              </a:tr>
              <a:tr h="190500">
                <a:tc>
                  <a:txBody>
                    <a:bodyPr/>
                    <a:lstStyle/>
                    <a:p>
                      <a:pPr algn="l" fontAlgn="ctr"/>
                      <a:r>
                        <a:rPr lang="en-US" sz="1100" b="1" i="0" u="none" strike="noStrike" dirty="0" smtClean="0">
                          <a:solidFill>
                            <a:srgbClr val="000000"/>
                          </a:solidFill>
                          <a:effectLst/>
                          <a:latin typeface="Calibri" panose="020F0502020204030204" pitchFamily="34" charset="0"/>
                        </a:rPr>
                        <a:t>R-squared</a:t>
                      </a:r>
                      <a:r>
                        <a:rPr lang="en-US" sz="1100" b="1" i="0" u="none" strike="noStrike" baseline="0" dirty="0" smtClean="0">
                          <a:solidFill>
                            <a:srgbClr val="000000"/>
                          </a:solidFill>
                          <a:effectLst/>
                          <a:latin typeface="Calibri" panose="020F0502020204030204" pitchFamily="34" charset="0"/>
                        </a:rPr>
                        <a:t> Value:</a:t>
                      </a:r>
                      <a:endParaRPr lang="en-US" sz="1100" b="1"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a:noFill/>
                    </a:lnB>
                  </a:tcPr>
                </a:tc>
                <a:tc>
                  <a:txBody>
                    <a:bodyPr/>
                    <a:lstStyle/>
                    <a:p>
                      <a:pPr algn="ctr" fontAlgn="ctr"/>
                      <a:r>
                        <a:rPr lang="en-US" sz="1100" b="0" i="0" u="none" strike="noStrike" dirty="0" smtClean="0">
                          <a:solidFill>
                            <a:srgbClr val="000000"/>
                          </a:solidFill>
                          <a:effectLst/>
                          <a:latin typeface="Calibri" panose="020F0502020204030204" pitchFamily="34" charset="0"/>
                        </a:rPr>
                        <a:t>7%</a:t>
                      </a:r>
                      <a:endParaRPr lang="en-US" sz="1100" b="0" i="0" u="none" strike="noStrike" dirty="0">
                        <a:solidFill>
                          <a:srgbClr val="000000"/>
                        </a:solidFill>
                        <a:effectLst/>
                        <a:latin typeface="Calibri" panose="020F0502020204030204" pitchFamily="34" charset="0"/>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sz="1100" b="0" i="0" u="none" strike="noStrike" dirty="0" smtClean="0">
                          <a:solidFill>
                            <a:srgbClr val="000000"/>
                          </a:solidFill>
                          <a:effectLst/>
                          <a:latin typeface="Calibri" panose="020F0502020204030204" pitchFamily="34" charset="0"/>
                        </a:rPr>
                        <a:t>56%</a:t>
                      </a:r>
                      <a:endParaRPr lang="en-US" sz="1100" b="0" i="0" u="none" strike="noStrike" dirty="0">
                        <a:solidFill>
                          <a:srgbClr val="000000"/>
                        </a:solidFill>
                        <a:effectLst/>
                        <a:latin typeface="Calibri" panose="020F0502020204030204" pitchFamily="34" charset="0"/>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sz="1100" b="0" i="0" u="none" strike="noStrike" dirty="0" smtClean="0">
                          <a:solidFill>
                            <a:srgbClr val="000000"/>
                          </a:solidFill>
                          <a:effectLst/>
                          <a:latin typeface="Calibri" panose="020F0502020204030204" pitchFamily="34" charset="0"/>
                        </a:rPr>
                        <a:t>37%</a:t>
                      </a:r>
                      <a:endParaRPr lang="en-US" sz="1100" b="0" i="0" u="none" strike="noStrike" dirty="0">
                        <a:solidFill>
                          <a:srgbClr val="000000"/>
                        </a:solidFill>
                        <a:effectLst/>
                        <a:latin typeface="Calibri" panose="020F0502020204030204" pitchFamily="34" charset="0"/>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sz="1100" b="0" i="0" u="none" strike="noStrike" dirty="0" smtClean="0">
                          <a:solidFill>
                            <a:srgbClr val="000000"/>
                          </a:solidFill>
                          <a:effectLst/>
                          <a:latin typeface="Calibri" panose="020F0502020204030204" pitchFamily="34" charset="0"/>
                        </a:rPr>
                        <a:t>20%</a:t>
                      </a:r>
                      <a:endParaRPr lang="en-US" sz="1100" b="0" i="0" u="none" strike="noStrike" dirty="0">
                        <a:solidFill>
                          <a:srgbClr val="000000"/>
                        </a:solidFill>
                        <a:effectLst/>
                        <a:latin typeface="Calibri" panose="020F0502020204030204" pitchFamily="34" charset="0"/>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764113976"/>
                  </a:ext>
                </a:extLst>
              </a:tr>
            </a:tbl>
          </a:graphicData>
        </a:graphic>
      </p:graphicFrame>
      <p:cxnSp>
        <p:nvCxnSpPr>
          <p:cNvPr id="13" name="Straight Connector 12"/>
          <p:cNvCxnSpPr/>
          <p:nvPr/>
        </p:nvCxnSpPr>
        <p:spPr>
          <a:xfrm flipV="1">
            <a:off x="559239" y="1967853"/>
            <a:ext cx="796817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V="1">
            <a:off x="559239" y="1347173"/>
            <a:ext cx="796817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1215" y="2064766"/>
            <a:ext cx="3182112" cy="2121408"/>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0108" y="2064766"/>
            <a:ext cx="3182112" cy="2121408"/>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61215" y="4242536"/>
            <a:ext cx="3182112" cy="2121408"/>
          </a:xfrm>
          <a:prstGeom prst="rect">
            <a:avLst/>
          </a:prstGeom>
        </p:spPr>
      </p:pic>
      <p:pic>
        <p:nvPicPr>
          <p:cNvPr id="19" name="Picture 1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20108" y="4242536"/>
            <a:ext cx="3182112" cy="2121408"/>
          </a:xfrm>
          <a:prstGeom prst="rect">
            <a:avLst/>
          </a:prstGeom>
        </p:spPr>
      </p:pic>
    </p:spTree>
    <p:extLst>
      <p:ext uri="{BB962C8B-B14F-4D97-AF65-F5344CB8AC3E}">
        <p14:creationId xmlns:p14="http://schemas.microsoft.com/office/powerpoint/2010/main" val="33093676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flipV="1">
            <a:off x="518160" y="667787"/>
            <a:ext cx="7968176" cy="0"/>
          </a:xfrm>
          <a:prstGeom prst="line">
            <a:avLst/>
          </a:prstGeom>
          <a:ln w="1270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435032" y="191193"/>
            <a:ext cx="1447832" cy="400110"/>
          </a:xfrm>
          <a:prstGeom prst="rect">
            <a:avLst/>
          </a:prstGeom>
          <a:noFill/>
        </p:spPr>
        <p:txBody>
          <a:bodyPr wrap="none" rtlCol="0">
            <a:spAutoFit/>
          </a:bodyPr>
          <a:lstStyle/>
          <a:p>
            <a:r>
              <a:rPr lang="en-US" sz="2000" b="1" dirty="0" smtClean="0"/>
              <a:t>Conclusions</a:t>
            </a:r>
            <a:endParaRPr lang="en-US" sz="2000" b="1" dirty="0"/>
          </a:p>
        </p:txBody>
      </p:sp>
      <p:sp>
        <p:nvSpPr>
          <p:cNvPr id="4" name="TextBox 3"/>
          <p:cNvSpPr txBox="1"/>
          <p:nvPr/>
        </p:nvSpPr>
        <p:spPr>
          <a:xfrm>
            <a:off x="518160" y="993289"/>
            <a:ext cx="7968176" cy="4401205"/>
          </a:xfrm>
          <a:prstGeom prst="rect">
            <a:avLst/>
          </a:prstGeom>
          <a:noFill/>
        </p:spPr>
        <p:txBody>
          <a:bodyPr wrap="square" rtlCol="0">
            <a:spAutoFit/>
          </a:bodyPr>
          <a:lstStyle/>
          <a:p>
            <a:pPr marL="285750" indent="-285750">
              <a:buFont typeface="Arial" panose="020B0604020202020204" pitchFamily="34" charset="0"/>
              <a:buChar char="•"/>
            </a:pPr>
            <a:r>
              <a:rPr lang="en-US" sz="1600" b="1" dirty="0" smtClean="0">
                <a:solidFill>
                  <a:schemeClr val="accent5"/>
                </a:solidFill>
              </a:rPr>
              <a:t>There are relationships between home sales across the country and different weather patterns.</a:t>
            </a:r>
          </a:p>
          <a:p>
            <a:endParaRPr lang="en-US" sz="1400" dirty="0"/>
          </a:p>
          <a:p>
            <a:pPr marL="800100" lvl="1" indent="-342900">
              <a:buAutoNum type="arabicPeriod"/>
            </a:pPr>
            <a:r>
              <a:rPr lang="en-US" sz="1300" dirty="0" smtClean="0"/>
              <a:t>Across all four regions, home </a:t>
            </a:r>
            <a:r>
              <a:rPr lang="en-US" sz="1300" dirty="0"/>
              <a:t>sales are higher </a:t>
            </a:r>
            <a:r>
              <a:rPr lang="en-US" sz="1300" dirty="0" smtClean="0"/>
              <a:t>in when temperatures are higher (i.e., in the summer months).  Temperature has the strongest relationship with home sales and has an impact on trends seen with the other weather variables.</a:t>
            </a:r>
          </a:p>
          <a:p>
            <a:pPr marL="800100" lvl="1" indent="-342900">
              <a:buAutoNum type="arabicPeriod"/>
            </a:pPr>
            <a:endParaRPr lang="en-US" sz="1300" dirty="0" smtClean="0"/>
          </a:p>
          <a:p>
            <a:pPr marL="800100" lvl="1" indent="-342900">
              <a:buAutoNum type="arabicPeriod"/>
            </a:pPr>
            <a:r>
              <a:rPr lang="en-US" sz="1300" dirty="0" smtClean="0"/>
              <a:t>The relationship between home sales and humidity level differs by region:</a:t>
            </a:r>
          </a:p>
          <a:p>
            <a:pPr marL="1257300" lvl="2" indent="-342900">
              <a:buFont typeface="Wingdings" panose="05000000000000000000" pitchFamily="2" charset="2"/>
              <a:buChar char="ü"/>
            </a:pPr>
            <a:r>
              <a:rPr lang="en-US" sz="1300" dirty="0" smtClean="0"/>
              <a:t>In the West, home sales are higher when humidity is lower since the summer months tend to have lower humidity levels.  The same relationship also exists in the Midwest.</a:t>
            </a:r>
          </a:p>
          <a:p>
            <a:pPr marL="1257300" lvl="2" indent="-342900">
              <a:buFont typeface="Wingdings" panose="05000000000000000000" pitchFamily="2" charset="2"/>
              <a:buChar char="ü"/>
            </a:pPr>
            <a:r>
              <a:rPr lang="en-US" sz="1300" dirty="0" smtClean="0"/>
              <a:t>In the South, humidity does not vary a lot during the year so humidity levels are not related to home sales.</a:t>
            </a:r>
          </a:p>
          <a:p>
            <a:pPr marL="1257300" lvl="2" indent="-342900">
              <a:buFont typeface="Wingdings" panose="05000000000000000000" pitchFamily="2" charset="2"/>
              <a:buChar char="ü"/>
            </a:pPr>
            <a:r>
              <a:rPr lang="en-US" sz="1300" dirty="0" smtClean="0"/>
              <a:t>In the Northeast, home sales are actually higher when humidity is higher but the relationship is fairly weak.</a:t>
            </a:r>
          </a:p>
          <a:p>
            <a:pPr marL="1257300" lvl="2" indent="-342900">
              <a:buFont typeface="Wingdings" panose="05000000000000000000" pitchFamily="2" charset="2"/>
              <a:buChar char="ü"/>
            </a:pPr>
            <a:endParaRPr lang="en-US" sz="1300" dirty="0"/>
          </a:p>
          <a:p>
            <a:pPr marL="800100" lvl="1" indent="-342900">
              <a:buAutoNum type="arabicPeriod"/>
            </a:pPr>
            <a:r>
              <a:rPr lang="en-US" sz="1300" dirty="0"/>
              <a:t>H</a:t>
            </a:r>
            <a:r>
              <a:rPr lang="en-US" sz="1300" dirty="0" smtClean="0"/>
              <a:t>ome </a:t>
            </a:r>
            <a:r>
              <a:rPr lang="en-US" sz="1300" dirty="0"/>
              <a:t>sales </a:t>
            </a:r>
            <a:r>
              <a:rPr lang="en-US" sz="1300" dirty="0" smtClean="0"/>
              <a:t>are higher when precipitation is higher for most regions (Northeast, Midwest, South) as the amount of precipitation is higher in the summer months, when home sales are higher.</a:t>
            </a:r>
          </a:p>
          <a:p>
            <a:pPr marL="1257300" lvl="2" indent="-342900">
              <a:buFont typeface="Wingdings" panose="05000000000000000000" pitchFamily="2" charset="2"/>
              <a:buChar char="ü"/>
            </a:pPr>
            <a:r>
              <a:rPr lang="en-US" sz="1300" dirty="0" smtClean="0"/>
              <a:t>The exception is the West region which has low precipitation levels in the summer months.</a:t>
            </a:r>
          </a:p>
          <a:p>
            <a:pPr marL="800100" lvl="1" indent="-342900">
              <a:buAutoNum type="arabicPeriod"/>
            </a:pPr>
            <a:endParaRPr lang="en-US" sz="1300" dirty="0"/>
          </a:p>
          <a:p>
            <a:pPr marL="800100" lvl="1" indent="-342900">
              <a:buAutoNum type="arabicPeriod"/>
            </a:pPr>
            <a:r>
              <a:rPr lang="en-US" sz="1300" dirty="0"/>
              <a:t>Home sales are </a:t>
            </a:r>
            <a:r>
              <a:rPr lang="en-US" sz="1300" dirty="0" smtClean="0"/>
              <a:t>higher </a:t>
            </a:r>
            <a:r>
              <a:rPr lang="en-US" sz="1300" dirty="0"/>
              <a:t>when cloud cover is lower </a:t>
            </a:r>
            <a:r>
              <a:rPr lang="en-US" sz="1300" dirty="0" smtClean="0"/>
              <a:t>as it tends to be sunnier in the summer months; the relationship is stronger in some regions and weaker in others.</a:t>
            </a:r>
            <a:endParaRPr lang="en-US" sz="1300" dirty="0"/>
          </a:p>
        </p:txBody>
      </p:sp>
    </p:spTree>
    <p:extLst>
      <p:ext uri="{BB962C8B-B14F-4D97-AF65-F5344CB8AC3E}">
        <p14:creationId xmlns:p14="http://schemas.microsoft.com/office/powerpoint/2010/main" val="1670687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flipV="1">
            <a:off x="518160" y="667787"/>
            <a:ext cx="7968176" cy="0"/>
          </a:xfrm>
          <a:prstGeom prst="line">
            <a:avLst/>
          </a:prstGeom>
          <a:ln w="1270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435032" y="191193"/>
            <a:ext cx="2969146" cy="400110"/>
          </a:xfrm>
          <a:prstGeom prst="rect">
            <a:avLst/>
          </a:prstGeom>
          <a:noFill/>
        </p:spPr>
        <p:txBody>
          <a:bodyPr wrap="none" rtlCol="0">
            <a:spAutoFit/>
          </a:bodyPr>
          <a:lstStyle/>
          <a:p>
            <a:r>
              <a:rPr lang="en-US" sz="2000" b="1" dirty="0" smtClean="0"/>
              <a:t>What Would We Do Next?</a:t>
            </a:r>
            <a:endParaRPr lang="en-US" sz="2000" b="1" dirty="0"/>
          </a:p>
        </p:txBody>
      </p:sp>
      <p:sp>
        <p:nvSpPr>
          <p:cNvPr id="4" name="TextBox 3"/>
          <p:cNvSpPr txBox="1"/>
          <p:nvPr/>
        </p:nvSpPr>
        <p:spPr>
          <a:xfrm>
            <a:off x="518160" y="993289"/>
            <a:ext cx="7968176" cy="1615827"/>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sz="1400" dirty="0" smtClean="0"/>
              <a:t>Look </a:t>
            </a:r>
            <a:r>
              <a:rPr lang="en-US" sz="1400" dirty="0"/>
              <a:t>at the regions at a more granular level using the 9 </a:t>
            </a:r>
            <a:r>
              <a:rPr lang="en-US" sz="1400" dirty="0" smtClean="0"/>
              <a:t>US Census Regions</a:t>
            </a:r>
            <a:endParaRPr lang="en-US" sz="1400" dirty="0"/>
          </a:p>
          <a:p>
            <a:pPr marL="742950" lvl="1" indent="-285750">
              <a:buSzPct val="85000"/>
              <a:buFont typeface="Courier New" panose="02070309020205020404" pitchFamily="49" charset="0"/>
              <a:buChar char="o"/>
            </a:pPr>
            <a:r>
              <a:rPr lang="en-US" sz="1300" dirty="0"/>
              <a:t>The Northeast Region had very flat home sales in comparison to the other regions so perhaps breaking it up into the two smaller regions (Middle Atlantic and New England) would show some differences</a:t>
            </a:r>
          </a:p>
          <a:p>
            <a:pPr marL="742950" lvl="1" indent="-285750">
              <a:buSzPct val="85000"/>
              <a:buFont typeface="Courier New" panose="02070309020205020404" pitchFamily="49" charset="0"/>
              <a:buChar char="o"/>
            </a:pPr>
            <a:r>
              <a:rPr lang="en-US" sz="1300" dirty="0"/>
              <a:t>The South and West regions are very large so breaking both of these regions into the smaller region segments could yield some interesting differences</a:t>
            </a:r>
          </a:p>
          <a:p>
            <a:pPr marL="285750" indent="-285750">
              <a:buFont typeface="Arial" panose="020B0604020202020204" pitchFamily="34" charset="0"/>
              <a:buChar char="•"/>
            </a:pPr>
            <a:endParaRPr lang="en-US" sz="1400" dirty="0" smtClean="0"/>
          </a:p>
          <a:p>
            <a:pPr marL="285750" indent="-285750">
              <a:buFont typeface="Arial" panose="020B0604020202020204" pitchFamily="34" charset="0"/>
              <a:buChar char="•"/>
            </a:pPr>
            <a:r>
              <a:rPr lang="en-US" sz="1400" dirty="0" smtClean="0"/>
              <a:t>Incorporate </a:t>
            </a:r>
            <a:r>
              <a:rPr lang="en-US" sz="1400" dirty="0"/>
              <a:t>other variables besides weather that could impact home sales at different times of the year</a:t>
            </a:r>
            <a:endParaRPr lang="en-US" sz="1400" dirty="0"/>
          </a:p>
        </p:txBody>
      </p:sp>
    </p:spTree>
    <p:extLst>
      <p:ext uri="{BB962C8B-B14F-4D97-AF65-F5344CB8AC3E}">
        <p14:creationId xmlns:p14="http://schemas.microsoft.com/office/powerpoint/2010/main" val="22454056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5400" b="1" dirty="0" smtClean="0"/>
              <a:t>Q &amp; A</a:t>
            </a:r>
            <a:endParaRPr lang="en-US" sz="5400" b="1" dirty="0"/>
          </a:p>
        </p:txBody>
      </p:sp>
    </p:spTree>
    <p:extLst>
      <p:ext uri="{BB962C8B-B14F-4D97-AF65-F5344CB8AC3E}">
        <p14:creationId xmlns:p14="http://schemas.microsoft.com/office/powerpoint/2010/main" val="21737826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flipV="1">
            <a:off x="518160" y="667787"/>
            <a:ext cx="7968176" cy="0"/>
          </a:xfrm>
          <a:prstGeom prst="line">
            <a:avLst/>
          </a:prstGeom>
          <a:ln w="1270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435032" y="191193"/>
            <a:ext cx="1895071" cy="400110"/>
          </a:xfrm>
          <a:prstGeom prst="rect">
            <a:avLst/>
          </a:prstGeom>
          <a:noFill/>
        </p:spPr>
        <p:txBody>
          <a:bodyPr wrap="none" rtlCol="0">
            <a:spAutoFit/>
          </a:bodyPr>
          <a:lstStyle/>
          <a:p>
            <a:r>
              <a:rPr lang="en-US" sz="2000" b="1" dirty="0" smtClean="0"/>
              <a:t>Our Hypotheses</a:t>
            </a:r>
            <a:endParaRPr lang="en-US" sz="2000" b="1" dirty="0"/>
          </a:p>
        </p:txBody>
      </p:sp>
      <p:sp>
        <p:nvSpPr>
          <p:cNvPr id="4" name="TextBox 3"/>
          <p:cNvSpPr txBox="1"/>
          <p:nvPr/>
        </p:nvSpPr>
        <p:spPr>
          <a:xfrm>
            <a:off x="518160" y="993289"/>
            <a:ext cx="7968176" cy="4555093"/>
          </a:xfrm>
          <a:prstGeom prst="rect">
            <a:avLst/>
          </a:prstGeom>
          <a:noFill/>
        </p:spPr>
        <p:txBody>
          <a:bodyPr wrap="square" rtlCol="0">
            <a:spAutoFit/>
          </a:bodyPr>
          <a:lstStyle/>
          <a:p>
            <a:pPr marL="285750" indent="-285750">
              <a:buFont typeface="Arial" panose="020B0604020202020204" pitchFamily="34" charset="0"/>
              <a:buChar char="•"/>
            </a:pPr>
            <a:r>
              <a:rPr lang="en-US" sz="1600" b="1" dirty="0" smtClean="0"/>
              <a:t>Core Hypothesis:  </a:t>
            </a:r>
            <a:r>
              <a:rPr lang="en-US" sz="1600" b="1" dirty="0" smtClean="0">
                <a:solidFill>
                  <a:schemeClr val="accent5"/>
                </a:solidFill>
              </a:rPr>
              <a:t>There is a relationship between home sales across the country and specific weather patterns.</a:t>
            </a:r>
          </a:p>
          <a:p>
            <a:pPr marL="285750" indent="-285750">
              <a:buFont typeface="Arial" panose="020B0604020202020204" pitchFamily="34" charset="0"/>
              <a:buChar char="•"/>
            </a:pPr>
            <a:endParaRPr lang="en-US" sz="1600" b="1" dirty="0">
              <a:solidFill>
                <a:schemeClr val="accent5"/>
              </a:solidFill>
            </a:endParaRPr>
          </a:p>
          <a:p>
            <a:pPr marL="285750" indent="-285750">
              <a:buFont typeface="Arial" panose="020B0604020202020204" pitchFamily="34" charset="0"/>
              <a:buChar char="•"/>
            </a:pPr>
            <a:r>
              <a:rPr lang="en-US" sz="1400" dirty="0" smtClean="0"/>
              <a:t>We chose to look at four key weather variables:  temperature, humidity levels, amount of precipitation, and amount of cloud cover, to answer the following questions:</a:t>
            </a:r>
          </a:p>
          <a:p>
            <a:pPr marL="285750" indent="-285750">
              <a:buFont typeface="Arial" panose="020B0604020202020204" pitchFamily="34" charset="0"/>
              <a:buChar char="•"/>
            </a:pPr>
            <a:endParaRPr lang="en-US" sz="1400" dirty="0"/>
          </a:p>
          <a:p>
            <a:pPr marL="800100" lvl="1" indent="-342900">
              <a:buAutoNum type="arabicPeriod"/>
            </a:pPr>
            <a:r>
              <a:rPr lang="en-US" sz="1300" dirty="0" smtClean="0"/>
              <a:t>Home sales are higher in warmer months (i.e., summer rather than winter)</a:t>
            </a:r>
          </a:p>
          <a:p>
            <a:pPr marL="800100" lvl="1" indent="-342900">
              <a:buAutoNum type="arabicPeriod"/>
            </a:pPr>
            <a:r>
              <a:rPr lang="en-US" sz="1300" dirty="0" smtClean="0"/>
              <a:t>Home sales are higher in less humid weather</a:t>
            </a:r>
          </a:p>
          <a:p>
            <a:pPr marL="800100" lvl="1" indent="-342900">
              <a:buAutoNum type="arabicPeriod"/>
            </a:pPr>
            <a:r>
              <a:rPr lang="en-US" sz="1300" dirty="0" smtClean="0"/>
              <a:t>Home sales are higher when precipitation is lower (i.e., more snow in winter = less home sales)</a:t>
            </a:r>
          </a:p>
          <a:p>
            <a:pPr marL="800100" lvl="1" indent="-342900">
              <a:buAutoNum type="arabicPeriod"/>
            </a:pPr>
            <a:r>
              <a:rPr lang="en-US" sz="1300" dirty="0" smtClean="0"/>
              <a:t>Home sales are higher when cloud cover is lower (i.e., more home sales in summer than winter)</a:t>
            </a:r>
          </a:p>
          <a:p>
            <a:pPr marL="800100" lvl="1" indent="-342900">
              <a:buAutoNum type="arabicPeriod"/>
            </a:pPr>
            <a:endParaRPr lang="en-US" sz="1400" dirty="0"/>
          </a:p>
          <a:p>
            <a:pPr marL="800100" lvl="1" indent="-342900">
              <a:buAutoNum type="arabicPeriod"/>
            </a:pPr>
            <a:endParaRPr lang="en-US" sz="1400" dirty="0" smtClean="0"/>
          </a:p>
          <a:p>
            <a:pPr marL="342900" indent="-342900">
              <a:buFont typeface="Arial" panose="020B0604020202020204" pitchFamily="34" charset="0"/>
              <a:buChar char="•"/>
            </a:pPr>
            <a:r>
              <a:rPr lang="en-US" sz="1400" dirty="0" smtClean="0"/>
              <a:t>With the data we collected and resulting analysis, we were able to answer each of our questions and had some interesting conclusions.</a:t>
            </a:r>
          </a:p>
          <a:p>
            <a:pPr marL="285750" indent="-285750">
              <a:buFont typeface="Arial" panose="020B0604020202020204" pitchFamily="34" charset="0"/>
              <a:buChar char="•"/>
            </a:pPr>
            <a:endParaRPr lang="en-US" sz="1400" dirty="0"/>
          </a:p>
          <a:p>
            <a:pPr marL="800100" lvl="1" indent="-342900">
              <a:buAutoNum type="arabicPeriod"/>
            </a:pPr>
            <a:r>
              <a:rPr lang="en-US" sz="1300" dirty="0" smtClean="0"/>
              <a:t>We confirmed that home </a:t>
            </a:r>
            <a:r>
              <a:rPr lang="en-US" sz="1300" dirty="0"/>
              <a:t>sales are higher in warmer </a:t>
            </a:r>
            <a:r>
              <a:rPr lang="en-US" sz="1300" dirty="0" smtClean="0"/>
              <a:t>months</a:t>
            </a:r>
          </a:p>
          <a:p>
            <a:pPr marL="800100" lvl="1" indent="-342900">
              <a:buAutoNum type="arabicPeriod"/>
            </a:pPr>
            <a:r>
              <a:rPr lang="en-US" sz="1300" dirty="0" smtClean="0"/>
              <a:t>While home sales are generally higher in less humid weather, this is really dependent on region</a:t>
            </a:r>
            <a:endParaRPr lang="en-US" sz="1300" dirty="0"/>
          </a:p>
          <a:p>
            <a:pPr marL="800100" lvl="1" indent="-342900">
              <a:buAutoNum type="arabicPeriod"/>
            </a:pPr>
            <a:r>
              <a:rPr lang="en-US" sz="1300" dirty="0" smtClean="0"/>
              <a:t>We learned that home </a:t>
            </a:r>
            <a:r>
              <a:rPr lang="en-US" sz="1300" dirty="0"/>
              <a:t>sales </a:t>
            </a:r>
            <a:r>
              <a:rPr lang="en-US" sz="1300" dirty="0" smtClean="0"/>
              <a:t>actually tend to be higher when precipitation is higher; the amount of precipitation appears to be driven by rainfall amounts (not snowfall) and the summer months have higher precipitation; the West region is the one exception</a:t>
            </a:r>
            <a:endParaRPr lang="en-US" sz="1300" dirty="0"/>
          </a:p>
          <a:p>
            <a:pPr marL="800100" lvl="1" indent="-342900">
              <a:buAutoNum type="arabicPeriod"/>
            </a:pPr>
            <a:r>
              <a:rPr lang="en-US" sz="1300" dirty="0"/>
              <a:t>Home sales are </a:t>
            </a:r>
            <a:r>
              <a:rPr lang="en-US" sz="1300" dirty="0" smtClean="0"/>
              <a:t>higher </a:t>
            </a:r>
            <a:r>
              <a:rPr lang="en-US" sz="1300" dirty="0"/>
              <a:t>when cloud cover is lower </a:t>
            </a:r>
            <a:r>
              <a:rPr lang="en-US" sz="1300" dirty="0" smtClean="0"/>
              <a:t>(less cloudy in the summer months)</a:t>
            </a:r>
            <a:endParaRPr lang="en-US" sz="1300" dirty="0"/>
          </a:p>
        </p:txBody>
      </p:sp>
    </p:spTree>
    <p:extLst>
      <p:ext uri="{BB962C8B-B14F-4D97-AF65-F5344CB8AC3E}">
        <p14:creationId xmlns:p14="http://schemas.microsoft.com/office/powerpoint/2010/main" val="1838005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flipV="1">
            <a:off x="518160" y="667787"/>
            <a:ext cx="7968176" cy="0"/>
          </a:xfrm>
          <a:prstGeom prst="line">
            <a:avLst/>
          </a:prstGeom>
          <a:ln w="1270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435032" y="191193"/>
            <a:ext cx="3161699" cy="400110"/>
          </a:xfrm>
          <a:prstGeom prst="rect">
            <a:avLst/>
          </a:prstGeom>
          <a:noFill/>
        </p:spPr>
        <p:txBody>
          <a:bodyPr wrap="none" rtlCol="0">
            <a:spAutoFit/>
          </a:bodyPr>
          <a:lstStyle/>
          <a:p>
            <a:r>
              <a:rPr lang="en-US" sz="2000" b="1" dirty="0" smtClean="0"/>
              <a:t>Data Sources and Extraction</a:t>
            </a:r>
            <a:endParaRPr lang="en-US" sz="2000" b="1" dirty="0"/>
          </a:p>
        </p:txBody>
      </p:sp>
      <p:sp>
        <p:nvSpPr>
          <p:cNvPr id="4" name="TextBox 3"/>
          <p:cNvSpPr txBox="1"/>
          <p:nvPr/>
        </p:nvSpPr>
        <p:spPr>
          <a:xfrm>
            <a:off x="558213" y="815797"/>
            <a:ext cx="7928123" cy="569387"/>
          </a:xfrm>
          <a:prstGeom prst="rect">
            <a:avLst/>
          </a:prstGeom>
          <a:noFill/>
        </p:spPr>
        <p:txBody>
          <a:bodyPr wrap="square" rtlCol="0">
            <a:spAutoFit/>
          </a:bodyPr>
          <a:lstStyle/>
          <a:p>
            <a:pPr marL="285750" indent="-285750">
              <a:buFont typeface="Arial" panose="020B0604020202020204" pitchFamily="34" charset="0"/>
              <a:buChar char="•"/>
            </a:pPr>
            <a:r>
              <a:rPr lang="en-US" sz="1400" b="1" dirty="0" smtClean="0"/>
              <a:t>To answer our hypothesis, the following data sources were used:</a:t>
            </a:r>
            <a:endParaRPr lang="en-US" sz="1400" b="1" dirty="0" smtClean="0"/>
          </a:p>
          <a:p>
            <a:pPr lvl="1">
              <a:spcBef>
                <a:spcPts val="600"/>
              </a:spcBef>
            </a:pPr>
            <a:endParaRPr lang="en-US" sz="1200" dirty="0" smtClean="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392" y="1254015"/>
            <a:ext cx="1861185" cy="558356"/>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7467" y="1864772"/>
            <a:ext cx="2600688" cy="771633"/>
          </a:xfrm>
          <a:prstGeom prst="rect">
            <a:avLst/>
          </a:prstGeom>
        </p:spPr>
      </p:pic>
      <p:sp>
        <p:nvSpPr>
          <p:cNvPr id="7" name="TextBox 6"/>
          <p:cNvSpPr txBox="1"/>
          <p:nvPr/>
        </p:nvSpPr>
        <p:spPr>
          <a:xfrm>
            <a:off x="3262620" y="2019755"/>
            <a:ext cx="4268711" cy="461665"/>
          </a:xfrm>
          <a:prstGeom prst="rect">
            <a:avLst/>
          </a:prstGeom>
          <a:noFill/>
        </p:spPr>
        <p:txBody>
          <a:bodyPr wrap="square" rtlCol="0">
            <a:spAutoFit/>
          </a:bodyPr>
          <a:lstStyle/>
          <a:p>
            <a:pPr lvl="1">
              <a:spcBef>
                <a:spcPts val="600"/>
              </a:spcBef>
            </a:pPr>
            <a:r>
              <a:rPr lang="en-US" sz="1200" dirty="0" smtClean="0"/>
              <a:t>The Visual Crossing Weather API provides historical weather data that can be summarized by month and year</a:t>
            </a:r>
            <a:endParaRPr lang="en-US" sz="1200" dirty="0" smtClean="0"/>
          </a:p>
        </p:txBody>
      </p:sp>
      <p:sp>
        <p:nvSpPr>
          <p:cNvPr id="8" name="TextBox 7"/>
          <p:cNvSpPr txBox="1"/>
          <p:nvPr/>
        </p:nvSpPr>
        <p:spPr>
          <a:xfrm>
            <a:off x="3262619" y="1299620"/>
            <a:ext cx="4268711" cy="461665"/>
          </a:xfrm>
          <a:prstGeom prst="rect">
            <a:avLst/>
          </a:prstGeom>
          <a:noFill/>
        </p:spPr>
        <p:txBody>
          <a:bodyPr wrap="square" rtlCol="0">
            <a:spAutoFit/>
          </a:bodyPr>
          <a:lstStyle/>
          <a:p>
            <a:pPr lvl="1">
              <a:spcBef>
                <a:spcPts val="600"/>
              </a:spcBef>
            </a:pPr>
            <a:r>
              <a:rPr lang="en-US" sz="1200" dirty="0" smtClean="0"/>
              <a:t>Zillow releases data for new and existing home sales across the country that is NOT seasonally adjusted </a:t>
            </a:r>
            <a:endParaRPr lang="en-US" sz="1200" dirty="0" smtClean="0"/>
          </a:p>
        </p:txBody>
      </p:sp>
      <p:sp>
        <p:nvSpPr>
          <p:cNvPr id="9" name="TextBox 8"/>
          <p:cNvSpPr txBox="1"/>
          <p:nvPr/>
        </p:nvSpPr>
        <p:spPr>
          <a:xfrm>
            <a:off x="558213" y="3054845"/>
            <a:ext cx="4063663" cy="3370153"/>
          </a:xfrm>
          <a:prstGeom prst="rect">
            <a:avLst/>
          </a:prstGeom>
          <a:noFill/>
        </p:spPr>
        <p:txBody>
          <a:bodyPr wrap="square" rtlCol="0">
            <a:spAutoFit/>
          </a:bodyPr>
          <a:lstStyle/>
          <a:p>
            <a:pPr marL="285750" indent="-285750">
              <a:buFont typeface="Arial" panose="020B0604020202020204" pitchFamily="34" charset="0"/>
              <a:buChar char="•"/>
            </a:pPr>
            <a:r>
              <a:rPr lang="en-US" sz="1400" b="1" dirty="0" smtClean="0"/>
              <a:t>Data Extractions Steps:</a:t>
            </a:r>
          </a:p>
          <a:p>
            <a:pPr marL="285750" indent="-285750">
              <a:buFont typeface="Arial" panose="020B0604020202020204" pitchFamily="34" charset="0"/>
              <a:buChar char="•"/>
            </a:pPr>
            <a:endParaRPr lang="en-US" sz="1400" dirty="0"/>
          </a:p>
          <a:p>
            <a:pPr marL="800100" lvl="1" indent="-342900">
              <a:buAutoNum type="arabicPeriod"/>
            </a:pPr>
            <a:r>
              <a:rPr lang="en-US" sz="1400" dirty="0" smtClean="0"/>
              <a:t>The Zillow data set includes sales information for over 20,000 US cities; we narrowed this to the top 1,000 most populous cities.</a:t>
            </a:r>
          </a:p>
          <a:p>
            <a:pPr marL="800100" lvl="1" indent="-342900">
              <a:buAutoNum type="arabicPeriod"/>
            </a:pPr>
            <a:endParaRPr lang="en-US" sz="1400" dirty="0"/>
          </a:p>
          <a:p>
            <a:pPr marL="800100" lvl="1" indent="-342900">
              <a:buAutoNum type="arabicPeriod"/>
            </a:pPr>
            <a:r>
              <a:rPr lang="en-US" sz="1400" dirty="0" smtClean="0"/>
              <a:t>The Zillow data was aggregated to 3 years of monthly data (2017, 2018, 2019).</a:t>
            </a:r>
          </a:p>
          <a:p>
            <a:pPr marL="800100" lvl="1" indent="-342900">
              <a:buAutoNum type="arabicPeriod"/>
            </a:pPr>
            <a:endParaRPr lang="en-US" sz="1400" dirty="0" smtClean="0"/>
          </a:p>
          <a:p>
            <a:pPr marL="800100" lvl="1" indent="-342900">
              <a:buAutoNum type="arabicPeriod"/>
            </a:pPr>
            <a:r>
              <a:rPr lang="en-US" sz="1400" dirty="0" smtClean="0"/>
              <a:t>The weather data collected from Visual Crossing was also at a monthly level combining the same three years of data.</a:t>
            </a:r>
          </a:p>
          <a:p>
            <a:pPr marL="342900" indent="-342900">
              <a:buAutoNum type="arabicPeriod"/>
            </a:pPr>
            <a:endParaRPr lang="en-US" sz="1400" dirty="0" smtClean="0"/>
          </a:p>
          <a:p>
            <a:pPr lvl="1">
              <a:spcBef>
                <a:spcPts val="600"/>
              </a:spcBef>
            </a:pPr>
            <a:endParaRPr lang="en-US" sz="1200" dirty="0" smtClean="0"/>
          </a:p>
        </p:txBody>
      </p:sp>
      <p:sp>
        <p:nvSpPr>
          <p:cNvPr id="10" name="Rectangle 9"/>
          <p:cNvSpPr/>
          <p:nvPr/>
        </p:nvSpPr>
        <p:spPr>
          <a:xfrm>
            <a:off x="5047715" y="3516797"/>
            <a:ext cx="3285038" cy="9506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dirty="0" smtClean="0"/>
              <a:t>Challenges with Zillow:  </a:t>
            </a:r>
            <a:r>
              <a:rPr lang="en-US" sz="1300" dirty="0" smtClean="0"/>
              <a:t>There was not a lot of data for less populated cities;  although Zillow collects back to 2008, there was a lot of missing data for earlier years</a:t>
            </a:r>
            <a:endParaRPr lang="en-US" sz="1300" dirty="0"/>
          </a:p>
        </p:txBody>
      </p:sp>
      <p:sp>
        <p:nvSpPr>
          <p:cNvPr id="11" name="Rectangle 10"/>
          <p:cNvSpPr/>
          <p:nvPr/>
        </p:nvSpPr>
        <p:spPr>
          <a:xfrm>
            <a:off x="5047715" y="4712273"/>
            <a:ext cx="3285038" cy="114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dirty="0" smtClean="0"/>
              <a:t>Challenges with Visual Crossing:  </a:t>
            </a:r>
            <a:r>
              <a:rPr lang="en-US" sz="1300" dirty="0" smtClean="0"/>
              <a:t>The free trial API Key allowed limited data to be pulled each day  which required splitting the data set into smaller chunks of data to use multiple keys over two days.</a:t>
            </a:r>
            <a:endParaRPr lang="en-US" sz="1300" dirty="0"/>
          </a:p>
        </p:txBody>
      </p:sp>
    </p:spTree>
    <p:extLst>
      <p:ext uri="{BB962C8B-B14F-4D97-AF65-F5344CB8AC3E}">
        <p14:creationId xmlns:p14="http://schemas.microsoft.com/office/powerpoint/2010/main" val="884207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flipV="1">
            <a:off x="518160" y="667787"/>
            <a:ext cx="7968176" cy="0"/>
          </a:xfrm>
          <a:prstGeom prst="line">
            <a:avLst/>
          </a:prstGeom>
          <a:ln w="1270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435032" y="191193"/>
            <a:ext cx="4059060" cy="400110"/>
          </a:xfrm>
          <a:prstGeom prst="rect">
            <a:avLst/>
          </a:prstGeom>
          <a:noFill/>
        </p:spPr>
        <p:txBody>
          <a:bodyPr wrap="none" rtlCol="0">
            <a:spAutoFit/>
          </a:bodyPr>
          <a:lstStyle/>
          <a:p>
            <a:r>
              <a:rPr lang="en-US" sz="2000" b="1" dirty="0" smtClean="0"/>
              <a:t>Data Cleaning and Initial Exploration</a:t>
            </a:r>
            <a:endParaRPr lang="en-US" sz="2000" b="1" dirty="0"/>
          </a:p>
        </p:txBody>
      </p:sp>
      <p:sp>
        <p:nvSpPr>
          <p:cNvPr id="4" name="TextBox 3"/>
          <p:cNvSpPr txBox="1"/>
          <p:nvPr/>
        </p:nvSpPr>
        <p:spPr>
          <a:xfrm>
            <a:off x="558213" y="784167"/>
            <a:ext cx="7928123" cy="2446824"/>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sz="1400" dirty="0" smtClean="0"/>
              <a:t>Cleaning the data brought our </a:t>
            </a:r>
            <a:r>
              <a:rPr lang="en-US" sz="1400" b="1" dirty="0" smtClean="0"/>
              <a:t>total number of cities to 922</a:t>
            </a:r>
            <a:r>
              <a:rPr lang="en-US" sz="1400" dirty="0" smtClean="0"/>
              <a:t>:</a:t>
            </a:r>
          </a:p>
          <a:p>
            <a:pPr marL="742950" lvl="1" indent="-285750">
              <a:buSzPct val="80000"/>
              <a:buFont typeface="Courier New" panose="02070309020205020404" pitchFamily="49" charset="0"/>
              <a:buChar char="o"/>
            </a:pPr>
            <a:r>
              <a:rPr lang="en-US" sz="1400" dirty="0" smtClean="0"/>
              <a:t>The Zillow data did not include data for all of the top 1,000 most populous US cities</a:t>
            </a:r>
          </a:p>
          <a:p>
            <a:pPr marL="742950" lvl="1" indent="-285750">
              <a:buSzPct val="80000"/>
              <a:buFont typeface="Courier New" panose="02070309020205020404" pitchFamily="49" charset="0"/>
              <a:buChar char="o"/>
            </a:pPr>
            <a:r>
              <a:rPr lang="en-US" sz="1400" dirty="0" smtClean="0"/>
              <a:t>Some cities did not have a full 3 years of data in our time </a:t>
            </a:r>
            <a:r>
              <a:rPr lang="en-US" sz="1400" dirty="0" smtClean="0"/>
              <a:t>period (2017 -2019); all cities with missing values were eliminated</a:t>
            </a:r>
          </a:p>
          <a:p>
            <a:pPr marL="742950" lvl="1" indent="-285750">
              <a:buSzPct val="80000"/>
              <a:buFont typeface="Courier New" panose="02070309020205020404" pitchFamily="49" charset="0"/>
              <a:buChar char="o"/>
            </a:pPr>
            <a:endParaRPr lang="en-US" sz="1400" dirty="0" smtClean="0"/>
          </a:p>
          <a:p>
            <a:pPr marL="285750" indent="-285750">
              <a:spcAft>
                <a:spcPts val="600"/>
              </a:spcAft>
              <a:buSzPct val="80000"/>
              <a:buFont typeface="Arial" panose="020B0604020202020204" pitchFamily="34" charset="0"/>
              <a:buChar char="•"/>
            </a:pPr>
            <a:r>
              <a:rPr lang="en-US" sz="1400" dirty="0" smtClean="0"/>
              <a:t>The cities were grouped into regions based on the four primary US Census region definitions:  Northeast, Midwest, South, and West</a:t>
            </a:r>
          </a:p>
          <a:p>
            <a:pPr marL="742950" lvl="1" indent="-285750">
              <a:buSzPct val="80000"/>
              <a:buFont typeface="Courier New" panose="02070309020205020404" pitchFamily="49" charset="0"/>
              <a:buChar char="o"/>
            </a:pPr>
            <a:r>
              <a:rPr lang="en-US" sz="1400" dirty="0"/>
              <a:t>Our initial data exploration showed that the monthly home sales across the twelve months was consistent (</a:t>
            </a:r>
            <a:r>
              <a:rPr lang="en-US" sz="1400" dirty="0" smtClean="0"/>
              <a:t>outliers not indicated) and aligned with the population distribution by region</a:t>
            </a:r>
            <a:endParaRPr lang="en-US" sz="1400" dirty="0"/>
          </a:p>
          <a:p>
            <a:pPr lvl="1">
              <a:spcBef>
                <a:spcPts val="600"/>
              </a:spcBef>
            </a:pPr>
            <a:endParaRPr lang="en-US" sz="1200" dirty="0" smtClean="0"/>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73109" y="4213993"/>
            <a:ext cx="3211807" cy="2430820"/>
          </a:xfrm>
          <a:prstGeom prst="rect">
            <a:avLst/>
          </a:prstGeom>
        </p:spPr>
      </p:pic>
      <p:graphicFrame>
        <p:nvGraphicFramePr>
          <p:cNvPr id="14" name="Table 13"/>
          <p:cNvGraphicFramePr>
            <a:graphicFrameLocks noGrp="1"/>
          </p:cNvGraphicFramePr>
          <p:nvPr>
            <p:extLst>
              <p:ext uri="{D42A27DB-BD31-4B8C-83A1-F6EECF244321}">
                <p14:modId xmlns:p14="http://schemas.microsoft.com/office/powerpoint/2010/main" val="584421298"/>
              </p:ext>
            </p:extLst>
          </p:nvPr>
        </p:nvGraphicFramePr>
        <p:xfrm>
          <a:off x="599642" y="3162113"/>
          <a:ext cx="7886694" cy="865614"/>
        </p:xfrm>
        <a:graphic>
          <a:graphicData uri="http://schemas.openxmlformats.org/drawingml/2006/table">
            <a:tbl>
              <a:tblPr/>
              <a:tblGrid>
                <a:gridCol w="1250330">
                  <a:extLst>
                    <a:ext uri="{9D8B030D-6E8A-4147-A177-3AD203B41FA5}">
                      <a16:colId xmlns:a16="http://schemas.microsoft.com/office/drawing/2014/main" val="310922787"/>
                    </a:ext>
                  </a:extLst>
                </a:gridCol>
                <a:gridCol w="586694">
                  <a:extLst>
                    <a:ext uri="{9D8B030D-6E8A-4147-A177-3AD203B41FA5}">
                      <a16:colId xmlns:a16="http://schemas.microsoft.com/office/drawing/2014/main" val="2551796721"/>
                    </a:ext>
                  </a:extLst>
                </a:gridCol>
                <a:gridCol w="509750">
                  <a:extLst>
                    <a:ext uri="{9D8B030D-6E8A-4147-A177-3AD203B41FA5}">
                      <a16:colId xmlns:a16="http://schemas.microsoft.com/office/drawing/2014/main" val="4014081402"/>
                    </a:ext>
                  </a:extLst>
                </a:gridCol>
                <a:gridCol w="461660">
                  <a:extLst>
                    <a:ext uri="{9D8B030D-6E8A-4147-A177-3AD203B41FA5}">
                      <a16:colId xmlns:a16="http://schemas.microsoft.com/office/drawing/2014/main" val="290838602"/>
                    </a:ext>
                  </a:extLst>
                </a:gridCol>
                <a:gridCol w="461660">
                  <a:extLst>
                    <a:ext uri="{9D8B030D-6E8A-4147-A177-3AD203B41FA5}">
                      <a16:colId xmlns:a16="http://schemas.microsoft.com/office/drawing/2014/main" val="816575503"/>
                    </a:ext>
                  </a:extLst>
                </a:gridCol>
                <a:gridCol w="461660">
                  <a:extLst>
                    <a:ext uri="{9D8B030D-6E8A-4147-A177-3AD203B41FA5}">
                      <a16:colId xmlns:a16="http://schemas.microsoft.com/office/drawing/2014/main" val="3786322388"/>
                    </a:ext>
                  </a:extLst>
                </a:gridCol>
                <a:gridCol w="461660">
                  <a:extLst>
                    <a:ext uri="{9D8B030D-6E8A-4147-A177-3AD203B41FA5}">
                      <a16:colId xmlns:a16="http://schemas.microsoft.com/office/drawing/2014/main" val="1223222131"/>
                    </a:ext>
                  </a:extLst>
                </a:gridCol>
                <a:gridCol w="461660">
                  <a:extLst>
                    <a:ext uri="{9D8B030D-6E8A-4147-A177-3AD203B41FA5}">
                      <a16:colId xmlns:a16="http://schemas.microsoft.com/office/drawing/2014/main" val="410634103"/>
                    </a:ext>
                  </a:extLst>
                </a:gridCol>
                <a:gridCol w="461660">
                  <a:extLst>
                    <a:ext uri="{9D8B030D-6E8A-4147-A177-3AD203B41FA5}">
                      <a16:colId xmlns:a16="http://schemas.microsoft.com/office/drawing/2014/main" val="149459137"/>
                    </a:ext>
                  </a:extLst>
                </a:gridCol>
                <a:gridCol w="461660">
                  <a:extLst>
                    <a:ext uri="{9D8B030D-6E8A-4147-A177-3AD203B41FA5}">
                      <a16:colId xmlns:a16="http://schemas.microsoft.com/office/drawing/2014/main" val="3895733188"/>
                    </a:ext>
                  </a:extLst>
                </a:gridCol>
                <a:gridCol w="461660">
                  <a:extLst>
                    <a:ext uri="{9D8B030D-6E8A-4147-A177-3AD203B41FA5}">
                      <a16:colId xmlns:a16="http://schemas.microsoft.com/office/drawing/2014/main" val="2110540150"/>
                    </a:ext>
                  </a:extLst>
                </a:gridCol>
                <a:gridCol w="461660">
                  <a:extLst>
                    <a:ext uri="{9D8B030D-6E8A-4147-A177-3AD203B41FA5}">
                      <a16:colId xmlns:a16="http://schemas.microsoft.com/office/drawing/2014/main" val="3785434947"/>
                    </a:ext>
                  </a:extLst>
                </a:gridCol>
                <a:gridCol w="461660">
                  <a:extLst>
                    <a:ext uri="{9D8B030D-6E8A-4147-A177-3AD203B41FA5}">
                      <a16:colId xmlns:a16="http://schemas.microsoft.com/office/drawing/2014/main" val="1605385121"/>
                    </a:ext>
                  </a:extLst>
                </a:gridCol>
                <a:gridCol w="461660">
                  <a:extLst>
                    <a:ext uri="{9D8B030D-6E8A-4147-A177-3AD203B41FA5}">
                      <a16:colId xmlns:a16="http://schemas.microsoft.com/office/drawing/2014/main" val="759672115"/>
                    </a:ext>
                  </a:extLst>
                </a:gridCol>
                <a:gridCol w="461660">
                  <a:extLst>
                    <a:ext uri="{9D8B030D-6E8A-4147-A177-3AD203B41FA5}">
                      <a16:colId xmlns:a16="http://schemas.microsoft.com/office/drawing/2014/main" val="226014988"/>
                    </a:ext>
                  </a:extLst>
                </a:gridCol>
              </a:tblGrid>
              <a:tr h="144269">
                <a:tc>
                  <a:txBody>
                    <a:bodyPr/>
                    <a:lstStyle/>
                    <a:p>
                      <a:pPr algn="l" fontAlgn="b"/>
                      <a:r>
                        <a:rPr lang="en-US" sz="800" b="1" i="0" u="none" strike="noStrike">
                          <a:solidFill>
                            <a:srgbClr val="C00000"/>
                          </a:solidFill>
                          <a:effectLst/>
                          <a:latin typeface="Calibri" panose="020F0502020204030204" pitchFamily="34" charset="0"/>
                        </a:rPr>
                        <a:t>FOUR REGIONS</a:t>
                      </a:r>
                    </a:p>
                  </a:txBody>
                  <a:tcPr marL="7213" marR="7213" marT="7213" marB="0" anchor="b">
                    <a:lnL>
                      <a:noFill/>
                    </a:lnL>
                    <a:lnR>
                      <a:noFill/>
                    </a:lnR>
                    <a:lnT>
                      <a:noFill/>
                    </a:lnT>
                    <a:lnB>
                      <a:noFill/>
                    </a:lnB>
                  </a:tcPr>
                </a:tc>
                <a:tc>
                  <a:txBody>
                    <a:bodyPr/>
                    <a:lstStyle/>
                    <a:p>
                      <a:pPr algn="ctr" fontAlgn="b"/>
                      <a:endParaRPr lang="en-US" sz="800" b="0" i="0" u="none" strike="noStrike">
                        <a:solidFill>
                          <a:srgbClr val="000000"/>
                        </a:solidFill>
                        <a:effectLst/>
                        <a:latin typeface="Calibri" panose="020F0502020204030204" pitchFamily="34" charset="0"/>
                      </a:endParaRPr>
                    </a:p>
                  </a:txBody>
                  <a:tcPr marL="7213" marR="7213" marT="7213"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7213" marR="7213" marT="7213" marB="0" anchor="b">
                    <a:lnL>
                      <a:noFill/>
                    </a:lnL>
                    <a:lnR>
                      <a:noFill/>
                    </a:lnR>
                    <a:lnT>
                      <a:noFill/>
                    </a:lnT>
                    <a:lnB>
                      <a:noFill/>
                    </a:lnB>
                  </a:tcPr>
                </a:tc>
                <a:tc gridSpan="12">
                  <a:txBody>
                    <a:bodyPr/>
                    <a:lstStyle/>
                    <a:p>
                      <a:pPr algn="ctr" fontAlgn="b"/>
                      <a:r>
                        <a:rPr lang="en-US" sz="800" b="1" i="0" u="none" strike="noStrike">
                          <a:solidFill>
                            <a:srgbClr val="FFFFFF"/>
                          </a:solidFill>
                          <a:effectLst/>
                          <a:latin typeface="Calibri" panose="020F0502020204030204" pitchFamily="34" charset="0"/>
                        </a:rPr>
                        <a:t>Home Sale Counts by Month</a:t>
                      </a:r>
                    </a:p>
                  </a:txBody>
                  <a:tcPr marL="7213" marR="7213" marT="7213" marB="0" anchor="b">
                    <a:lnL>
                      <a:noFill/>
                    </a:lnL>
                    <a:lnR>
                      <a:noFill/>
                    </a:lnR>
                    <a:lnT>
                      <a:noFill/>
                    </a:lnT>
                    <a:lnB>
                      <a:noFill/>
                    </a:lnB>
                    <a:solidFill>
                      <a:srgbClr val="80808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136651340"/>
                  </a:ext>
                </a:extLst>
              </a:tr>
              <a:tr h="144269">
                <a:tc>
                  <a:txBody>
                    <a:bodyPr/>
                    <a:lstStyle/>
                    <a:p>
                      <a:pPr algn="l" fontAlgn="b"/>
                      <a:endParaRPr lang="en-US" sz="800" b="0" i="0" u="none" strike="noStrike">
                        <a:solidFill>
                          <a:srgbClr val="000000"/>
                        </a:solidFill>
                        <a:effectLst/>
                        <a:latin typeface="Calibri" panose="020F0502020204030204" pitchFamily="34" charset="0"/>
                      </a:endParaRPr>
                    </a:p>
                  </a:txBody>
                  <a:tcPr marL="7213" marR="7213" marT="7213" marB="0" anchor="b">
                    <a:lnL>
                      <a:noFill/>
                    </a:lnL>
                    <a:lnR>
                      <a:noFill/>
                    </a:lnR>
                    <a:lnT>
                      <a:noFill/>
                    </a:lnT>
                    <a:lnB>
                      <a:noFill/>
                    </a:lnB>
                  </a:tcPr>
                </a:tc>
                <a:tc>
                  <a:txBody>
                    <a:bodyPr/>
                    <a:lstStyle/>
                    <a:p>
                      <a:pPr algn="ctr" fontAlgn="b"/>
                      <a:r>
                        <a:rPr lang="en-US" sz="800" b="1" i="0" u="none" strike="noStrike">
                          <a:solidFill>
                            <a:srgbClr val="000000"/>
                          </a:solidFill>
                          <a:effectLst/>
                          <a:latin typeface="Calibri" panose="020F0502020204030204" pitchFamily="34" charset="0"/>
                        </a:rPr>
                        <a:t>Population</a:t>
                      </a:r>
                    </a:p>
                  </a:txBody>
                  <a:tcPr marL="7213" marR="7213" marT="721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7213" marR="7213" marT="7213" marB="0" anchor="b">
                    <a:lnL>
                      <a:noFill/>
                    </a:lnL>
                    <a:lnR>
                      <a:noFill/>
                    </a:lnR>
                    <a:lnT>
                      <a:noFill/>
                    </a:lnT>
                    <a:lnB>
                      <a:noFill/>
                    </a:lnB>
                  </a:tcPr>
                </a:tc>
                <a:tc>
                  <a:txBody>
                    <a:bodyPr/>
                    <a:lstStyle/>
                    <a:p>
                      <a:pPr algn="ctr" fontAlgn="b"/>
                      <a:r>
                        <a:rPr lang="en-US" sz="800" b="1" i="0" u="none" strike="noStrike">
                          <a:solidFill>
                            <a:srgbClr val="000000"/>
                          </a:solidFill>
                          <a:effectLst/>
                          <a:latin typeface="Calibri" panose="020F0502020204030204" pitchFamily="34" charset="0"/>
                        </a:rPr>
                        <a:t>Jan</a:t>
                      </a:r>
                    </a:p>
                  </a:txBody>
                  <a:tcPr marL="7213" marR="7213" marT="721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Feb</a:t>
                      </a:r>
                    </a:p>
                  </a:txBody>
                  <a:tcPr marL="7213" marR="7213" marT="721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Mar</a:t>
                      </a:r>
                    </a:p>
                  </a:txBody>
                  <a:tcPr marL="7213" marR="7213" marT="721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Apr</a:t>
                      </a:r>
                    </a:p>
                  </a:txBody>
                  <a:tcPr marL="7213" marR="7213" marT="721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May</a:t>
                      </a:r>
                    </a:p>
                  </a:txBody>
                  <a:tcPr marL="7213" marR="7213" marT="721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Jun</a:t>
                      </a:r>
                    </a:p>
                  </a:txBody>
                  <a:tcPr marL="7213" marR="7213" marT="721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Jul</a:t>
                      </a:r>
                    </a:p>
                  </a:txBody>
                  <a:tcPr marL="7213" marR="7213" marT="721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Aug</a:t>
                      </a:r>
                    </a:p>
                  </a:txBody>
                  <a:tcPr marL="7213" marR="7213" marT="721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Sep</a:t>
                      </a:r>
                    </a:p>
                  </a:txBody>
                  <a:tcPr marL="7213" marR="7213" marT="721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Oct</a:t>
                      </a:r>
                    </a:p>
                  </a:txBody>
                  <a:tcPr marL="7213" marR="7213" marT="721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Nov</a:t>
                      </a:r>
                    </a:p>
                  </a:txBody>
                  <a:tcPr marL="7213" marR="7213" marT="721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Dec</a:t>
                      </a:r>
                    </a:p>
                  </a:txBody>
                  <a:tcPr marL="7213" marR="7213" marT="7213"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11604003"/>
                  </a:ext>
                </a:extLst>
              </a:tr>
              <a:tr h="144269">
                <a:tc>
                  <a:txBody>
                    <a:bodyPr/>
                    <a:lstStyle/>
                    <a:p>
                      <a:pPr algn="l" fontAlgn="ctr"/>
                      <a:r>
                        <a:rPr lang="en-US" sz="800" b="1" i="0" u="none" strike="noStrike">
                          <a:solidFill>
                            <a:srgbClr val="000000"/>
                          </a:solidFill>
                          <a:effectLst/>
                          <a:latin typeface="Calibri" panose="020F0502020204030204" pitchFamily="34" charset="0"/>
                        </a:rPr>
                        <a:t>Northeast (NE)</a:t>
                      </a:r>
                    </a:p>
                  </a:txBody>
                  <a:tcPr marL="7213" marR="7213" marT="7213" marB="0" anchor="ctr">
                    <a:lnL>
                      <a:noFill/>
                    </a:lnL>
                    <a:lnR>
                      <a:noFill/>
                    </a:lnR>
                    <a:lnT>
                      <a:noFill/>
                    </a:lnT>
                    <a:lnB>
                      <a:noFill/>
                    </a:lnB>
                  </a:tcPr>
                </a:tc>
                <a:tc>
                  <a:txBody>
                    <a:bodyPr/>
                    <a:lstStyle/>
                    <a:p>
                      <a:pPr algn="ctr" fontAlgn="ctr"/>
                      <a:r>
                        <a:rPr lang="en-US" sz="800" b="0" i="0" u="none" strike="noStrike">
                          <a:solidFill>
                            <a:srgbClr val="000000"/>
                          </a:solidFill>
                          <a:effectLst/>
                          <a:latin typeface="Calibri" panose="020F0502020204030204" pitchFamily="34" charset="0"/>
                        </a:rPr>
                        <a:t>15.3%</a:t>
                      </a:r>
                    </a:p>
                  </a:txBody>
                  <a:tcPr marL="7213" marR="7213" marT="7213"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7213" marR="7213" marT="7213" marB="0" anchor="b">
                    <a:lnL>
                      <a:noFill/>
                    </a:lnL>
                    <a:lnR>
                      <a:noFill/>
                    </a:lnR>
                    <a:lnT>
                      <a:noFill/>
                    </a:lnT>
                    <a:lnB>
                      <a:noFill/>
                    </a:lnB>
                  </a:tcPr>
                </a:tc>
                <a:tc>
                  <a:txBody>
                    <a:bodyPr/>
                    <a:lstStyle/>
                    <a:p>
                      <a:pPr algn="ctr" fontAlgn="ctr"/>
                      <a:r>
                        <a:rPr lang="en-US" sz="800" b="0" i="0" u="none" strike="noStrike">
                          <a:solidFill>
                            <a:srgbClr val="000000"/>
                          </a:solidFill>
                          <a:effectLst/>
                          <a:latin typeface="Calibri" panose="020F0502020204030204" pitchFamily="34" charset="0"/>
                        </a:rPr>
                        <a:t>9.3%</a:t>
                      </a:r>
                    </a:p>
                  </a:txBody>
                  <a:tcPr marL="7213" marR="7213" marT="7213"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sz="800" b="0" i="0" u="none" strike="noStrike">
                          <a:solidFill>
                            <a:srgbClr val="000000"/>
                          </a:solidFill>
                          <a:effectLst/>
                          <a:latin typeface="Calibri" panose="020F0502020204030204" pitchFamily="34" charset="0"/>
                        </a:rPr>
                        <a:t>7.9%</a:t>
                      </a:r>
                    </a:p>
                  </a:txBody>
                  <a:tcPr marL="7213" marR="7213" marT="7213"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sz="800" b="0" i="0" u="none" strike="noStrike">
                          <a:solidFill>
                            <a:srgbClr val="000000"/>
                          </a:solidFill>
                          <a:effectLst/>
                          <a:latin typeface="Calibri" panose="020F0502020204030204" pitchFamily="34" charset="0"/>
                        </a:rPr>
                        <a:t>7.3%</a:t>
                      </a:r>
                    </a:p>
                  </a:txBody>
                  <a:tcPr marL="7213" marR="7213" marT="7213"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sz="800" b="0" i="0" u="none" strike="noStrike">
                          <a:solidFill>
                            <a:srgbClr val="000000"/>
                          </a:solidFill>
                          <a:effectLst/>
                          <a:latin typeface="Calibri" panose="020F0502020204030204" pitchFamily="34" charset="0"/>
                        </a:rPr>
                        <a:t>7.2%</a:t>
                      </a:r>
                    </a:p>
                  </a:txBody>
                  <a:tcPr marL="7213" marR="7213" marT="7213"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sz="800" b="0" i="0" u="none" strike="noStrike">
                          <a:solidFill>
                            <a:srgbClr val="000000"/>
                          </a:solidFill>
                          <a:effectLst/>
                          <a:latin typeface="Calibri" panose="020F0502020204030204" pitchFamily="34" charset="0"/>
                        </a:rPr>
                        <a:t>7.2%</a:t>
                      </a:r>
                    </a:p>
                  </a:txBody>
                  <a:tcPr marL="7213" marR="7213" marT="7213"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sz="800" b="0" i="0" u="none" strike="noStrike">
                          <a:solidFill>
                            <a:srgbClr val="000000"/>
                          </a:solidFill>
                          <a:effectLst/>
                          <a:latin typeface="Calibri" panose="020F0502020204030204" pitchFamily="34" charset="0"/>
                        </a:rPr>
                        <a:t>7.6%</a:t>
                      </a:r>
                    </a:p>
                  </a:txBody>
                  <a:tcPr marL="7213" marR="7213" marT="7213"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sz="800" b="0" i="0" u="none" strike="noStrike">
                          <a:solidFill>
                            <a:srgbClr val="000000"/>
                          </a:solidFill>
                          <a:effectLst/>
                          <a:latin typeface="Calibri" panose="020F0502020204030204" pitchFamily="34" charset="0"/>
                        </a:rPr>
                        <a:t>8.0%</a:t>
                      </a:r>
                    </a:p>
                  </a:txBody>
                  <a:tcPr marL="7213" marR="7213" marT="7213"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sz="800" b="0" i="0" u="none" strike="noStrike">
                          <a:solidFill>
                            <a:srgbClr val="000000"/>
                          </a:solidFill>
                          <a:effectLst/>
                          <a:latin typeface="Calibri" panose="020F0502020204030204" pitchFamily="34" charset="0"/>
                        </a:rPr>
                        <a:t>8.2%</a:t>
                      </a:r>
                    </a:p>
                  </a:txBody>
                  <a:tcPr marL="7213" marR="7213" marT="7213"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sz="800" b="0" i="0" u="none" strike="noStrike">
                          <a:solidFill>
                            <a:srgbClr val="000000"/>
                          </a:solidFill>
                          <a:effectLst/>
                          <a:latin typeface="Calibri" panose="020F0502020204030204" pitchFamily="34" charset="0"/>
                        </a:rPr>
                        <a:t>8.3%</a:t>
                      </a:r>
                    </a:p>
                  </a:txBody>
                  <a:tcPr marL="7213" marR="7213" marT="7213"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sz="800" b="0" i="0" u="none" strike="noStrike">
                          <a:solidFill>
                            <a:srgbClr val="000000"/>
                          </a:solidFill>
                          <a:effectLst/>
                          <a:latin typeface="Calibri" panose="020F0502020204030204" pitchFamily="34" charset="0"/>
                        </a:rPr>
                        <a:t>8.3%</a:t>
                      </a:r>
                    </a:p>
                  </a:txBody>
                  <a:tcPr marL="7213" marR="7213" marT="7213"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sz="800" b="0" i="0" u="none" strike="noStrike">
                          <a:solidFill>
                            <a:srgbClr val="000000"/>
                          </a:solidFill>
                          <a:effectLst/>
                          <a:latin typeface="Calibri" panose="020F0502020204030204" pitchFamily="34" charset="0"/>
                        </a:rPr>
                        <a:t>8.5%</a:t>
                      </a:r>
                    </a:p>
                  </a:txBody>
                  <a:tcPr marL="7213" marR="7213" marT="7213"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sz="800" b="0" i="0" u="none" strike="noStrike">
                          <a:solidFill>
                            <a:srgbClr val="000000"/>
                          </a:solidFill>
                          <a:effectLst/>
                          <a:latin typeface="Calibri" panose="020F0502020204030204" pitchFamily="34" charset="0"/>
                        </a:rPr>
                        <a:t>8.5%</a:t>
                      </a:r>
                    </a:p>
                  </a:txBody>
                  <a:tcPr marL="7213" marR="7213" marT="7213" marB="0" anchor="ctr">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843195330"/>
                  </a:ext>
                </a:extLst>
              </a:tr>
              <a:tr h="144269">
                <a:tc>
                  <a:txBody>
                    <a:bodyPr/>
                    <a:lstStyle/>
                    <a:p>
                      <a:pPr algn="l" fontAlgn="ctr"/>
                      <a:r>
                        <a:rPr lang="en-US" sz="800" b="1" i="0" u="none" strike="noStrike">
                          <a:solidFill>
                            <a:srgbClr val="000000"/>
                          </a:solidFill>
                          <a:effectLst/>
                          <a:latin typeface="Calibri" panose="020F0502020204030204" pitchFamily="34" charset="0"/>
                        </a:rPr>
                        <a:t>Midwest (MW)</a:t>
                      </a:r>
                    </a:p>
                  </a:txBody>
                  <a:tcPr marL="7213" marR="7213" marT="7213" marB="0" anchor="ctr">
                    <a:lnL>
                      <a:noFill/>
                    </a:lnL>
                    <a:lnR>
                      <a:noFill/>
                    </a:lnR>
                    <a:lnT>
                      <a:noFill/>
                    </a:lnT>
                    <a:lnB>
                      <a:noFill/>
                    </a:lnB>
                  </a:tcPr>
                </a:tc>
                <a:tc>
                  <a:txBody>
                    <a:bodyPr/>
                    <a:lstStyle/>
                    <a:p>
                      <a:pPr algn="ctr" fontAlgn="ctr"/>
                      <a:r>
                        <a:rPr lang="en-US" sz="800" b="0" i="0" u="none" strike="noStrike">
                          <a:solidFill>
                            <a:srgbClr val="000000"/>
                          </a:solidFill>
                          <a:effectLst/>
                          <a:latin typeface="Calibri" panose="020F0502020204030204" pitchFamily="34" charset="0"/>
                        </a:rPr>
                        <a:t>16.9%</a:t>
                      </a:r>
                    </a:p>
                  </a:txBody>
                  <a:tcPr marL="7213" marR="7213" marT="7213" marB="0" anchor="ctr">
                    <a:lnL>
                      <a:noFill/>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7213" marR="7213" marT="7213" marB="0" anchor="b">
                    <a:lnL>
                      <a:noFill/>
                    </a:lnL>
                    <a:lnR>
                      <a:noFill/>
                    </a:lnR>
                    <a:lnT>
                      <a:noFill/>
                    </a:lnT>
                    <a:lnB>
                      <a:noFill/>
                    </a:lnB>
                  </a:tcPr>
                </a:tc>
                <a:tc>
                  <a:txBody>
                    <a:bodyPr/>
                    <a:lstStyle/>
                    <a:p>
                      <a:pPr algn="ctr" fontAlgn="ctr"/>
                      <a:r>
                        <a:rPr lang="en-US" sz="800" b="0" i="0" u="none" strike="noStrike">
                          <a:solidFill>
                            <a:srgbClr val="000000"/>
                          </a:solidFill>
                          <a:effectLst/>
                          <a:latin typeface="Calibri" panose="020F0502020204030204" pitchFamily="34" charset="0"/>
                        </a:rPr>
                        <a:t>17.2%</a:t>
                      </a:r>
                    </a:p>
                  </a:txBody>
                  <a:tcPr marL="7213" marR="7213" marT="7213" marB="0" anchor="ctr">
                    <a:lnL>
                      <a:noFill/>
                    </a:lnL>
                    <a:lnR>
                      <a:noFill/>
                    </a:lnR>
                    <a:lnT>
                      <a:noFill/>
                    </a:lnT>
                    <a:lnB>
                      <a:noFill/>
                    </a:lnB>
                  </a:tcPr>
                </a:tc>
                <a:tc>
                  <a:txBody>
                    <a:bodyPr/>
                    <a:lstStyle/>
                    <a:p>
                      <a:pPr algn="ctr" fontAlgn="ctr"/>
                      <a:r>
                        <a:rPr lang="en-US" sz="800" b="0" i="0" u="none" strike="noStrike">
                          <a:solidFill>
                            <a:srgbClr val="000000"/>
                          </a:solidFill>
                          <a:effectLst/>
                          <a:latin typeface="Calibri" panose="020F0502020204030204" pitchFamily="34" charset="0"/>
                        </a:rPr>
                        <a:t>16.0%</a:t>
                      </a:r>
                    </a:p>
                  </a:txBody>
                  <a:tcPr marL="7213" marR="7213" marT="7213" marB="0" anchor="ctr">
                    <a:lnL>
                      <a:noFill/>
                    </a:lnL>
                    <a:lnR>
                      <a:noFill/>
                    </a:lnR>
                    <a:lnT>
                      <a:noFill/>
                    </a:lnT>
                    <a:lnB>
                      <a:noFill/>
                    </a:lnB>
                  </a:tcPr>
                </a:tc>
                <a:tc>
                  <a:txBody>
                    <a:bodyPr/>
                    <a:lstStyle/>
                    <a:p>
                      <a:pPr algn="ctr" fontAlgn="ctr"/>
                      <a:r>
                        <a:rPr lang="en-US" sz="800" b="0" i="0" u="none" strike="noStrike">
                          <a:solidFill>
                            <a:srgbClr val="000000"/>
                          </a:solidFill>
                          <a:effectLst/>
                          <a:latin typeface="Calibri" panose="020F0502020204030204" pitchFamily="34" charset="0"/>
                        </a:rPr>
                        <a:t>16.5%</a:t>
                      </a:r>
                    </a:p>
                  </a:txBody>
                  <a:tcPr marL="7213" marR="7213" marT="7213" marB="0" anchor="ctr">
                    <a:lnL>
                      <a:noFill/>
                    </a:lnL>
                    <a:lnR>
                      <a:noFill/>
                    </a:lnR>
                    <a:lnT>
                      <a:noFill/>
                    </a:lnT>
                    <a:lnB>
                      <a:noFill/>
                    </a:lnB>
                  </a:tcPr>
                </a:tc>
                <a:tc>
                  <a:txBody>
                    <a:bodyPr/>
                    <a:lstStyle/>
                    <a:p>
                      <a:pPr algn="ctr" fontAlgn="ctr"/>
                      <a:r>
                        <a:rPr lang="en-US" sz="800" b="0" i="0" u="none" strike="noStrike">
                          <a:solidFill>
                            <a:srgbClr val="000000"/>
                          </a:solidFill>
                          <a:effectLst/>
                          <a:latin typeface="Calibri" panose="020F0502020204030204" pitchFamily="34" charset="0"/>
                        </a:rPr>
                        <a:t>17.2%</a:t>
                      </a:r>
                    </a:p>
                  </a:txBody>
                  <a:tcPr marL="7213" marR="7213" marT="7213" marB="0" anchor="ctr">
                    <a:lnL>
                      <a:noFill/>
                    </a:lnL>
                    <a:lnR>
                      <a:noFill/>
                    </a:lnR>
                    <a:lnT>
                      <a:noFill/>
                    </a:lnT>
                    <a:lnB>
                      <a:noFill/>
                    </a:lnB>
                  </a:tcPr>
                </a:tc>
                <a:tc>
                  <a:txBody>
                    <a:bodyPr/>
                    <a:lstStyle/>
                    <a:p>
                      <a:pPr algn="ctr" fontAlgn="ctr"/>
                      <a:r>
                        <a:rPr lang="en-US" sz="800" b="0" i="0" u="none" strike="noStrike">
                          <a:solidFill>
                            <a:srgbClr val="000000"/>
                          </a:solidFill>
                          <a:effectLst/>
                          <a:latin typeface="Calibri" panose="020F0502020204030204" pitchFamily="34" charset="0"/>
                        </a:rPr>
                        <a:t>18.2%</a:t>
                      </a:r>
                    </a:p>
                  </a:txBody>
                  <a:tcPr marL="7213" marR="7213" marT="7213" marB="0" anchor="ctr">
                    <a:lnL>
                      <a:noFill/>
                    </a:lnL>
                    <a:lnR>
                      <a:noFill/>
                    </a:lnR>
                    <a:lnT>
                      <a:noFill/>
                    </a:lnT>
                    <a:lnB>
                      <a:noFill/>
                    </a:lnB>
                  </a:tcPr>
                </a:tc>
                <a:tc>
                  <a:txBody>
                    <a:bodyPr/>
                    <a:lstStyle/>
                    <a:p>
                      <a:pPr algn="ctr" fontAlgn="ctr"/>
                      <a:r>
                        <a:rPr lang="en-US" sz="800" b="0" i="0" u="none" strike="noStrike">
                          <a:solidFill>
                            <a:srgbClr val="000000"/>
                          </a:solidFill>
                          <a:effectLst/>
                          <a:latin typeface="Calibri" panose="020F0502020204030204" pitchFamily="34" charset="0"/>
                        </a:rPr>
                        <a:t>19.1%</a:t>
                      </a:r>
                    </a:p>
                  </a:txBody>
                  <a:tcPr marL="7213" marR="7213" marT="7213" marB="0" anchor="ctr">
                    <a:lnL>
                      <a:noFill/>
                    </a:lnL>
                    <a:lnR>
                      <a:noFill/>
                    </a:lnR>
                    <a:lnT>
                      <a:noFill/>
                    </a:lnT>
                    <a:lnB>
                      <a:noFill/>
                    </a:lnB>
                  </a:tcPr>
                </a:tc>
                <a:tc>
                  <a:txBody>
                    <a:bodyPr/>
                    <a:lstStyle/>
                    <a:p>
                      <a:pPr algn="ctr" fontAlgn="ctr"/>
                      <a:r>
                        <a:rPr lang="en-US" sz="800" b="0" i="0" u="none" strike="noStrike">
                          <a:solidFill>
                            <a:srgbClr val="000000"/>
                          </a:solidFill>
                          <a:effectLst/>
                          <a:latin typeface="Calibri" panose="020F0502020204030204" pitchFamily="34" charset="0"/>
                        </a:rPr>
                        <a:t>19.1%</a:t>
                      </a:r>
                    </a:p>
                  </a:txBody>
                  <a:tcPr marL="7213" marR="7213" marT="7213" marB="0" anchor="ctr">
                    <a:lnL>
                      <a:noFill/>
                    </a:lnL>
                    <a:lnR>
                      <a:noFill/>
                    </a:lnR>
                    <a:lnT>
                      <a:noFill/>
                    </a:lnT>
                    <a:lnB>
                      <a:noFill/>
                    </a:lnB>
                  </a:tcPr>
                </a:tc>
                <a:tc>
                  <a:txBody>
                    <a:bodyPr/>
                    <a:lstStyle/>
                    <a:p>
                      <a:pPr algn="ctr" fontAlgn="ctr"/>
                      <a:r>
                        <a:rPr lang="en-US" sz="800" b="0" i="0" u="none" strike="noStrike">
                          <a:solidFill>
                            <a:srgbClr val="000000"/>
                          </a:solidFill>
                          <a:effectLst/>
                          <a:latin typeface="Calibri" panose="020F0502020204030204" pitchFamily="34" charset="0"/>
                        </a:rPr>
                        <a:t>18.9%</a:t>
                      </a:r>
                    </a:p>
                  </a:txBody>
                  <a:tcPr marL="7213" marR="7213" marT="7213" marB="0" anchor="ctr">
                    <a:lnL>
                      <a:noFill/>
                    </a:lnL>
                    <a:lnR>
                      <a:noFill/>
                    </a:lnR>
                    <a:lnT>
                      <a:noFill/>
                    </a:lnT>
                    <a:lnB>
                      <a:noFill/>
                    </a:lnB>
                  </a:tcPr>
                </a:tc>
                <a:tc>
                  <a:txBody>
                    <a:bodyPr/>
                    <a:lstStyle/>
                    <a:p>
                      <a:pPr algn="ctr" fontAlgn="ctr"/>
                      <a:r>
                        <a:rPr lang="en-US" sz="800" b="0" i="0" u="none" strike="noStrike">
                          <a:solidFill>
                            <a:srgbClr val="000000"/>
                          </a:solidFill>
                          <a:effectLst/>
                          <a:latin typeface="Calibri" panose="020F0502020204030204" pitchFamily="34" charset="0"/>
                        </a:rPr>
                        <a:t>18.9%</a:t>
                      </a:r>
                    </a:p>
                  </a:txBody>
                  <a:tcPr marL="7213" marR="7213" marT="7213" marB="0" anchor="ctr">
                    <a:lnL>
                      <a:noFill/>
                    </a:lnL>
                    <a:lnR>
                      <a:noFill/>
                    </a:lnR>
                    <a:lnT>
                      <a:noFill/>
                    </a:lnT>
                    <a:lnB>
                      <a:noFill/>
                    </a:lnB>
                  </a:tcPr>
                </a:tc>
                <a:tc>
                  <a:txBody>
                    <a:bodyPr/>
                    <a:lstStyle/>
                    <a:p>
                      <a:pPr algn="ctr" fontAlgn="ctr"/>
                      <a:r>
                        <a:rPr lang="en-US" sz="800" b="0" i="0" u="none" strike="noStrike">
                          <a:solidFill>
                            <a:srgbClr val="000000"/>
                          </a:solidFill>
                          <a:effectLst/>
                          <a:latin typeface="Calibri" panose="020F0502020204030204" pitchFamily="34" charset="0"/>
                        </a:rPr>
                        <a:t>18.9%</a:t>
                      </a:r>
                    </a:p>
                  </a:txBody>
                  <a:tcPr marL="7213" marR="7213" marT="7213" marB="0" anchor="ctr">
                    <a:lnL>
                      <a:noFill/>
                    </a:lnL>
                    <a:lnR>
                      <a:noFill/>
                    </a:lnR>
                    <a:lnT>
                      <a:noFill/>
                    </a:lnT>
                    <a:lnB>
                      <a:noFill/>
                    </a:lnB>
                  </a:tcPr>
                </a:tc>
                <a:tc>
                  <a:txBody>
                    <a:bodyPr/>
                    <a:lstStyle/>
                    <a:p>
                      <a:pPr algn="ctr" fontAlgn="ctr"/>
                      <a:r>
                        <a:rPr lang="en-US" sz="800" b="0" i="0" u="none" strike="noStrike">
                          <a:solidFill>
                            <a:srgbClr val="000000"/>
                          </a:solidFill>
                          <a:effectLst/>
                          <a:latin typeface="Calibri" panose="020F0502020204030204" pitchFamily="34" charset="0"/>
                        </a:rPr>
                        <a:t>18.4%</a:t>
                      </a:r>
                    </a:p>
                  </a:txBody>
                  <a:tcPr marL="7213" marR="7213" marT="7213" marB="0" anchor="ctr">
                    <a:lnL>
                      <a:noFill/>
                    </a:lnL>
                    <a:lnR>
                      <a:noFill/>
                    </a:lnR>
                    <a:lnT>
                      <a:noFill/>
                    </a:lnT>
                    <a:lnB>
                      <a:noFill/>
                    </a:lnB>
                  </a:tcPr>
                </a:tc>
                <a:tc>
                  <a:txBody>
                    <a:bodyPr/>
                    <a:lstStyle/>
                    <a:p>
                      <a:pPr algn="ctr" fontAlgn="ctr"/>
                      <a:r>
                        <a:rPr lang="en-US" sz="800" b="0" i="0" u="none" strike="noStrike">
                          <a:solidFill>
                            <a:srgbClr val="000000"/>
                          </a:solidFill>
                          <a:effectLst/>
                          <a:latin typeface="Calibri" panose="020F0502020204030204" pitchFamily="34" charset="0"/>
                        </a:rPr>
                        <a:t>17.6%</a:t>
                      </a:r>
                    </a:p>
                  </a:txBody>
                  <a:tcPr marL="7213" marR="7213" marT="7213" marB="0" anchor="ctr">
                    <a:lnL>
                      <a:noFill/>
                    </a:lnL>
                    <a:lnR>
                      <a:noFill/>
                    </a:lnR>
                    <a:lnT>
                      <a:noFill/>
                    </a:lnT>
                    <a:lnB>
                      <a:noFill/>
                    </a:lnB>
                  </a:tcPr>
                </a:tc>
                <a:extLst>
                  <a:ext uri="{0D108BD9-81ED-4DB2-BD59-A6C34878D82A}">
                    <a16:rowId xmlns:a16="http://schemas.microsoft.com/office/drawing/2014/main" val="628616075"/>
                  </a:ext>
                </a:extLst>
              </a:tr>
              <a:tr h="144269">
                <a:tc>
                  <a:txBody>
                    <a:bodyPr/>
                    <a:lstStyle/>
                    <a:p>
                      <a:pPr algn="l" fontAlgn="ctr"/>
                      <a:r>
                        <a:rPr lang="en-US" sz="800" b="1" i="0" u="none" strike="noStrike">
                          <a:solidFill>
                            <a:srgbClr val="000000"/>
                          </a:solidFill>
                          <a:effectLst/>
                          <a:latin typeface="Calibri" panose="020F0502020204030204" pitchFamily="34" charset="0"/>
                        </a:rPr>
                        <a:t>South (SO)</a:t>
                      </a:r>
                    </a:p>
                  </a:txBody>
                  <a:tcPr marL="7213" marR="7213" marT="7213" marB="0" anchor="ctr">
                    <a:lnL>
                      <a:noFill/>
                    </a:lnL>
                    <a:lnR>
                      <a:noFill/>
                    </a:lnR>
                    <a:lnT>
                      <a:noFill/>
                    </a:lnT>
                    <a:lnB>
                      <a:noFill/>
                    </a:lnB>
                  </a:tcPr>
                </a:tc>
                <a:tc>
                  <a:txBody>
                    <a:bodyPr/>
                    <a:lstStyle/>
                    <a:p>
                      <a:pPr algn="ctr" fontAlgn="ctr"/>
                      <a:r>
                        <a:rPr lang="en-US" sz="800" b="0" i="0" u="none" strike="noStrike">
                          <a:solidFill>
                            <a:srgbClr val="000000"/>
                          </a:solidFill>
                          <a:effectLst/>
                          <a:latin typeface="Calibri" panose="020F0502020204030204" pitchFamily="34" charset="0"/>
                        </a:rPr>
                        <a:t>32.4%</a:t>
                      </a:r>
                    </a:p>
                  </a:txBody>
                  <a:tcPr marL="7213" marR="7213" marT="7213" marB="0" anchor="ctr">
                    <a:lnL>
                      <a:noFill/>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7213" marR="7213" marT="7213" marB="0" anchor="b">
                    <a:lnL>
                      <a:noFill/>
                    </a:lnL>
                    <a:lnR>
                      <a:noFill/>
                    </a:lnR>
                    <a:lnT>
                      <a:noFill/>
                    </a:lnT>
                    <a:lnB>
                      <a:noFill/>
                    </a:lnB>
                  </a:tcPr>
                </a:tc>
                <a:tc>
                  <a:txBody>
                    <a:bodyPr/>
                    <a:lstStyle/>
                    <a:p>
                      <a:pPr algn="ctr" fontAlgn="ctr"/>
                      <a:r>
                        <a:rPr lang="en-US" sz="800" b="0" i="0" u="none" strike="noStrike">
                          <a:solidFill>
                            <a:srgbClr val="000000"/>
                          </a:solidFill>
                          <a:effectLst/>
                          <a:latin typeface="Calibri" panose="020F0502020204030204" pitchFamily="34" charset="0"/>
                        </a:rPr>
                        <a:t>40.8%</a:t>
                      </a:r>
                    </a:p>
                  </a:txBody>
                  <a:tcPr marL="7213" marR="7213" marT="7213" marB="0" anchor="ctr">
                    <a:lnL>
                      <a:noFill/>
                    </a:lnL>
                    <a:lnR>
                      <a:noFill/>
                    </a:lnR>
                    <a:lnT>
                      <a:noFill/>
                    </a:lnT>
                    <a:lnB>
                      <a:noFill/>
                    </a:lnB>
                  </a:tcPr>
                </a:tc>
                <a:tc>
                  <a:txBody>
                    <a:bodyPr/>
                    <a:lstStyle/>
                    <a:p>
                      <a:pPr algn="ctr" fontAlgn="ctr"/>
                      <a:r>
                        <a:rPr lang="en-US" sz="800" b="0" i="0" u="none" strike="noStrike">
                          <a:solidFill>
                            <a:srgbClr val="000000"/>
                          </a:solidFill>
                          <a:effectLst/>
                          <a:latin typeface="Calibri" panose="020F0502020204030204" pitchFamily="34" charset="0"/>
                        </a:rPr>
                        <a:t>42.4%</a:t>
                      </a:r>
                    </a:p>
                  </a:txBody>
                  <a:tcPr marL="7213" marR="7213" marT="7213" marB="0" anchor="ctr">
                    <a:lnL>
                      <a:noFill/>
                    </a:lnL>
                    <a:lnR>
                      <a:noFill/>
                    </a:lnR>
                    <a:lnT>
                      <a:noFill/>
                    </a:lnT>
                    <a:lnB>
                      <a:noFill/>
                    </a:lnB>
                  </a:tcPr>
                </a:tc>
                <a:tc>
                  <a:txBody>
                    <a:bodyPr/>
                    <a:lstStyle/>
                    <a:p>
                      <a:pPr algn="ctr" fontAlgn="ctr"/>
                      <a:r>
                        <a:rPr lang="en-US" sz="800" b="0" i="0" u="none" strike="noStrike">
                          <a:solidFill>
                            <a:srgbClr val="000000"/>
                          </a:solidFill>
                          <a:effectLst/>
                          <a:latin typeface="Calibri" panose="020F0502020204030204" pitchFamily="34" charset="0"/>
                        </a:rPr>
                        <a:t>42.2%</a:t>
                      </a:r>
                    </a:p>
                  </a:txBody>
                  <a:tcPr marL="7213" marR="7213" marT="7213" marB="0" anchor="ctr">
                    <a:lnL>
                      <a:noFill/>
                    </a:lnL>
                    <a:lnR>
                      <a:noFill/>
                    </a:lnR>
                    <a:lnT>
                      <a:noFill/>
                    </a:lnT>
                    <a:lnB>
                      <a:noFill/>
                    </a:lnB>
                  </a:tcPr>
                </a:tc>
                <a:tc>
                  <a:txBody>
                    <a:bodyPr/>
                    <a:lstStyle/>
                    <a:p>
                      <a:pPr algn="ctr" fontAlgn="ctr"/>
                      <a:r>
                        <a:rPr lang="en-US" sz="800" b="0" i="0" u="none" strike="noStrike">
                          <a:solidFill>
                            <a:srgbClr val="000000"/>
                          </a:solidFill>
                          <a:effectLst/>
                          <a:latin typeface="Calibri" panose="020F0502020204030204" pitchFamily="34" charset="0"/>
                        </a:rPr>
                        <a:t>41.9%</a:t>
                      </a:r>
                    </a:p>
                  </a:txBody>
                  <a:tcPr marL="7213" marR="7213" marT="7213" marB="0" anchor="ctr">
                    <a:lnL>
                      <a:noFill/>
                    </a:lnL>
                    <a:lnR>
                      <a:noFill/>
                    </a:lnR>
                    <a:lnT>
                      <a:noFill/>
                    </a:lnT>
                    <a:lnB>
                      <a:noFill/>
                    </a:lnB>
                  </a:tcPr>
                </a:tc>
                <a:tc>
                  <a:txBody>
                    <a:bodyPr/>
                    <a:lstStyle/>
                    <a:p>
                      <a:pPr algn="ctr" fontAlgn="ctr"/>
                      <a:r>
                        <a:rPr lang="en-US" sz="800" b="0" i="0" u="none" strike="noStrike">
                          <a:solidFill>
                            <a:srgbClr val="000000"/>
                          </a:solidFill>
                          <a:effectLst/>
                          <a:latin typeface="Calibri" panose="020F0502020204030204" pitchFamily="34" charset="0"/>
                        </a:rPr>
                        <a:t>41.3%</a:t>
                      </a:r>
                    </a:p>
                  </a:txBody>
                  <a:tcPr marL="7213" marR="7213" marT="7213" marB="0" anchor="ctr">
                    <a:lnL>
                      <a:noFill/>
                    </a:lnL>
                    <a:lnR>
                      <a:noFill/>
                    </a:lnR>
                    <a:lnT>
                      <a:noFill/>
                    </a:lnT>
                    <a:lnB>
                      <a:noFill/>
                    </a:lnB>
                  </a:tcPr>
                </a:tc>
                <a:tc>
                  <a:txBody>
                    <a:bodyPr/>
                    <a:lstStyle/>
                    <a:p>
                      <a:pPr algn="ctr" fontAlgn="ctr"/>
                      <a:r>
                        <a:rPr lang="en-US" sz="800" b="0" i="0" u="none" strike="noStrike">
                          <a:solidFill>
                            <a:srgbClr val="000000"/>
                          </a:solidFill>
                          <a:effectLst/>
                          <a:latin typeface="Calibri" panose="020F0502020204030204" pitchFamily="34" charset="0"/>
                        </a:rPr>
                        <a:t>40.4%</a:t>
                      </a:r>
                    </a:p>
                  </a:txBody>
                  <a:tcPr marL="7213" marR="7213" marT="7213" marB="0" anchor="ctr">
                    <a:lnL>
                      <a:noFill/>
                    </a:lnL>
                    <a:lnR>
                      <a:noFill/>
                    </a:lnR>
                    <a:lnT>
                      <a:noFill/>
                    </a:lnT>
                    <a:lnB>
                      <a:noFill/>
                    </a:lnB>
                  </a:tcPr>
                </a:tc>
                <a:tc>
                  <a:txBody>
                    <a:bodyPr/>
                    <a:lstStyle/>
                    <a:p>
                      <a:pPr algn="ctr" fontAlgn="ctr"/>
                      <a:r>
                        <a:rPr lang="en-US" sz="800" b="0" i="0" u="none" strike="noStrike">
                          <a:solidFill>
                            <a:srgbClr val="000000"/>
                          </a:solidFill>
                          <a:effectLst/>
                          <a:latin typeface="Calibri" panose="020F0502020204030204" pitchFamily="34" charset="0"/>
                        </a:rPr>
                        <a:t>40.3%</a:t>
                      </a:r>
                    </a:p>
                  </a:txBody>
                  <a:tcPr marL="7213" marR="7213" marT="7213" marB="0" anchor="ctr">
                    <a:lnL>
                      <a:noFill/>
                    </a:lnL>
                    <a:lnR>
                      <a:noFill/>
                    </a:lnR>
                    <a:lnT>
                      <a:noFill/>
                    </a:lnT>
                    <a:lnB>
                      <a:noFill/>
                    </a:lnB>
                  </a:tcPr>
                </a:tc>
                <a:tc>
                  <a:txBody>
                    <a:bodyPr/>
                    <a:lstStyle/>
                    <a:p>
                      <a:pPr algn="ctr" fontAlgn="ctr"/>
                      <a:r>
                        <a:rPr lang="en-US" sz="800" b="0" i="0" u="none" strike="noStrike">
                          <a:solidFill>
                            <a:srgbClr val="000000"/>
                          </a:solidFill>
                          <a:effectLst/>
                          <a:latin typeface="Calibri" panose="020F0502020204030204" pitchFamily="34" charset="0"/>
                        </a:rPr>
                        <a:t>40.1%</a:t>
                      </a:r>
                    </a:p>
                  </a:txBody>
                  <a:tcPr marL="7213" marR="7213" marT="7213" marB="0" anchor="ctr">
                    <a:lnL>
                      <a:noFill/>
                    </a:lnL>
                    <a:lnR>
                      <a:noFill/>
                    </a:lnR>
                    <a:lnT>
                      <a:noFill/>
                    </a:lnT>
                    <a:lnB>
                      <a:noFill/>
                    </a:lnB>
                  </a:tcPr>
                </a:tc>
                <a:tc>
                  <a:txBody>
                    <a:bodyPr/>
                    <a:lstStyle/>
                    <a:p>
                      <a:pPr algn="ctr" fontAlgn="ctr"/>
                      <a:r>
                        <a:rPr lang="en-US" sz="800" b="0" i="0" u="none" strike="noStrike">
                          <a:solidFill>
                            <a:srgbClr val="000000"/>
                          </a:solidFill>
                          <a:effectLst/>
                          <a:latin typeface="Calibri" panose="020F0502020204030204" pitchFamily="34" charset="0"/>
                        </a:rPr>
                        <a:t>39.4%</a:t>
                      </a:r>
                    </a:p>
                  </a:txBody>
                  <a:tcPr marL="7213" marR="7213" marT="7213" marB="0" anchor="ctr">
                    <a:lnL>
                      <a:noFill/>
                    </a:lnL>
                    <a:lnR>
                      <a:noFill/>
                    </a:lnR>
                    <a:lnT>
                      <a:noFill/>
                    </a:lnT>
                    <a:lnB>
                      <a:noFill/>
                    </a:lnB>
                  </a:tcPr>
                </a:tc>
                <a:tc>
                  <a:txBody>
                    <a:bodyPr/>
                    <a:lstStyle/>
                    <a:p>
                      <a:pPr algn="ctr" fontAlgn="ctr"/>
                      <a:r>
                        <a:rPr lang="en-US" sz="800" b="0" i="0" u="none" strike="noStrike">
                          <a:solidFill>
                            <a:srgbClr val="000000"/>
                          </a:solidFill>
                          <a:effectLst/>
                          <a:latin typeface="Calibri" panose="020F0502020204030204" pitchFamily="34" charset="0"/>
                        </a:rPr>
                        <a:t>39.7%</a:t>
                      </a:r>
                    </a:p>
                  </a:txBody>
                  <a:tcPr marL="7213" marR="7213" marT="7213" marB="0" anchor="ctr">
                    <a:lnL>
                      <a:noFill/>
                    </a:lnL>
                    <a:lnR>
                      <a:noFill/>
                    </a:lnR>
                    <a:lnT>
                      <a:noFill/>
                    </a:lnT>
                    <a:lnB>
                      <a:noFill/>
                    </a:lnB>
                  </a:tcPr>
                </a:tc>
                <a:tc>
                  <a:txBody>
                    <a:bodyPr/>
                    <a:lstStyle/>
                    <a:p>
                      <a:pPr algn="ctr" fontAlgn="ctr"/>
                      <a:r>
                        <a:rPr lang="en-US" sz="800" b="0" i="0" u="none" strike="noStrike">
                          <a:solidFill>
                            <a:srgbClr val="000000"/>
                          </a:solidFill>
                          <a:effectLst/>
                          <a:latin typeface="Calibri" panose="020F0502020204030204" pitchFamily="34" charset="0"/>
                        </a:rPr>
                        <a:t>39.9%</a:t>
                      </a:r>
                    </a:p>
                  </a:txBody>
                  <a:tcPr marL="7213" marR="7213" marT="7213" marB="0" anchor="ctr">
                    <a:lnL>
                      <a:noFill/>
                    </a:lnL>
                    <a:lnR>
                      <a:noFill/>
                    </a:lnR>
                    <a:lnT>
                      <a:noFill/>
                    </a:lnT>
                    <a:lnB>
                      <a:noFill/>
                    </a:lnB>
                  </a:tcPr>
                </a:tc>
                <a:tc>
                  <a:txBody>
                    <a:bodyPr/>
                    <a:lstStyle/>
                    <a:p>
                      <a:pPr algn="ctr" fontAlgn="ctr"/>
                      <a:r>
                        <a:rPr lang="en-US" sz="800" b="0" i="0" u="none" strike="noStrike">
                          <a:solidFill>
                            <a:srgbClr val="000000"/>
                          </a:solidFill>
                          <a:effectLst/>
                          <a:latin typeface="Calibri" panose="020F0502020204030204" pitchFamily="34" charset="0"/>
                        </a:rPr>
                        <a:t>41.7%</a:t>
                      </a:r>
                    </a:p>
                  </a:txBody>
                  <a:tcPr marL="7213" marR="7213" marT="7213" marB="0" anchor="ctr">
                    <a:lnL>
                      <a:noFill/>
                    </a:lnL>
                    <a:lnR>
                      <a:noFill/>
                    </a:lnR>
                    <a:lnT>
                      <a:noFill/>
                    </a:lnT>
                    <a:lnB>
                      <a:noFill/>
                    </a:lnB>
                  </a:tcPr>
                </a:tc>
                <a:extLst>
                  <a:ext uri="{0D108BD9-81ED-4DB2-BD59-A6C34878D82A}">
                    <a16:rowId xmlns:a16="http://schemas.microsoft.com/office/drawing/2014/main" val="2551648745"/>
                  </a:ext>
                </a:extLst>
              </a:tr>
              <a:tr h="144269">
                <a:tc>
                  <a:txBody>
                    <a:bodyPr/>
                    <a:lstStyle/>
                    <a:p>
                      <a:pPr algn="l" fontAlgn="ctr"/>
                      <a:r>
                        <a:rPr lang="en-US" sz="800" b="1" i="0" u="none" strike="noStrike">
                          <a:solidFill>
                            <a:srgbClr val="000000"/>
                          </a:solidFill>
                          <a:effectLst/>
                          <a:latin typeface="Calibri" panose="020F0502020204030204" pitchFamily="34" charset="0"/>
                        </a:rPr>
                        <a:t>West (WE)</a:t>
                      </a:r>
                    </a:p>
                  </a:txBody>
                  <a:tcPr marL="7213" marR="7213" marT="7213" marB="0" anchor="ctr">
                    <a:lnL>
                      <a:noFill/>
                    </a:lnL>
                    <a:lnR>
                      <a:noFill/>
                    </a:lnR>
                    <a:lnT>
                      <a:noFill/>
                    </a:lnT>
                    <a:lnB>
                      <a:noFill/>
                    </a:lnB>
                  </a:tcPr>
                </a:tc>
                <a:tc>
                  <a:txBody>
                    <a:bodyPr/>
                    <a:lstStyle/>
                    <a:p>
                      <a:pPr algn="ctr" fontAlgn="ctr"/>
                      <a:r>
                        <a:rPr lang="en-US" sz="800" b="0" i="0" u="none" strike="noStrike">
                          <a:solidFill>
                            <a:srgbClr val="000000"/>
                          </a:solidFill>
                          <a:effectLst/>
                          <a:latin typeface="Calibri" panose="020F0502020204030204" pitchFamily="34" charset="0"/>
                        </a:rPr>
                        <a:t>35.4%</a:t>
                      </a:r>
                    </a:p>
                  </a:txBody>
                  <a:tcPr marL="7213" marR="7213" marT="7213" marB="0" anchor="ctr">
                    <a:lnL>
                      <a:noFill/>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7213" marR="7213" marT="7213" marB="0" anchor="b">
                    <a:lnL>
                      <a:noFill/>
                    </a:lnL>
                    <a:lnR>
                      <a:noFill/>
                    </a:lnR>
                    <a:lnT>
                      <a:noFill/>
                    </a:lnT>
                    <a:lnB>
                      <a:noFill/>
                    </a:lnB>
                  </a:tcPr>
                </a:tc>
                <a:tc>
                  <a:txBody>
                    <a:bodyPr/>
                    <a:lstStyle/>
                    <a:p>
                      <a:pPr algn="ctr" fontAlgn="ctr"/>
                      <a:r>
                        <a:rPr lang="en-US" sz="800" b="0" i="0" u="none" strike="noStrike">
                          <a:solidFill>
                            <a:srgbClr val="000000"/>
                          </a:solidFill>
                          <a:effectLst/>
                          <a:latin typeface="Calibri" panose="020F0502020204030204" pitchFamily="34" charset="0"/>
                        </a:rPr>
                        <a:t>32.6%</a:t>
                      </a:r>
                    </a:p>
                  </a:txBody>
                  <a:tcPr marL="7213" marR="7213" marT="7213"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33.8%</a:t>
                      </a:r>
                    </a:p>
                  </a:txBody>
                  <a:tcPr marL="7213" marR="7213" marT="7213" marB="0" anchor="ctr">
                    <a:lnL>
                      <a:noFill/>
                    </a:lnL>
                    <a:lnR>
                      <a:noFill/>
                    </a:lnR>
                    <a:lnT>
                      <a:noFill/>
                    </a:lnT>
                    <a:lnB>
                      <a:noFill/>
                    </a:lnB>
                  </a:tcPr>
                </a:tc>
                <a:tc>
                  <a:txBody>
                    <a:bodyPr/>
                    <a:lstStyle/>
                    <a:p>
                      <a:pPr algn="ctr" fontAlgn="ctr"/>
                      <a:r>
                        <a:rPr lang="en-US" sz="800" b="0" i="0" u="none" strike="noStrike">
                          <a:solidFill>
                            <a:srgbClr val="000000"/>
                          </a:solidFill>
                          <a:effectLst/>
                          <a:latin typeface="Calibri" panose="020F0502020204030204" pitchFamily="34" charset="0"/>
                        </a:rPr>
                        <a:t>34.0%</a:t>
                      </a:r>
                    </a:p>
                  </a:txBody>
                  <a:tcPr marL="7213" marR="7213" marT="7213" marB="0" anchor="ctr">
                    <a:lnL>
                      <a:noFill/>
                    </a:lnL>
                    <a:lnR>
                      <a:noFill/>
                    </a:lnR>
                    <a:lnT>
                      <a:noFill/>
                    </a:lnT>
                    <a:lnB>
                      <a:noFill/>
                    </a:lnB>
                  </a:tcPr>
                </a:tc>
                <a:tc>
                  <a:txBody>
                    <a:bodyPr/>
                    <a:lstStyle/>
                    <a:p>
                      <a:pPr algn="ctr" fontAlgn="ctr"/>
                      <a:r>
                        <a:rPr lang="en-US" sz="800" b="0" i="0" u="none" strike="noStrike">
                          <a:solidFill>
                            <a:srgbClr val="000000"/>
                          </a:solidFill>
                          <a:effectLst/>
                          <a:latin typeface="Calibri" panose="020F0502020204030204" pitchFamily="34" charset="0"/>
                        </a:rPr>
                        <a:t>33.7%</a:t>
                      </a:r>
                    </a:p>
                  </a:txBody>
                  <a:tcPr marL="7213" marR="7213" marT="7213" marB="0" anchor="ctr">
                    <a:lnL>
                      <a:noFill/>
                    </a:lnL>
                    <a:lnR>
                      <a:noFill/>
                    </a:lnR>
                    <a:lnT>
                      <a:noFill/>
                    </a:lnT>
                    <a:lnB>
                      <a:noFill/>
                    </a:lnB>
                  </a:tcPr>
                </a:tc>
                <a:tc>
                  <a:txBody>
                    <a:bodyPr/>
                    <a:lstStyle/>
                    <a:p>
                      <a:pPr algn="ctr" fontAlgn="ctr"/>
                      <a:r>
                        <a:rPr lang="en-US" sz="800" b="0" i="0" u="none" strike="noStrike">
                          <a:solidFill>
                            <a:srgbClr val="000000"/>
                          </a:solidFill>
                          <a:effectLst/>
                          <a:latin typeface="Calibri" panose="020F0502020204030204" pitchFamily="34" charset="0"/>
                        </a:rPr>
                        <a:t>33.3%</a:t>
                      </a:r>
                    </a:p>
                  </a:txBody>
                  <a:tcPr marL="7213" marR="7213" marT="7213" marB="0" anchor="ctr">
                    <a:lnL>
                      <a:noFill/>
                    </a:lnL>
                    <a:lnR>
                      <a:noFill/>
                    </a:lnR>
                    <a:lnT>
                      <a:noFill/>
                    </a:lnT>
                    <a:lnB>
                      <a:noFill/>
                    </a:lnB>
                  </a:tcPr>
                </a:tc>
                <a:tc>
                  <a:txBody>
                    <a:bodyPr/>
                    <a:lstStyle/>
                    <a:p>
                      <a:pPr algn="ctr" fontAlgn="ctr"/>
                      <a:r>
                        <a:rPr lang="en-US" sz="800" b="0" i="0" u="none" strike="noStrike">
                          <a:solidFill>
                            <a:srgbClr val="000000"/>
                          </a:solidFill>
                          <a:effectLst/>
                          <a:latin typeface="Calibri" panose="020F0502020204030204" pitchFamily="34" charset="0"/>
                        </a:rPr>
                        <a:t>33.0%</a:t>
                      </a:r>
                    </a:p>
                  </a:txBody>
                  <a:tcPr marL="7213" marR="7213" marT="7213" marB="0" anchor="ctr">
                    <a:lnL>
                      <a:noFill/>
                    </a:lnL>
                    <a:lnR>
                      <a:noFill/>
                    </a:lnR>
                    <a:lnT>
                      <a:noFill/>
                    </a:lnT>
                    <a:lnB>
                      <a:noFill/>
                    </a:lnB>
                  </a:tcPr>
                </a:tc>
                <a:tc>
                  <a:txBody>
                    <a:bodyPr/>
                    <a:lstStyle/>
                    <a:p>
                      <a:pPr algn="ctr" fontAlgn="ctr"/>
                      <a:r>
                        <a:rPr lang="en-US" sz="800" b="0" i="0" u="none" strike="noStrike">
                          <a:solidFill>
                            <a:srgbClr val="000000"/>
                          </a:solidFill>
                          <a:effectLst/>
                          <a:latin typeface="Calibri" panose="020F0502020204030204" pitchFamily="34" charset="0"/>
                        </a:rPr>
                        <a:t>32.7%</a:t>
                      </a:r>
                    </a:p>
                  </a:txBody>
                  <a:tcPr marL="7213" marR="7213" marT="7213" marB="0" anchor="ctr">
                    <a:lnL>
                      <a:noFill/>
                    </a:lnL>
                    <a:lnR>
                      <a:noFill/>
                    </a:lnR>
                    <a:lnT>
                      <a:noFill/>
                    </a:lnT>
                    <a:lnB>
                      <a:noFill/>
                    </a:lnB>
                  </a:tcPr>
                </a:tc>
                <a:tc>
                  <a:txBody>
                    <a:bodyPr/>
                    <a:lstStyle/>
                    <a:p>
                      <a:pPr algn="ctr" fontAlgn="ctr"/>
                      <a:r>
                        <a:rPr lang="en-US" sz="800" b="0" i="0" u="none" strike="noStrike">
                          <a:solidFill>
                            <a:srgbClr val="000000"/>
                          </a:solidFill>
                          <a:effectLst/>
                          <a:latin typeface="Calibri" panose="020F0502020204030204" pitchFamily="34" charset="0"/>
                        </a:rPr>
                        <a:t>32.8%</a:t>
                      </a:r>
                    </a:p>
                  </a:txBody>
                  <a:tcPr marL="7213" marR="7213" marT="7213" marB="0" anchor="ctr">
                    <a:lnL>
                      <a:noFill/>
                    </a:lnL>
                    <a:lnR>
                      <a:noFill/>
                    </a:lnR>
                    <a:lnT>
                      <a:noFill/>
                    </a:lnT>
                    <a:lnB>
                      <a:noFill/>
                    </a:lnB>
                  </a:tcPr>
                </a:tc>
                <a:tc>
                  <a:txBody>
                    <a:bodyPr/>
                    <a:lstStyle/>
                    <a:p>
                      <a:pPr algn="ctr" fontAlgn="ctr"/>
                      <a:r>
                        <a:rPr lang="en-US" sz="800" b="0" i="0" u="none" strike="noStrike">
                          <a:solidFill>
                            <a:srgbClr val="000000"/>
                          </a:solidFill>
                          <a:effectLst/>
                          <a:latin typeface="Calibri" panose="020F0502020204030204" pitchFamily="34" charset="0"/>
                        </a:rPr>
                        <a:t>33.4%</a:t>
                      </a:r>
                    </a:p>
                  </a:txBody>
                  <a:tcPr marL="7213" marR="7213" marT="7213" marB="0" anchor="ctr">
                    <a:lnL>
                      <a:noFill/>
                    </a:lnL>
                    <a:lnR>
                      <a:noFill/>
                    </a:lnR>
                    <a:lnT>
                      <a:noFill/>
                    </a:lnT>
                    <a:lnB>
                      <a:noFill/>
                    </a:lnB>
                  </a:tcPr>
                </a:tc>
                <a:tc>
                  <a:txBody>
                    <a:bodyPr/>
                    <a:lstStyle/>
                    <a:p>
                      <a:pPr algn="ctr" fontAlgn="ctr"/>
                      <a:r>
                        <a:rPr lang="en-US" sz="800" b="0" i="0" u="none" strike="noStrike">
                          <a:solidFill>
                            <a:srgbClr val="000000"/>
                          </a:solidFill>
                          <a:effectLst/>
                          <a:latin typeface="Calibri" panose="020F0502020204030204" pitchFamily="34" charset="0"/>
                        </a:rPr>
                        <a:t>33.1%</a:t>
                      </a:r>
                    </a:p>
                  </a:txBody>
                  <a:tcPr marL="7213" marR="7213" marT="7213" marB="0" anchor="ctr">
                    <a:lnL>
                      <a:noFill/>
                    </a:lnL>
                    <a:lnR>
                      <a:noFill/>
                    </a:lnR>
                    <a:lnT>
                      <a:noFill/>
                    </a:lnT>
                    <a:lnB>
                      <a:noFill/>
                    </a:lnB>
                  </a:tcPr>
                </a:tc>
                <a:tc>
                  <a:txBody>
                    <a:bodyPr/>
                    <a:lstStyle/>
                    <a:p>
                      <a:pPr algn="ctr" fontAlgn="ctr"/>
                      <a:r>
                        <a:rPr lang="en-US" sz="800" b="0" i="0" u="none" strike="noStrike">
                          <a:solidFill>
                            <a:srgbClr val="000000"/>
                          </a:solidFill>
                          <a:effectLst/>
                          <a:latin typeface="Calibri" panose="020F0502020204030204" pitchFamily="34" charset="0"/>
                        </a:rPr>
                        <a:t>33.2%</a:t>
                      </a:r>
                    </a:p>
                  </a:txBody>
                  <a:tcPr marL="7213" marR="7213" marT="7213"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32.2%</a:t>
                      </a:r>
                    </a:p>
                  </a:txBody>
                  <a:tcPr marL="7213" marR="7213" marT="7213" marB="0" anchor="ctr">
                    <a:lnL>
                      <a:noFill/>
                    </a:lnL>
                    <a:lnR>
                      <a:noFill/>
                    </a:lnR>
                    <a:lnT>
                      <a:noFill/>
                    </a:lnT>
                    <a:lnB>
                      <a:noFill/>
                    </a:lnB>
                  </a:tcPr>
                </a:tc>
                <a:extLst>
                  <a:ext uri="{0D108BD9-81ED-4DB2-BD59-A6C34878D82A}">
                    <a16:rowId xmlns:a16="http://schemas.microsoft.com/office/drawing/2014/main" val="719633311"/>
                  </a:ext>
                </a:extLst>
              </a:tr>
            </a:tbl>
          </a:graphicData>
        </a:graphic>
      </p:graphicFrame>
    </p:spTree>
    <p:extLst>
      <p:ext uri="{BB962C8B-B14F-4D97-AF65-F5344CB8AC3E}">
        <p14:creationId xmlns:p14="http://schemas.microsoft.com/office/powerpoint/2010/main" val="34385439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95816" y="3591096"/>
            <a:ext cx="3696059" cy="2468880"/>
          </a:xfrm>
          <a:prstGeom prst="rect">
            <a:avLst/>
          </a:prstGeom>
        </p:spPr>
      </p:pic>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649" y="3630996"/>
            <a:ext cx="3678181" cy="2478024"/>
          </a:xfrm>
          <a:prstGeom prst="rect">
            <a:avLst/>
          </a:prstGeom>
        </p:spPr>
      </p:pic>
      <p:graphicFrame>
        <p:nvGraphicFramePr>
          <p:cNvPr id="14" name="Table 13"/>
          <p:cNvGraphicFramePr>
            <a:graphicFrameLocks noGrp="1"/>
          </p:cNvGraphicFramePr>
          <p:nvPr>
            <p:extLst>
              <p:ext uri="{D42A27DB-BD31-4B8C-83A1-F6EECF244321}">
                <p14:modId xmlns:p14="http://schemas.microsoft.com/office/powerpoint/2010/main" val="3604261894"/>
              </p:ext>
            </p:extLst>
          </p:nvPr>
        </p:nvGraphicFramePr>
        <p:xfrm>
          <a:off x="2068016" y="2369556"/>
          <a:ext cx="5143500" cy="535305"/>
        </p:xfrm>
        <a:graphic>
          <a:graphicData uri="http://schemas.openxmlformats.org/drawingml/2006/table">
            <a:tbl>
              <a:tblPr/>
              <a:tblGrid>
                <a:gridCol w="1930400">
                  <a:extLst>
                    <a:ext uri="{9D8B030D-6E8A-4147-A177-3AD203B41FA5}">
                      <a16:colId xmlns:a16="http://schemas.microsoft.com/office/drawing/2014/main" val="4175107260"/>
                    </a:ext>
                  </a:extLst>
                </a:gridCol>
                <a:gridCol w="774700">
                  <a:extLst>
                    <a:ext uri="{9D8B030D-6E8A-4147-A177-3AD203B41FA5}">
                      <a16:colId xmlns:a16="http://schemas.microsoft.com/office/drawing/2014/main" val="1878616205"/>
                    </a:ext>
                  </a:extLst>
                </a:gridCol>
                <a:gridCol w="609600">
                  <a:extLst>
                    <a:ext uri="{9D8B030D-6E8A-4147-A177-3AD203B41FA5}">
                      <a16:colId xmlns:a16="http://schemas.microsoft.com/office/drawing/2014/main" val="4062192424"/>
                    </a:ext>
                  </a:extLst>
                </a:gridCol>
                <a:gridCol w="609600">
                  <a:extLst>
                    <a:ext uri="{9D8B030D-6E8A-4147-A177-3AD203B41FA5}">
                      <a16:colId xmlns:a16="http://schemas.microsoft.com/office/drawing/2014/main" val="334990860"/>
                    </a:ext>
                  </a:extLst>
                </a:gridCol>
                <a:gridCol w="609600">
                  <a:extLst>
                    <a:ext uri="{9D8B030D-6E8A-4147-A177-3AD203B41FA5}">
                      <a16:colId xmlns:a16="http://schemas.microsoft.com/office/drawing/2014/main" val="551181909"/>
                    </a:ext>
                  </a:extLst>
                </a:gridCol>
                <a:gridCol w="609600">
                  <a:extLst>
                    <a:ext uri="{9D8B030D-6E8A-4147-A177-3AD203B41FA5}">
                      <a16:colId xmlns:a16="http://schemas.microsoft.com/office/drawing/2014/main" val="706182075"/>
                    </a:ext>
                  </a:extLst>
                </a:gridCol>
              </a:tblGrid>
              <a:tr h="190500">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r>
                        <a:rPr lang="en-US" sz="1100" b="1" i="0" u="none" strike="noStrike">
                          <a:solidFill>
                            <a:srgbClr val="000000"/>
                          </a:solidFill>
                          <a:effectLst/>
                          <a:latin typeface="Calibri" panose="020F0502020204030204" pitchFamily="34" charset="0"/>
                        </a:rPr>
                        <a:t>Total</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panose="020F0502020204030204" pitchFamily="34" charset="0"/>
                        </a:rPr>
                        <a:t>NE</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panose="020F0502020204030204" pitchFamily="34" charset="0"/>
                        </a:rPr>
                        <a:t>MW</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panose="020F0502020204030204" pitchFamily="34" charset="0"/>
                        </a:rPr>
                        <a:t>SO</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panose="020F0502020204030204" pitchFamily="34" charset="0"/>
                        </a:rPr>
                        <a:t>WE</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57478836"/>
                  </a:ext>
                </a:extLst>
              </a:tr>
              <a:tr h="190500">
                <a:tc>
                  <a:txBody>
                    <a:bodyPr/>
                    <a:lstStyle/>
                    <a:p>
                      <a:pPr algn="l" fontAlgn="ctr"/>
                      <a:r>
                        <a:rPr lang="en-US" sz="1100" b="1" i="0" u="none" strike="noStrike" dirty="0" smtClean="0">
                          <a:solidFill>
                            <a:srgbClr val="000000"/>
                          </a:solidFill>
                          <a:effectLst/>
                          <a:latin typeface="Calibri" panose="020F0502020204030204" pitchFamily="34" charset="0"/>
                        </a:rPr>
                        <a:t>Correlation of </a:t>
                      </a:r>
                    </a:p>
                    <a:p>
                      <a:pPr algn="l" fontAlgn="ctr"/>
                      <a:r>
                        <a:rPr lang="en-US" sz="1100" b="1" i="0" u="none" strike="noStrike" dirty="0" smtClean="0">
                          <a:solidFill>
                            <a:srgbClr val="000000"/>
                          </a:solidFill>
                          <a:effectLst/>
                          <a:latin typeface="Calibri" panose="020F0502020204030204" pitchFamily="34" charset="0"/>
                        </a:rPr>
                        <a:t>Home </a:t>
                      </a:r>
                      <a:r>
                        <a:rPr lang="en-US" sz="1100" b="1" i="0" u="none" strike="noStrike" dirty="0">
                          <a:solidFill>
                            <a:srgbClr val="000000"/>
                          </a:solidFill>
                          <a:effectLst/>
                          <a:latin typeface="Calibri" panose="020F0502020204030204" pitchFamily="34" charset="0"/>
                        </a:rPr>
                        <a:t>Sales &amp; Temperature</a:t>
                      </a:r>
                    </a:p>
                  </a:txBody>
                  <a:tcPr marL="9525" marR="9525" marT="9525" marB="0" anchor="ctr">
                    <a:lnL>
                      <a:noFill/>
                    </a:lnL>
                    <a:lnR>
                      <a:noFill/>
                    </a:lnR>
                    <a:lnT>
                      <a:noFill/>
                    </a:lnT>
                    <a:lnB>
                      <a:noFill/>
                    </a:lnB>
                  </a:tcPr>
                </a:tc>
                <a:tc>
                  <a:txBody>
                    <a:bodyPr/>
                    <a:lstStyle/>
                    <a:p>
                      <a:pPr algn="ctr" fontAlgn="ctr"/>
                      <a:r>
                        <a:rPr lang="en-US" sz="1100" b="0" i="0" u="none" strike="noStrike" dirty="0">
                          <a:solidFill>
                            <a:srgbClr val="000000"/>
                          </a:solidFill>
                          <a:effectLst/>
                          <a:latin typeface="Calibri" panose="020F0502020204030204" pitchFamily="34" charset="0"/>
                        </a:rPr>
                        <a:t>0.84</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2F2F2"/>
                    </a:solidFill>
                  </a:tcPr>
                </a:tc>
                <a:tc>
                  <a:txBody>
                    <a:bodyPr/>
                    <a:lstStyle/>
                    <a:p>
                      <a:pPr algn="ctr" fontAlgn="ctr"/>
                      <a:r>
                        <a:rPr lang="en-US" sz="1100" b="0" i="0" u="none" strike="noStrike">
                          <a:solidFill>
                            <a:srgbClr val="000000"/>
                          </a:solidFill>
                          <a:effectLst/>
                          <a:latin typeface="Calibri" panose="020F0502020204030204" pitchFamily="34" charset="0"/>
                        </a:rPr>
                        <a:t>0.85</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sz="1100" b="0" i="0" u="none" strike="noStrike">
                          <a:solidFill>
                            <a:srgbClr val="000000"/>
                          </a:solidFill>
                          <a:effectLst/>
                          <a:latin typeface="Calibri" panose="020F0502020204030204" pitchFamily="34" charset="0"/>
                        </a:rPr>
                        <a:t>0.91</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sz="1100" b="0" i="0" u="none" strike="noStrike">
                          <a:solidFill>
                            <a:srgbClr val="000000"/>
                          </a:solidFill>
                          <a:effectLst/>
                          <a:latin typeface="Calibri" panose="020F0502020204030204" pitchFamily="34" charset="0"/>
                        </a:rPr>
                        <a:t>0.78</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sz="1100" b="0" i="0" u="none" strike="noStrike" dirty="0">
                          <a:solidFill>
                            <a:srgbClr val="000000"/>
                          </a:solidFill>
                          <a:effectLst/>
                          <a:latin typeface="Calibri" panose="020F0502020204030204" pitchFamily="34" charset="0"/>
                        </a:rPr>
                        <a:t>0.81</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764113976"/>
                  </a:ext>
                </a:extLst>
              </a:tr>
            </a:tbl>
          </a:graphicData>
        </a:graphic>
      </p:graphicFrame>
      <p:cxnSp>
        <p:nvCxnSpPr>
          <p:cNvPr id="17" name="Straight Connector 16"/>
          <p:cNvCxnSpPr/>
          <p:nvPr/>
        </p:nvCxnSpPr>
        <p:spPr>
          <a:xfrm flipV="1">
            <a:off x="558213" y="3113654"/>
            <a:ext cx="796817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518160" y="667787"/>
            <a:ext cx="7968176" cy="0"/>
          </a:xfrm>
          <a:prstGeom prst="line">
            <a:avLst/>
          </a:prstGeom>
          <a:ln w="1270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18160" y="199505"/>
            <a:ext cx="5904758" cy="400110"/>
          </a:xfrm>
          <a:prstGeom prst="rect">
            <a:avLst/>
          </a:prstGeom>
          <a:noFill/>
        </p:spPr>
        <p:txBody>
          <a:bodyPr wrap="none" rtlCol="0">
            <a:spAutoFit/>
          </a:bodyPr>
          <a:lstStyle/>
          <a:p>
            <a:r>
              <a:rPr lang="en-US" sz="2000" b="1" dirty="0" smtClean="0"/>
              <a:t>Home Sales are Strongly Correlated with Temperature</a:t>
            </a:r>
            <a:endParaRPr lang="en-US" sz="2000" b="1" dirty="0"/>
          </a:p>
        </p:txBody>
      </p:sp>
      <p:cxnSp>
        <p:nvCxnSpPr>
          <p:cNvPr id="20" name="Straight Connector 19"/>
          <p:cNvCxnSpPr/>
          <p:nvPr/>
        </p:nvCxnSpPr>
        <p:spPr>
          <a:xfrm flipV="1">
            <a:off x="558213" y="2152151"/>
            <a:ext cx="796817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558213" y="815797"/>
            <a:ext cx="7928123" cy="1184940"/>
          </a:xfrm>
          <a:prstGeom prst="rect">
            <a:avLst/>
          </a:prstGeom>
          <a:noFill/>
        </p:spPr>
        <p:txBody>
          <a:bodyPr wrap="square" rtlCol="0">
            <a:spAutoFit/>
          </a:bodyPr>
          <a:lstStyle/>
          <a:p>
            <a:pPr marL="285750" indent="-285750">
              <a:buFont typeface="Arial" panose="020B0604020202020204" pitchFamily="34" charset="0"/>
              <a:buChar char="•"/>
            </a:pPr>
            <a:r>
              <a:rPr lang="en-US" sz="1400" dirty="0" smtClean="0"/>
              <a:t>Home sales and temperatures are positively correlated:  as temperatures increase, home sales go up.</a:t>
            </a:r>
          </a:p>
          <a:p>
            <a:pPr marL="285750" indent="-285750">
              <a:buFont typeface="Arial" panose="020B0604020202020204" pitchFamily="34" charset="0"/>
              <a:buChar char="•"/>
            </a:pPr>
            <a:r>
              <a:rPr lang="en-US" sz="1400" dirty="0" smtClean="0"/>
              <a:t>This is consistent across all regions but highest in the Midwest and lowest in the South – likely due to the range</a:t>
            </a:r>
            <a:r>
              <a:rPr lang="en-US" sz="1400" dirty="0"/>
              <a:t> </a:t>
            </a:r>
            <a:r>
              <a:rPr lang="en-US" sz="1400" dirty="0" smtClean="0"/>
              <a:t>of temperatures within those regions:  </a:t>
            </a:r>
          </a:p>
          <a:p>
            <a:pPr marL="742950" lvl="1" indent="-285750">
              <a:spcBef>
                <a:spcPts val="600"/>
              </a:spcBef>
              <a:buFont typeface="Arial" panose="020B0604020202020204" pitchFamily="34" charset="0"/>
              <a:buChar char="•"/>
            </a:pPr>
            <a:r>
              <a:rPr lang="en-US" sz="1200" dirty="0" smtClean="0"/>
              <a:t>Midwest spans from a low of 25 degrees in January to a high of 75 degrees in July</a:t>
            </a:r>
            <a:r>
              <a:rPr lang="en-US" sz="1200" dirty="0"/>
              <a:t> </a:t>
            </a:r>
            <a:r>
              <a:rPr lang="en-US" sz="1200" dirty="0" smtClean="0"/>
              <a:t>(a 50 degree difference) while South spans from a low of 50 degrees in January to a high of 82 degrees in July</a:t>
            </a:r>
            <a:r>
              <a:rPr lang="en-US" sz="1200" dirty="0"/>
              <a:t> </a:t>
            </a:r>
            <a:r>
              <a:rPr lang="en-US" sz="1200" dirty="0" smtClean="0"/>
              <a:t>(a 32 degree difference).</a:t>
            </a:r>
          </a:p>
        </p:txBody>
      </p:sp>
    </p:spTree>
    <p:extLst>
      <p:ext uri="{BB962C8B-B14F-4D97-AF65-F5344CB8AC3E}">
        <p14:creationId xmlns:p14="http://schemas.microsoft.com/office/powerpoint/2010/main" val="26777360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p:cNvCxnSpPr/>
          <p:nvPr/>
        </p:nvCxnSpPr>
        <p:spPr>
          <a:xfrm flipV="1">
            <a:off x="518160" y="667787"/>
            <a:ext cx="7968176" cy="0"/>
          </a:xfrm>
          <a:prstGeom prst="line">
            <a:avLst/>
          </a:prstGeom>
          <a:ln w="1270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60213" y="199505"/>
            <a:ext cx="8378191" cy="400110"/>
          </a:xfrm>
          <a:prstGeom prst="rect">
            <a:avLst/>
          </a:prstGeom>
          <a:noFill/>
        </p:spPr>
        <p:txBody>
          <a:bodyPr wrap="none" rtlCol="0">
            <a:spAutoFit/>
          </a:bodyPr>
          <a:lstStyle/>
          <a:p>
            <a:r>
              <a:rPr lang="en-US" sz="2000" b="1" dirty="0" smtClean="0"/>
              <a:t>There is a Positive Linear Relationship Between Home Sales and Temperature</a:t>
            </a:r>
            <a:endParaRPr lang="en-US" sz="2000" b="1" dirty="0"/>
          </a:p>
        </p:txBody>
      </p:sp>
      <p:sp>
        <p:nvSpPr>
          <p:cNvPr id="11" name="TextBox 10"/>
          <p:cNvSpPr txBox="1"/>
          <p:nvPr/>
        </p:nvSpPr>
        <p:spPr>
          <a:xfrm>
            <a:off x="558213" y="749293"/>
            <a:ext cx="7928123" cy="523220"/>
          </a:xfrm>
          <a:prstGeom prst="rect">
            <a:avLst/>
          </a:prstGeom>
          <a:noFill/>
        </p:spPr>
        <p:txBody>
          <a:bodyPr wrap="square" rtlCol="0">
            <a:spAutoFit/>
          </a:bodyPr>
          <a:lstStyle/>
          <a:p>
            <a:pPr marL="285750" indent="-285750">
              <a:buFont typeface="Arial" panose="020B0604020202020204" pitchFamily="34" charset="0"/>
              <a:buChar char="•"/>
            </a:pPr>
            <a:r>
              <a:rPr lang="en-US" sz="1400" dirty="0" smtClean="0"/>
              <a:t>The positive linear relationship (as temperatures increase, home sales increase) is seen for </a:t>
            </a:r>
            <a:r>
              <a:rPr lang="en-US" sz="1400" b="1" dirty="0" smtClean="0"/>
              <a:t>all four regions</a:t>
            </a:r>
            <a:r>
              <a:rPr lang="en-US" sz="1400" dirty="0" smtClean="0"/>
              <a:t> with high R-squared values.</a:t>
            </a:r>
          </a:p>
        </p:txBody>
      </p:sp>
      <p:graphicFrame>
        <p:nvGraphicFramePr>
          <p:cNvPr id="12" name="Table 11"/>
          <p:cNvGraphicFramePr>
            <a:graphicFrameLocks noGrp="1"/>
          </p:cNvGraphicFramePr>
          <p:nvPr>
            <p:extLst>
              <p:ext uri="{D42A27DB-BD31-4B8C-83A1-F6EECF244321}">
                <p14:modId xmlns:p14="http://schemas.microsoft.com/office/powerpoint/2010/main" val="1429390349"/>
              </p:ext>
            </p:extLst>
          </p:nvPr>
        </p:nvGraphicFramePr>
        <p:xfrm>
          <a:off x="2725614" y="1487472"/>
          <a:ext cx="3585550" cy="381000"/>
        </p:xfrm>
        <a:graphic>
          <a:graphicData uri="http://schemas.openxmlformats.org/drawingml/2006/table">
            <a:tbl>
              <a:tblPr/>
              <a:tblGrid>
                <a:gridCol w="1172094">
                  <a:extLst>
                    <a:ext uri="{9D8B030D-6E8A-4147-A177-3AD203B41FA5}">
                      <a16:colId xmlns:a16="http://schemas.microsoft.com/office/drawing/2014/main" val="4175107260"/>
                    </a:ext>
                  </a:extLst>
                </a:gridCol>
                <a:gridCol w="603364">
                  <a:extLst>
                    <a:ext uri="{9D8B030D-6E8A-4147-A177-3AD203B41FA5}">
                      <a16:colId xmlns:a16="http://schemas.microsoft.com/office/drawing/2014/main" val="4062192424"/>
                    </a:ext>
                  </a:extLst>
                </a:gridCol>
                <a:gridCol w="603364">
                  <a:extLst>
                    <a:ext uri="{9D8B030D-6E8A-4147-A177-3AD203B41FA5}">
                      <a16:colId xmlns:a16="http://schemas.microsoft.com/office/drawing/2014/main" val="334990860"/>
                    </a:ext>
                  </a:extLst>
                </a:gridCol>
                <a:gridCol w="603364">
                  <a:extLst>
                    <a:ext uri="{9D8B030D-6E8A-4147-A177-3AD203B41FA5}">
                      <a16:colId xmlns:a16="http://schemas.microsoft.com/office/drawing/2014/main" val="551181909"/>
                    </a:ext>
                  </a:extLst>
                </a:gridCol>
                <a:gridCol w="603364">
                  <a:extLst>
                    <a:ext uri="{9D8B030D-6E8A-4147-A177-3AD203B41FA5}">
                      <a16:colId xmlns:a16="http://schemas.microsoft.com/office/drawing/2014/main" val="706182075"/>
                    </a:ext>
                  </a:extLst>
                </a:gridCol>
              </a:tblGrid>
              <a:tr h="190500">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r>
                        <a:rPr lang="en-US" sz="1100" b="1" i="0" u="none" strike="noStrike" dirty="0">
                          <a:solidFill>
                            <a:srgbClr val="000000"/>
                          </a:solidFill>
                          <a:effectLst/>
                          <a:latin typeface="Calibri" panose="020F0502020204030204" pitchFamily="34" charset="0"/>
                        </a:rPr>
                        <a:t>NE</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panose="020F0502020204030204" pitchFamily="34" charset="0"/>
                        </a:rPr>
                        <a:t>MW</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panose="020F0502020204030204" pitchFamily="34" charset="0"/>
                        </a:rPr>
                        <a:t>SO</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panose="020F0502020204030204" pitchFamily="34" charset="0"/>
                        </a:rPr>
                        <a:t>WE</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57478836"/>
                  </a:ext>
                </a:extLst>
              </a:tr>
              <a:tr h="190500">
                <a:tc>
                  <a:txBody>
                    <a:bodyPr/>
                    <a:lstStyle/>
                    <a:p>
                      <a:pPr algn="l" fontAlgn="ctr"/>
                      <a:r>
                        <a:rPr lang="en-US" sz="1100" b="1" i="0" u="none" strike="noStrike" dirty="0" smtClean="0">
                          <a:solidFill>
                            <a:srgbClr val="000000"/>
                          </a:solidFill>
                          <a:effectLst/>
                          <a:latin typeface="Calibri" panose="020F0502020204030204" pitchFamily="34" charset="0"/>
                        </a:rPr>
                        <a:t>R-squared</a:t>
                      </a:r>
                      <a:r>
                        <a:rPr lang="en-US" sz="1100" b="1" i="0" u="none" strike="noStrike" baseline="0" dirty="0" smtClean="0">
                          <a:solidFill>
                            <a:srgbClr val="000000"/>
                          </a:solidFill>
                          <a:effectLst/>
                          <a:latin typeface="Calibri" panose="020F0502020204030204" pitchFamily="34" charset="0"/>
                        </a:rPr>
                        <a:t> Value:</a:t>
                      </a:r>
                      <a:endParaRPr lang="en-US" sz="1100" b="1"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a:noFill/>
                    </a:lnB>
                  </a:tcPr>
                </a:tc>
                <a:tc>
                  <a:txBody>
                    <a:bodyPr/>
                    <a:lstStyle/>
                    <a:p>
                      <a:pPr algn="ctr" fontAlgn="ctr"/>
                      <a:r>
                        <a:rPr lang="en-US" sz="1100" b="0" i="0" u="none" strike="noStrike" dirty="0" smtClean="0">
                          <a:solidFill>
                            <a:srgbClr val="000000"/>
                          </a:solidFill>
                          <a:effectLst/>
                          <a:latin typeface="Calibri" panose="020F0502020204030204" pitchFamily="34" charset="0"/>
                        </a:rPr>
                        <a:t>72%</a:t>
                      </a:r>
                      <a:endParaRPr lang="en-US" sz="1100" b="0" i="0" u="none" strike="noStrike" dirty="0">
                        <a:solidFill>
                          <a:srgbClr val="000000"/>
                        </a:solidFill>
                        <a:effectLst/>
                        <a:latin typeface="Calibri" panose="020F0502020204030204" pitchFamily="34" charset="0"/>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sz="1100" b="0" i="0" u="none" strike="noStrike" dirty="0" smtClean="0">
                          <a:solidFill>
                            <a:srgbClr val="000000"/>
                          </a:solidFill>
                          <a:effectLst/>
                          <a:latin typeface="Calibri" panose="020F0502020204030204" pitchFamily="34" charset="0"/>
                        </a:rPr>
                        <a:t>83%</a:t>
                      </a:r>
                      <a:endParaRPr lang="en-US" sz="1100" b="0" i="0" u="none" strike="noStrike" dirty="0">
                        <a:solidFill>
                          <a:srgbClr val="000000"/>
                        </a:solidFill>
                        <a:effectLst/>
                        <a:latin typeface="Calibri" panose="020F0502020204030204" pitchFamily="34" charset="0"/>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sz="1100" b="0" i="0" u="none" strike="noStrike" dirty="0" smtClean="0">
                          <a:solidFill>
                            <a:srgbClr val="000000"/>
                          </a:solidFill>
                          <a:effectLst/>
                          <a:latin typeface="Calibri" panose="020F0502020204030204" pitchFamily="34" charset="0"/>
                        </a:rPr>
                        <a:t>61%</a:t>
                      </a:r>
                      <a:endParaRPr lang="en-US" sz="1100" b="0" i="0" u="none" strike="noStrike" dirty="0">
                        <a:solidFill>
                          <a:srgbClr val="000000"/>
                        </a:solidFill>
                        <a:effectLst/>
                        <a:latin typeface="Calibri" panose="020F0502020204030204" pitchFamily="34" charset="0"/>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sz="1100" b="0" i="0" u="none" strike="noStrike" dirty="0" smtClean="0">
                          <a:solidFill>
                            <a:srgbClr val="000000"/>
                          </a:solidFill>
                          <a:effectLst/>
                          <a:latin typeface="Calibri" panose="020F0502020204030204" pitchFamily="34" charset="0"/>
                        </a:rPr>
                        <a:t>65%</a:t>
                      </a:r>
                      <a:endParaRPr lang="en-US" sz="1100" b="0" i="0" u="none" strike="noStrike" dirty="0">
                        <a:solidFill>
                          <a:srgbClr val="000000"/>
                        </a:solidFill>
                        <a:effectLst/>
                        <a:latin typeface="Calibri" panose="020F0502020204030204" pitchFamily="34" charset="0"/>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764113976"/>
                  </a:ext>
                </a:extLst>
              </a:tr>
            </a:tbl>
          </a:graphicData>
        </a:graphic>
      </p:graphicFrame>
      <p:cxnSp>
        <p:nvCxnSpPr>
          <p:cNvPr id="13" name="Straight Connector 12"/>
          <p:cNvCxnSpPr/>
          <p:nvPr/>
        </p:nvCxnSpPr>
        <p:spPr>
          <a:xfrm flipV="1">
            <a:off x="559239" y="1967853"/>
            <a:ext cx="796817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V="1">
            <a:off x="559239" y="1347173"/>
            <a:ext cx="796817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0108" y="2064766"/>
            <a:ext cx="3182112" cy="2121408"/>
          </a:xfrm>
          <a:prstGeom prst="rect">
            <a:avLst/>
          </a:prstGeom>
        </p:spPr>
      </p:pic>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1215" y="2064766"/>
            <a:ext cx="3182112" cy="2121408"/>
          </a:xfrm>
          <a:prstGeom prst="rect">
            <a:avLst/>
          </a:prstGeom>
        </p:spPr>
      </p:pic>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61215" y="4239261"/>
            <a:ext cx="3182112" cy="2121408"/>
          </a:xfrm>
          <a:prstGeom prst="rect">
            <a:avLst/>
          </a:prstGeom>
        </p:spPr>
      </p:pic>
      <p:pic>
        <p:nvPicPr>
          <p:cNvPr id="17" name="Picture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20108" y="4242536"/>
            <a:ext cx="3182112" cy="2121408"/>
          </a:xfrm>
          <a:prstGeom prst="rect">
            <a:avLst/>
          </a:prstGeom>
        </p:spPr>
      </p:pic>
    </p:spTree>
    <p:extLst>
      <p:ext uri="{BB962C8B-B14F-4D97-AF65-F5344CB8AC3E}">
        <p14:creationId xmlns:p14="http://schemas.microsoft.com/office/powerpoint/2010/main" val="6345488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649" y="3664248"/>
            <a:ext cx="3678181" cy="2478024"/>
          </a:xfrm>
          <a:prstGeom prst="rect">
            <a:avLst/>
          </a:prstGeom>
        </p:spPr>
      </p:pic>
      <p:graphicFrame>
        <p:nvGraphicFramePr>
          <p:cNvPr id="14" name="Table 13"/>
          <p:cNvGraphicFramePr>
            <a:graphicFrameLocks noGrp="1"/>
          </p:cNvGraphicFramePr>
          <p:nvPr>
            <p:extLst>
              <p:ext uri="{D42A27DB-BD31-4B8C-83A1-F6EECF244321}">
                <p14:modId xmlns:p14="http://schemas.microsoft.com/office/powerpoint/2010/main" val="473250377"/>
              </p:ext>
            </p:extLst>
          </p:nvPr>
        </p:nvGraphicFramePr>
        <p:xfrm>
          <a:off x="2068016" y="2502561"/>
          <a:ext cx="5143500" cy="535305"/>
        </p:xfrm>
        <a:graphic>
          <a:graphicData uri="http://schemas.openxmlformats.org/drawingml/2006/table">
            <a:tbl>
              <a:tblPr/>
              <a:tblGrid>
                <a:gridCol w="1930400">
                  <a:extLst>
                    <a:ext uri="{9D8B030D-6E8A-4147-A177-3AD203B41FA5}">
                      <a16:colId xmlns:a16="http://schemas.microsoft.com/office/drawing/2014/main" val="4175107260"/>
                    </a:ext>
                  </a:extLst>
                </a:gridCol>
                <a:gridCol w="774700">
                  <a:extLst>
                    <a:ext uri="{9D8B030D-6E8A-4147-A177-3AD203B41FA5}">
                      <a16:colId xmlns:a16="http://schemas.microsoft.com/office/drawing/2014/main" val="1878616205"/>
                    </a:ext>
                  </a:extLst>
                </a:gridCol>
                <a:gridCol w="609600">
                  <a:extLst>
                    <a:ext uri="{9D8B030D-6E8A-4147-A177-3AD203B41FA5}">
                      <a16:colId xmlns:a16="http://schemas.microsoft.com/office/drawing/2014/main" val="4062192424"/>
                    </a:ext>
                  </a:extLst>
                </a:gridCol>
                <a:gridCol w="609600">
                  <a:extLst>
                    <a:ext uri="{9D8B030D-6E8A-4147-A177-3AD203B41FA5}">
                      <a16:colId xmlns:a16="http://schemas.microsoft.com/office/drawing/2014/main" val="334990860"/>
                    </a:ext>
                  </a:extLst>
                </a:gridCol>
                <a:gridCol w="609600">
                  <a:extLst>
                    <a:ext uri="{9D8B030D-6E8A-4147-A177-3AD203B41FA5}">
                      <a16:colId xmlns:a16="http://schemas.microsoft.com/office/drawing/2014/main" val="551181909"/>
                    </a:ext>
                  </a:extLst>
                </a:gridCol>
                <a:gridCol w="609600">
                  <a:extLst>
                    <a:ext uri="{9D8B030D-6E8A-4147-A177-3AD203B41FA5}">
                      <a16:colId xmlns:a16="http://schemas.microsoft.com/office/drawing/2014/main" val="706182075"/>
                    </a:ext>
                  </a:extLst>
                </a:gridCol>
              </a:tblGrid>
              <a:tr h="190500">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r>
                        <a:rPr lang="en-US" sz="1100" b="1" i="0" u="none" strike="noStrike">
                          <a:solidFill>
                            <a:srgbClr val="000000"/>
                          </a:solidFill>
                          <a:effectLst/>
                          <a:latin typeface="Calibri" panose="020F0502020204030204" pitchFamily="34" charset="0"/>
                        </a:rPr>
                        <a:t>Total</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panose="020F0502020204030204" pitchFamily="34" charset="0"/>
                        </a:rPr>
                        <a:t>NE</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panose="020F0502020204030204" pitchFamily="34" charset="0"/>
                        </a:rPr>
                        <a:t>MW</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panose="020F0502020204030204" pitchFamily="34" charset="0"/>
                        </a:rPr>
                        <a:t>SO</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panose="020F0502020204030204" pitchFamily="34" charset="0"/>
                        </a:rPr>
                        <a:t>WE</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57478836"/>
                  </a:ext>
                </a:extLst>
              </a:tr>
              <a:tr h="190500">
                <a:tc>
                  <a:txBody>
                    <a:bodyPr/>
                    <a:lstStyle/>
                    <a:p>
                      <a:pPr algn="l" fontAlgn="ctr"/>
                      <a:r>
                        <a:rPr lang="en-US" sz="1100" b="1" i="0" u="none" strike="noStrike" dirty="0" smtClean="0">
                          <a:solidFill>
                            <a:srgbClr val="000000"/>
                          </a:solidFill>
                          <a:effectLst/>
                          <a:latin typeface="Calibri" panose="020F0502020204030204" pitchFamily="34" charset="0"/>
                        </a:rPr>
                        <a:t>Correlation of </a:t>
                      </a:r>
                    </a:p>
                    <a:p>
                      <a:pPr algn="l" fontAlgn="ctr"/>
                      <a:r>
                        <a:rPr lang="en-US" sz="1100" b="1" i="0" u="none" strike="noStrike" dirty="0" smtClean="0">
                          <a:solidFill>
                            <a:srgbClr val="000000"/>
                          </a:solidFill>
                          <a:effectLst/>
                          <a:latin typeface="Calibri" panose="020F0502020204030204" pitchFamily="34" charset="0"/>
                        </a:rPr>
                        <a:t>Home </a:t>
                      </a:r>
                      <a:r>
                        <a:rPr lang="en-US" sz="1100" b="1" i="0" u="none" strike="noStrike" dirty="0">
                          <a:solidFill>
                            <a:srgbClr val="000000"/>
                          </a:solidFill>
                          <a:effectLst/>
                          <a:latin typeface="Calibri" panose="020F0502020204030204" pitchFamily="34" charset="0"/>
                        </a:rPr>
                        <a:t>Sales &amp; </a:t>
                      </a:r>
                      <a:r>
                        <a:rPr lang="en-US" sz="1100" b="1" i="0" u="none" strike="noStrike" dirty="0" smtClean="0">
                          <a:solidFill>
                            <a:srgbClr val="000000"/>
                          </a:solidFill>
                          <a:effectLst/>
                          <a:latin typeface="Calibri" panose="020F0502020204030204" pitchFamily="34" charset="0"/>
                        </a:rPr>
                        <a:t>Humidity</a:t>
                      </a:r>
                      <a:endParaRPr lang="en-US" sz="1100" b="1"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a:noFill/>
                    </a:lnB>
                  </a:tcPr>
                </a:tc>
                <a:tc>
                  <a:txBody>
                    <a:bodyPr/>
                    <a:lstStyle/>
                    <a:p>
                      <a:pPr algn="ctr" fontAlgn="ctr"/>
                      <a:r>
                        <a:rPr lang="en-US" sz="1100" b="0" i="0" u="none" strike="noStrike" dirty="0" smtClean="0">
                          <a:solidFill>
                            <a:srgbClr val="000000"/>
                          </a:solidFill>
                          <a:effectLst/>
                          <a:latin typeface="Calibri" panose="020F0502020204030204" pitchFamily="34" charset="0"/>
                        </a:rPr>
                        <a:t>-0.62</a:t>
                      </a:r>
                      <a:endParaRPr lang="en-US" sz="1100" b="0" i="0" u="none" strike="noStrike" dirty="0">
                        <a:solidFill>
                          <a:srgbClr val="000000"/>
                        </a:solidFill>
                        <a:effectLst/>
                        <a:latin typeface="Calibri" panose="020F0502020204030204" pitchFamily="34" charset="0"/>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2F2F2"/>
                    </a:solidFill>
                  </a:tcPr>
                </a:tc>
                <a:tc>
                  <a:txBody>
                    <a:bodyPr/>
                    <a:lstStyle/>
                    <a:p>
                      <a:pPr algn="ctr" fontAlgn="ctr"/>
                      <a:r>
                        <a:rPr lang="en-US" sz="1100" b="0" i="0" u="none" strike="noStrike" dirty="0" smtClean="0">
                          <a:solidFill>
                            <a:srgbClr val="000000"/>
                          </a:solidFill>
                          <a:effectLst/>
                          <a:latin typeface="Calibri" panose="020F0502020204030204" pitchFamily="34" charset="0"/>
                        </a:rPr>
                        <a:t>0.52</a:t>
                      </a:r>
                      <a:endParaRPr lang="en-US" sz="1100" b="0" i="0" u="none" strike="noStrike" dirty="0">
                        <a:solidFill>
                          <a:srgbClr val="000000"/>
                        </a:solidFill>
                        <a:effectLst/>
                        <a:latin typeface="Calibri" panose="020F0502020204030204" pitchFamily="34" charset="0"/>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sz="1100" b="0" i="0" u="none" strike="noStrike" dirty="0" smtClean="0">
                          <a:solidFill>
                            <a:srgbClr val="000000"/>
                          </a:solidFill>
                          <a:effectLst/>
                          <a:latin typeface="Calibri" panose="020F0502020204030204" pitchFamily="34" charset="0"/>
                        </a:rPr>
                        <a:t>-0.35</a:t>
                      </a:r>
                      <a:endParaRPr lang="en-US" sz="1100" b="0" i="0" u="none" strike="noStrike" dirty="0">
                        <a:solidFill>
                          <a:srgbClr val="000000"/>
                        </a:solidFill>
                        <a:effectLst/>
                        <a:latin typeface="Calibri" panose="020F0502020204030204" pitchFamily="34" charset="0"/>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sz="1100" b="0" i="0" u="none" strike="noStrike" dirty="0" smtClean="0">
                          <a:solidFill>
                            <a:srgbClr val="000000"/>
                          </a:solidFill>
                          <a:effectLst/>
                          <a:latin typeface="Calibri" panose="020F0502020204030204" pitchFamily="34" charset="0"/>
                        </a:rPr>
                        <a:t>0.02</a:t>
                      </a:r>
                      <a:endParaRPr lang="en-US" sz="1100" b="0" i="0" u="none" strike="noStrike" dirty="0">
                        <a:solidFill>
                          <a:srgbClr val="000000"/>
                        </a:solidFill>
                        <a:effectLst/>
                        <a:latin typeface="Calibri" panose="020F0502020204030204" pitchFamily="34" charset="0"/>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sz="1100" b="0" i="0" u="none" strike="noStrike" dirty="0" smtClean="0">
                          <a:solidFill>
                            <a:srgbClr val="000000"/>
                          </a:solidFill>
                          <a:effectLst/>
                          <a:latin typeface="Calibri" panose="020F0502020204030204" pitchFamily="34" charset="0"/>
                        </a:rPr>
                        <a:t>-0.76</a:t>
                      </a:r>
                      <a:endParaRPr lang="en-US" sz="1100" b="0" i="0" u="none" strike="noStrike" dirty="0">
                        <a:solidFill>
                          <a:srgbClr val="000000"/>
                        </a:solidFill>
                        <a:effectLst/>
                        <a:latin typeface="Calibri" panose="020F0502020204030204" pitchFamily="34" charset="0"/>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764113976"/>
                  </a:ext>
                </a:extLst>
              </a:tr>
            </a:tbl>
          </a:graphicData>
        </a:graphic>
      </p:graphicFrame>
      <p:cxnSp>
        <p:nvCxnSpPr>
          <p:cNvPr id="17" name="Straight Connector 16"/>
          <p:cNvCxnSpPr/>
          <p:nvPr/>
        </p:nvCxnSpPr>
        <p:spPr>
          <a:xfrm flipV="1">
            <a:off x="558213" y="3246659"/>
            <a:ext cx="796817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518160" y="667787"/>
            <a:ext cx="7968176" cy="0"/>
          </a:xfrm>
          <a:prstGeom prst="line">
            <a:avLst/>
          </a:prstGeom>
          <a:ln w="1270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18160" y="199505"/>
            <a:ext cx="6512873" cy="400110"/>
          </a:xfrm>
          <a:prstGeom prst="rect">
            <a:avLst/>
          </a:prstGeom>
          <a:noFill/>
        </p:spPr>
        <p:txBody>
          <a:bodyPr wrap="none" rtlCol="0">
            <a:spAutoFit/>
          </a:bodyPr>
          <a:lstStyle/>
          <a:p>
            <a:r>
              <a:rPr lang="en-US" sz="2000" b="1" dirty="0" smtClean="0"/>
              <a:t>Home Sales and Humidity Levels are Moderately Correlated</a:t>
            </a:r>
            <a:endParaRPr lang="en-US" sz="2000" b="1" dirty="0"/>
          </a:p>
        </p:txBody>
      </p:sp>
      <p:cxnSp>
        <p:nvCxnSpPr>
          <p:cNvPr id="20" name="Straight Connector 19"/>
          <p:cNvCxnSpPr/>
          <p:nvPr/>
        </p:nvCxnSpPr>
        <p:spPr>
          <a:xfrm flipV="1">
            <a:off x="558213" y="2285156"/>
            <a:ext cx="796817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516648" y="765919"/>
            <a:ext cx="8053772" cy="1384995"/>
          </a:xfrm>
          <a:prstGeom prst="rect">
            <a:avLst/>
          </a:prstGeom>
          <a:noFill/>
        </p:spPr>
        <p:txBody>
          <a:bodyPr wrap="square" rtlCol="0">
            <a:spAutoFit/>
          </a:bodyPr>
          <a:lstStyle/>
          <a:p>
            <a:pPr marL="285750" indent="-285750">
              <a:buFont typeface="Arial" panose="020B0604020202020204" pitchFamily="34" charset="0"/>
              <a:buChar char="•"/>
            </a:pPr>
            <a:r>
              <a:rPr lang="en-US" sz="1400" dirty="0" smtClean="0"/>
              <a:t>Generally, there is a negative correlation between home sales and the amount of humidity:  as humidity decreases, home sales go up.</a:t>
            </a:r>
          </a:p>
          <a:p>
            <a:pPr marL="285750" indent="-285750">
              <a:buFont typeface="Arial" panose="020B0604020202020204" pitchFamily="34" charset="0"/>
              <a:buChar char="•"/>
            </a:pPr>
            <a:r>
              <a:rPr lang="en-US" sz="1400" dirty="0" smtClean="0"/>
              <a:t>This is driven by the West region where humidity is low in the summer months when home sales are highest.</a:t>
            </a:r>
          </a:p>
          <a:p>
            <a:pPr marL="285750" indent="-285750">
              <a:buFont typeface="Arial" panose="020B0604020202020204" pitchFamily="34" charset="0"/>
              <a:buChar char="•"/>
            </a:pPr>
            <a:r>
              <a:rPr lang="en-US" sz="1400" dirty="0" smtClean="0"/>
              <a:t>There is almost no correlation between home sales and humidity in the South region where humidity levels tend to be more consistent.</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3813" y="3611466"/>
            <a:ext cx="3694176" cy="2462784"/>
          </a:xfrm>
          <a:prstGeom prst="rect">
            <a:avLst/>
          </a:prstGeom>
        </p:spPr>
      </p:pic>
    </p:spTree>
    <p:extLst>
      <p:ext uri="{BB962C8B-B14F-4D97-AF65-F5344CB8AC3E}">
        <p14:creationId xmlns:p14="http://schemas.microsoft.com/office/powerpoint/2010/main" val="13129738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p:cNvCxnSpPr/>
          <p:nvPr/>
        </p:nvCxnSpPr>
        <p:spPr>
          <a:xfrm flipV="1">
            <a:off x="518160" y="667787"/>
            <a:ext cx="7968176" cy="0"/>
          </a:xfrm>
          <a:prstGeom prst="line">
            <a:avLst/>
          </a:prstGeom>
          <a:ln w="1270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84908" y="199505"/>
            <a:ext cx="7559890" cy="400110"/>
          </a:xfrm>
          <a:prstGeom prst="rect">
            <a:avLst/>
          </a:prstGeom>
          <a:noFill/>
        </p:spPr>
        <p:txBody>
          <a:bodyPr wrap="none" rtlCol="0">
            <a:spAutoFit/>
          </a:bodyPr>
          <a:lstStyle/>
          <a:p>
            <a:r>
              <a:rPr lang="en-US" sz="2000" b="1" dirty="0" smtClean="0"/>
              <a:t>The Relationship </a:t>
            </a:r>
            <a:r>
              <a:rPr lang="en-US" sz="2000" b="1" dirty="0"/>
              <a:t>B</a:t>
            </a:r>
            <a:r>
              <a:rPr lang="en-US" sz="2000" b="1" dirty="0" smtClean="0"/>
              <a:t>etween </a:t>
            </a:r>
            <a:r>
              <a:rPr lang="en-US" sz="2000" b="1" dirty="0"/>
              <a:t>H</a:t>
            </a:r>
            <a:r>
              <a:rPr lang="en-US" sz="2000" b="1" dirty="0" smtClean="0"/>
              <a:t>ome </a:t>
            </a:r>
            <a:r>
              <a:rPr lang="en-US" sz="2000" b="1" dirty="0"/>
              <a:t>S</a:t>
            </a:r>
            <a:r>
              <a:rPr lang="en-US" sz="2000" b="1" dirty="0" smtClean="0"/>
              <a:t>ales and Humidity </a:t>
            </a:r>
            <a:r>
              <a:rPr lang="en-US" sz="2000" b="1" dirty="0"/>
              <a:t>D</a:t>
            </a:r>
            <a:r>
              <a:rPr lang="en-US" sz="2000" b="1" dirty="0" smtClean="0"/>
              <a:t>iffers by Region</a:t>
            </a:r>
            <a:endParaRPr lang="en-US" sz="2000" b="1" dirty="0"/>
          </a:p>
        </p:txBody>
      </p:sp>
      <p:sp>
        <p:nvSpPr>
          <p:cNvPr id="11" name="TextBox 10"/>
          <p:cNvSpPr txBox="1"/>
          <p:nvPr/>
        </p:nvSpPr>
        <p:spPr>
          <a:xfrm>
            <a:off x="558213" y="749293"/>
            <a:ext cx="7928123" cy="523220"/>
          </a:xfrm>
          <a:prstGeom prst="rect">
            <a:avLst/>
          </a:prstGeom>
          <a:noFill/>
        </p:spPr>
        <p:txBody>
          <a:bodyPr wrap="square" rtlCol="0">
            <a:spAutoFit/>
          </a:bodyPr>
          <a:lstStyle/>
          <a:p>
            <a:pPr marL="285750" indent="-285750">
              <a:buFont typeface="Arial" panose="020B0604020202020204" pitchFamily="34" charset="0"/>
              <a:buChar char="•"/>
            </a:pPr>
            <a:r>
              <a:rPr lang="en-US" sz="1400" dirty="0" smtClean="0"/>
              <a:t>The relationship between humidity and home sales is strongest in the West region which tends to have lower humidity in the summer months when home sales are high.</a:t>
            </a:r>
          </a:p>
        </p:txBody>
      </p:sp>
      <p:graphicFrame>
        <p:nvGraphicFramePr>
          <p:cNvPr id="12" name="Table 11"/>
          <p:cNvGraphicFramePr>
            <a:graphicFrameLocks noGrp="1"/>
          </p:cNvGraphicFramePr>
          <p:nvPr>
            <p:extLst>
              <p:ext uri="{D42A27DB-BD31-4B8C-83A1-F6EECF244321}">
                <p14:modId xmlns:p14="http://schemas.microsoft.com/office/powerpoint/2010/main" val="1290202800"/>
              </p:ext>
            </p:extLst>
          </p:nvPr>
        </p:nvGraphicFramePr>
        <p:xfrm>
          <a:off x="2725614" y="1487472"/>
          <a:ext cx="3585550" cy="381000"/>
        </p:xfrm>
        <a:graphic>
          <a:graphicData uri="http://schemas.openxmlformats.org/drawingml/2006/table">
            <a:tbl>
              <a:tblPr/>
              <a:tblGrid>
                <a:gridCol w="1172094">
                  <a:extLst>
                    <a:ext uri="{9D8B030D-6E8A-4147-A177-3AD203B41FA5}">
                      <a16:colId xmlns:a16="http://schemas.microsoft.com/office/drawing/2014/main" val="4175107260"/>
                    </a:ext>
                  </a:extLst>
                </a:gridCol>
                <a:gridCol w="603364">
                  <a:extLst>
                    <a:ext uri="{9D8B030D-6E8A-4147-A177-3AD203B41FA5}">
                      <a16:colId xmlns:a16="http://schemas.microsoft.com/office/drawing/2014/main" val="4062192424"/>
                    </a:ext>
                  </a:extLst>
                </a:gridCol>
                <a:gridCol w="603364">
                  <a:extLst>
                    <a:ext uri="{9D8B030D-6E8A-4147-A177-3AD203B41FA5}">
                      <a16:colId xmlns:a16="http://schemas.microsoft.com/office/drawing/2014/main" val="334990860"/>
                    </a:ext>
                  </a:extLst>
                </a:gridCol>
                <a:gridCol w="603364">
                  <a:extLst>
                    <a:ext uri="{9D8B030D-6E8A-4147-A177-3AD203B41FA5}">
                      <a16:colId xmlns:a16="http://schemas.microsoft.com/office/drawing/2014/main" val="551181909"/>
                    </a:ext>
                  </a:extLst>
                </a:gridCol>
                <a:gridCol w="603364">
                  <a:extLst>
                    <a:ext uri="{9D8B030D-6E8A-4147-A177-3AD203B41FA5}">
                      <a16:colId xmlns:a16="http://schemas.microsoft.com/office/drawing/2014/main" val="706182075"/>
                    </a:ext>
                  </a:extLst>
                </a:gridCol>
              </a:tblGrid>
              <a:tr h="190500">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r>
                        <a:rPr lang="en-US" sz="1100" b="1" i="0" u="none" strike="noStrike" dirty="0">
                          <a:solidFill>
                            <a:srgbClr val="000000"/>
                          </a:solidFill>
                          <a:effectLst/>
                          <a:latin typeface="Calibri" panose="020F0502020204030204" pitchFamily="34" charset="0"/>
                        </a:rPr>
                        <a:t>NE</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panose="020F0502020204030204" pitchFamily="34" charset="0"/>
                        </a:rPr>
                        <a:t>MW</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panose="020F0502020204030204" pitchFamily="34" charset="0"/>
                        </a:rPr>
                        <a:t>SO</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panose="020F0502020204030204" pitchFamily="34" charset="0"/>
                        </a:rPr>
                        <a:t>WE</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57478836"/>
                  </a:ext>
                </a:extLst>
              </a:tr>
              <a:tr h="190500">
                <a:tc>
                  <a:txBody>
                    <a:bodyPr/>
                    <a:lstStyle/>
                    <a:p>
                      <a:pPr algn="l" fontAlgn="ctr"/>
                      <a:r>
                        <a:rPr lang="en-US" sz="1100" b="1" i="0" u="none" strike="noStrike" dirty="0" smtClean="0">
                          <a:solidFill>
                            <a:srgbClr val="000000"/>
                          </a:solidFill>
                          <a:effectLst/>
                          <a:latin typeface="Calibri" panose="020F0502020204030204" pitchFamily="34" charset="0"/>
                        </a:rPr>
                        <a:t>R-squared</a:t>
                      </a:r>
                      <a:r>
                        <a:rPr lang="en-US" sz="1100" b="1" i="0" u="none" strike="noStrike" baseline="0" dirty="0" smtClean="0">
                          <a:solidFill>
                            <a:srgbClr val="000000"/>
                          </a:solidFill>
                          <a:effectLst/>
                          <a:latin typeface="Calibri" panose="020F0502020204030204" pitchFamily="34" charset="0"/>
                        </a:rPr>
                        <a:t> Value:</a:t>
                      </a:r>
                      <a:endParaRPr lang="en-US" sz="1100" b="1"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a:noFill/>
                    </a:lnB>
                  </a:tcPr>
                </a:tc>
                <a:tc>
                  <a:txBody>
                    <a:bodyPr/>
                    <a:lstStyle/>
                    <a:p>
                      <a:pPr algn="ctr" fontAlgn="ctr"/>
                      <a:r>
                        <a:rPr lang="en-US" sz="1100" b="0" i="0" u="none" strike="noStrike" dirty="0" smtClean="0">
                          <a:solidFill>
                            <a:srgbClr val="000000"/>
                          </a:solidFill>
                          <a:effectLst/>
                          <a:latin typeface="Calibri" panose="020F0502020204030204" pitchFamily="34" charset="0"/>
                        </a:rPr>
                        <a:t>27%</a:t>
                      </a:r>
                      <a:endParaRPr lang="en-US" sz="1100" b="0" i="0" u="none" strike="noStrike" dirty="0">
                        <a:solidFill>
                          <a:srgbClr val="000000"/>
                        </a:solidFill>
                        <a:effectLst/>
                        <a:latin typeface="Calibri" panose="020F0502020204030204" pitchFamily="34" charset="0"/>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sz="1100" b="0" i="0" u="none" strike="noStrike" dirty="0" smtClean="0">
                          <a:solidFill>
                            <a:srgbClr val="000000"/>
                          </a:solidFill>
                          <a:effectLst/>
                          <a:latin typeface="Calibri" panose="020F0502020204030204" pitchFamily="34" charset="0"/>
                        </a:rPr>
                        <a:t>12%</a:t>
                      </a:r>
                      <a:endParaRPr lang="en-US" sz="1100" b="0" i="0" u="none" strike="noStrike" dirty="0">
                        <a:solidFill>
                          <a:srgbClr val="000000"/>
                        </a:solidFill>
                        <a:effectLst/>
                        <a:latin typeface="Calibri" panose="020F0502020204030204" pitchFamily="34" charset="0"/>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sz="1100" b="0" i="0" u="none" strike="noStrike" dirty="0" smtClean="0">
                          <a:solidFill>
                            <a:srgbClr val="000000"/>
                          </a:solidFill>
                          <a:effectLst/>
                          <a:latin typeface="Calibri" panose="020F0502020204030204" pitchFamily="34" charset="0"/>
                        </a:rPr>
                        <a:t>0%</a:t>
                      </a:r>
                      <a:endParaRPr lang="en-US" sz="1100" b="0" i="0" u="none" strike="noStrike" dirty="0">
                        <a:solidFill>
                          <a:srgbClr val="000000"/>
                        </a:solidFill>
                        <a:effectLst/>
                        <a:latin typeface="Calibri" panose="020F0502020204030204" pitchFamily="34" charset="0"/>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sz="1100" b="0" i="0" u="none" strike="noStrike" dirty="0" smtClean="0">
                          <a:solidFill>
                            <a:srgbClr val="000000"/>
                          </a:solidFill>
                          <a:effectLst/>
                          <a:latin typeface="Calibri" panose="020F0502020204030204" pitchFamily="34" charset="0"/>
                        </a:rPr>
                        <a:t>58%</a:t>
                      </a:r>
                      <a:endParaRPr lang="en-US" sz="1100" b="0" i="0" u="none" strike="noStrike" dirty="0">
                        <a:solidFill>
                          <a:srgbClr val="000000"/>
                        </a:solidFill>
                        <a:effectLst/>
                        <a:latin typeface="Calibri" panose="020F0502020204030204" pitchFamily="34" charset="0"/>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764113976"/>
                  </a:ext>
                </a:extLst>
              </a:tr>
            </a:tbl>
          </a:graphicData>
        </a:graphic>
      </p:graphicFrame>
      <p:cxnSp>
        <p:nvCxnSpPr>
          <p:cNvPr id="13" name="Straight Connector 12"/>
          <p:cNvCxnSpPr/>
          <p:nvPr/>
        </p:nvCxnSpPr>
        <p:spPr>
          <a:xfrm flipV="1">
            <a:off x="559239" y="1967853"/>
            <a:ext cx="796817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V="1">
            <a:off x="559239" y="1347173"/>
            <a:ext cx="796817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9" name="Picture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1215" y="2064766"/>
            <a:ext cx="3182112" cy="2121408"/>
          </a:xfrm>
          <a:prstGeom prst="rect">
            <a:avLst/>
          </a:prstGeom>
        </p:spPr>
      </p:pic>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0108" y="2064766"/>
            <a:ext cx="3182112" cy="2121408"/>
          </a:xfrm>
          <a:prstGeom prst="rect">
            <a:avLst/>
          </a:prstGeom>
        </p:spPr>
      </p:pic>
      <p:pic>
        <p:nvPicPr>
          <p:cNvPr id="21" name="Picture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61215" y="4242536"/>
            <a:ext cx="3182112" cy="2121408"/>
          </a:xfrm>
          <a:prstGeom prst="rect">
            <a:avLst/>
          </a:prstGeom>
        </p:spPr>
      </p:pic>
      <p:pic>
        <p:nvPicPr>
          <p:cNvPr id="22" name="Picture 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20108" y="4242536"/>
            <a:ext cx="3182112" cy="2121408"/>
          </a:xfrm>
          <a:prstGeom prst="rect">
            <a:avLst/>
          </a:prstGeom>
        </p:spPr>
      </p:pic>
    </p:spTree>
    <p:extLst>
      <p:ext uri="{BB962C8B-B14F-4D97-AF65-F5344CB8AC3E}">
        <p14:creationId xmlns:p14="http://schemas.microsoft.com/office/powerpoint/2010/main" val="36563378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649" y="3514621"/>
            <a:ext cx="3678181" cy="2478024"/>
          </a:xfrm>
          <a:prstGeom prst="rect">
            <a:avLst/>
          </a:prstGeom>
        </p:spPr>
      </p:pic>
      <p:graphicFrame>
        <p:nvGraphicFramePr>
          <p:cNvPr id="14" name="Table 13"/>
          <p:cNvGraphicFramePr>
            <a:graphicFrameLocks noGrp="1"/>
          </p:cNvGraphicFramePr>
          <p:nvPr>
            <p:extLst>
              <p:ext uri="{D42A27DB-BD31-4B8C-83A1-F6EECF244321}">
                <p14:modId xmlns:p14="http://schemas.microsoft.com/office/powerpoint/2010/main" val="391127407"/>
              </p:ext>
            </p:extLst>
          </p:nvPr>
        </p:nvGraphicFramePr>
        <p:xfrm>
          <a:off x="2068016" y="2352934"/>
          <a:ext cx="5143500" cy="535305"/>
        </p:xfrm>
        <a:graphic>
          <a:graphicData uri="http://schemas.openxmlformats.org/drawingml/2006/table">
            <a:tbl>
              <a:tblPr/>
              <a:tblGrid>
                <a:gridCol w="1930400">
                  <a:extLst>
                    <a:ext uri="{9D8B030D-6E8A-4147-A177-3AD203B41FA5}">
                      <a16:colId xmlns:a16="http://schemas.microsoft.com/office/drawing/2014/main" val="4175107260"/>
                    </a:ext>
                  </a:extLst>
                </a:gridCol>
                <a:gridCol w="774700">
                  <a:extLst>
                    <a:ext uri="{9D8B030D-6E8A-4147-A177-3AD203B41FA5}">
                      <a16:colId xmlns:a16="http://schemas.microsoft.com/office/drawing/2014/main" val="1878616205"/>
                    </a:ext>
                  </a:extLst>
                </a:gridCol>
                <a:gridCol w="609600">
                  <a:extLst>
                    <a:ext uri="{9D8B030D-6E8A-4147-A177-3AD203B41FA5}">
                      <a16:colId xmlns:a16="http://schemas.microsoft.com/office/drawing/2014/main" val="4062192424"/>
                    </a:ext>
                  </a:extLst>
                </a:gridCol>
                <a:gridCol w="609600">
                  <a:extLst>
                    <a:ext uri="{9D8B030D-6E8A-4147-A177-3AD203B41FA5}">
                      <a16:colId xmlns:a16="http://schemas.microsoft.com/office/drawing/2014/main" val="334990860"/>
                    </a:ext>
                  </a:extLst>
                </a:gridCol>
                <a:gridCol w="609600">
                  <a:extLst>
                    <a:ext uri="{9D8B030D-6E8A-4147-A177-3AD203B41FA5}">
                      <a16:colId xmlns:a16="http://schemas.microsoft.com/office/drawing/2014/main" val="551181909"/>
                    </a:ext>
                  </a:extLst>
                </a:gridCol>
                <a:gridCol w="609600">
                  <a:extLst>
                    <a:ext uri="{9D8B030D-6E8A-4147-A177-3AD203B41FA5}">
                      <a16:colId xmlns:a16="http://schemas.microsoft.com/office/drawing/2014/main" val="706182075"/>
                    </a:ext>
                  </a:extLst>
                </a:gridCol>
              </a:tblGrid>
              <a:tr h="190500">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r>
                        <a:rPr lang="en-US" sz="1100" b="1" i="0" u="none" strike="noStrike">
                          <a:solidFill>
                            <a:srgbClr val="000000"/>
                          </a:solidFill>
                          <a:effectLst/>
                          <a:latin typeface="Calibri" panose="020F0502020204030204" pitchFamily="34" charset="0"/>
                        </a:rPr>
                        <a:t>Total</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panose="020F0502020204030204" pitchFamily="34" charset="0"/>
                        </a:rPr>
                        <a:t>NE</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panose="020F0502020204030204" pitchFamily="34" charset="0"/>
                        </a:rPr>
                        <a:t>MW</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panose="020F0502020204030204" pitchFamily="34" charset="0"/>
                        </a:rPr>
                        <a:t>SO</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panose="020F0502020204030204" pitchFamily="34" charset="0"/>
                        </a:rPr>
                        <a:t>WE</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57478836"/>
                  </a:ext>
                </a:extLst>
              </a:tr>
              <a:tr h="190500">
                <a:tc>
                  <a:txBody>
                    <a:bodyPr/>
                    <a:lstStyle/>
                    <a:p>
                      <a:pPr algn="l" fontAlgn="ctr"/>
                      <a:r>
                        <a:rPr lang="en-US" sz="1100" b="1" i="0" u="none" strike="noStrike" dirty="0" smtClean="0">
                          <a:solidFill>
                            <a:srgbClr val="000000"/>
                          </a:solidFill>
                          <a:effectLst/>
                          <a:latin typeface="Calibri" panose="020F0502020204030204" pitchFamily="34" charset="0"/>
                        </a:rPr>
                        <a:t>Correlation of </a:t>
                      </a:r>
                    </a:p>
                    <a:p>
                      <a:pPr algn="l" fontAlgn="ctr"/>
                      <a:r>
                        <a:rPr lang="en-US" sz="1100" b="1" i="0" u="none" strike="noStrike" dirty="0" smtClean="0">
                          <a:solidFill>
                            <a:srgbClr val="000000"/>
                          </a:solidFill>
                          <a:effectLst/>
                          <a:latin typeface="Calibri" panose="020F0502020204030204" pitchFamily="34" charset="0"/>
                        </a:rPr>
                        <a:t>Home </a:t>
                      </a:r>
                      <a:r>
                        <a:rPr lang="en-US" sz="1100" b="1" i="0" u="none" strike="noStrike" dirty="0">
                          <a:solidFill>
                            <a:srgbClr val="000000"/>
                          </a:solidFill>
                          <a:effectLst/>
                          <a:latin typeface="Calibri" panose="020F0502020204030204" pitchFamily="34" charset="0"/>
                        </a:rPr>
                        <a:t>Sales &amp; </a:t>
                      </a:r>
                      <a:r>
                        <a:rPr lang="en-US" sz="1100" b="1" i="0" u="none" strike="noStrike" dirty="0" smtClean="0">
                          <a:solidFill>
                            <a:srgbClr val="000000"/>
                          </a:solidFill>
                          <a:effectLst/>
                          <a:latin typeface="Calibri" panose="020F0502020204030204" pitchFamily="34" charset="0"/>
                        </a:rPr>
                        <a:t>Precipitation</a:t>
                      </a:r>
                      <a:endParaRPr lang="en-US" sz="1100" b="1"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a:noFill/>
                    </a:lnB>
                  </a:tcPr>
                </a:tc>
                <a:tc>
                  <a:txBody>
                    <a:bodyPr/>
                    <a:lstStyle/>
                    <a:p>
                      <a:pPr algn="ctr" fontAlgn="ctr"/>
                      <a:r>
                        <a:rPr lang="en-US" sz="1100" b="0" i="0" u="none" strike="noStrike" dirty="0" smtClean="0">
                          <a:solidFill>
                            <a:srgbClr val="000000"/>
                          </a:solidFill>
                          <a:effectLst/>
                          <a:latin typeface="Calibri" panose="020F0502020204030204" pitchFamily="34" charset="0"/>
                        </a:rPr>
                        <a:t>0.60</a:t>
                      </a:r>
                      <a:endParaRPr lang="en-US" sz="1100" b="0" i="0" u="none" strike="noStrike" dirty="0">
                        <a:solidFill>
                          <a:srgbClr val="000000"/>
                        </a:solidFill>
                        <a:effectLst/>
                        <a:latin typeface="Calibri" panose="020F0502020204030204" pitchFamily="34" charset="0"/>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2F2F2"/>
                    </a:solidFill>
                  </a:tcPr>
                </a:tc>
                <a:tc>
                  <a:txBody>
                    <a:bodyPr/>
                    <a:lstStyle/>
                    <a:p>
                      <a:pPr algn="ctr" fontAlgn="ctr"/>
                      <a:r>
                        <a:rPr lang="en-US" sz="1100" b="0" i="0" u="none" strike="noStrike" dirty="0" smtClean="0">
                          <a:solidFill>
                            <a:srgbClr val="000000"/>
                          </a:solidFill>
                          <a:effectLst/>
                          <a:latin typeface="Calibri" panose="020F0502020204030204" pitchFamily="34" charset="0"/>
                        </a:rPr>
                        <a:t>0.61</a:t>
                      </a:r>
                      <a:endParaRPr lang="en-US" sz="1100" b="0" i="0" u="none" strike="noStrike" dirty="0">
                        <a:solidFill>
                          <a:srgbClr val="000000"/>
                        </a:solidFill>
                        <a:effectLst/>
                        <a:latin typeface="Calibri" panose="020F0502020204030204" pitchFamily="34" charset="0"/>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sz="1100" b="0" i="0" u="none" strike="noStrike" dirty="0" smtClean="0">
                          <a:solidFill>
                            <a:srgbClr val="000000"/>
                          </a:solidFill>
                          <a:effectLst/>
                          <a:latin typeface="Calibri" panose="020F0502020204030204" pitchFamily="34" charset="0"/>
                        </a:rPr>
                        <a:t>0.85</a:t>
                      </a:r>
                      <a:endParaRPr lang="en-US" sz="1100" b="0" i="0" u="none" strike="noStrike" dirty="0">
                        <a:solidFill>
                          <a:srgbClr val="000000"/>
                        </a:solidFill>
                        <a:effectLst/>
                        <a:latin typeface="Calibri" panose="020F0502020204030204" pitchFamily="34" charset="0"/>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sz="1100" b="0" i="0" u="none" strike="noStrike" dirty="0" smtClean="0">
                          <a:solidFill>
                            <a:srgbClr val="000000"/>
                          </a:solidFill>
                          <a:effectLst/>
                          <a:latin typeface="Calibri" panose="020F0502020204030204" pitchFamily="34" charset="0"/>
                        </a:rPr>
                        <a:t>0.73</a:t>
                      </a:r>
                      <a:endParaRPr lang="en-US" sz="1100" b="0" i="0" u="none" strike="noStrike" dirty="0">
                        <a:solidFill>
                          <a:srgbClr val="000000"/>
                        </a:solidFill>
                        <a:effectLst/>
                        <a:latin typeface="Calibri" panose="020F0502020204030204" pitchFamily="34" charset="0"/>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sz="1100" b="0" i="0" u="none" strike="noStrike" dirty="0" smtClean="0">
                          <a:solidFill>
                            <a:srgbClr val="000000"/>
                          </a:solidFill>
                          <a:effectLst/>
                          <a:latin typeface="Calibri" panose="020F0502020204030204" pitchFamily="34" charset="0"/>
                        </a:rPr>
                        <a:t>-0.85</a:t>
                      </a:r>
                      <a:endParaRPr lang="en-US" sz="1100" b="0" i="0" u="none" strike="noStrike" dirty="0">
                        <a:solidFill>
                          <a:srgbClr val="000000"/>
                        </a:solidFill>
                        <a:effectLst/>
                        <a:latin typeface="Calibri" panose="020F0502020204030204" pitchFamily="34" charset="0"/>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764113976"/>
                  </a:ext>
                </a:extLst>
              </a:tr>
            </a:tbl>
          </a:graphicData>
        </a:graphic>
      </p:graphicFrame>
      <p:cxnSp>
        <p:nvCxnSpPr>
          <p:cNvPr id="17" name="Straight Connector 16"/>
          <p:cNvCxnSpPr/>
          <p:nvPr/>
        </p:nvCxnSpPr>
        <p:spPr>
          <a:xfrm flipV="1">
            <a:off x="558213" y="3097032"/>
            <a:ext cx="796817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518160" y="667787"/>
            <a:ext cx="7968176" cy="0"/>
          </a:xfrm>
          <a:prstGeom prst="line">
            <a:avLst/>
          </a:prstGeom>
          <a:ln w="1270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01534" y="199505"/>
            <a:ext cx="7218066" cy="400110"/>
          </a:xfrm>
          <a:prstGeom prst="rect">
            <a:avLst/>
          </a:prstGeom>
          <a:noFill/>
        </p:spPr>
        <p:txBody>
          <a:bodyPr wrap="none" rtlCol="0">
            <a:spAutoFit/>
          </a:bodyPr>
          <a:lstStyle/>
          <a:p>
            <a:r>
              <a:rPr lang="en-US" sz="2000" b="1" dirty="0" smtClean="0"/>
              <a:t>Home Sales Generally have a Strong Correlation with Precipitation</a:t>
            </a:r>
            <a:endParaRPr lang="en-US" sz="2000" b="1" dirty="0"/>
          </a:p>
        </p:txBody>
      </p:sp>
      <p:cxnSp>
        <p:nvCxnSpPr>
          <p:cNvPr id="20" name="Straight Connector 19"/>
          <p:cNvCxnSpPr/>
          <p:nvPr/>
        </p:nvCxnSpPr>
        <p:spPr>
          <a:xfrm flipV="1">
            <a:off x="558213" y="2135529"/>
            <a:ext cx="796817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516648" y="765919"/>
            <a:ext cx="8053772" cy="1169551"/>
          </a:xfrm>
          <a:prstGeom prst="rect">
            <a:avLst/>
          </a:prstGeom>
          <a:noFill/>
        </p:spPr>
        <p:txBody>
          <a:bodyPr wrap="square" rtlCol="0">
            <a:spAutoFit/>
          </a:bodyPr>
          <a:lstStyle/>
          <a:p>
            <a:pPr marL="285750" indent="-285750">
              <a:buFont typeface="Arial" panose="020B0604020202020204" pitchFamily="34" charset="0"/>
              <a:buChar char="•"/>
            </a:pPr>
            <a:r>
              <a:rPr lang="en-US" sz="1400" dirty="0" smtClean="0"/>
              <a:t>For most regions, there is a positive correlation between home sales and the amount of precipitation:  as levels of precipitation increase, home sales go up.  In most regions, precipitation is highest in the summer when home sales are also higher.</a:t>
            </a:r>
          </a:p>
          <a:p>
            <a:pPr marL="285750" indent="-285750">
              <a:buFont typeface="Arial" panose="020B0604020202020204" pitchFamily="34" charset="0"/>
              <a:buChar char="•"/>
            </a:pPr>
            <a:r>
              <a:rPr lang="en-US" sz="1400" dirty="0" smtClean="0"/>
              <a:t>The exception is the West region in which there is a negative correlation:  precipitation level are low in this region especially in the summer when home sales are highest.</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68503" y="3461837"/>
            <a:ext cx="3694176" cy="2462784"/>
          </a:xfrm>
          <a:prstGeom prst="rect">
            <a:avLst/>
          </a:prstGeom>
        </p:spPr>
      </p:pic>
    </p:spTree>
    <p:extLst>
      <p:ext uri="{BB962C8B-B14F-4D97-AF65-F5344CB8AC3E}">
        <p14:creationId xmlns:p14="http://schemas.microsoft.com/office/powerpoint/2010/main" val="278398760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288</TotalTime>
  <Words>1655</Words>
  <Application>Microsoft Office PowerPoint</Application>
  <PresentationFormat>On-screen Show (4:3)</PresentationFormat>
  <Paragraphs>242</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Courier New</vt:lpstr>
      <vt:lpstr>Wingdings</vt:lpstr>
      <vt:lpstr>Office Theme</vt:lpstr>
      <vt:lpstr>Relationships Between Weather and Home Sales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 &amp; A</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Betsy King</dc:creator>
  <cp:lastModifiedBy>Betsy King</cp:lastModifiedBy>
  <cp:revision>32</cp:revision>
  <dcterms:created xsi:type="dcterms:W3CDTF">2020-06-25T16:38:49Z</dcterms:created>
  <dcterms:modified xsi:type="dcterms:W3CDTF">2020-06-26T20:55:20Z</dcterms:modified>
</cp:coreProperties>
</file>