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1" r:id="rId2"/>
    <p:sldId id="268" r:id="rId3"/>
    <p:sldId id="266" r:id="rId4"/>
    <p:sldId id="267" r:id="rId5"/>
    <p:sldId id="256" r:id="rId6"/>
    <p:sldId id="257" r:id="rId7"/>
    <p:sldId id="258" r:id="rId8"/>
    <p:sldId id="261" r:id="rId9"/>
    <p:sldId id="259" r:id="rId10"/>
    <p:sldId id="262" r:id="rId11"/>
    <p:sldId id="260" r:id="rId12"/>
    <p:sldId id="263" r:id="rId13"/>
    <p:sldId id="269" r:id="rId14"/>
    <p:sldId id="270" r:id="rId15"/>
    <p:sldId id="272"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14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C6FE4CB-6B11-4E02-BB37-7E6AD3536DB8}" type="datetimeFigureOut">
              <a:rPr lang="en-US" smtClean="0"/>
              <a:t>6/27/2020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7BD1C0-CA6E-459C-B7BF-8C21EC396A3D}" type="slidenum">
              <a:rPr lang="en-US" smtClean="0"/>
              <a:t>‹#›</a:t>
            </a:fld>
            <a:endParaRPr lang="en-US"/>
          </a:p>
        </p:txBody>
      </p:sp>
    </p:spTree>
    <p:extLst>
      <p:ext uri="{BB962C8B-B14F-4D97-AF65-F5344CB8AC3E}">
        <p14:creationId xmlns:p14="http://schemas.microsoft.com/office/powerpoint/2010/main" val="1193712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6FE4CB-6B11-4E02-BB37-7E6AD3536DB8}" type="datetimeFigureOut">
              <a:rPr lang="en-US" smtClean="0"/>
              <a:t>6/27/2020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7BD1C0-CA6E-459C-B7BF-8C21EC396A3D}" type="slidenum">
              <a:rPr lang="en-US" smtClean="0"/>
              <a:t>‹#›</a:t>
            </a:fld>
            <a:endParaRPr lang="en-US"/>
          </a:p>
        </p:txBody>
      </p:sp>
    </p:spTree>
    <p:extLst>
      <p:ext uri="{BB962C8B-B14F-4D97-AF65-F5344CB8AC3E}">
        <p14:creationId xmlns:p14="http://schemas.microsoft.com/office/powerpoint/2010/main" val="855293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6FE4CB-6B11-4E02-BB37-7E6AD3536DB8}" type="datetimeFigureOut">
              <a:rPr lang="en-US" smtClean="0"/>
              <a:t>6/27/2020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7BD1C0-CA6E-459C-B7BF-8C21EC396A3D}" type="slidenum">
              <a:rPr lang="en-US" smtClean="0"/>
              <a:t>‹#›</a:t>
            </a:fld>
            <a:endParaRPr lang="en-US"/>
          </a:p>
        </p:txBody>
      </p:sp>
    </p:spTree>
    <p:extLst>
      <p:ext uri="{BB962C8B-B14F-4D97-AF65-F5344CB8AC3E}">
        <p14:creationId xmlns:p14="http://schemas.microsoft.com/office/powerpoint/2010/main" val="209934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6FE4CB-6B11-4E02-BB37-7E6AD3536DB8}" type="datetimeFigureOut">
              <a:rPr lang="en-US" smtClean="0"/>
              <a:t>6/27/2020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7BD1C0-CA6E-459C-B7BF-8C21EC396A3D}" type="slidenum">
              <a:rPr lang="en-US" smtClean="0"/>
              <a:t>‹#›</a:t>
            </a:fld>
            <a:endParaRPr lang="en-US"/>
          </a:p>
        </p:txBody>
      </p:sp>
    </p:spTree>
    <p:extLst>
      <p:ext uri="{BB962C8B-B14F-4D97-AF65-F5344CB8AC3E}">
        <p14:creationId xmlns:p14="http://schemas.microsoft.com/office/powerpoint/2010/main" val="909966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C6FE4CB-6B11-4E02-BB37-7E6AD3536DB8}" type="datetimeFigureOut">
              <a:rPr lang="en-US" smtClean="0"/>
              <a:t>6/27/2020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7BD1C0-CA6E-459C-B7BF-8C21EC396A3D}" type="slidenum">
              <a:rPr lang="en-US" smtClean="0"/>
              <a:t>‹#›</a:t>
            </a:fld>
            <a:endParaRPr lang="en-US"/>
          </a:p>
        </p:txBody>
      </p:sp>
    </p:spTree>
    <p:extLst>
      <p:ext uri="{BB962C8B-B14F-4D97-AF65-F5344CB8AC3E}">
        <p14:creationId xmlns:p14="http://schemas.microsoft.com/office/powerpoint/2010/main" val="3925183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C6FE4CB-6B11-4E02-BB37-7E6AD3536DB8}" type="datetimeFigureOut">
              <a:rPr lang="en-US" smtClean="0"/>
              <a:t>6/27/2020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7BD1C0-CA6E-459C-B7BF-8C21EC396A3D}" type="slidenum">
              <a:rPr lang="en-US" smtClean="0"/>
              <a:t>‹#›</a:t>
            </a:fld>
            <a:endParaRPr lang="en-US"/>
          </a:p>
        </p:txBody>
      </p:sp>
    </p:spTree>
    <p:extLst>
      <p:ext uri="{BB962C8B-B14F-4D97-AF65-F5344CB8AC3E}">
        <p14:creationId xmlns:p14="http://schemas.microsoft.com/office/powerpoint/2010/main" val="4198200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C6FE4CB-6B11-4E02-BB37-7E6AD3536DB8}" type="datetimeFigureOut">
              <a:rPr lang="en-US" smtClean="0"/>
              <a:t>6/27/2020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7BD1C0-CA6E-459C-B7BF-8C21EC396A3D}" type="slidenum">
              <a:rPr lang="en-US" smtClean="0"/>
              <a:t>‹#›</a:t>
            </a:fld>
            <a:endParaRPr lang="en-US"/>
          </a:p>
        </p:txBody>
      </p:sp>
    </p:spTree>
    <p:extLst>
      <p:ext uri="{BB962C8B-B14F-4D97-AF65-F5344CB8AC3E}">
        <p14:creationId xmlns:p14="http://schemas.microsoft.com/office/powerpoint/2010/main" val="235034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C6FE4CB-6B11-4E02-BB37-7E6AD3536DB8}" type="datetimeFigureOut">
              <a:rPr lang="en-US" smtClean="0"/>
              <a:t>6/27/2020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7BD1C0-CA6E-459C-B7BF-8C21EC396A3D}" type="slidenum">
              <a:rPr lang="en-US" smtClean="0"/>
              <a:t>‹#›</a:t>
            </a:fld>
            <a:endParaRPr lang="en-US"/>
          </a:p>
        </p:txBody>
      </p:sp>
    </p:spTree>
    <p:extLst>
      <p:ext uri="{BB962C8B-B14F-4D97-AF65-F5344CB8AC3E}">
        <p14:creationId xmlns:p14="http://schemas.microsoft.com/office/powerpoint/2010/main" val="868102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6FE4CB-6B11-4E02-BB37-7E6AD3536DB8}" type="datetimeFigureOut">
              <a:rPr lang="en-US" smtClean="0"/>
              <a:t>6/27/2020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7BD1C0-CA6E-459C-B7BF-8C21EC396A3D}" type="slidenum">
              <a:rPr lang="en-US" smtClean="0"/>
              <a:t>‹#›</a:t>
            </a:fld>
            <a:endParaRPr lang="en-US"/>
          </a:p>
        </p:txBody>
      </p:sp>
    </p:spTree>
    <p:extLst>
      <p:ext uri="{BB962C8B-B14F-4D97-AF65-F5344CB8AC3E}">
        <p14:creationId xmlns:p14="http://schemas.microsoft.com/office/powerpoint/2010/main" val="4254803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C6FE4CB-6B11-4E02-BB37-7E6AD3536DB8}" type="datetimeFigureOut">
              <a:rPr lang="en-US" smtClean="0"/>
              <a:t>6/27/2020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7BD1C0-CA6E-459C-B7BF-8C21EC396A3D}" type="slidenum">
              <a:rPr lang="en-US" smtClean="0"/>
              <a:t>‹#›</a:t>
            </a:fld>
            <a:endParaRPr lang="en-US"/>
          </a:p>
        </p:txBody>
      </p:sp>
    </p:spTree>
    <p:extLst>
      <p:ext uri="{BB962C8B-B14F-4D97-AF65-F5344CB8AC3E}">
        <p14:creationId xmlns:p14="http://schemas.microsoft.com/office/powerpoint/2010/main" val="505579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C6FE4CB-6B11-4E02-BB37-7E6AD3536DB8}" type="datetimeFigureOut">
              <a:rPr lang="en-US" smtClean="0"/>
              <a:t>6/27/2020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7BD1C0-CA6E-459C-B7BF-8C21EC396A3D}" type="slidenum">
              <a:rPr lang="en-US" smtClean="0"/>
              <a:t>‹#›</a:t>
            </a:fld>
            <a:endParaRPr lang="en-US"/>
          </a:p>
        </p:txBody>
      </p:sp>
    </p:spTree>
    <p:extLst>
      <p:ext uri="{BB962C8B-B14F-4D97-AF65-F5344CB8AC3E}">
        <p14:creationId xmlns:p14="http://schemas.microsoft.com/office/powerpoint/2010/main" val="1471341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6FE4CB-6B11-4E02-BB37-7E6AD3536DB8}" type="datetimeFigureOut">
              <a:rPr lang="en-US" smtClean="0"/>
              <a:t>6/27/2020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7BD1C0-CA6E-459C-B7BF-8C21EC396A3D}" type="slidenum">
              <a:rPr lang="en-US" smtClean="0"/>
              <a:t>‹#›</a:t>
            </a:fld>
            <a:endParaRPr lang="en-US"/>
          </a:p>
        </p:txBody>
      </p:sp>
    </p:spTree>
    <p:extLst>
      <p:ext uri="{BB962C8B-B14F-4D97-AF65-F5344CB8AC3E}">
        <p14:creationId xmlns:p14="http://schemas.microsoft.com/office/powerpoint/2010/main" val="5567935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90595"/>
            <a:ext cx="7772400" cy="2387600"/>
          </a:xfrm>
        </p:spPr>
        <p:txBody>
          <a:bodyPr>
            <a:normAutofit/>
          </a:bodyPr>
          <a:lstStyle/>
          <a:p>
            <a:r>
              <a:rPr lang="en-US" sz="4800" b="1" dirty="0" smtClean="0"/>
              <a:t>Relationships Between Weather and Home Sales</a:t>
            </a:r>
            <a:endParaRPr lang="en-US" sz="4800" b="1" dirty="0"/>
          </a:p>
        </p:txBody>
      </p:sp>
      <p:sp>
        <p:nvSpPr>
          <p:cNvPr id="3" name="Subtitle 2"/>
          <p:cNvSpPr>
            <a:spLocks noGrp="1"/>
          </p:cNvSpPr>
          <p:nvPr>
            <p:ph type="subTitle" idx="1"/>
          </p:nvPr>
        </p:nvSpPr>
        <p:spPr>
          <a:xfrm>
            <a:off x="1143000" y="2970270"/>
            <a:ext cx="6858000" cy="2158682"/>
          </a:xfrm>
        </p:spPr>
        <p:txBody>
          <a:bodyPr>
            <a:normAutofit lnSpcReduction="10000"/>
          </a:bodyPr>
          <a:lstStyle/>
          <a:p>
            <a:r>
              <a:rPr lang="en-US" b="1" dirty="0" smtClean="0">
                <a:solidFill>
                  <a:schemeClr val="accent5"/>
                </a:solidFill>
              </a:rPr>
              <a:t>Team 4</a:t>
            </a:r>
          </a:p>
          <a:p>
            <a:r>
              <a:rPr lang="en-US" dirty="0" smtClean="0"/>
              <a:t>Katie Harris</a:t>
            </a:r>
          </a:p>
          <a:p>
            <a:r>
              <a:rPr lang="en-US" dirty="0" smtClean="0"/>
              <a:t>Betsy King</a:t>
            </a:r>
          </a:p>
          <a:p>
            <a:r>
              <a:rPr lang="en-US" dirty="0" err="1" smtClean="0"/>
              <a:t>Wenbo</a:t>
            </a:r>
            <a:r>
              <a:rPr lang="en-US" dirty="0" smtClean="0"/>
              <a:t> Sun</a:t>
            </a:r>
          </a:p>
          <a:p>
            <a:r>
              <a:rPr lang="en-US" dirty="0" smtClean="0"/>
              <a:t>James Shin</a:t>
            </a:r>
            <a:endParaRPr lang="en-US" dirty="0"/>
          </a:p>
        </p:txBody>
      </p:sp>
    </p:spTree>
    <p:extLst>
      <p:ext uri="{BB962C8B-B14F-4D97-AF65-F5344CB8AC3E}">
        <p14:creationId xmlns:p14="http://schemas.microsoft.com/office/powerpoint/2010/main" val="679957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518160" y="667787"/>
            <a:ext cx="7968176"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18136" y="197528"/>
            <a:ext cx="8650381" cy="400110"/>
          </a:xfrm>
          <a:prstGeom prst="rect">
            <a:avLst/>
          </a:prstGeom>
          <a:noFill/>
        </p:spPr>
        <p:txBody>
          <a:bodyPr wrap="none" rtlCol="0">
            <a:spAutoFit/>
          </a:bodyPr>
          <a:lstStyle/>
          <a:p>
            <a:r>
              <a:rPr lang="en-US" sz="2000" b="1" dirty="0"/>
              <a:t>A</a:t>
            </a:r>
            <a:r>
              <a:rPr lang="en-US" sz="2000" b="1" dirty="0" smtClean="0"/>
              <a:t> </a:t>
            </a:r>
            <a:r>
              <a:rPr lang="en-US" sz="2000" b="1" dirty="0"/>
              <a:t>Positive </a:t>
            </a:r>
            <a:r>
              <a:rPr lang="en-US" sz="2000" b="1" dirty="0" smtClean="0"/>
              <a:t>Relationship </a:t>
            </a:r>
            <a:r>
              <a:rPr lang="en-US" sz="2000" b="1" dirty="0"/>
              <a:t>Between Home Sales and </a:t>
            </a:r>
            <a:r>
              <a:rPr lang="en-US" sz="2000" b="1" dirty="0" smtClean="0"/>
              <a:t>Precipitation is Most Common</a:t>
            </a:r>
            <a:endParaRPr lang="en-US" sz="2000" b="1" dirty="0"/>
          </a:p>
        </p:txBody>
      </p:sp>
      <p:sp>
        <p:nvSpPr>
          <p:cNvPr id="11" name="TextBox 10"/>
          <p:cNvSpPr txBox="1"/>
          <p:nvPr/>
        </p:nvSpPr>
        <p:spPr>
          <a:xfrm>
            <a:off x="558213" y="749293"/>
            <a:ext cx="7928123"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While most regions have a positive linear relationship between home sales and precipitation, for the West region, this relationship is negative.</a:t>
            </a:r>
          </a:p>
        </p:txBody>
      </p:sp>
      <p:graphicFrame>
        <p:nvGraphicFramePr>
          <p:cNvPr id="12" name="Table 11"/>
          <p:cNvGraphicFramePr>
            <a:graphicFrameLocks noGrp="1"/>
          </p:cNvGraphicFramePr>
          <p:nvPr>
            <p:extLst>
              <p:ext uri="{D42A27DB-BD31-4B8C-83A1-F6EECF244321}">
                <p14:modId xmlns:p14="http://schemas.microsoft.com/office/powerpoint/2010/main" val="4107115967"/>
              </p:ext>
            </p:extLst>
          </p:nvPr>
        </p:nvGraphicFramePr>
        <p:xfrm>
          <a:off x="2725614" y="1487472"/>
          <a:ext cx="3585550" cy="381000"/>
        </p:xfrm>
        <a:graphic>
          <a:graphicData uri="http://schemas.openxmlformats.org/drawingml/2006/table">
            <a:tbl>
              <a:tblPr/>
              <a:tblGrid>
                <a:gridCol w="1172094">
                  <a:extLst>
                    <a:ext uri="{9D8B030D-6E8A-4147-A177-3AD203B41FA5}">
                      <a16:colId xmlns:a16="http://schemas.microsoft.com/office/drawing/2014/main" val="4175107260"/>
                    </a:ext>
                  </a:extLst>
                </a:gridCol>
                <a:gridCol w="603364">
                  <a:extLst>
                    <a:ext uri="{9D8B030D-6E8A-4147-A177-3AD203B41FA5}">
                      <a16:colId xmlns:a16="http://schemas.microsoft.com/office/drawing/2014/main" val="4062192424"/>
                    </a:ext>
                  </a:extLst>
                </a:gridCol>
                <a:gridCol w="603364">
                  <a:extLst>
                    <a:ext uri="{9D8B030D-6E8A-4147-A177-3AD203B41FA5}">
                      <a16:colId xmlns:a16="http://schemas.microsoft.com/office/drawing/2014/main" val="334990860"/>
                    </a:ext>
                  </a:extLst>
                </a:gridCol>
                <a:gridCol w="603364">
                  <a:extLst>
                    <a:ext uri="{9D8B030D-6E8A-4147-A177-3AD203B41FA5}">
                      <a16:colId xmlns:a16="http://schemas.microsoft.com/office/drawing/2014/main" val="551181909"/>
                    </a:ext>
                  </a:extLst>
                </a:gridCol>
                <a:gridCol w="603364">
                  <a:extLst>
                    <a:ext uri="{9D8B030D-6E8A-4147-A177-3AD203B41FA5}">
                      <a16:colId xmlns:a16="http://schemas.microsoft.com/office/drawing/2014/main" val="706182075"/>
                    </a:ext>
                  </a:extLst>
                </a:gridCol>
              </a:tblGrid>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100" b="1" i="0" u="none" strike="noStrike" dirty="0">
                          <a:solidFill>
                            <a:srgbClr val="000000"/>
                          </a:solidFill>
                          <a:effectLst/>
                          <a:latin typeface="Calibri" panose="020F0502020204030204" pitchFamily="34" charset="0"/>
                        </a:rPr>
                        <a:t>NE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MW</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SO</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WE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7478836"/>
                  </a:ext>
                </a:extLst>
              </a:tr>
              <a:tr h="190500">
                <a:tc>
                  <a:txBody>
                    <a:bodyPr/>
                    <a:lstStyle/>
                    <a:p>
                      <a:pPr algn="l" fontAlgn="ctr"/>
                      <a:r>
                        <a:rPr lang="en-US" sz="1100" b="1" i="0" u="none" strike="noStrike" dirty="0" smtClean="0">
                          <a:solidFill>
                            <a:srgbClr val="000000"/>
                          </a:solidFill>
                          <a:effectLst/>
                          <a:latin typeface="Calibri" panose="020F0502020204030204" pitchFamily="34" charset="0"/>
                        </a:rPr>
                        <a:t>R-squared</a:t>
                      </a:r>
                      <a:r>
                        <a:rPr lang="en-US" sz="1100" b="1" i="0" u="none" strike="noStrike" baseline="0" dirty="0" smtClean="0">
                          <a:solidFill>
                            <a:srgbClr val="000000"/>
                          </a:solidFill>
                          <a:effectLst/>
                          <a:latin typeface="Calibri" panose="020F0502020204030204" pitchFamily="34" charset="0"/>
                        </a:rPr>
                        <a:t> Value:</a:t>
                      </a:r>
                      <a:endParaRPr lang="en-US" sz="11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r>
                        <a:rPr lang="en-US" sz="1100" b="0" i="0" u="none" strike="noStrike" dirty="0" smtClean="0">
                          <a:solidFill>
                            <a:srgbClr val="000000"/>
                          </a:solidFill>
                          <a:effectLst/>
                          <a:latin typeface="Calibri" panose="020F0502020204030204" pitchFamily="34" charset="0"/>
                        </a:rPr>
                        <a:t>37%</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dirty="0" smtClean="0">
                          <a:solidFill>
                            <a:srgbClr val="000000"/>
                          </a:solidFill>
                          <a:effectLst/>
                          <a:latin typeface="Calibri" panose="020F0502020204030204" pitchFamily="34" charset="0"/>
                        </a:rPr>
                        <a:t>72%</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dirty="0" smtClean="0">
                          <a:solidFill>
                            <a:srgbClr val="000000"/>
                          </a:solidFill>
                          <a:effectLst/>
                          <a:latin typeface="Calibri" panose="020F0502020204030204" pitchFamily="34" charset="0"/>
                        </a:rPr>
                        <a:t>54%</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dirty="0" smtClean="0">
                          <a:solidFill>
                            <a:srgbClr val="000000"/>
                          </a:solidFill>
                          <a:effectLst/>
                          <a:latin typeface="Calibri" panose="020F0502020204030204" pitchFamily="34" charset="0"/>
                        </a:rPr>
                        <a:t>72%</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64113976"/>
                  </a:ext>
                </a:extLst>
              </a:tr>
            </a:tbl>
          </a:graphicData>
        </a:graphic>
      </p:graphicFrame>
      <p:cxnSp>
        <p:nvCxnSpPr>
          <p:cNvPr id="13" name="Straight Connector 12"/>
          <p:cNvCxnSpPr/>
          <p:nvPr/>
        </p:nvCxnSpPr>
        <p:spPr>
          <a:xfrm flipV="1">
            <a:off x="559239" y="1967853"/>
            <a:ext cx="796817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559239" y="1347173"/>
            <a:ext cx="796817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1215" y="2064766"/>
            <a:ext cx="3182112" cy="212140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0108" y="2064766"/>
            <a:ext cx="3182112" cy="212140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1215" y="4242536"/>
            <a:ext cx="3182112" cy="2121408"/>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0108" y="4242536"/>
            <a:ext cx="3182112" cy="2121408"/>
          </a:xfrm>
          <a:prstGeom prst="rect">
            <a:avLst/>
          </a:prstGeom>
        </p:spPr>
      </p:pic>
    </p:spTree>
    <p:extLst>
      <p:ext uri="{BB962C8B-B14F-4D97-AF65-F5344CB8AC3E}">
        <p14:creationId xmlns:p14="http://schemas.microsoft.com/office/powerpoint/2010/main" val="3485584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649" y="3664248"/>
            <a:ext cx="3678181" cy="2478024"/>
          </a:xfrm>
          <a:prstGeom prst="rect">
            <a:avLst/>
          </a:prstGeom>
        </p:spPr>
      </p:pic>
      <p:graphicFrame>
        <p:nvGraphicFramePr>
          <p:cNvPr id="14" name="Table 13"/>
          <p:cNvGraphicFramePr>
            <a:graphicFrameLocks noGrp="1"/>
          </p:cNvGraphicFramePr>
          <p:nvPr>
            <p:extLst>
              <p:ext uri="{D42A27DB-BD31-4B8C-83A1-F6EECF244321}">
                <p14:modId xmlns:p14="http://schemas.microsoft.com/office/powerpoint/2010/main" val="3966305838"/>
              </p:ext>
            </p:extLst>
          </p:nvPr>
        </p:nvGraphicFramePr>
        <p:xfrm>
          <a:off x="2068016" y="2502561"/>
          <a:ext cx="5143500" cy="535305"/>
        </p:xfrm>
        <a:graphic>
          <a:graphicData uri="http://schemas.openxmlformats.org/drawingml/2006/table">
            <a:tbl>
              <a:tblPr/>
              <a:tblGrid>
                <a:gridCol w="1930400">
                  <a:extLst>
                    <a:ext uri="{9D8B030D-6E8A-4147-A177-3AD203B41FA5}">
                      <a16:colId xmlns:a16="http://schemas.microsoft.com/office/drawing/2014/main" val="4175107260"/>
                    </a:ext>
                  </a:extLst>
                </a:gridCol>
                <a:gridCol w="774700">
                  <a:extLst>
                    <a:ext uri="{9D8B030D-6E8A-4147-A177-3AD203B41FA5}">
                      <a16:colId xmlns:a16="http://schemas.microsoft.com/office/drawing/2014/main" val="1878616205"/>
                    </a:ext>
                  </a:extLst>
                </a:gridCol>
                <a:gridCol w="609600">
                  <a:extLst>
                    <a:ext uri="{9D8B030D-6E8A-4147-A177-3AD203B41FA5}">
                      <a16:colId xmlns:a16="http://schemas.microsoft.com/office/drawing/2014/main" val="4062192424"/>
                    </a:ext>
                  </a:extLst>
                </a:gridCol>
                <a:gridCol w="609600">
                  <a:extLst>
                    <a:ext uri="{9D8B030D-6E8A-4147-A177-3AD203B41FA5}">
                      <a16:colId xmlns:a16="http://schemas.microsoft.com/office/drawing/2014/main" val="334990860"/>
                    </a:ext>
                  </a:extLst>
                </a:gridCol>
                <a:gridCol w="609600">
                  <a:extLst>
                    <a:ext uri="{9D8B030D-6E8A-4147-A177-3AD203B41FA5}">
                      <a16:colId xmlns:a16="http://schemas.microsoft.com/office/drawing/2014/main" val="551181909"/>
                    </a:ext>
                  </a:extLst>
                </a:gridCol>
                <a:gridCol w="609600">
                  <a:extLst>
                    <a:ext uri="{9D8B030D-6E8A-4147-A177-3AD203B41FA5}">
                      <a16:colId xmlns:a16="http://schemas.microsoft.com/office/drawing/2014/main" val="706182075"/>
                    </a:ext>
                  </a:extLst>
                </a:gridCol>
              </a:tblGrid>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100" b="1" i="0" u="none" strike="noStrike">
                          <a:solidFill>
                            <a:srgbClr val="000000"/>
                          </a:solidFill>
                          <a:effectLst/>
                          <a:latin typeface="Calibri" panose="020F0502020204030204" pitchFamily="34" charset="0"/>
                        </a:rPr>
                        <a:t>Total</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NE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MW</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SO</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WE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7478836"/>
                  </a:ext>
                </a:extLst>
              </a:tr>
              <a:tr h="190500">
                <a:tc>
                  <a:txBody>
                    <a:bodyPr/>
                    <a:lstStyle/>
                    <a:p>
                      <a:pPr algn="l" fontAlgn="ctr"/>
                      <a:r>
                        <a:rPr lang="en-US" sz="1100" b="1" i="0" u="none" strike="noStrike" dirty="0" smtClean="0">
                          <a:solidFill>
                            <a:srgbClr val="000000"/>
                          </a:solidFill>
                          <a:effectLst/>
                          <a:latin typeface="Calibri" panose="020F0502020204030204" pitchFamily="34" charset="0"/>
                        </a:rPr>
                        <a:t>Correlation of </a:t>
                      </a:r>
                    </a:p>
                    <a:p>
                      <a:pPr algn="l" fontAlgn="ctr"/>
                      <a:r>
                        <a:rPr lang="en-US" sz="1100" b="1" i="0" u="none" strike="noStrike" dirty="0" smtClean="0">
                          <a:solidFill>
                            <a:srgbClr val="000000"/>
                          </a:solidFill>
                          <a:effectLst/>
                          <a:latin typeface="Calibri" panose="020F0502020204030204" pitchFamily="34" charset="0"/>
                        </a:rPr>
                        <a:t>Home </a:t>
                      </a:r>
                      <a:r>
                        <a:rPr lang="en-US" sz="1100" b="1" i="0" u="none" strike="noStrike" dirty="0">
                          <a:solidFill>
                            <a:srgbClr val="000000"/>
                          </a:solidFill>
                          <a:effectLst/>
                          <a:latin typeface="Calibri" panose="020F0502020204030204" pitchFamily="34" charset="0"/>
                        </a:rPr>
                        <a:t>Sales &amp; </a:t>
                      </a:r>
                      <a:r>
                        <a:rPr lang="en-US" sz="1100" b="1" i="0" u="none" strike="noStrike" dirty="0" smtClean="0">
                          <a:solidFill>
                            <a:srgbClr val="000000"/>
                          </a:solidFill>
                          <a:effectLst/>
                          <a:latin typeface="Calibri" panose="020F0502020204030204" pitchFamily="34" charset="0"/>
                        </a:rPr>
                        <a:t>Cloud Cover</a:t>
                      </a:r>
                      <a:endParaRPr lang="en-US" sz="11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r>
                        <a:rPr lang="en-US" sz="1100" b="0" i="0" u="none" strike="noStrike" dirty="0" smtClean="0">
                          <a:solidFill>
                            <a:srgbClr val="000000"/>
                          </a:solidFill>
                          <a:effectLst/>
                          <a:latin typeface="Calibri" panose="020F0502020204030204" pitchFamily="34" charset="0"/>
                        </a:rPr>
                        <a:t>-0.64</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ctr" fontAlgn="ctr"/>
                      <a:r>
                        <a:rPr lang="en-US" sz="1100" b="0" i="0" u="none" strike="noStrike" dirty="0" smtClean="0">
                          <a:solidFill>
                            <a:srgbClr val="000000"/>
                          </a:solidFill>
                          <a:effectLst/>
                          <a:latin typeface="Calibri" panose="020F0502020204030204" pitchFamily="34" charset="0"/>
                        </a:rPr>
                        <a:t>-0.26</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dirty="0" smtClean="0">
                          <a:solidFill>
                            <a:srgbClr val="000000"/>
                          </a:solidFill>
                          <a:effectLst/>
                          <a:latin typeface="Calibri" panose="020F0502020204030204" pitchFamily="34" charset="0"/>
                        </a:rPr>
                        <a:t>-0.75</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dirty="0" smtClean="0">
                          <a:solidFill>
                            <a:srgbClr val="000000"/>
                          </a:solidFill>
                          <a:effectLst/>
                          <a:latin typeface="Calibri" panose="020F0502020204030204" pitchFamily="34" charset="0"/>
                        </a:rPr>
                        <a:t>-0.61</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dirty="0" smtClean="0">
                          <a:solidFill>
                            <a:srgbClr val="000000"/>
                          </a:solidFill>
                          <a:effectLst/>
                          <a:latin typeface="Calibri" panose="020F0502020204030204" pitchFamily="34" charset="0"/>
                        </a:rPr>
                        <a:t>-0.45</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64113976"/>
                  </a:ext>
                </a:extLst>
              </a:tr>
            </a:tbl>
          </a:graphicData>
        </a:graphic>
      </p:graphicFrame>
      <p:cxnSp>
        <p:nvCxnSpPr>
          <p:cNvPr id="17" name="Straight Connector 16"/>
          <p:cNvCxnSpPr/>
          <p:nvPr/>
        </p:nvCxnSpPr>
        <p:spPr>
          <a:xfrm flipV="1">
            <a:off x="558213" y="3246659"/>
            <a:ext cx="796817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518160" y="667787"/>
            <a:ext cx="7968176"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18160" y="199505"/>
            <a:ext cx="6785960" cy="400110"/>
          </a:xfrm>
          <a:prstGeom prst="rect">
            <a:avLst/>
          </a:prstGeom>
          <a:noFill/>
        </p:spPr>
        <p:txBody>
          <a:bodyPr wrap="none" rtlCol="0">
            <a:spAutoFit/>
          </a:bodyPr>
          <a:lstStyle/>
          <a:p>
            <a:r>
              <a:rPr lang="en-US" sz="2000" b="1" dirty="0" smtClean="0"/>
              <a:t>Home Sales and Cloud Cover are Correlated in Certain Regions</a:t>
            </a:r>
            <a:endParaRPr lang="en-US" sz="2000" b="1" dirty="0"/>
          </a:p>
        </p:txBody>
      </p:sp>
      <p:cxnSp>
        <p:nvCxnSpPr>
          <p:cNvPr id="20" name="Straight Connector 19"/>
          <p:cNvCxnSpPr/>
          <p:nvPr/>
        </p:nvCxnSpPr>
        <p:spPr>
          <a:xfrm flipV="1">
            <a:off x="558213" y="2285156"/>
            <a:ext cx="796817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16648" y="765919"/>
            <a:ext cx="8053772"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The Midwest region has fairly strong negative correlation between home sales and the amount of cloud cover:  as cloud cover decreases, home sales go up.</a:t>
            </a:r>
          </a:p>
          <a:p>
            <a:pPr marL="285750" indent="-285750">
              <a:buFont typeface="Arial" panose="020B0604020202020204" pitchFamily="34" charset="0"/>
              <a:buChar char="•"/>
            </a:pPr>
            <a:r>
              <a:rPr lang="en-US" sz="1400" dirty="0" smtClean="0"/>
              <a:t>The South region has a similar relationship but the correlation is weaker in the Northeast and West.</a:t>
            </a:r>
          </a:p>
          <a:p>
            <a:pPr marL="285750" indent="-285750">
              <a:buFont typeface="Arial" panose="020B0604020202020204" pitchFamily="34" charset="0"/>
              <a:buChar char="•"/>
            </a:pPr>
            <a:r>
              <a:rPr lang="en-US" sz="1400" dirty="0" smtClean="0"/>
              <a:t>Cloud cover is lowest in the summer months when home sales are highest and appears to be most pronounced for the Midwest region which has the highest levels of cloud cover during the winter months with its lowest spike in July.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7628" y="3603150"/>
            <a:ext cx="3694176" cy="2462784"/>
          </a:xfrm>
          <a:prstGeom prst="rect">
            <a:avLst/>
          </a:prstGeom>
        </p:spPr>
      </p:pic>
    </p:spTree>
    <p:extLst>
      <p:ext uri="{BB962C8B-B14F-4D97-AF65-F5344CB8AC3E}">
        <p14:creationId xmlns:p14="http://schemas.microsoft.com/office/powerpoint/2010/main" val="149823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518160" y="667787"/>
            <a:ext cx="7968176"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60213" y="199505"/>
            <a:ext cx="8402300" cy="400110"/>
          </a:xfrm>
          <a:prstGeom prst="rect">
            <a:avLst/>
          </a:prstGeom>
          <a:noFill/>
        </p:spPr>
        <p:txBody>
          <a:bodyPr wrap="none" rtlCol="0">
            <a:spAutoFit/>
          </a:bodyPr>
          <a:lstStyle/>
          <a:p>
            <a:r>
              <a:rPr lang="en-US" sz="2000" b="1" dirty="0"/>
              <a:t>There is a </a:t>
            </a:r>
            <a:r>
              <a:rPr lang="en-US" sz="2000" b="1" dirty="0" smtClean="0"/>
              <a:t>Negative </a:t>
            </a:r>
            <a:r>
              <a:rPr lang="en-US" sz="2000" b="1" dirty="0"/>
              <a:t>Linear Relationship Between Home Sales and </a:t>
            </a:r>
            <a:r>
              <a:rPr lang="en-US" sz="2000" b="1" dirty="0" smtClean="0"/>
              <a:t>Cloud Cover</a:t>
            </a:r>
            <a:endParaRPr lang="en-US" sz="2000" b="1" dirty="0"/>
          </a:p>
        </p:txBody>
      </p:sp>
      <p:sp>
        <p:nvSpPr>
          <p:cNvPr id="11" name="TextBox 10"/>
          <p:cNvSpPr txBox="1"/>
          <p:nvPr/>
        </p:nvSpPr>
        <p:spPr>
          <a:xfrm>
            <a:off x="558213" y="749293"/>
            <a:ext cx="7928123"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While the negative linear relationship between home sales and cloud cover is seen for all four regions, it is strongest in the Midwest region.</a:t>
            </a:r>
          </a:p>
        </p:txBody>
      </p:sp>
      <p:graphicFrame>
        <p:nvGraphicFramePr>
          <p:cNvPr id="12" name="Table 11"/>
          <p:cNvGraphicFramePr>
            <a:graphicFrameLocks noGrp="1"/>
          </p:cNvGraphicFramePr>
          <p:nvPr>
            <p:extLst>
              <p:ext uri="{D42A27DB-BD31-4B8C-83A1-F6EECF244321}">
                <p14:modId xmlns:p14="http://schemas.microsoft.com/office/powerpoint/2010/main" val="2650331052"/>
              </p:ext>
            </p:extLst>
          </p:nvPr>
        </p:nvGraphicFramePr>
        <p:xfrm>
          <a:off x="2725614" y="1487472"/>
          <a:ext cx="3585550" cy="381000"/>
        </p:xfrm>
        <a:graphic>
          <a:graphicData uri="http://schemas.openxmlformats.org/drawingml/2006/table">
            <a:tbl>
              <a:tblPr/>
              <a:tblGrid>
                <a:gridCol w="1172094">
                  <a:extLst>
                    <a:ext uri="{9D8B030D-6E8A-4147-A177-3AD203B41FA5}">
                      <a16:colId xmlns:a16="http://schemas.microsoft.com/office/drawing/2014/main" val="4175107260"/>
                    </a:ext>
                  </a:extLst>
                </a:gridCol>
                <a:gridCol w="603364">
                  <a:extLst>
                    <a:ext uri="{9D8B030D-6E8A-4147-A177-3AD203B41FA5}">
                      <a16:colId xmlns:a16="http://schemas.microsoft.com/office/drawing/2014/main" val="4062192424"/>
                    </a:ext>
                  </a:extLst>
                </a:gridCol>
                <a:gridCol w="603364">
                  <a:extLst>
                    <a:ext uri="{9D8B030D-6E8A-4147-A177-3AD203B41FA5}">
                      <a16:colId xmlns:a16="http://schemas.microsoft.com/office/drawing/2014/main" val="334990860"/>
                    </a:ext>
                  </a:extLst>
                </a:gridCol>
                <a:gridCol w="603364">
                  <a:extLst>
                    <a:ext uri="{9D8B030D-6E8A-4147-A177-3AD203B41FA5}">
                      <a16:colId xmlns:a16="http://schemas.microsoft.com/office/drawing/2014/main" val="551181909"/>
                    </a:ext>
                  </a:extLst>
                </a:gridCol>
                <a:gridCol w="603364">
                  <a:extLst>
                    <a:ext uri="{9D8B030D-6E8A-4147-A177-3AD203B41FA5}">
                      <a16:colId xmlns:a16="http://schemas.microsoft.com/office/drawing/2014/main" val="706182075"/>
                    </a:ext>
                  </a:extLst>
                </a:gridCol>
              </a:tblGrid>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100" b="1" i="0" u="none" strike="noStrike" dirty="0">
                          <a:solidFill>
                            <a:srgbClr val="000000"/>
                          </a:solidFill>
                          <a:effectLst/>
                          <a:latin typeface="Calibri" panose="020F0502020204030204" pitchFamily="34" charset="0"/>
                        </a:rPr>
                        <a:t>NE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MW</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SO</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WE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7478836"/>
                  </a:ext>
                </a:extLst>
              </a:tr>
              <a:tr h="190500">
                <a:tc>
                  <a:txBody>
                    <a:bodyPr/>
                    <a:lstStyle/>
                    <a:p>
                      <a:pPr algn="l" fontAlgn="ctr"/>
                      <a:r>
                        <a:rPr lang="en-US" sz="1100" b="1" i="0" u="none" strike="noStrike" dirty="0" smtClean="0">
                          <a:solidFill>
                            <a:srgbClr val="000000"/>
                          </a:solidFill>
                          <a:effectLst/>
                          <a:latin typeface="Calibri" panose="020F0502020204030204" pitchFamily="34" charset="0"/>
                        </a:rPr>
                        <a:t>R-squared</a:t>
                      </a:r>
                      <a:r>
                        <a:rPr lang="en-US" sz="1100" b="1" i="0" u="none" strike="noStrike" baseline="0" dirty="0" smtClean="0">
                          <a:solidFill>
                            <a:srgbClr val="000000"/>
                          </a:solidFill>
                          <a:effectLst/>
                          <a:latin typeface="Calibri" panose="020F0502020204030204" pitchFamily="34" charset="0"/>
                        </a:rPr>
                        <a:t> Value:</a:t>
                      </a:r>
                      <a:endParaRPr lang="en-US" sz="11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r>
                        <a:rPr lang="en-US" sz="1100" b="0" i="0" u="none" strike="noStrike" dirty="0" smtClean="0">
                          <a:solidFill>
                            <a:srgbClr val="000000"/>
                          </a:solidFill>
                          <a:effectLst/>
                          <a:latin typeface="Calibri" panose="020F0502020204030204" pitchFamily="34" charset="0"/>
                        </a:rPr>
                        <a:t>7%</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dirty="0" smtClean="0">
                          <a:solidFill>
                            <a:srgbClr val="000000"/>
                          </a:solidFill>
                          <a:effectLst/>
                          <a:latin typeface="Calibri" panose="020F0502020204030204" pitchFamily="34" charset="0"/>
                        </a:rPr>
                        <a:t>56%</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dirty="0" smtClean="0">
                          <a:solidFill>
                            <a:srgbClr val="000000"/>
                          </a:solidFill>
                          <a:effectLst/>
                          <a:latin typeface="Calibri" panose="020F0502020204030204" pitchFamily="34" charset="0"/>
                        </a:rPr>
                        <a:t>37%</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dirty="0" smtClean="0">
                          <a:solidFill>
                            <a:srgbClr val="000000"/>
                          </a:solidFill>
                          <a:effectLst/>
                          <a:latin typeface="Calibri" panose="020F0502020204030204" pitchFamily="34" charset="0"/>
                        </a:rPr>
                        <a:t>20%</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64113976"/>
                  </a:ext>
                </a:extLst>
              </a:tr>
            </a:tbl>
          </a:graphicData>
        </a:graphic>
      </p:graphicFrame>
      <p:cxnSp>
        <p:nvCxnSpPr>
          <p:cNvPr id="13" name="Straight Connector 12"/>
          <p:cNvCxnSpPr/>
          <p:nvPr/>
        </p:nvCxnSpPr>
        <p:spPr>
          <a:xfrm flipV="1">
            <a:off x="559239" y="1967853"/>
            <a:ext cx="796817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559239" y="1347173"/>
            <a:ext cx="796817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1215" y="2064766"/>
            <a:ext cx="3182112" cy="212140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0108" y="2064766"/>
            <a:ext cx="3182112" cy="212140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1215" y="4242536"/>
            <a:ext cx="3182112" cy="2121408"/>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0108" y="4242536"/>
            <a:ext cx="3182112" cy="2121408"/>
          </a:xfrm>
          <a:prstGeom prst="rect">
            <a:avLst/>
          </a:prstGeom>
        </p:spPr>
      </p:pic>
    </p:spTree>
    <p:extLst>
      <p:ext uri="{BB962C8B-B14F-4D97-AF65-F5344CB8AC3E}">
        <p14:creationId xmlns:p14="http://schemas.microsoft.com/office/powerpoint/2010/main" val="3309367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V="1">
            <a:off x="518160" y="667787"/>
            <a:ext cx="7968176"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35032" y="191193"/>
            <a:ext cx="1447832" cy="400110"/>
          </a:xfrm>
          <a:prstGeom prst="rect">
            <a:avLst/>
          </a:prstGeom>
          <a:noFill/>
        </p:spPr>
        <p:txBody>
          <a:bodyPr wrap="none" rtlCol="0">
            <a:spAutoFit/>
          </a:bodyPr>
          <a:lstStyle/>
          <a:p>
            <a:r>
              <a:rPr lang="en-US" sz="2000" b="1" dirty="0" smtClean="0"/>
              <a:t>Conclusions</a:t>
            </a:r>
            <a:endParaRPr lang="en-US" sz="2000" b="1" dirty="0"/>
          </a:p>
        </p:txBody>
      </p:sp>
      <p:sp>
        <p:nvSpPr>
          <p:cNvPr id="4" name="TextBox 3"/>
          <p:cNvSpPr txBox="1"/>
          <p:nvPr/>
        </p:nvSpPr>
        <p:spPr>
          <a:xfrm>
            <a:off x="518160" y="993289"/>
            <a:ext cx="7968176" cy="4401205"/>
          </a:xfrm>
          <a:prstGeom prst="rect">
            <a:avLst/>
          </a:prstGeom>
          <a:noFill/>
        </p:spPr>
        <p:txBody>
          <a:bodyPr wrap="square" rtlCol="0">
            <a:spAutoFit/>
          </a:bodyPr>
          <a:lstStyle/>
          <a:p>
            <a:pPr marL="285750" indent="-285750">
              <a:buFont typeface="Arial" panose="020B0604020202020204" pitchFamily="34" charset="0"/>
              <a:buChar char="•"/>
            </a:pPr>
            <a:r>
              <a:rPr lang="en-US" sz="1600" b="1" dirty="0" smtClean="0">
                <a:solidFill>
                  <a:schemeClr val="accent5"/>
                </a:solidFill>
              </a:rPr>
              <a:t>There are relationships between home sales across the country and different weather patterns.</a:t>
            </a:r>
          </a:p>
          <a:p>
            <a:endParaRPr lang="en-US" sz="1400" dirty="0"/>
          </a:p>
          <a:p>
            <a:pPr marL="800100" lvl="1" indent="-342900">
              <a:buAutoNum type="arabicPeriod"/>
            </a:pPr>
            <a:r>
              <a:rPr lang="en-US" sz="1300" dirty="0" smtClean="0"/>
              <a:t>Across all four regions, home </a:t>
            </a:r>
            <a:r>
              <a:rPr lang="en-US" sz="1300" dirty="0"/>
              <a:t>sales are higher </a:t>
            </a:r>
            <a:r>
              <a:rPr lang="en-US" sz="1300" dirty="0" smtClean="0"/>
              <a:t>in when temperatures are higher (i.e., in the summer months).  Temperature has the strongest relationship with home sales and has an impact on trends seen with the other weather variables.</a:t>
            </a:r>
          </a:p>
          <a:p>
            <a:pPr marL="800100" lvl="1" indent="-342900">
              <a:buAutoNum type="arabicPeriod"/>
            </a:pPr>
            <a:endParaRPr lang="en-US" sz="1300" dirty="0" smtClean="0"/>
          </a:p>
          <a:p>
            <a:pPr marL="800100" lvl="1" indent="-342900">
              <a:buAutoNum type="arabicPeriod"/>
            </a:pPr>
            <a:r>
              <a:rPr lang="en-US" sz="1300" dirty="0" smtClean="0"/>
              <a:t>The relationship between home sales and humidity level differs by region:</a:t>
            </a:r>
          </a:p>
          <a:p>
            <a:pPr marL="1257300" lvl="2" indent="-342900">
              <a:buFont typeface="Wingdings" panose="05000000000000000000" pitchFamily="2" charset="2"/>
              <a:buChar char="ü"/>
            </a:pPr>
            <a:r>
              <a:rPr lang="en-US" sz="1300" dirty="0" smtClean="0"/>
              <a:t>In the West, home sales are higher when humidity is lower since the summer months tend to have lower humidity levels.  The same relationship also exists in the Midwest.</a:t>
            </a:r>
          </a:p>
          <a:p>
            <a:pPr marL="1257300" lvl="2" indent="-342900">
              <a:buFont typeface="Wingdings" panose="05000000000000000000" pitchFamily="2" charset="2"/>
              <a:buChar char="ü"/>
            </a:pPr>
            <a:r>
              <a:rPr lang="en-US" sz="1300" dirty="0" smtClean="0"/>
              <a:t>In the South, humidity does not vary a lot during the year so humidity levels are not related to home sales.</a:t>
            </a:r>
          </a:p>
          <a:p>
            <a:pPr marL="1257300" lvl="2" indent="-342900">
              <a:buFont typeface="Wingdings" panose="05000000000000000000" pitchFamily="2" charset="2"/>
              <a:buChar char="ü"/>
            </a:pPr>
            <a:r>
              <a:rPr lang="en-US" sz="1300" dirty="0" smtClean="0"/>
              <a:t>In the Northeast, home sales are actually higher when humidity is higher but the relationship is fairly weak.</a:t>
            </a:r>
          </a:p>
          <a:p>
            <a:pPr marL="1257300" lvl="2" indent="-342900">
              <a:buFont typeface="Wingdings" panose="05000000000000000000" pitchFamily="2" charset="2"/>
              <a:buChar char="ü"/>
            </a:pPr>
            <a:endParaRPr lang="en-US" sz="1300" dirty="0"/>
          </a:p>
          <a:p>
            <a:pPr marL="800100" lvl="1" indent="-342900">
              <a:buAutoNum type="arabicPeriod"/>
            </a:pPr>
            <a:r>
              <a:rPr lang="en-US" sz="1300" dirty="0"/>
              <a:t>H</a:t>
            </a:r>
            <a:r>
              <a:rPr lang="en-US" sz="1300" dirty="0" smtClean="0"/>
              <a:t>ome </a:t>
            </a:r>
            <a:r>
              <a:rPr lang="en-US" sz="1300" dirty="0"/>
              <a:t>sales </a:t>
            </a:r>
            <a:r>
              <a:rPr lang="en-US" sz="1300" dirty="0" smtClean="0"/>
              <a:t>are higher when precipitation is higher for most regions (Northeast, Midwest, South) as the amount of precipitation is higher in the summer months, when home sales are higher.</a:t>
            </a:r>
          </a:p>
          <a:p>
            <a:pPr marL="1257300" lvl="2" indent="-342900">
              <a:buFont typeface="Wingdings" panose="05000000000000000000" pitchFamily="2" charset="2"/>
              <a:buChar char="ü"/>
            </a:pPr>
            <a:r>
              <a:rPr lang="en-US" sz="1300" dirty="0" smtClean="0"/>
              <a:t>The exception is the West region which has low precipitation levels in the summer months.</a:t>
            </a:r>
          </a:p>
          <a:p>
            <a:pPr marL="800100" lvl="1" indent="-342900">
              <a:buAutoNum type="arabicPeriod"/>
            </a:pPr>
            <a:endParaRPr lang="en-US" sz="1300" dirty="0"/>
          </a:p>
          <a:p>
            <a:pPr marL="800100" lvl="1" indent="-342900">
              <a:buAutoNum type="arabicPeriod"/>
            </a:pPr>
            <a:r>
              <a:rPr lang="en-US" sz="1300" dirty="0"/>
              <a:t>Home sales are </a:t>
            </a:r>
            <a:r>
              <a:rPr lang="en-US" sz="1300" dirty="0" smtClean="0"/>
              <a:t>higher </a:t>
            </a:r>
            <a:r>
              <a:rPr lang="en-US" sz="1300" dirty="0"/>
              <a:t>when cloud cover is lower </a:t>
            </a:r>
            <a:r>
              <a:rPr lang="en-US" sz="1300" dirty="0" smtClean="0"/>
              <a:t>as it tends to be sunnier in the summer months; the relationship is stronger in some regions and weaker in others.</a:t>
            </a:r>
            <a:endParaRPr lang="en-US" sz="1300" dirty="0"/>
          </a:p>
        </p:txBody>
      </p:sp>
    </p:spTree>
    <p:extLst>
      <p:ext uri="{BB962C8B-B14F-4D97-AF65-F5344CB8AC3E}">
        <p14:creationId xmlns:p14="http://schemas.microsoft.com/office/powerpoint/2010/main" val="167068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V="1">
            <a:off x="518160" y="667787"/>
            <a:ext cx="7968176"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35032" y="191193"/>
            <a:ext cx="2969146" cy="400110"/>
          </a:xfrm>
          <a:prstGeom prst="rect">
            <a:avLst/>
          </a:prstGeom>
          <a:noFill/>
        </p:spPr>
        <p:txBody>
          <a:bodyPr wrap="none" rtlCol="0">
            <a:spAutoFit/>
          </a:bodyPr>
          <a:lstStyle/>
          <a:p>
            <a:r>
              <a:rPr lang="en-US" sz="2000" b="1" dirty="0" smtClean="0"/>
              <a:t>What Would We Do Next?</a:t>
            </a:r>
            <a:endParaRPr lang="en-US" sz="2000" b="1" dirty="0"/>
          </a:p>
        </p:txBody>
      </p:sp>
      <p:sp>
        <p:nvSpPr>
          <p:cNvPr id="4" name="TextBox 3"/>
          <p:cNvSpPr txBox="1"/>
          <p:nvPr/>
        </p:nvSpPr>
        <p:spPr>
          <a:xfrm>
            <a:off x="518160" y="993289"/>
            <a:ext cx="7968176" cy="2262158"/>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dirty="0" smtClean="0"/>
              <a:t>Look </a:t>
            </a:r>
            <a:r>
              <a:rPr lang="en-US" sz="1400" dirty="0"/>
              <a:t>at the regions at a more granular level using the 9 </a:t>
            </a:r>
            <a:r>
              <a:rPr lang="en-US" sz="1400" dirty="0" smtClean="0"/>
              <a:t>US Census Regions</a:t>
            </a:r>
            <a:endParaRPr lang="en-US" sz="1400" dirty="0"/>
          </a:p>
          <a:p>
            <a:pPr marL="742950" lvl="1" indent="-285750">
              <a:buSzPct val="85000"/>
              <a:buFont typeface="Courier New" panose="02070309020205020404" pitchFamily="49" charset="0"/>
              <a:buChar char="o"/>
            </a:pPr>
            <a:r>
              <a:rPr lang="en-US" sz="1300" dirty="0"/>
              <a:t>The Northeast Region had very flat home sales in comparison to the other regions so perhaps breaking it up into the two smaller regions (Middle Atlantic and New England) would show some differences</a:t>
            </a:r>
          </a:p>
          <a:p>
            <a:pPr marL="742950" lvl="1" indent="-285750">
              <a:buSzPct val="85000"/>
              <a:buFont typeface="Courier New" panose="02070309020205020404" pitchFamily="49" charset="0"/>
              <a:buChar char="o"/>
            </a:pPr>
            <a:r>
              <a:rPr lang="en-US" sz="1300" dirty="0"/>
              <a:t>The South and West regions are very large so breaking both of these regions into the smaller region segments could yield some interesting differences</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Do more complex analysis/modeling which will consider the relationships between the different weather variables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Incorporate </a:t>
            </a:r>
            <a:r>
              <a:rPr lang="en-US" sz="1400" dirty="0"/>
              <a:t>other variables besides weather that could impact home sales at different times of the year</a:t>
            </a:r>
          </a:p>
        </p:txBody>
      </p:sp>
    </p:spTree>
    <p:extLst>
      <p:ext uri="{BB962C8B-B14F-4D97-AF65-F5344CB8AC3E}">
        <p14:creationId xmlns:p14="http://schemas.microsoft.com/office/powerpoint/2010/main" val="2245405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dirty="0" smtClean="0"/>
              <a:t>Q &amp; A</a:t>
            </a:r>
            <a:endParaRPr lang="en-US" sz="5400" b="1" dirty="0"/>
          </a:p>
        </p:txBody>
      </p:sp>
    </p:spTree>
    <p:extLst>
      <p:ext uri="{BB962C8B-B14F-4D97-AF65-F5344CB8AC3E}">
        <p14:creationId xmlns:p14="http://schemas.microsoft.com/office/powerpoint/2010/main" val="2173782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V="1">
            <a:off x="518160" y="667787"/>
            <a:ext cx="7968176"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35032" y="191193"/>
            <a:ext cx="1895071" cy="400110"/>
          </a:xfrm>
          <a:prstGeom prst="rect">
            <a:avLst/>
          </a:prstGeom>
          <a:noFill/>
        </p:spPr>
        <p:txBody>
          <a:bodyPr wrap="none" rtlCol="0">
            <a:spAutoFit/>
          </a:bodyPr>
          <a:lstStyle/>
          <a:p>
            <a:r>
              <a:rPr lang="en-US" sz="2000" b="1" dirty="0" smtClean="0"/>
              <a:t>Our Hypotheses</a:t>
            </a:r>
            <a:endParaRPr lang="en-US" sz="2000" b="1" dirty="0"/>
          </a:p>
        </p:txBody>
      </p:sp>
      <p:sp>
        <p:nvSpPr>
          <p:cNvPr id="4" name="TextBox 3"/>
          <p:cNvSpPr txBox="1"/>
          <p:nvPr/>
        </p:nvSpPr>
        <p:spPr>
          <a:xfrm>
            <a:off x="518160" y="993289"/>
            <a:ext cx="7968176" cy="4555093"/>
          </a:xfrm>
          <a:prstGeom prst="rect">
            <a:avLst/>
          </a:prstGeom>
          <a:noFill/>
        </p:spPr>
        <p:txBody>
          <a:bodyPr wrap="square" rtlCol="0">
            <a:spAutoFit/>
          </a:bodyPr>
          <a:lstStyle/>
          <a:p>
            <a:pPr marL="285750" indent="-285750">
              <a:buFont typeface="Arial" panose="020B0604020202020204" pitchFamily="34" charset="0"/>
              <a:buChar char="•"/>
            </a:pPr>
            <a:r>
              <a:rPr lang="en-US" sz="1600" b="1" dirty="0" smtClean="0"/>
              <a:t>Core Hypothesis:  </a:t>
            </a:r>
            <a:r>
              <a:rPr lang="en-US" sz="1600" b="1" dirty="0" smtClean="0">
                <a:solidFill>
                  <a:schemeClr val="accent5"/>
                </a:solidFill>
              </a:rPr>
              <a:t>There is a relationship between home sales across the country and specific weather patterns.</a:t>
            </a:r>
          </a:p>
          <a:p>
            <a:pPr marL="285750" indent="-285750">
              <a:buFont typeface="Arial" panose="020B0604020202020204" pitchFamily="34" charset="0"/>
              <a:buChar char="•"/>
            </a:pPr>
            <a:endParaRPr lang="en-US" sz="1600" b="1" dirty="0">
              <a:solidFill>
                <a:schemeClr val="accent5"/>
              </a:solidFill>
            </a:endParaRPr>
          </a:p>
          <a:p>
            <a:pPr marL="285750" indent="-285750">
              <a:buFont typeface="Arial" panose="020B0604020202020204" pitchFamily="34" charset="0"/>
              <a:buChar char="•"/>
            </a:pPr>
            <a:r>
              <a:rPr lang="en-US" sz="1400" dirty="0" smtClean="0"/>
              <a:t>We chose to look at four key weather variables:  temperature, humidity levels, amount of precipitation, and amount of cloud cover, to answer the following questions:</a:t>
            </a:r>
          </a:p>
          <a:p>
            <a:pPr marL="285750" indent="-285750">
              <a:buFont typeface="Arial" panose="020B0604020202020204" pitchFamily="34" charset="0"/>
              <a:buChar char="•"/>
            </a:pPr>
            <a:endParaRPr lang="en-US" sz="1400" dirty="0"/>
          </a:p>
          <a:p>
            <a:pPr marL="800100" lvl="1" indent="-342900">
              <a:buAutoNum type="arabicPeriod"/>
            </a:pPr>
            <a:r>
              <a:rPr lang="en-US" sz="1300" dirty="0" smtClean="0"/>
              <a:t>Home sales are higher in warmer months (i.e., summer rather than winter)</a:t>
            </a:r>
          </a:p>
          <a:p>
            <a:pPr marL="800100" lvl="1" indent="-342900">
              <a:buAutoNum type="arabicPeriod"/>
            </a:pPr>
            <a:r>
              <a:rPr lang="en-US" sz="1300" dirty="0" smtClean="0"/>
              <a:t>Home sales are higher in less humid weather</a:t>
            </a:r>
          </a:p>
          <a:p>
            <a:pPr marL="800100" lvl="1" indent="-342900">
              <a:buAutoNum type="arabicPeriod"/>
            </a:pPr>
            <a:r>
              <a:rPr lang="en-US" sz="1300" dirty="0" smtClean="0"/>
              <a:t>Home sales are higher when precipitation is lower (i.e., more snow in winter = less home sales)</a:t>
            </a:r>
          </a:p>
          <a:p>
            <a:pPr marL="800100" lvl="1" indent="-342900">
              <a:buAutoNum type="arabicPeriod"/>
            </a:pPr>
            <a:r>
              <a:rPr lang="en-US" sz="1300" dirty="0" smtClean="0"/>
              <a:t>Home sales are higher when cloud cover is lower (i.e., more home sales in summer than winter)</a:t>
            </a:r>
          </a:p>
          <a:p>
            <a:pPr marL="800100" lvl="1" indent="-342900">
              <a:buAutoNum type="arabicPeriod"/>
            </a:pPr>
            <a:endParaRPr lang="en-US" sz="1400" dirty="0"/>
          </a:p>
          <a:p>
            <a:pPr marL="800100" lvl="1" indent="-342900">
              <a:buAutoNum type="arabicPeriod"/>
            </a:pPr>
            <a:endParaRPr lang="en-US" sz="1400" dirty="0" smtClean="0"/>
          </a:p>
          <a:p>
            <a:pPr marL="342900" indent="-342900">
              <a:buFont typeface="Arial" panose="020B0604020202020204" pitchFamily="34" charset="0"/>
              <a:buChar char="•"/>
            </a:pPr>
            <a:r>
              <a:rPr lang="en-US" sz="1400" dirty="0" smtClean="0"/>
              <a:t>With the data we collected and resulting analysis, we were able to answer each of our questions and had some interesting conclusions.</a:t>
            </a:r>
          </a:p>
          <a:p>
            <a:pPr marL="285750" indent="-285750">
              <a:buFont typeface="Arial" panose="020B0604020202020204" pitchFamily="34" charset="0"/>
              <a:buChar char="•"/>
            </a:pPr>
            <a:endParaRPr lang="en-US" sz="1400" dirty="0"/>
          </a:p>
          <a:p>
            <a:pPr marL="800100" lvl="1" indent="-342900">
              <a:buAutoNum type="arabicPeriod"/>
            </a:pPr>
            <a:r>
              <a:rPr lang="en-US" sz="1300" dirty="0" smtClean="0"/>
              <a:t>We confirmed that home </a:t>
            </a:r>
            <a:r>
              <a:rPr lang="en-US" sz="1300" dirty="0"/>
              <a:t>sales are higher in warmer </a:t>
            </a:r>
            <a:r>
              <a:rPr lang="en-US" sz="1300" dirty="0" smtClean="0"/>
              <a:t>months</a:t>
            </a:r>
          </a:p>
          <a:p>
            <a:pPr marL="800100" lvl="1" indent="-342900">
              <a:buAutoNum type="arabicPeriod"/>
            </a:pPr>
            <a:r>
              <a:rPr lang="en-US" sz="1300" dirty="0" smtClean="0"/>
              <a:t>While home sales are generally higher in less humid weather, this is really dependent on region</a:t>
            </a:r>
            <a:endParaRPr lang="en-US" sz="1300" dirty="0"/>
          </a:p>
          <a:p>
            <a:pPr marL="800100" lvl="1" indent="-342900">
              <a:buAutoNum type="arabicPeriod"/>
            </a:pPr>
            <a:r>
              <a:rPr lang="en-US" sz="1300" dirty="0" smtClean="0"/>
              <a:t>We learned that home </a:t>
            </a:r>
            <a:r>
              <a:rPr lang="en-US" sz="1300" dirty="0"/>
              <a:t>sales </a:t>
            </a:r>
            <a:r>
              <a:rPr lang="en-US" sz="1300" dirty="0" smtClean="0"/>
              <a:t>actually tend to be higher when precipitation is higher; the amount of precipitation appears to be driven by rainfall amounts (not snowfall) and the summer months have higher precipitation; the West region is the one exception</a:t>
            </a:r>
            <a:endParaRPr lang="en-US" sz="1300" dirty="0"/>
          </a:p>
          <a:p>
            <a:pPr marL="800100" lvl="1" indent="-342900">
              <a:buAutoNum type="arabicPeriod"/>
            </a:pPr>
            <a:r>
              <a:rPr lang="en-US" sz="1300" dirty="0"/>
              <a:t>Home sales are </a:t>
            </a:r>
            <a:r>
              <a:rPr lang="en-US" sz="1300" dirty="0" smtClean="0"/>
              <a:t>higher </a:t>
            </a:r>
            <a:r>
              <a:rPr lang="en-US" sz="1300" dirty="0"/>
              <a:t>when cloud cover is lower </a:t>
            </a:r>
            <a:r>
              <a:rPr lang="en-US" sz="1300" dirty="0" smtClean="0"/>
              <a:t>(less cloudy in the summer months)</a:t>
            </a:r>
            <a:endParaRPr lang="en-US" sz="1300" dirty="0"/>
          </a:p>
        </p:txBody>
      </p:sp>
    </p:spTree>
    <p:extLst>
      <p:ext uri="{BB962C8B-B14F-4D97-AF65-F5344CB8AC3E}">
        <p14:creationId xmlns:p14="http://schemas.microsoft.com/office/powerpoint/2010/main" val="183800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V="1">
            <a:off x="518160" y="667787"/>
            <a:ext cx="7968176"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35032" y="191193"/>
            <a:ext cx="3161699" cy="400110"/>
          </a:xfrm>
          <a:prstGeom prst="rect">
            <a:avLst/>
          </a:prstGeom>
          <a:noFill/>
        </p:spPr>
        <p:txBody>
          <a:bodyPr wrap="none" rtlCol="0">
            <a:spAutoFit/>
          </a:bodyPr>
          <a:lstStyle/>
          <a:p>
            <a:r>
              <a:rPr lang="en-US" sz="2000" b="1" dirty="0" smtClean="0"/>
              <a:t>Data Sources and Extraction</a:t>
            </a:r>
            <a:endParaRPr lang="en-US" sz="2000" b="1" dirty="0"/>
          </a:p>
        </p:txBody>
      </p:sp>
      <p:sp>
        <p:nvSpPr>
          <p:cNvPr id="4" name="TextBox 3"/>
          <p:cNvSpPr txBox="1"/>
          <p:nvPr/>
        </p:nvSpPr>
        <p:spPr>
          <a:xfrm>
            <a:off x="558213" y="815797"/>
            <a:ext cx="7928123" cy="569387"/>
          </a:xfrm>
          <a:prstGeom prst="rect">
            <a:avLst/>
          </a:prstGeom>
          <a:noFill/>
        </p:spPr>
        <p:txBody>
          <a:bodyPr wrap="square" rtlCol="0">
            <a:spAutoFit/>
          </a:bodyPr>
          <a:lstStyle/>
          <a:p>
            <a:pPr marL="285750" indent="-285750">
              <a:buFont typeface="Arial" panose="020B0604020202020204" pitchFamily="34" charset="0"/>
              <a:buChar char="•"/>
            </a:pPr>
            <a:r>
              <a:rPr lang="en-US" sz="1400" b="1" dirty="0" smtClean="0"/>
              <a:t>To answer our hypothesis, the following data sources were used:</a:t>
            </a:r>
          </a:p>
          <a:p>
            <a:pPr lvl="1">
              <a:spcBef>
                <a:spcPts val="600"/>
              </a:spcBef>
            </a:pPr>
            <a:endParaRPr lang="en-US" sz="12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392" y="1254015"/>
            <a:ext cx="1861185" cy="55835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467" y="1864772"/>
            <a:ext cx="2600688" cy="771633"/>
          </a:xfrm>
          <a:prstGeom prst="rect">
            <a:avLst/>
          </a:prstGeom>
        </p:spPr>
      </p:pic>
      <p:sp>
        <p:nvSpPr>
          <p:cNvPr id="7" name="TextBox 6"/>
          <p:cNvSpPr txBox="1"/>
          <p:nvPr/>
        </p:nvSpPr>
        <p:spPr>
          <a:xfrm>
            <a:off x="3262620" y="2019755"/>
            <a:ext cx="4268711" cy="461665"/>
          </a:xfrm>
          <a:prstGeom prst="rect">
            <a:avLst/>
          </a:prstGeom>
          <a:noFill/>
        </p:spPr>
        <p:txBody>
          <a:bodyPr wrap="square" rtlCol="0">
            <a:spAutoFit/>
          </a:bodyPr>
          <a:lstStyle/>
          <a:p>
            <a:pPr lvl="1">
              <a:spcBef>
                <a:spcPts val="600"/>
              </a:spcBef>
            </a:pPr>
            <a:r>
              <a:rPr lang="en-US" sz="1200" dirty="0" smtClean="0"/>
              <a:t>The Visual Crossing Weather API provides historical weather data that can be summarized by month and year</a:t>
            </a:r>
          </a:p>
        </p:txBody>
      </p:sp>
      <p:sp>
        <p:nvSpPr>
          <p:cNvPr id="8" name="TextBox 7"/>
          <p:cNvSpPr txBox="1"/>
          <p:nvPr/>
        </p:nvSpPr>
        <p:spPr>
          <a:xfrm>
            <a:off x="3262619" y="1299620"/>
            <a:ext cx="4268711" cy="461665"/>
          </a:xfrm>
          <a:prstGeom prst="rect">
            <a:avLst/>
          </a:prstGeom>
          <a:noFill/>
        </p:spPr>
        <p:txBody>
          <a:bodyPr wrap="square" rtlCol="0">
            <a:spAutoFit/>
          </a:bodyPr>
          <a:lstStyle/>
          <a:p>
            <a:pPr lvl="1">
              <a:spcBef>
                <a:spcPts val="600"/>
              </a:spcBef>
            </a:pPr>
            <a:r>
              <a:rPr lang="en-US" sz="1200" dirty="0" smtClean="0"/>
              <a:t>Zillow releases data for new and existing home sales across the country that is NOT seasonally adjusted </a:t>
            </a:r>
          </a:p>
        </p:txBody>
      </p:sp>
      <p:sp>
        <p:nvSpPr>
          <p:cNvPr id="9" name="TextBox 8"/>
          <p:cNvSpPr txBox="1"/>
          <p:nvPr/>
        </p:nvSpPr>
        <p:spPr>
          <a:xfrm>
            <a:off x="558213" y="3054845"/>
            <a:ext cx="4063663" cy="3370153"/>
          </a:xfrm>
          <a:prstGeom prst="rect">
            <a:avLst/>
          </a:prstGeom>
          <a:noFill/>
        </p:spPr>
        <p:txBody>
          <a:bodyPr wrap="square" rtlCol="0">
            <a:spAutoFit/>
          </a:bodyPr>
          <a:lstStyle/>
          <a:p>
            <a:pPr marL="285750" indent="-285750">
              <a:buFont typeface="Arial" panose="020B0604020202020204" pitchFamily="34" charset="0"/>
              <a:buChar char="•"/>
            </a:pPr>
            <a:r>
              <a:rPr lang="en-US" sz="1400" b="1" dirty="0" smtClean="0"/>
              <a:t>Data Extractions Steps:</a:t>
            </a:r>
          </a:p>
          <a:p>
            <a:pPr marL="285750" indent="-285750">
              <a:buFont typeface="Arial" panose="020B0604020202020204" pitchFamily="34" charset="0"/>
              <a:buChar char="•"/>
            </a:pPr>
            <a:endParaRPr lang="en-US" sz="1400" dirty="0"/>
          </a:p>
          <a:p>
            <a:pPr marL="800100" lvl="1" indent="-342900">
              <a:buAutoNum type="arabicPeriod"/>
            </a:pPr>
            <a:r>
              <a:rPr lang="en-US" sz="1400" dirty="0" smtClean="0"/>
              <a:t>The Zillow data set includes sales information for over 20,000 US cities; we narrowed this to the top 1,000 most populous cities.</a:t>
            </a:r>
          </a:p>
          <a:p>
            <a:pPr marL="800100" lvl="1" indent="-342900">
              <a:buAutoNum type="arabicPeriod"/>
            </a:pPr>
            <a:endParaRPr lang="en-US" sz="1400" dirty="0"/>
          </a:p>
          <a:p>
            <a:pPr marL="800100" lvl="1" indent="-342900">
              <a:buAutoNum type="arabicPeriod"/>
            </a:pPr>
            <a:r>
              <a:rPr lang="en-US" sz="1400" dirty="0" smtClean="0"/>
              <a:t>The Zillow data was aggregated to 3 years of monthly data (2017, 2018, 2019).</a:t>
            </a:r>
          </a:p>
          <a:p>
            <a:pPr marL="800100" lvl="1" indent="-342900">
              <a:buAutoNum type="arabicPeriod"/>
            </a:pPr>
            <a:endParaRPr lang="en-US" sz="1400" dirty="0" smtClean="0"/>
          </a:p>
          <a:p>
            <a:pPr marL="800100" lvl="1" indent="-342900">
              <a:buAutoNum type="arabicPeriod"/>
            </a:pPr>
            <a:r>
              <a:rPr lang="en-US" sz="1400" dirty="0" smtClean="0"/>
              <a:t>The weather data collected from Visual Crossing was also at a monthly level combining the same three years of data.</a:t>
            </a:r>
          </a:p>
          <a:p>
            <a:pPr marL="342900" indent="-342900">
              <a:buAutoNum type="arabicPeriod"/>
            </a:pPr>
            <a:endParaRPr lang="en-US" sz="1400" dirty="0" smtClean="0"/>
          </a:p>
          <a:p>
            <a:pPr lvl="1">
              <a:spcBef>
                <a:spcPts val="600"/>
              </a:spcBef>
            </a:pPr>
            <a:endParaRPr lang="en-US" sz="1200" dirty="0" smtClean="0"/>
          </a:p>
        </p:txBody>
      </p:sp>
      <p:sp>
        <p:nvSpPr>
          <p:cNvPr id="10" name="Rectangle 9"/>
          <p:cNvSpPr/>
          <p:nvPr/>
        </p:nvSpPr>
        <p:spPr>
          <a:xfrm>
            <a:off x="5047715" y="3516797"/>
            <a:ext cx="3285038" cy="9506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t>Challenges with Zillow:  </a:t>
            </a:r>
            <a:r>
              <a:rPr lang="en-US" sz="1300" dirty="0" smtClean="0"/>
              <a:t>There was not a lot of data for less populated cities;  although Zillow collects back to 2008, there was a lot of missing data for earlier years</a:t>
            </a:r>
            <a:endParaRPr lang="en-US" sz="1300" dirty="0"/>
          </a:p>
        </p:txBody>
      </p:sp>
      <p:sp>
        <p:nvSpPr>
          <p:cNvPr id="11" name="Rectangle 10"/>
          <p:cNvSpPr/>
          <p:nvPr/>
        </p:nvSpPr>
        <p:spPr>
          <a:xfrm>
            <a:off x="5047715" y="4712273"/>
            <a:ext cx="3285038" cy="114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t>Challenges with Visual Crossing:  </a:t>
            </a:r>
            <a:r>
              <a:rPr lang="en-US" sz="1300" dirty="0" smtClean="0"/>
              <a:t>The free trial API Key allowed limited data to be pulled each day  which required splitting the data set into smaller chunks of data to use multiple keys over two days.</a:t>
            </a:r>
            <a:endParaRPr lang="en-US" sz="1300" dirty="0"/>
          </a:p>
        </p:txBody>
      </p:sp>
    </p:spTree>
    <p:extLst>
      <p:ext uri="{BB962C8B-B14F-4D97-AF65-F5344CB8AC3E}">
        <p14:creationId xmlns:p14="http://schemas.microsoft.com/office/powerpoint/2010/main" val="88420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V="1">
            <a:off x="518160" y="667787"/>
            <a:ext cx="7968176"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35032" y="191193"/>
            <a:ext cx="4059060" cy="400110"/>
          </a:xfrm>
          <a:prstGeom prst="rect">
            <a:avLst/>
          </a:prstGeom>
          <a:noFill/>
        </p:spPr>
        <p:txBody>
          <a:bodyPr wrap="none" rtlCol="0">
            <a:spAutoFit/>
          </a:bodyPr>
          <a:lstStyle/>
          <a:p>
            <a:r>
              <a:rPr lang="en-US" sz="2000" b="1" dirty="0" smtClean="0"/>
              <a:t>Data Cleaning and Initial Exploration</a:t>
            </a:r>
            <a:endParaRPr lang="en-US" sz="2000" b="1" dirty="0"/>
          </a:p>
        </p:txBody>
      </p:sp>
      <p:sp>
        <p:nvSpPr>
          <p:cNvPr id="4" name="TextBox 3"/>
          <p:cNvSpPr txBox="1"/>
          <p:nvPr/>
        </p:nvSpPr>
        <p:spPr>
          <a:xfrm>
            <a:off x="558213" y="784167"/>
            <a:ext cx="7928123" cy="2446824"/>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dirty="0" smtClean="0"/>
              <a:t>Cleaning the data brought our </a:t>
            </a:r>
            <a:r>
              <a:rPr lang="en-US" sz="1400" b="1" dirty="0" smtClean="0"/>
              <a:t>total number of cities to 922</a:t>
            </a:r>
            <a:r>
              <a:rPr lang="en-US" sz="1400" dirty="0" smtClean="0"/>
              <a:t>:</a:t>
            </a:r>
          </a:p>
          <a:p>
            <a:pPr marL="742950" lvl="1" indent="-285750">
              <a:buSzPct val="80000"/>
              <a:buFont typeface="Courier New" panose="02070309020205020404" pitchFamily="49" charset="0"/>
              <a:buChar char="o"/>
            </a:pPr>
            <a:r>
              <a:rPr lang="en-US" sz="1400" dirty="0" smtClean="0"/>
              <a:t>The Zillow data did not include data for all of the top 1,000 most populous US cities</a:t>
            </a:r>
          </a:p>
          <a:p>
            <a:pPr marL="742950" lvl="1" indent="-285750">
              <a:buSzPct val="80000"/>
              <a:buFont typeface="Courier New" panose="02070309020205020404" pitchFamily="49" charset="0"/>
              <a:buChar char="o"/>
            </a:pPr>
            <a:r>
              <a:rPr lang="en-US" sz="1400" dirty="0" smtClean="0"/>
              <a:t>Some cities did not have a full 3 years of data in our time period (2017 -2019); all cities with missing values were eliminated</a:t>
            </a:r>
          </a:p>
          <a:p>
            <a:pPr marL="742950" lvl="1" indent="-285750">
              <a:buSzPct val="80000"/>
              <a:buFont typeface="Courier New" panose="02070309020205020404" pitchFamily="49" charset="0"/>
              <a:buChar char="o"/>
            </a:pPr>
            <a:endParaRPr lang="en-US" sz="1400" dirty="0" smtClean="0"/>
          </a:p>
          <a:p>
            <a:pPr marL="285750" indent="-285750">
              <a:spcAft>
                <a:spcPts val="600"/>
              </a:spcAft>
              <a:buSzPct val="80000"/>
              <a:buFont typeface="Arial" panose="020B0604020202020204" pitchFamily="34" charset="0"/>
              <a:buChar char="•"/>
            </a:pPr>
            <a:r>
              <a:rPr lang="en-US" sz="1400" dirty="0" smtClean="0"/>
              <a:t>The cities were grouped into regions based on the four primary US Census region definitions:  Northeast, Midwest, South, and West</a:t>
            </a:r>
          </a:p>
          <a:p>
            <a:pPr marL="742950" lvl="1" indent="-285750">
              <a:buSzPct val="80000"/>
              <a:buFont typeface="Courier New" panose="02070309020205020404" pitchFamily="49" charset="0"/>
              <a:buChar char="o"/>
            </a:pPr>
            <a:r>
              <a:rPr lang="en-US" sz="1400" dirty="0"/>
              <a:t>Our initial data exploration showed that the monthly home sales across the twelve months was consistent (</a:t>
            </a:r>
            <a:r>
              <a:rPr lang="en-US" sz="1400" dirty="0" smtClean="0"/>
              <a:t>outliers not indicated) and aligned with the population distribution by region</a:t>
            </a:r>
            <a:endParaRPr lang="en-US" sz="1400" dirty="0"/>
          </a:p>
          <a:p>
            <a:pPr lvl="1">
              <a:spcBef>
                <a:spcPts val="600"/>
              </a:spcBef>
            </a:pPr>
            <a:endParaRPr lang="en-US" sz="1200" dirty="0" smtClean="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3109" y="4213993"/>
            <a:ext cx="3211807" cy="2430820"/>
          </a:xfrm>
          <a:prstGeom prst="rect">
            <a:avLst/>
          </a:prstGeom>
        </p:spPr>
      </p:pic>
      <p:graphicFrame>
        <p:nvGraphicFramePr>
          <p:cNvPr id="14" name="Table 13"/>
          <p:cNvGraphicFramePr>
            <a:graphicFrameLocks noGrp="1"/>
          </p:cNvGraphicFramePr>
          <p:nvPr>
            <p:extLst>
              <p:ext uri="{D42A27DB-BD31-4B8C-83A1-F6EECF244321}">
                <p14:modId xmlns:p14="http://schemas.microsoft.com/office/powerpoint/2010/main" val="584421298"/>
              </p:ext>
            </p:extLst>
          </p:nvPr>
        </p:nvGraphicFramePr>
        <p:xfrm>
          <a:off x="599642" y="3162113"/>
          <a:ext cx="7886694" cy="865614"/>
        </p:xfrm>
        <a:graphic>
          <a:graphicData uri="http://schemas.openxmlformats.org/drawingml/2006/table">
            <a:tbl>
              <a:tblPr/>
              <a:tblGrid>
                <a:gridCol w="1250330">
                  <a:extLst>
                    <a:ext uri="{9D8B030D-6E8A-4147-A177-3AD203B41FA5}">
                      <a16:colId xmlns:a16="http://schemas.microsoft.com/office/drawing/2014/main" val="310922787"/>
                    </a:ext>
                  </a:extLst>
                </a:gridCol>
                <a:gridCol w="586694">
                  <a:extLst>
                    <a:ext uri="{9D8B030D-6E8A-4147-A177-3AD203B41FA5}">
                      <a16:colId xmlns:a16="http://schemas.microsoft.com/office/drawing/2014/main" val="2551796721"/>
                    </a:ext>
                  </a:extLst>
                </a:gridCol>
                <a:gridCol w="509750">
                  <a:extLst>
                    <a:ext uri="{9D8B030D-6E8A-4147-A177-3AD203B41FA5}">
                      <a16:colId xmlns:a16="http://schemas.microsoft.com/office/drawing/2014/main" val="4014081402"/>
                    </a:ext>
                  </a:extLst>
                </a:gridCol>
                <a:gridCol w="461660">
                  <a:extLst>
                    <a:ext uri="{9D8B030D-6E8A-4147-A177-3AD203B41FA5}">
                      <a16:colId xmlns:a16="http://schemas.microsoft.com/office/drawing/2014/main" val="290838602"/>
                    </a:ext>
                  </a:extLst>
                </a:gridCol>
                <a:gridCol w="461660">
                  <a:extLst>
                    <a:ext uri="{9D8B030D-6E8A-4147-A177-3AD203B41FA5}">
                      <a16:colId xmlns:a16="http://schemas.microsoft.com/office/drawing/2014/main" val="816575503"/>
                    </a:ext>
                  </a:extLst>
                </a:gridCol>
                <a:gridCol w="461660">
                  <a:extLst>
                    <a:ext uri="{9D8B030D-6E8A-4147-A177-3AD203B41FA5}">
                      <a16:colId xmlns:a16="http://schemas.microsoft.com/office/drawing/2014/main" val="3786322388"/>
                    </a:ext>
                  </a:extLst>
                </a:gridCol>
                <a:gridCol w="461660">
                  <a:extLst>
                    <a:ext uri="{9D8B030D-6E8A-4147-A177-3AD203B41FA5}">
                      <a16:colId xmlns:a16="http://schemas.microsoft.com/office/drawing/2014/main" val="1223222131"/>
                    </a:ext>
                  </a:extLst>
                </a:gridCol>
                <a:gridCol w="461660">
                  <a:extLst>
                    <a:ext uri="{9D8B030D-6E8A-4147-A177-3AD203B41FA5}">
                      <a16:colId xmlns:a16="http://schemas.microsoft.com/office/drawing/2014/main" val="410634103"/>
                    </a:ext>
                  </a:extLst>
                </a:gridCol>
                <a:gridCol w="461660">
                  <a:extLst>
                    <a:ext uri="{9D8B030D-6E8A-4147-A177-3AD203B41FA5}">
                      <a16:colId xmlns:a16="http://schemas.microsoft.com/office/drawing/2014/main" val="149459137"/>
                    </a:ext>
                  </a:extLst>
                </a:gridCol>
                <a:gridCol w="461660">
                  <a:extLst>
                    <a:ext uri="{9D8B030D-6E8A-4147-A177-3AD203B41FA5}">
                      <a16:colId xmlns:a16="http://schemas.microsoft.com/office/drawing/2014/main" val="3895733188"/>
                    </a:ext>
                  </a:extLst>
                </a:gridCol>
                <a:gridCol w="461660">
                  <a:extLst>
                    <a:ext uri="{9D8B030D-6E8A-4147-A177-3AD203B41FA5}">
                      <a16:colId xmlns:a16="http://schemas.microsoft.com/office/drawing/2014/main" val="2110540150"/>
                    </a:ext>
                  </a:extLst>
                </a:gridCol>
                <a:gridCol w="461660">
                  <a:extLst>
                    <a:ext uri="{9D8B030D-6E8A-4147-A177-3AD203B41FA5}">
                      <a16:colId xmlns:a16="http://schemas.microsoft.com/office/drawing/2014/main" val="3785434947"/>
                    </a:ext>
                  </a:extLst>
                </a:gridCol>
                <a:gridCol w="461660">
                  <a:extLst>
                    <a:ext uri="{9D8B030D-6E8A-4147-A177-3AD203B41FA5}">
                      <a16:colId xmlns:a16="http://schemas.microsoft.com/office/drawing/2014/main" val="1605385121"/>
                    </a:ext>
                  </a:extLst>
                </a:gridCol>
                <a:gridCol w="461660">
                  <a:extLst>
                    <a:ext uri="{9D8B030D-6E8A-4147-A177-3AD203B41FA5}">
                      <a16:colId xmlns:a16="http://schemas.microsoft.com/office/drawing/2014/main" val="759672115"/>
                    </a:ext>
                  </a:extLst>
                </a:gridCol>
                <a:gridCol w="461660">
                  <a:extLst>
                    <a:ext uri="{9D8B030D-6E8A-4147-A177-3AD203B41FA5}">
                      <a16:colId xmlns:a16="http://schemas.microsoft.com/office/drawing/2014/main" val="226014988"/>
                    </a:ext>
                  </a:extLst>
                </a:gridCol>
              </a:tblGrid>
              <a:tr h="144269">
                <a:tc>
                  <a:txBody>
                    <a:bodyPr/>
                    <a:lstStyle/>
                    <a:p>
                      <a:pPr algn="l" fontAlgn="b"/>
                      <a:r>
                        <a:rPr lang="en-US" sz="800" b="1" i="0" u="none" strike="noStrike">
                          <a:solidFill>
                            <a:srgbClr val="C00000"/>
                          </a:solidFill>
                          <a:effectLst/>
                          <a:latin typeface="Calibri" panose="020F0502020204030204" pitchFamily="34" charset="0"/>
                        </a:rPr>
                        <a:t>FOUR REGIONS</a:t>
                      </a:r>
                    </a:p>
                  </a:txBody>
                  <a:tcPr marL="7213" marR="7213" marT="7213" marB="0" anchor="b">
                    <a:lnL>
                      <a:noFill/>
                    </a:lnL>
                    <a:lnR>
                      <a:noFill/>
                    </a:lnR>
                    <a:lnT>
                      <a:noFill/>
                    </a:lnT>
                    <a:lnB>
                      <a:noFill/>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213" marR="7213" marT="7213"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7213" marR="7213" marT="7213" marB="0" anchor="b">
                    <a:lnL>
                      <a:noFill/>
                    </a:lnL>
                    <a:lnR>
                      <a:noFill/>
                    </a:lnR>
                    <a:lnT>
                      <a:noFill/>
                    </a:lnT>
                    <a:lnB>
                      <a:noFill/>
                    </a:lnB>
                  </a:tcPr>
                </a:tc>
                <a:tc gridSpan="12">
                  <a:txBody>
                    <a:bodyPr/>
                    <a:lstStyle/>
                    <a:p>
                      <a:pPr algn="ctr" fontAlgn="b"/>
                      <a:r>
                        <a:rPr lang="en-US" sz="800" b="1" i="0" u="none" strike="noStrike">
                          <a:solidFill>
                            <a:srgbClr val="FFFFFF"/>
                          </a:solidFill>
                          <a:effectLst/>
                          <a:latin typeface="Calibri" panose="020F0502020204030204" pitchFamily="34" charset="0"/>
                        </a:rPr>
                        <a:t>Home Sale Counts by Month</a:t>
                      </a:r>
                    </a:p>
                  </a:txBody>
                  <a:tcPr marL="7213" marR="7213" marT="7213" marB="0" anchor="b">
                    <a:lnL>
                      <a:noFill/>
                    </a:lnL>
                    <a:lnR>
                      <a:noFill/>
                    </a:lnR>
                    <a:lnT>
                      <a:noFill/>
                    </a:lnT>
                    <a:lnB>
                      <a:noFill/>
                    </a:lnB>
                    <a:solidFill>
                      <a:srgbClr val="80808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36651340"/>
                  </a:ext>
                </a:extLst>
              </a:tr>
              <a:tr h="144269">
                <a:tc>
                  <a:txBody>
                    <a:bodyPr/>
                    <a:lstStyle/>
                    <a:p>
                      <a:pPr algn="l" fontAlgn="b"/>
                      <a:endParaRPr lang="en-US" sz="800" b="0" i="0" u="none" strike="noStrike">
                        <a:solidFill>
                          <a:srgbClr val="000000"/>
                        </a:solidFill>
                        <a:effectLst/>
                        <a:latin typeface="Calibri" panose="020F0502020204030204" pitchFamily="34" charset="0"/>
                      </a:endParaRPr>
                    </a:p>
                  </a:txBody>
                  <a:tcPr marL="7213" marR="7213" marT="7213" marB="0" anchor="b">
                    <a:lnL>
                      <a:noFill/>
                    </a:lnL>
                    <a:lnR>
                      <a:noFill/>
                    </a:lnR>
                    <a:lnT>
                      <a:noFill/>
                    </a:lnT>
                    <a:lnB>
                      <a:noFill/>
                    </a:lnB>
                  </a:tcPr>
                </a:tc>
                <a:tc>
                  <a:txBody>
                    <a:bodyPr/>
                    <a:lstStyle/>
                    <a:p>
                      <a:pPr algn="ctr" fontAlgn="b"/>
                      <a:r>
                        <a:rPr lang="en-US" sz="800" b="1" i="0" u="none" strike="noStrike">
                          <a:solidFill>
                            <a:srgbClr val="000000"/>
                          </a:solidFill>
                          <a:effectLst/>
                          <a:latin typeface="Calibri" panose="020F0502020204030204" pitchFamily="34" charset="0"/>
                        </a:rPr>
                        <a:t>Population</a:t>
                      </a:r>
                    </a:p>
                  </a:txBody>
                  <a:tcPr marL="7213" marR="7213" marT="721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7213" marR="7213" marT="7213" marB="0" anchor="b">
                    <a:lnL>
                      <a:noFill/>
                    </a:lnL>
                    <a:lnR>
                      <a:noFill/>
                    </a:lnR>
                    <a:lnT>
                      <a:noFill/>
                    </a:lnT>
                    <a:lnB>
                      <a:noFill/>
                    </a:lnB>
                  </a:tcPr>
                </a:tc>
                <a:tc>
                  <a:txBody>
                    <a:bodyPr/>
                    <a:lstStyle/>
                    <a:p>
                      <a:pPr algn="ctr" fontAlgn="b"/>
                      <a:r>
                        <a:rPr lang="en-US" sz="800" b="1" i="0" u="none" strike="noStrike">
                          <a:solidFill>
                            <a:srgbClr val="000000"/>
                          </a:solidFill>
                          <a:effectLst/>
                          <a:latin typeface="Calibri" panose="020F0502020204030204" pitchFamily="34" charset="0"/>
                        </a:rPr>
                        <a:t>Jan</a:t>
                      </a:r>
                    </a:p>
                  </a:txBody>
                  <a:tcPr marL="7213" marR="7213" marT="721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Feb</a:t>
                      </a:r>
                    </a:p>
                  </a:txBody>
                  <a:tcPr marL="7213" marR="7213" marT="721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Mar</a:t>
                      </a:r>
                    </a:p>
                  </a:txBody>
                  <a:tcPr marL="7213" marR="7213" marT="721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Apr</a:t>
                      </a:r>
                    </a:p>
                  </a:txBody>
                  <a:tcPr marL="7213" marR="7213" marT="721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May</a:t>
                      </a:r>
                    </a:p>
                  </a:txBody>
                  <a:tcPr marL="7213" marR="7213" marT="721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Jun</a:t>
                      </a:r>
                    </a:p>
                  </a:txBody>
                  <a:tcPr marL="7213" marR="7213" marT="721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Jul</a:t>
                      </a:r>
                    </a:p>
                  </a:txBody>
                  <a:tcPr marL="7213" marR="7213" marT="721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Aug</a:t>
                      </a:r>
                    </a:p>
                  </a:txBody>
                  <a:tcPr marL="7213" marR="7213" marT="721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Sep</a:t>
                      </a:r>
                    </a:p>
                  </a:txBody>
                  <a:tcPr marL="7213" marR="7213" marT="721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Oct</a:t>
                      </a:r>
                    </a:p>
                  </a:txBody>
                  <a:tcPr marL="7213" marR="7213" marT="721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Nov</a:t>
                      </a:r>
                    </a:p>
                  </a:txBody>
                  <a:tcPr marL="7213" marR="7213" marT="721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Dec</a:t>
                      </a:r>
                    </a:p>
                  </a:txBody>
                  <a:tcPr marL="7213" marR="7213" marT="7213"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1604003"/>
                  </a:ext>
                </a:extLst>
              </a:tr>
              <a:tr h="144269">
                <a:tc>
                  <a:txBody>
                    <a:bodyPr/>
                    <a:lstStyle/>
                    <a:p>
                      <a:pPr algn="l" fontAlgn="ctr"/>
                      <a:r>
                        <a:rPr lang="en-US" sz="800" b="1" i="0" u="none" strike="noStrike">
                          <a:solidFill>
                            <a:srgbClr val="000000"/>
                          </a:solidFill>
                          <a:effectLst/>
                          <a:latin typeface="Calibri" panose="020F0502020204030204" pitchFamily="34" charset="0"/>
                        </a:rPr>
                        <a:t>Northeast (NE)</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15.3%</a:t>
                      </a:r>
                    </a:p>
                  </a:txBody>
                  <a:tcPr marL="7213" marR="7213" marT="72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7213" marR="7213" marT="7213" marB="0" anchor="b">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9.3%</a:t>
                      </a:r>
                    </a:p>
                  </a:txBody>
                  <a:tcPr marL="7213" marR="7213" marT="72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Calibri" panose="020F0502020204030204" pitchFamily="34" charset="0"/>
                        </a:rPr>
                        <a:t>7.9%</a:t>
                      </a:r>
                    </a:p>
                  </a:txBody>
                  <a:tcPr marL="7213" marR="7213" marT="72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Calibri" panose="020F0502020204030204" pitchFamily="34" charset="0"/>
                        </a:rPr>
                        <a:t>7.3%</a:t>
                      </a:r>
                    </a:p>
                  </a:txBody>
                  <a:tcPr marL="7213" marR="7213" marT="72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Calibri" panose="020F0502020204030204" pitchFamily="34" charset="0"/>
                        </a:rPr>
                        <a:t>7.2%</a:t>
                      </a:r>
                    </a:p>
                  </a:txBody>
                  <a:tcPr marL="7213" marR="7213" marT="72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Calibri" panose="020F0502020204030204" pitchFamily="34" charset="0"/>
                        </a:rPr>
                        <a:t>7.2%</a:t>
                      </a:r>
                    </a:p>
                  </a:txBody>
                  <a:tcPr marL="7213" marR="7213" marT="72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Calibri" panose="020F0502020204030204" pitchFamily="34" charset="0"/>
                        </a:rPr>
                        <a:t>7.6%</a:t>
                      </a:r>
                    </a:p>
                  </a:txBody>
                  <a:tcPr marL="7213" marR="7213" marT="72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Calibri" panose="020F0502020204030204" pitchFamily="34" charset="0"/>
                        </a:rPr>
                        <a:t>8.0%</a:t>
                      </a:r>
                    </a:p>
                  </a:txBody>
                  <a:tcPr marL="7213" marR="7213" marT="72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Calibri" panose="020F0502020204030204" pitchFamily="34" charset="0"/>
                        </a:rPr>
                        <a:t>8.2%</a:t>
                      </a:r>
                    </a:p>
                  </a:txBody>
                  <a:tcPr marL="7213" marR="7213" marT="72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Calibri" panose="020F0502020204030204" pitchFamily="34" charset="0"/>
                        </a:rPr>
                        <a:t>8.3%</a:t>
                      </a:r>
                    </a:p>
                  </a:txBody>
                  <a:tcPr marL="7213" marR="7213" marT="72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Calibri" panose="020F0502020204030204" pitchFamily="34" charset="0"/>
                        </a:rPr>
                        <a:t>8.3%</a:t>
                      </a:r>
                    </a:p>
                  </a:txBody>
                  <a:tcPr marL="7213" marR="7213" marT="72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Calibri" panose="020F0502020204030204" pitchFamily="34" charset="0"/>
                        </a:rPr>
                        <a:t>8.5%</a:t>
                      </a:r>
                    </a:p>
                  </a:txBody>
                  <a:tcPr marL="7213" marR="7213" marT="72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Calibri" panose="020F0502020204030204" pitchFamily="34" charset="0"/>
                        </a:rPr>
                        <a:t>8.5%</a:t>
                      </a:r>
                    </a:p>
                  </a:txBody>
                  <a:tcPr marL="7213" marR="7213" marT="7213"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843195330"/>
                  </a:ext>
                </a:extLst>
              </a:tr>
              <a:tr h="144269">
                <a:tc>
                  <a:txBody>
                    <a:bodyPr/>
                    <a:lstStyle/>
                    <a:p>
                      <a:pPr algn="l" fontAlgn="ctr"/>
                      <a:r>
                        <a:rPr lang="en-US" sz="800" b="1" i="0" u="none" strike="noStrike">
                          <a:solidFill>
                            <a:srgbClr val="000000"/>
                          </a:solidFill>
                          <a:effectLst/>
                          <a:latin typeface="Calibri" panose="020F0502020204030204" pitchFamily="34" charset="0"/>
                        </a:rPr>
                        <a:t>Midwest (MW)</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16.9%</a:t>
                      </a:r>
                    </a:p>
                  </a:txBody>
                  <a:tcPr marL="7213" marR="7213" marT="7213" marB="0" anchor="ctr">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7213" marR="7213" marT="7213" marB="0" anchor="b">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17.2%</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16.0%</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16.5%</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17.2%</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18.2%</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19.1%</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19.1%</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18.9%</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18.9%</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18.9%</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18.4%</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17.6%</a:t>
                      </a:r>
                    </a:p>
                  </a:txBody>
                  <a:tcPr marL="7213" marR="7213" marT="7213" marB="0" anchor="ctr">
                    <a:lnL>
                      <a:noFill/>
                    </a:lnL>
                    <a:lnR>
                      <a:noFill/>
                    </a:lnR>
                    <a:lnT>
                      <a:noFill/>
                    </a:lnT>
                    <a:lnB>
                      <a:noFill/>
                    </a:lnB>
                  </a:tcPr>
                </a:tc>
                <a:extLst>
                  <a:ext uri="{0D108BD9-81ED-4DB2-BD59-A6C34878D82A}">
                    <a16:rowId xmlns:a16="http://schemas.microsoft.com/office/drawing/2014/main" val="628616075"/>
                  </a:ext>
                </a:extLst>
              </a:tr>
              <a:tr h="144269">
                <a:tc>
                  <a:txBody>
                    <a:bodyPr/>
                    <a:lstStyle/>
                    <a:p>
                      <a:pPr algn="l" fontAlgn="ctr"/>
                      <a:r>
                        <a:rPr lang="en-US" sz="800" b="1" i="0" u="none" strike="noStrike">
                          <a:solidFill>
                            <a:srgbClr val="000000"/>
                          </a:solidFill>
                          <a:effectLst/>
                          <a:latin typeface="Calibri" panose="020F0502020204030204" pitchFamily="34" charset="0"/>
                        </a:rPr>
                        <a:t>South (SO)</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32.4%</a:t>
                      </a:r>
                    </a:p>
                  </a:txBody>
                  <a:tcPr marL="7213" marR="7213" marT="7213" marB="0" anchor="ctr">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7213" marR="7213" marT="7213" marB="0" anchor="b">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40.8%</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42.4%</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42.2%</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41.9%</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41.3%</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40.4%</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40.3%</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40.1%</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39.4%</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39.7%</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39.9%</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41.7%</a:t>
                      </a:r>
                    </a:p>
                  </a:txBody>
                  <a:tcPr marL="7213" marR="7213" marT="7213" marB="0" anchor="ctr">
                    <a:lnL>
                      <a:noFill/>
                    </a:lnL>
                    <a:lnR>
                      <a:noFill/>
                    </a:lnR>
                    <a:lnT>
                      <a:noFill/>
                    </a:lnT>
                    <a:lnB>
                      <a:noFill/>
                    </a:lnB>
                  </a:tcPr>
                </a:tc>
                <a:extLst>
                  <a:ext uri="{0D108BD9-81ED-4DB2-BD59-A6C34878D82A}">
                    <a16:rowId xmlns:a16="http://schemas.microsoft.com/office/drawing/2014/main" val="2551648745"/>
                  </a:ext>
                </a:extLst>
              </a:tr>
              <a:tr h="144269">
                <a:tc>
                  <a:txBody>
                    <a:bodyPr/>
                    <a:lstStyle/>
                    <a:p>
                      <a:pPr algn="l" fontAlgn="ctr"/>
                      <a:r>
                        <a:rPr lang="en-US" sz="800" b="1" i="0" u="none" strike="noStrike">
                          <a:solidFill>
                            <a:srgbClr val="000000"/>
                          </a:solidFill>
                          <a:effectLst/>
                          <a:latin typeface="Calibri" panose="020F0502020204030204" pitchFamily="34" charset="0"/>
                        </a:rPr>
                        <a:t>West (WE)</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35.4%</a:t>
                      </a:r>
                    </a:p>
                  </a:txBody>
                  <a:tcPr marL="7213" marR="7213" marT="7213" marB="0" anchor="ctr">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7213" marR="7213" marT="7213" marB="0" anchor="b">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32.6%</a:t>
                      </a:r>
                    </a:p>
                  </a:txBody>
                  <a:tcPr marL="7213" marR="7213" marT="7213"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33.8%</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34.0%</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33.7%</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33.3%</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33.0%</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32.7%</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32.8%</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33.4%</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33.1%</a:t>
                      </a:r>
                    </a:p>
                  </a:txBody>
                  <a:tcPr marL="7213" marR="7213" marT="7213"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33.2%</a:t>
                      </a:r>
                    </a:p>
                  </a:txBody>
                  <a:tcPr marL="7213" marR="7213" marT="7213"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32.2%</a:t>
                      </a:r>
                    </a:p>
                  </a:txBody>
                  <a:tcPr marL="7213" marR="7213" marT="7213" marB="0" anchor="ctr">
                    <a:lnL>
                      <a:noFill/>
                    </a:lnL>
                    <a:lnR>
                      <a:noFill/>
                    </a:lnR>
                    <a:lnT>
                      <a:noFill/>
                    </a:lnT>
                    <a:lnB>
                      <a:noFill/>
                    </a:lnB>
                  </a:tcPr>
                </a:tc>
                <a:extLst>
                  <a:ext uri="{0D108BD9-81ED-4DB2-BD59-A6C34878D82A}">
                    <a16:rowId xmlns:a16="http://schemas.microsoft.com/office/drawing/2014/main" val="719633311"/>
                  </a:ext>
                </a:extLst>
              </a:tr>
            </a:tbl>
          </a:graphicData>
        </a:graphic>
      </p:graphicFrame>
    </p:spTree>
    <p:extLst>
      <p:ext uri="{BB962C8B-B14F-4D97-AF65-F5344CB8AC3E}">
        <p14:creationId xmlns:p14="http://schemas.microsoft.com/office/powerpoint/2010/main" val="3438543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5816" y="3591096"/>
            <a:ext cx="3696059" cy="2468880"/>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649" y="3630996"/>
            <a:ext cx="3678181" cy="2478024"/>
          </a:xfrm>
          <a:prstGeom prst="rect">
            <a:avLst/>
          </a:prstGeom>
        </p:spPr>
      </p:pic>
      <p:graphicFrame>
        <p:nvGraphicFramePr>
          <p:cNvPr id="14" name="Table 13"/>
          <p:cNvGraphicFramePr>
            <a:graphicFrameLocks noGrp="1"/>
          </p:cNvGraphicFramePr>
          <p:nvPr>
            <p:extLst>
              <p:ext uri="{D42A27DB-BD31-4B8C-83A1-F6EECF244321}">
                <p14:modId xmlns:p14="http://schemas.microsoft.com/office/powerpoint/2010/main" val="3604261894"/>
              </p:ext>
            </p:extLst>
          </p:nvPr>
        </p:nvGraphicFramePr>
        <p:xfrm>
          <a:off x="2068016" y="2369556"/>
          <a:ext cx="5143500" cy="535305"/>
        </p:xfrm>
        <a:graphic>
          <a:graphicData uri="http://schemas.openxmlformats.org/drawingml/2006/table">
            <a:tbl>
              <a:tblPr/>
              <a:tblGrid>
                <a:gridCol w="1930400">
                  <a:extLst>
                    <a:ext uri="{9D8B030D-6E8A-4147-A177-3AD203B41FA5}">
                      <a16:colId xmlns:a16="http://schemas.microsoft.com/office/drawing/2014/main" val="4175107260"/>
                    </a:ext>
                  </a:extLst>
                </a:gridCol>
                <a:gridCol w="774700">
                  <a:extLst>
                    <a:ext uri="{9D8B030D-6E8A-4147-A177-3AD203B41FA5}">
                      <a16:colId xmlns:a16="http://schemas.microsoft.com/office/drawing/2014/main" val="1878616205"/>
                    </a:ext>
                  </a:extLst>
                </a:gridCol>
                <a:gridCol w="609600">
                  <a:extLst>
                    <a:ext uri="{9D8B030D-6E8A-4147-A177-3AD203B41FA5}">
                      <a16:colId xmlns:a16="http://schemas.microsoft.com/office/drawing/2014/main" val="4062192424"/>
                    </a:ext>
                  </a:extLst>
                </a:gridCol>
                <a:gridCol w="609600">
                  <a:extLst>
                    <a:ext uri="{9D8B030D-6E8A-4147-A177-3AD203B41FA5}">
                      <a16:colId xmlns:a16="http://schemas.microsoft.com/office/drawing/2014/main" val="334990860"/>
                    </a:ext>
                  </a:extLst>
                </a:gridCol>
                <a:gridCol w="609600">
                  <a:extLst>
                    <a:ext uri="{9D8B030D-6E8A-4147-A177-3AD203B41FA5}">
                      <a16:colId xmlns:a16="http://schemas.microsoft.com/office/drawing/2014/main" val="551181909"/>
                    </a:ext>
                  </a:extLst>
                </a:gridCol>
                <a:gridCol w="609600">
                  <a:extLst>
                    <a:ext uri="{9D8B030D-6E8A-4147-A177-3AD203B41FA5}">
                      <a16:colId xmlns:a16="http://schemas.microsoft.com/office/drawing/2014/main" val="706182075"/>
                    </a:ext>
                  </a:extLst>
                </a:gridCol>
              </a:tblGrid>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100" b="1" i="0" u="none" strike="noStrike">
                          <a:solidFill>
                            <a:srgbClr val="000000"/>
                          </a:solidFill>
                          <a:effectLst/>
                          <a:latin typeface="Calibri" panose="020F0502020204030204" pitchFamily="34" charset="0"/>
                        </a:rPr>
                        <a:t>Total</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NE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MW</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SO</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WE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7478836"/>
                  </a:ext>
                </a:extLst>
              </a:tr>
              <a:tr h="190500">
                <a:tc>
                  <a:txBody>
                    <a:bodyPr/>
                    <a:lstStyle/>
                    <a:p>
                      <a:pPr algn="l" fontAlgn="ctr"/>
                      <a:r>
                        <a:rPr lang="en-US" sz="1100" b="1" i="0" u="none" strike="noStrike" dirty="0" smtClean="0">
                          <a:solidFill>
                            <a:srgbClr val="000000"/>
                          </a:solidFill>
                          <a:effectLst/>
                          <a:latin typeface="Calibri" panose="020F0502020204030204" pitchFamily="34" charset="0"/>
                        </a:rPr>
                        <a:t>Correlation of </a:t>
                      </a:r>
                    </a:p>
                    <a:p>
                      <a:pPr algn="l" fontAlgn="ctr"/>
                      <a:r>
                        <a:rPr lang="en-US" sz="1100" b="1" i="0" u="none" strike="noStrike" dirty="0" smtClean="0">
                          <a:solidFill>
                            <a:srgbClr val="000000"/>
                          </a:solidFill>
                          <a:effectLst/>
                          <a:latin typeface="Calibri" panose="020F0502020204030204" pitchFamily="34" charset="0"/>
                        </a:rPr>
                        <a:t>Home </a:t>
                      </a:r>
                      <a:r>
                        <a:rPr lang="en-US" sz="1100" b="1" i="0" u="none" strike="noStrike" dirty="0">
                          <a:solidFill>
                            <a:srgbClr val="000000"/>
                          </a:solidFill>
                          <a:effectLst/>
                          <a:latin typeface="Calibri" panose="020F0502020204030204" pitchFamily="34" charset="0"/>
                        </a:rPr>
                        <a:t>Sales &amp; Temperature</a:t>
                      </a:r>
                    </a:p>
                  </a:txBody>
                  <a:tcPr marL="9525" marR="9525" marT="9525"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Calibri" panose="020F0502020204030204" pitchFamily="34" charset="0"/>
                        </a:rPr>
                        <a:t>0.84</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ctr" fontAlgn="ctr"/>
                      <a:r>
                        <a:rPr lang="en-US" sz="1100" b="0" i="0" u="none" strike="noStrike">
                          <a:solidFill>
                            <a:srgbClr val="000000"/>
                          </a:solidFill>
                          <a:effectLst/>
                          <a:latin typeface="Calibri" panose="020F0502020204030204" pitchFamily="34" charset="0"/>
                        </a:rPr>
                        <a:t>0.85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Calibri" panose="020F0502020204030204" pitchFamily="34" charset="0"/>
                        </a:rPr>
                        <a:t>0.91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Calibri" panose="020F0502020204030204" pitchFamily="34" charset="0"/>
                        </a:rPr>
                        <a:t>0.78</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dirty="0">
                          <a:solidFill>
                            <a:srgbClr val="000000"/>
                          </a:solidFill>
                          <a:effectLst/>
                          <a:latin typeface="Calibri" panose="020F0502020204030204" pitchFamily="34" charset="0"/>
                        </a:rPr>
                        <a:t>0.81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64113976"/>
                  </a:ext>
                </a:extLst>
              </a:tr>
            </a:tbl>
          </a:graphicData>
        </a:graphic>
      </p:graphicFrame>
      <p:cxnSp>
        <p:nvCxnSpPr>
          <p:cNvPr id="17" name="Straight Connector 16"/>
          <p:cNvCxnSpPr/>
          <p:nvPr/>
        </p:nvCxnSpPr>
        <p:spPr>
          <a:xfrm flipV="1">
            <a:off x="558213" y="3113654"/>
            <a:ext cx="796817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518160" y="667787"/>
            <a:ext cx="7968176"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18160" y="199505"/>
            <a:ext cx="5904758" cy="400110"/>
          </a:xfrm>
          <a:prstGeom prst="rect">
            <a:avLst/>
          </a:prstGeom>
          <a:noFill/>
        </p:spPr>
        <p:txBody>
          <a:bodyPr wrap="none" rtlCol="0">
            <a:spAutoFit/>
          </a:bodyPr>
          <a:lstStyle/>
          <a:p>
            <a:r>
              <a:rPr lang="en-US" sz="2000" b="1" dirty="0" smtClean="0"/>
              <a:t>Home Sales are Strongly Correlated with Temperature</a:t>
            </a:r>
            <a:endParaRPr lang="en-US" sz="2000" b="1" dirty="0"/>
          </a:p>
        </p:txBody>
      </p:sp>
      <p:cxnSp>
        <p:nvCxnSpPr>
          <p:cNvPr id="20" name="Straight Connector 19"/>
          <p:cNvCxnSpPr/>
          <p:nvPr/>
        </p:nvCxnSpPr>
        <p:spPr>
          <a:xfrm flipV="1">
            <a:off x="558213" y="2152151"/>
            <a:ext cx="796817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58213" y="815797"/>
            <a:ext cx="7928123" cy="1184940"/>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Home sales and temperatures are positively correlated:  as temperatures increase, home sales go up.</a:t>
            </a:r>
          </a:p>
          <a:p>
            <a:pPr marL="285750" indent="-285750">
              <a:buFont typeface="Arial" panose="020B0604020202020204" pitchFamily="34" charset="0"/>
              <a:buChar char="•"/>
            </a:pPr>
            <a:r>
              <a:rPr lang="en-US" sz="1400" dirty="0" smtClean="0"/>
              <a:t>This is consistent across all regions but highest in the Midwest and lowest in the South – likely due to the range</a:t>
            </a:r>
            <a:r>
              <a:rPr lang="en-US" sz="1400" dirty="0"/>
              <a:t> </a:t>
            </a:r>
            <a:r>
              <a:rPr lang="en-US" sz="1400" dirty="0" smtClean="0"/>
              <a:t>of temperatures within those regions:  </a:t>
            </a:r>
          </a:p>
          <a:p>
            <a:pPr marL="742950" lvl="1" indent="-285750">
              <a:spcBef>
                <a:spcPts val="600"/>
              </a:spcBef>
              <a:buFont typeface="Arial" panose="020B0604020202020204" pitchFamily="34" charset="0"/>
              <a:buChar char="•"/>
            </a:pPr>
            <a:r>
              <a:rPr lang="en-US" sz="1200" dirty="0" smtClean="0"/>
              <a:t>Midwest spans from a low of 25 degrees in January to a high of 75 degrees in July</a:t>
            </a:r>
            <a:r>
              <a:rPr lang="en-US" sz="1200" dirty="0"/>
              <a:t> </a:t>
            </a:r>
            <a:r>
              <a:rPr lang="en-US" sz="1200" dirty="0" smtClean="0"/>
              <a:t>(a 50 degree difference) while South spans from a low of 50 degrees in January to a high of 82 degrees in July</a:t>
            </a:r>
            <a:r>
              <a:rPr lang="en-US" sz="1200" dirty="0"/>
              <a:t> </a:t>
            </a:r>
            <a:r>
              <a:rPr lang="en-US" sz="1200" dirty="0" smtClean="0"/>
              <a:t>(a 32 degree difference).</a:t>
            </a:r>
          </a:p>
        </p:txBody>
      </p:sp>
    </p:spTree>
    <p:extLst>
      <p:ext uri="{BB962C8B-B14F-4D97-AF65-F5344CB8AC3E}">
        <p14:creationId xmlns:p14="http://schemas.microsoft.com/office/powerpoint/2010/main" val="2677736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518160" y="667787"/>
            <a:ext cx="7968176"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60213" y="199505"/>
            <a:ext cx="8378191" cy="400110"/>
          </a:xfrm>
          <a:prstGeom prst="rect">
            <a:avLst/>
          </a:prstGeom>
          <a:noFill/>
        </p:spPr>
        <p:txBody>
          <a:bodyPr wrap="none" rtlCol="0">
            <a:spAutoFit/>
          </a:bodyPr>
          <a:lstStyle/>
          <a:p>
            <a:r>
              <a:rPr lang="en-US" sz="2000" b="1" dirty="0" smtClean="0"/>
              <a:t>There is a Positive Linear Relationship Between Home Sales and Temperature</a:t>
            </a:r>
            <a:endParaRPr lang="en-US" sz="2000" b="1" dirty="0"/>
          </a:p>
        </p:txBody>
      </p:sp>
      <p:sp>
        <p:nvSpPr>
          <p:cNvPr id="11" name="TextBox 10"/>
          <p:cNvSpPr txBox="1"/>
          <p:nvPr/>
        </p:nvSpPr>
        <p:spPr>
          <a:xfrm>
            <a:off x="558213" y="749293"/>
            <a:ext cx="7928123"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The positive linear relationship (as temperatures increase, home sales increase) is seen for </a:t>
            </a:r>
            <a:r>
              <a:rPr lang="en-US" sz="1400" b="1" dirty="0" smtClean="0"/>
              <a:t>all four regions</a:t>
            </a:r>
            <a:r>
              <a:rPr lang="en-US" sz="1400" dirty="0" smtClean="0"/>
              <a:t> with high R-squared values.</a:t>
            </a:r>
          </a:p>
        </p:txBody>
      </p:sp>
      <p:graphicFrame>
        <p:nvGraphicFramePr>
          <p:cNvPr id="12" name="Table 11"/>
          <p:cNvGraphicFramePr>
            <a:graphicFrameLocks noGrp="1"/>
          </p:cNvGraphicFramePr>
          <p:nvPr>
            <p:extLst>
              <p:ext uri="{D42A27DB-BD31-4B8C-83A1-F6EECF244321}">
                <p14:modId xmlns:p14="http://schemas.microsoft.com/office/powerpoint/2010/main" val="1429390349"/>
              </p:ext>
            </p:extLst>
          </p:nvPr>
        </p:nvGraphicFramePr>
        <p:xfrm>
          <a:off x="2725614" y="1487472"/>
          <a:ext cx="3585550" cy="381000"/>
        </p:xfrm>
        <a:graphic>
          <a:graphicData uri="http://schemas.openxmlformats.org/drawingml/2006/table">
            <a:tbl>
              <a:tblPr/>
              <a:tblGrid>
                <a:gridCol w="1172094">
                  <a:extLst>
                    <a:ext uri="{9D8B030D-6E8A-4147-A177-3AD203B41FA5}">
                      <a16:colId xmlns:a16="http://schemas.microsoft.com/office/drawing/2014/main" val="4175107260"/>
                    </a:ext>
                  </a:extLst>
                </a:gridCol>
                <a:gridCol w="603364">
                  <a:extLst>
                    <a:ext uri="{9D8B030D-6E8A-4147-A177-3AD203B41FA5}">
                      <a16:colId xmlns:a16="http://schemas.microsoft.com/office/drawing/2014/main" val="4062192424"/>
                    </a:ext>
                  </a:extLst>
                </a:gridCol>
                <a:gridCol w="603364">
                  <a:extLst>
                    <a:ext uri="{9D8B030D-6E8A-4147-A177-3AD203B41FA5}">
                      <a16:colId xmlns:a16="http://schemas.microsoft.com/office/drawing/2014/main" val="334990860"/>
                    </a:ext>
                  </a:extLst>
                </a:gridCol>
                <a:gridCol w="603364">
                  <a:extLst>
                    <a:ext uri="{9D8B030D-6E8A-4147-A177-3AD203B41FA5}">
                      <a16:colId xmlns:a16="http://schemas.microsoft.com/office/drawing/2014/main" val="551181909"/>
                    </a:ext>
                  </a:extLst>
                </a:gridCol>
                <a:gridCol w="603364">
                  <a:extLst>
                    <a:ext uri="{9D8B030D-6E8A-4147-A177-3AD203B41FA5}">
                      <a16:colId xmlns:a16="http://schemas.microsoft.com/office/drawing/2014/main" val="706182075"/>
                    </a:ext>
                  </a:extLst>
                </a:gridCol>
              </a:tblGrid>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100" b="1" i="0" u="none" strike="noStrike" dirty="0">
                          <a:solidFill>
                            <a:srgbClr val="000000"/>
                          </a:solidFill>
                          <a:effectLst/>
                          <a:latin typeface="Calibri" panose="020F0502020204030204" pitchFamily="34" charset="0"/>
                        </a:rPr>
                        <a:t>NE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MW</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SO</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WE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7478836"/>
                  </a:ext>
                </a:extLst>
              </a:tr>
              <a:tr h="190500">
                <a:tc>
                  <a:txBody>
                    <a:bodyPr/>
                    <a:lstStyle/>
                    <a:p>
                      <a:pPr algn="l" fontAlgn="ctr"/>
                      <a:r>
                        <a:rPr lang="en-US" sz="1100" b="1" i="0" u="none" strike="noStrike" dirty="0" smtClean="0">
                          <a:solidFill>
                            <a:srgbClr val="000000"/>
                          </a:solidFill>
                          <a:effectLst/>
                          <a:latin typeface="Calibri" panose="020F0502020204030204" pitchFamily="34" charset="0"/>
                        </a:rPr>
                        <a:t>R-squared</a:t>
                      </a:r>
                      <a:r>
                        <a:rPr lang="en-US" sz="1100" b="1" i="0" u="none" strike="noStrike" baseline="0" dirty="0" smtClean="0">
                          <a:solidFill>
                            <a:srgbClr val="000000"/>
                          </a:solidFill>
                          <a:effectLst/>
                          <a:latin typeface="Calibri" panose="020F0502020204030204" pitchFamily="34" charset="0"/>
                        </a:rPr>
                        <a:t> Value:</a:t>
                      </a:r>
                      <a:endParaRPr lang="en-US" sz="11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r>
                        <a:rPr lang="en-US" sz="1100" b="0" i="0" u="none" strike="noStrike" dirty="0" smtClean="0">
                          <a:solidFill>
                            <a:srgbClr val="000000"/>
                          </a:solidFill>
                          <a:effectLst/>
                          <a:latin typeface="Calibri" panose="020F0502020204030204" pitchFamily="34" charset="0"/>
                        </a:rPr>
                        <a:t>72%</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dirty="0" smtClean="0">
                          <a:solidFill>
                            <a:srgbClr val="000000"/>
                          </a:solidFill>
                          <a:effectLst/>
                          <a:latin typeface="Calibri" panose="020F0502020204030204" pitchFamily="34" charset="0"/>
                        </a:rPr>
                        <a:t>83%</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dirty="0" smtClean="0">
                          <a:solidFill>
                            <a:srgbClr val="000000"/>
                          </a:solidFill>
                          <a:effectLst/>
                          <a:latin typeface="Calibri" panose="020F0502020204030204" pitchFamily="34" charset="0"/>
                        </a:rPr>
                        <a:t>61%</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dirty="0" smtClean="0">
                          <a:solidFill>
                            <a:srgbClr val="000000"/>
                          </a:solidFill>
                          <a:effectLst/>
                          <a:latin typeface="Calibri" panose="020F0502020204030204" pitchFamily="34" charset="0"/>
                        </a:rPr>
                        <a:t>65%</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64113976"/>
                  </a:ext>
                </a:extLst>
              </a:tr>
            </a:tbl>
          </a:graphicData>
        </a:graphic>
      </p:graphicFrame>
      <p:cxnSp>
        <p:nvCxnSpPr>
          <p:cNvPr id="13" name="Straight Connector 12"/>
          <p:cNvCxnSpPr/>
          <p:nvPr/>
        </p:nvCxnSpPr>
        <p:spPr>
          <a:xfrm flipV="1">
            <a:off x="559239" y="1967853"/>
            <a:ext cx="796817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559239" y="1347173"/>
            <a:ext cx="796817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0108" y="2064766"/>
            <a:ext cx="3182112" cy="2121408"/>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1215" y="2064766"/>
            <a:ext cx="3182112" cy="2121408"/>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1215" y="4239261"/>
            <a:ext cx="3182112" cy="2121408"/>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0108" y="4242536"/>
            <a:ext cx="3182112" cy="2121408"/>
          </a:xfrm>
          <a:prstGeom prst="rect">
            <a:avLst/>
          </a:prstGeom>
        </p:spPr>
      </p:pic>
    </p:spTree>
    <p:extLst>
      <p:ext uri="{BB962C8B-B14F-4D97-AF65-F5344CB8AC3E}">
        <p14:creationId xmlns:p14="http://schemas.microsoft.com/office/powerpoint/2010/main" val="634548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649" y="3664248"/>
            <a:ext cx="3678181" cy="2478024"/>
          </a:xfrm>
          <a:prstGeom prst="rect">
            <a:avLst/>
          </a:prstGeom>
        </p:spPr>
      </p:pic>
      <p:graphicFrame>
        <p:nvGraphicFramePr>
          <p:cNvPr id="14" name="Table 13"/>
          <p:cNvGraphicFramePr>
            <a:graphicFrameLocks noGrp="1"/>
          </p:cNvGraphicFramePr>
          <p:nvPr>
            <p:extLst>
              <p:ext uri="{D42A27DB-BD31-4B8C-83A1-F6EECF244321}">
                <p14:modId xmlns:p14="http://schemas.microsoft.com/office/powerpoint/2010/main" val="473250377"/>
              </p:ext>
            </p:extLst>
          </p:nvPr>
        </p:nvGraphicFramePr>
        <p:xfrm>
          <a:off x="2068016" y="2502561"/>
          <a:ext cx="5143500" cy="535305"/>
        </p:xfrm>
        <a:graphic>
          <a:graphicData uri="http://schemas.openxmlformats.org/drawingml/2006/table">
            <a:tbl>
              <a:tblPr/>
              <a:tblGrid>
                <a:gridCol w="1930400">
                  <a:extLst>
                    <a:ext uri="{9D8B030D-6E8A-4147-A177-3AD203B41FA5}">
                      <a16:colId xmlns:a16="http://schemas.microsoft.com/office/drawing/2014/main" val="4175107260"/>
                    </a:ext>
                  </a:extLst>
                </a:gridCol>
                <a:gridCol w="774700">
                  <a:extLst>
                    <a:ext uri="{9D8B030D-6E8A-4147-A177-3AD203B41FA5}">
                      <a16:colId xmlns:a16="http://schemas.microsoft.com/office/drawing/2014/main" val="1878616205"/>
                    </a:ext>
                  </a:extLst>
                </a:gridCol>
                <a:gridCol w="609600">
                  <a:extLst>
                    <a:ext uri="{9D8B030D-6E8A-4147-A177-3AD203B41FA5}">
                      <a16:colId xmlns:a16="http://schemas.microsoft.com/office/drawing/2014/main" val="4062192424"/>
                    </a:ext>
                  </a:extLst>
                </a:gridCol>
                <a:gridCol w="609600">
                  <a:extLst>
                    <a:ext uri="{9D8B030D-6E8A-4147-A177-3AD203B41FA5}">
                      <a16:colId xmlns:a16="http://schemas.microsoft.com/office/drawing/2014/main" val="334990860"/>
                    </a:ext>
                  </a:extLst>
                </a:gridCol>
                <a:gridCol w="609600">
                  <a:extLst>
                    <a:ext uri="{9D8B030D-6E8A-4147-A177-3AD203B41FA5}">
                      <a16:colId xmlns:a16="http://schemas.microsoft.com/office/drawing/2014/main" val="551181909"/>
                    </a:ext>
                  </a:extLst>
                </a:gridCol>
                <a:gridCol w="609600">
                  <a:extLst>
                    <a:ext uri="{9D8B030D-6E8A-4147-A177-3AD203B41FA5}">
                      <a16:colId xmlns:a16="http://schemas.microsoft.com/office/drawing/2014/main" val="706182075"/>
                    </a:ext>
                  </a:extLst>
                </a:gridCol>
              </a:tblGrid>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100" b="1" i="0" u="none" strike="noStrike">
                          <a:solidFill>
                            <a:srgbClr val="000000"/>
                          </a:solidFill>
                          <a:effectLst/>
                          <a:latin typeface="Calibri" panose="020F0502020204030204" pitchFamily="34" charset="0"/>
                        </a:rPr>
                        <a:t>Total</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NE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MW</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SO</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WE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7478836"/>
                  </a:ext>
                </a:extLst>
              </a:tr>
              <a:tr h="190500">
                <a:tc>
                  <a:txBody>
                    <a:bodyPr/>
                    <a:lstStyle/>
                    <a:p>
                      <a:pPr algn="l" fontAlgn="ctr"/>
                      <a:r>
                        <a:rPr lang="en-US" sz="1100" b="1" i="0" u="none" strike="noStrike" dirty="0" smtClean="0">
                          <a:solidFill>
                            <a:srgbClr val="000000"/>
                          </a:solidFill>
                          <a:effectLst/>
                          <a:latin typeface="Calibri" panose="020F0502020204030204" pitchFamily="34" charset="0"/>
                        </a:rPr>
                        <a:t>Correlation of </a:t>
                      </a:r>
                    </a:p>
                    <a:p>
                      <a:pPr algn="l" fontAlgn="ctr"/>
                      <a:r>
                        <a:rPr lang="en-US" sz="1100" b="1" i="0" u="none" strike="noStrike" dirty="0" smtClean="0">
                          <a:solidFill>
                            <a:srgbClr val="000000"/>
                          </a:solidFill>
                          <a:effectLst/>
                          <a:latin typeface="Calibri" panose="020F0502020204030204" pitchFamily="34" charset="0"/>
                        </a:rPr>
                        <a:t>Home </a:t>
                      </a:r>
                      <a:r>
                        <a:rPr lang="en-US" sz="1100" b="1" i="0" u="none" strike="noStrike" dirty="0">
                          <a:solidFill>
                            <a:srgbClr val="000000"/>
                          </a:solidFill>
                          <a:effectLst/>
                          <a:latin typeface="Calibri" panose="020F0502020204030204" pitchFamily="34" charset="0"/>
                        </a:rPr>
                        <a:t>Sales &amp; </a:t>
                      </a:r>
                      <a:r>
                        <a:rPr lang="en-US" sz="1100" b="1" i="0" u="none" strike="noStrike" dirty="0" smtClean="0">
                          <a:solidFill>
                            <a:srgbClr val="000000"/>
                          </a:solidFill>
                          <a:effectLst/>
                          <a:latin typeface="Calibri" panose="020F0502020204030204" pitchFamily="34" charset="0"/>
                        </a:rPr>
                        <a:t>Humidity</a:t>
                      </a:r>
                      <a:endParaRPr lang="en-US" sz="11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r>
                        <a:rPr lang="en-US" sz="1100" b="0" i="0" u="none" strike="noStrike" dirty="0" smtClean="0">
                          <a:solidFill>
                            <a:srgbClr val="000000"/>
                          </a:solidFill>
                          <a:effectLst/>
                          <a:latin typeface="Calibri" panose="020F0502020204030204" pitchFamily="34" charset="0"/>
                        </a:rPr>
                        <a:t>-0.62</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ctr" fontAlgn="ctr"/>
                      <a:r>
                        <a:rPr lang="en-US" sz="1100" b="0" i="0" u="none" strike="noStrike" dirty="0" smtClean="0">
                          <a:solidFill>
                            <a:srgbClr val="000000"/>
                          </a:solidFill>
                          <a:effectLst/>
                          <a:latin typeface="Calibri" panose="020F0502020204030204" pitchFamily="34" charset="0"/>
                        </a:rPr>
                        <a:t>0.52</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dirty="0" smtClean="0">
                          <a:solidFill>
                            <a:srgbClr val="000000"/>
                          </a:solidFill>
                          <a:effectLst/>
                          <a:latin typeface="Calibri" panose="020F0502020204030204" pitchFamily="34" charset="0"/>
                        </a:rPr>
                        <a:t>-0.35</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dirty="0" smtClean="0">
                          <a:solidFill>
                            <a:srgbClr val="000000"/>
                          </a:solidFill>
                          <a:effectLst/>
                          <a:latin typeface="Calibri" panose="020F0502020204030204" pitchFamily="34" charset="0"/>
                        </a:rPr>
                        <a:t>0.02</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dirty="0" smtClean="0">
                          <a:solidFill>
                            <a:srgbClr val="000000"/>
                          </a:solidFill>
                          <a:effectLst/>
                          <a:latin typeface="Calibri" panose="020F0502020204030204" pitchFamily="34" charset="0"/>
                        </a:rPr>
                        <a:t>-0.76</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64113976"/>
                  </a:ext>
                </a:extLst>
              </a:tr>
            </a:tbl>
          </a:graphicData>
        </a:graphic>
      </p:graphicFrame>
      <p:cxnSp>
        <p:nvCxnSpPr>
          <p:cNvPr id="17" name="Straight Connector 16"/>
          <p:cNvCxnSpPr/>
          <p:nvPr/>
        </p:nvCxnSpPr>
        <p:spPr>
          <a:xfrm flipV="1">
            <a:off x="558213" y="3246659"/>
            <a:ext cx="796817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518160" y="667787"/>
            <a:ext cx="7968176"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18160" y="199505"/>
            <a:ext cx="6512873" cy="400110"/>
          </a:xfrm>
          <a:prstGeom prst="rect">
            <a:avLst/>
          </a:prstGeom>
          <a:noFill/>
        </p:spPr>
        <p:txBody>
          <a:bodyPr wrap="none" rtlCol="0">
            <a:spAutoFit/>
          </a:bodyPr>
          <a:lstStyle/>
          <a:p>
            <a:r>
              <a:rPr lang="en-US" sz="2000" b="1" dirty="0" smtClean="0"/>
              <a:t>Home Sales and Humidity Levels are Moderately Correlated</a:t>
            </a:r>
            <a:endParaRPr lang="en-US" sz="2000" b="1" dirty="0"/>
          </a:p>
        </p:txBody>
      </p:sp>
      <p:cxnSp>
        <p:nvCxnSpPr>
          <p:cNvPr id="20" name="Straight Connector 19"/>
          <p:cNvCxnSpPr/>
          <p:nvPr/>
        </p:nvCxnSpPr>
        <p:spPr>
          <a:xfrm flipV="1">
            <a:off x="558213" y="2285156"/>
            <a:ext cx="796817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16648" y="765919"/>
            <a:ext cx="8053772"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Generally, there is a negative correlation between home sales and the amount of humidity:  as humidity decreases, home sales go up.</a:t>
            </a:r>
          </a:p>
          <a:p>
            <a:pPr marL="285750" indent="-285750">
              <a:buFont typeface="Arial" panose="020B0604020202020204" pitchFamily="34" charset="0"/>
              <a:buChar char="•"/>
            </a:pPr>
            <a:r>
              <a:rPr lang="en-US" sz="1400" dirty="0" smtClean="0"/>
              <a:t>This is driven by the West region where humidity is low in the summer months when home sales are highest.</a:t>
            </a:r>
          </a:p>
          <a:p>
            <a:pPr marL="285750" indent="-285750">
              <a:buFont typeface="Arial" panose="020B0604020202020204" pitchFamily="34" charset="0"/>
              <a:buChar char="•"/>
            </a:pPr>
            <a:r>
              <a:rPr lang="en-US" sz="1400" dirty="0" smtClean="0"/>
              <a:t>There is almost no correlation between home sales and humidity in the South region where humidity levels tend to be more consistent.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3813" y="3611466"/>
            <a:ext cx="3694176" cy="2462784"/>
          </a:xfrm>
          <a:prstGeom prst="rect">
            <a:avLst/>
          </a:prstGeom>
        </p:spPr>
      </p:pic>
    </p:spTree>
    <p:extLst>
      <p:ext uri="{BB962C8B-B14F-4D97-AF65-F5344CB8AC3E}">
        <p14:creationId xmlns:p14="http://schemas.microsoft.com/office/powerpoint/2010/main" val="1312973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518160" y="667787"/>
            <a:ext cx="7968176"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4908" y="199505"/>
            <a:ext cx="7559890" cy="400110"/>
          </a:xfrm>
          <a:prstGeom prst="rect">
            <a:avLst/>
          </a:prstGeom>
          <a:noFill/>
        </p:spPr>
        <p:txBody>
          <a:bodyPr wrap="none" rtlCol="0">
            <a:spAutoFit/>
          </a:bodyPr>
          <a:lstStyle/>
          <a:p>
            <a:r>
              <a:rPr lang="en-US" sz="2000" b="1" dirty="0" smtClean="0"/>
              <a:t>The Relationship </a:t>
            </a:r>
            <a:r>
              <a:rPr lang="en-US" sz="2000" b="1" dirty="0"/>
              <a:t>B</a:t>
            </a:r>
            <a:r>
              <a:rPr lang="en-US" sz="2000" b="1" dirty="0" smtClean="0"/>
              <a:t>etween </a:t>
            </a:r>
            <a:r>
              <a:rPr lang="en-US" sz="2000" b="1" dirty="0"/>
              <a:t>H</a:t>
            </a:r>
            <a:r>
              <a:rPr lang="en-US" sz="2000" b="1" dirty="0" smtClean="0"/>
              <a:t>ome </a:t>
            </a:r>
            <a:r>
              <a:rPr lang="en-US" sz="2000" b="1" dirty="0"/>
              <a:t>S</a:t>
            </a:r>
            <a:r>
              <a:rPr lang="en-US" sz="2000" b="1" dirty="0" smtClean="0"/>
              <a:t>ales and Humidity </a:t>
            </a:r>
            <a:r>
              <a:rPr lang="en-US" sz="2000" b="1" dirty="0"/>
              <a:t>D</a:t>
            </a:r>
            <a:r>
              <a:rPr lang="en-US" sz="2000" b="1" dirty="0" smtClean="0"/>
              <a:t>iffers by Region</a:t>
            </a:r>
            <a:endParaRPr lang="en-US" sz="2000" b="1" dirty="0"/>
          </a:p>
        </p:txBody>
      </p:sp>
      <p:sp>
        <p:nvSpPr>
          <p:cNvPr id="11" name="TextBox 10"/>
          <p:cNvSpPr txBox="1"/>
          <p:nvPr/>
        </p:nvSpPr>
        <p:spPr>
          <a:xfrm>
            <a:off x="558213" y="749293"/>
            <a:ext cx="7928123"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The relationship between humidity and home sales is strongest in the West region which tends to have lower humidity in the summer months when home sales are high.</a:t>
            </a:r>
          </a:p>
        </p:txBody>
      </p:sp>
      <p:graphicFrame>
        <p:nvGraphicFramePr>
          <p:cNvPr id="12" name="Table 11"/>
          <p:cNvGraphicFramePr>
            <a:graphicFrameLocks noGrp="1"/>
          </p:cNvGraphicFramePr>
          <p:nvPr>
            <p:extLst>
              <p:ext uri="{D42A27DB-BD31-4B8C-83A1-F6EECF244321}">
                <p14:modId xmlns:p14="http://schemas.microsoft.com/office/powerpoint/2010/main" val="1290202800"/>
              </p:ext>
            </p:extLst>
          </p:nvPr>
        </p:nvGraphicFramePr>
        <p:xfrm>
          <a:off x="2725614" y="1487472"/>
          <a:ext cx="3585550" cy="381000"/>
        </p:xfrm>
        <a:graphic>
          <a:graphicData uri="http://schemas.openxmlformats.org/drawingml/2006/table">
            <a:tbl>
              <a:tblPr/>
              <a:tblGrid>
                <a:gridCol w="1172094">
                  <a:extLst>
                    <a:ext uri="{9D8B030D-6E8A-4147-A177-3AD203B41FA5}">
                      <a16:colId xmlns:a16="http://schemas.microsoft.com/office/drawing/2014/main" val="4175107260"/>
                    </a:ext>
                  </a:extLst>
                </a:gridCol>
                <a:gridCol w="603364">
                  <a:extLst>
                    <a:ext uri="{9D8B030D-6E8A-4147-A177-3AD203B41FA5}">
                      <a16:colId xmlns:a16="http://schemas.microsoft.com/office/drawing/2014/main" val="4062192424"/>
                    </a:ext>
                  </a:extLst>
                </a:gridCol>
                <a:gridCol w="603364">
                  <a:extLst>
                    <a:ext uri="{9D8B030D-6E8A-4147-A177-3AD203B41FA5}">
                      <a16:colId xmlns:a16="http://schemas.microsoft.com/office/drawing/2014/main" val="334990860"/>
                    </a:ext>
                  </a:extLst>
                </a:gridCol>
                <a:gridCol w="603364">
                  <a:extLst>
                    <a:ext uri="{9D8B030D-6E8A-4147-A177-3AD203B41FA5}">
                      <a16:colId xmlns:a16="http://schemas.microsoft.com/office/drawing/2014/main" val="551181909"/>
                    </a:ext>
                  </a:extLst>
                </a:gridCol>
                <a:gridCol w="603364">
                  <a:extLst>
                    <a:ext uri="{9D8B030D-6E8A-4147-A177-3AD203B41FA5}">
                      <a16:colId xmlns:a16="http://schemas.microsoft.com/office/drawing/2014/main" val="706182075"/>
                    </a:ext>
                  </a:extLst>
                </a:gridCol>
              </a:tblGrid>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100" b="1" i="0" u="none" strike="noStrike" dirty="0">
                          <a:solidFill>
                            <a:srgbClr val="000000"/>
                          </a:solidFill>
                          <a:effectLst/>
                          <a:latin typeface="Calibri" panose="020F0502020204030204" pitchFamily="34" charset="0"/>
                        </a:rPr>
                        <a:t>NE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MW</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SO</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WE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7478836"/>
                  </a:ext>
                </a:extLst>
              </a:tr>
              <a:tr h="190500">
                <a:tc>
                  <a:txBody>
                    <a:bodyPr/>
                    <a:lstStyle/>
                    <a:p>
                      <a:pPr algn="l" fontAlgn="ctr"/>
                      <a:r>
                        <a:rPr lang="en-US" sz="1100" b="1" i="0" u="none" strike="noStrike" dirty="0" smtClean="0">
                          <a:solidFill>
                            <a:srgbClr val="000000"/>
                          </a:solidFill>
                          <a:effectLst/>
                          <a:latin typeface="Calibri" panose="020F0502020204030204" pitchFamily="34" charset="0"/>
                        </a:rPr>
                        <a:t>R-squared</a:t>
                      </a:r>
                      <a:r>
                        <a:rPr lang="en-US" sz="1100" b="1" i="0" u="none" strike="noStrike" baseline="0" dirty="0" smtClean="0">
                          <a:solidFill>
                            <a:srgbClr val="000000"/>
                          </a:solidFill>
                          <a:effectLst/>
                          <a:latin typeface="Calibri" panose="020F0502020204030204" pitchFamily="34" charset="0"/>
                        </a:rPr>
                        <a:t> Value:</a:t>
                      </a:r>
                      <a:endParaRPr lang="en-US" sz="11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r>
                        <a:rPr lang="en-US" sz="1100" b="0" i="0" u="none" strike="noStrike" dirty="0" smtClean="0">
                          <a:solidFill>
                            <a:srgbClr val="000000"/>
                          </a:solidFill>
                          <a:effectLst/>
                          <a:latin typeface="Calibri" panose="020F0502020204030204" pitchFamily="34" charset="0"/>
                        </a:rPr>
                        <a:t>27%</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dirty="0" smtClean="0">
                          <a:solidFill>
                            <a:srgbClr val="000000"/>
                          </a:solidFill>
                          <a:effectLst/>
                          <a:latin typeface="Calibri" panose="020F0502020204030204" pitchFamily="34" charset="0"/>
                        </a:rPr>
                        <a:t>12%</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dirty="0" smtClean="0">
                          <a:solidFill>
                            <a:srgbClr val="000000"/>
                          </a:solidFill>
                          <a:effectLst/>
                          <a:latin typeface="Calibri" panose="020F0502020204030204" pitchFamily="34" charset="0"/>
                        </a:rPr>
                        <a:t>0%</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dirty="0" smtClean="0">
                          <a:solidFill>
                            <a:srgbClr val="000000"/>
                          </a:solidFill>
                          <a:effectLst/>
                          <a:latin typeface="Calibri" panose="020F0502020204030204" pitchFamily="34" charset="0"/>
                        </a:rPr>
                        <a:t>58%</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64113976"/>
                  </a:ext>
                </a:extLst>
              </a:tr>
            </a:tbl>
          </a:graphicData>
        </a:graphic>
      </p:graphicFrame>
      <p:cxnSp>
        <p:nvCxnSpPr>
          <p:cNvPr id="13" name="Straight Connector 12"/>
          <p:cNvCxnSpPr/>
          <p:nvPr/>
        </p:nvCxnSpPr>
        <p:spPr>
          <a:xfrm flipV="1">
            <a:off x="559239" y="1967853"/>
            <a:ext cx="796817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559239" y="1347173"/>
            <a:ext cx="796817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1215" y="2064766"/>
            <a:ext cx="3182112" cy="2121408"/>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0108" y="2064766"/>
            <a:ext cx="3182112" cy="2121408"/>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1215" y="4242536"/>
            <a:ext cx="3182112" cy="2121408"/>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0108" y="4242536"/>
            <a:ext cx="3182112" cy="2121408"/>
          </a:xfrm>
          <a:prstGeom prst="rect">
            <a:avLst/>
          </a:prstGeom>
        </p:spPr>
      </p:pic>
    </p:spTree>
    <p:extLst>
      <p:ext uri="{BB962C8B-B14F-4D97-AF65-F5344CB8AC3E}">
        <p14:creationId xmlns:p14="http://schemas.microsoft.com/office/powerpoint/2010/main" val="3656337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649" y="3514621"/>
            <a:ext cx="3678181" cy="2478024"/>
          </a:xfrm>
          <a:prstGeom prst="rect">
            <a:avLst/>
          </a:prstGeom>
        </p:spPr>
      </p:pic>
      <p:graphicFrame>
        <p:nvGraphicFramePr>
          <p:cNvPr id="14" name="Table 13"/>
          <p:cNvGraphicFramePr>
            <a:graphicFrameLocks noGrp="1"/>
          </p:cNvGraphicFramePr>
          <p:nvPr>
            <p:extLst>
              <p:ext uri="{D42A27DB-BD31-4B8C-83A1-F6EECF244321}">
                <p14:modId xmlns:p14="http://schemas.microsoft.com/office/powerpoint/2010/main" val="391127407"/>
              </p:ext>
            </p:extLst>
          </p:nvPr>
        </p:nvGraphicFramePr>
        <p:xfrm>
          <a:off x="2068016" y="2352934"/>
          <a:ext cx="5143500" cy="535305"/>
        </p:xfrm>
        <a:graphic>
          <a:graphicData uri="http://schemas.openxmlformats.org/drawingml/2006/table">
            <a:tbl>
              <a:tblPr/>
              <a:tblGrid>
                <a:gridCol w="1930400">
                  <a:extLst>
                    <a:ext uri="{9D8B030D-6E8A-4147-A177-3AD203B41FA5}">
                      <a16:colId xmlns:a16="http://schemas.microsoft.com/office/drawing/2014/main" val="4175107260"/>
                    </a:ext>
                  </a:extLst>
                </a:gridCol>
                <a:gridCol w="774700">
                  <a:extLst>
                    <a:ext uri="{9D8B030D-6E8A-4147-A177-3AD203B41FA5}">
                      <a16:colId xmlns:a16="http://schemas.microsoft.com/office/drawing/2014/main" val="1878616205"/>
                    </a:ext>
                  </a:extLst>
                </a:gridCol>
                <a:gridCol w="609600">
                  <a:extLst>
                    <a:ext uri="{9D8B030D-6E8A-4147-A177-3AD203B41FA5}">
                      <a16:colId xmlns:a16="http://schemas.microsoft.com/office/drawing/2014/main" val="4062192424"/>
                    </a:ext>
                  </a:extLst>
                </a:gridCol>
                <a:gridCol w="609600">
                  <a:extLst>
                    <a:ext uri="{9D8B030D-6E8A-4147-A177-3AD203B41FA5}">
                      <a16:colId xmlns:a16="http://schemas.microsoft.com/office/drawing/2014/main" val="334990860"/>
                    </a:ext>
                  </a:extLst>
                </a:gridCol>
                <a:gridCol w="609600">
                  <a:extLst>
                    <a:ext uri="{9D8B030D-6E8A-4147-A177-3AD203B41FA5}">
                      <a16:colId xmlns:a16="http://schemas.microsoft.com/office/drawing/2014/main" val="551181909"/>
                    </a:ext>
                  </a:extLst>
                </a:gridCol>
                <a:gridCol w="609600">
                  <a:extLst>
                    <a:ext uri="{9D8B030D-6E8A-4147-A177-3AD203B41FA5}">
                      <a16:colId xmlns:a16="http://schemas.microsoft.com/office/drawing/2014/main" val="706182075"/>
                    </a:ext>
                  </a:extLst>
                </a:gridCol>
              </a:tblGrid>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100" b="1" i="0" u="none" strike="noStrike">
                          <a:solidFill>
                            <a:srgbClr val="000000"/>
                          </a:solidFill>
                          <a:effectLst/>
                          <a:latin typeface="Calibri" panose="020F0502020204030204" pitchFamily="34" charset="0"/>
                        </a:rPr>
                        <a:t>Total</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NE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MW</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SO</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WE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7478836"/>
                  </a:ext>
                </a:extLst>
              </a:tr>
              <a:tr h="190500">
                <a:tc>
                  <a:txBody>
                    <a:bodyPr/>
                    <a:lstStyle/>
                    <a:p>
                      <a:pPr algn="l" fontAlgn="ctr"/>
                      <a:r>
                        <a:rPr lang="en-US" sz="1100" b="1" i="0" u="none" strike="noStrike" dirty="0" smtClean="0">
                          <a:solidFill>
                            <a:srgbClr val="000000"/>
                          </a:solidFill>
                          <a:effectLst/>
                          <a:latin typeface="Calibri" panose="020F0502020204030204" pitchFamily="34" charset="0"/>
                        </a:rPr>
                        <a:t>Correlation of </a:t>
                      </a:r>
                    </a:p>
                    <a:p>
                      <a:pPr algn="l" fontAlgn="ctr"/>
                      <a:r>
                        <a:rPr lang="en-US" sz="1100" b="1" i="0" u="none" strike="noStrike" dirty="0" smtClean="0">
                          <a:solidFill>
                            <a:srgbClr val="000000"/>
                          </a:solidFill>
                          <a:effectLst/>
                          <a:latin typeface="Calibri" panose="020F0502020204030204" pitchFamily="34" charset="0"/>
                        </a:rPr>
                        <a:t>Home </a:t>
                      </a:r>
                      <a:r>
                        <a:rPr lang="en-US" sz="1100" b="1" i="0" u="none" strike="noStrike" dirty="0">
                          <a:solidFill>
                            <a:srgbClr val="000000"/>
                          </a:solidFill>
                          <a:effectLst/>
                          <a:latin typeface="Calibri" panose="020F0502020204030204" pitchFamily="34" charset="0"/>
                        </a:rPr>
                        <a:t>Sales &amp; </a:t>
                      </a:r>
                      <a:r>
                        <a:rPr lang="en-US" sz="1100" b="1" i="0" u="none" strike="noStrike" dirty="0" smtClean="0">
                          <a:solidFill>
                            <a:srgbClr val="000000"/>
                          </a:solidFill>
                          <a:effectLst/>
                          <a:latin typeface="Calibri" panose="020F0502020204030204" pitchFamily="34" charset="0"/>
                        </a:rPr>
                        <a:t>Precipitation</a:t>
                      </a:r>
                      <a:endParaRPr lang="en-US" sz="11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r>
                        <a:rPr lang="en-US" sz="1100" b="0" i="0" u="none" strike="noStrike" dirty="0" smtClean="0">
                          <a:solidFill>
                            <a:srgbClr val="000000"/>
                          </a:solidFill>
                          <a:effectLst/>
                          <a:latin typeface="Calibri" panose="020F0502020204030204" pitchFamily="34" charset="0"/>
                        </a:rPr>
                        <a:t>0.60</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ctr" fontAlgn="ctr"/>
                      <a:r>
                        <a:rPr lang="en-US" sz="1100" b="0" i="0" u="none" strike="noStrike" dirty="0" smtClean="0">
                          <a:solidFill>
                            <a:srgbClr val="000000"/>
                          </a:solidFill>
                          <a:effectLst/>
                          <a:latin typeface="Calibri" panose="020F0502020204030204" pitchFamily="34" charset="0"/>
                        </a:rPr>
                        <a:t>0.61</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dirty="0" smtClean="0">
                          <a:solidFill>
                            <a:srgbClr val="000000"/>
                          </a:solidFill>
                          <a:effectLst/>
                          <a:latin typeface="Calibri" panose="020F0502020204030204" pitchFamily="34" charset="0"/>
                        </a:rPr>
                        <a:t>0.85</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dirty="0" smtClean="0">
                          <a:solidFill>
                            <a:srgbClr val="000000"/>
                          </a:solidFill>
                          <a:effectLst/>
                          <a:latin typeface="Calibri" panose="020F0502020204030204" pitchFamily="34" charset="0"/>
                        </a:rPr>
                        <a:t>0.73</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dirty="0" smtClean="0">
                          <a:solidFill>
                            <a:srgbClr val="000000"/>
                          </a:solidFill>
                          <a:effectLst/>
                          <a:latin typeface="Calibri" panose="020F0502020204030204" pitchFamily="34" charset="0"/>
                        </a:rPr>
                        <a:t>-0.85</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64113976"/>
                  </a:ext>
                </a:extLst>
              </a:tr>
            </a:tbl>
          </a:graphicData>
        </a:graphic>
      </p:graphicFrame>
      <p:cxnSp>
        <p:nvCxnSpPr>
          <p:cNvPr id="17" name="Straight Connector 16"/>
          <p:cNvCxnSpPr/>
          <p:nvPr/>
        </p:nvCxnSpPr>
        <p:spPr>
          <a:xfrm flipV="1">
            <a:off x="558213" y="3097032"/>
            <a:ext cx="796817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518160" y="667787"/>
            <a:ext cx="7968176"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01534" y="199505"/>
            <a:ext cx="7218066" cy="400110"/>
          </a:xfrm>
          <a:prstGeom prst="rect">
            <a:avLst/>
          </a:prstGeom>
          <a:noFill/>
        </p:spPr>
        <p:txBody>
          <a:bodyPr wrap="none" rtlCol="0">
            <a:spAutoFit/>
          </a:bodyPr>
          <a:lstStyle/>
          <a:p>
            <a:r>
              <a:rPr lang="en-US" sz="2000" b="1" dirty="0" smtClean="0"/>
              <a:t>Home Sales Generally have a Strong Correlation with Precipitation</a:t>
            </a:r>
            <a:endParaRPr lang="en-US" sz="2000" b="1" dirty="0"/>
          </a:p>
        </p:txBody>
      </p:sp>
      <p:cxnSp>
        <p:nvCxnSpPr>
          <p:cNvPr id="20" name="Straight Connector 19"/>
          <p:cNvCxnSpPr/>
          <p:nvPr/>
        </p:nvCxnSpPr>
        <p:spPr>
          <a:xfrm flipV="1">
            <a:off x="558213" y="2135529"/>
            <a:ext cx="796817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16648" y="765919"/>
            <a:ext cx="8053772"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For most regions, there is a positive correlation between home sales and the amount of precipitation:  as levels of precipitation increase, home sales go up.  In most regions, precipitation is highest in the summer when home sales are also higher.</a:t>
            </a:r>
          </a:p>
          <a:p>
            <a:pPr marL="285750" indent="-285750">
              <a:buFont typeface="Arial" panose="020B0604020202020204" pitchFamily="34" charset="0"/>
              <a:buChar char="•"/>
            </a:pPr>
            <a:r>
              <a:rPr lang="en-US" sz="1400" dirty="0" smtClean="0"/>
              <a:t>The exception is the West region in which there is a negative correlation:  precipitation level are low in this region especially in the summer when home sales are highest.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8503" y="3461837"/>
            <a:ext cx="3694176" cy="2462784"/>
          </a:xfrm>
          <a:prstGeom prst="rect">
            <a:avLst/>
          </a:prstGeom>
        </p:spPr>
      </p:pic>
    </p:spTree>
    <p:extLst>
      <p:ext uri="{BB962C8B-B14F-4D97-AF65-F5344CB8AC3E}">
        <p14:creationId xmlns:p14="http://schemas.microsoft.com/office/powerpoint/2010/main" val="27839876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289</TotalTime>
  <Words>1669</Words>
  <Application>Microsoft Office PowerPoint</Application>
  <PresentationFormat>On-screen Show (4:3)</PresentationFormat>
  <Paragraphs>244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Courier New</vt:lpstr>
      <vt:lpstr>Wingdings</vt:lpstr>
      <vt:lpstr>Office Theme</vt:lpstr>
      <vt:lpstr>Relationships Between Weather and Home Sales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 &amp; A</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Betsy King</dc:creator>
  <cp:lastModifiedBy>Betsy King</cp:lastModifiedBy>
  <cp:revision>33</cp:revision>
  <dcterms:created xsi:type="dcterms:W3CDTF">2020-06-25T16:38:49Z</dcterms:created>
  <dcterms:modified xsi:type="dcterms:W3CDTF">2020-06-27T13:25:42Z</dcterms:modified>
</cp:coreProperties>
</file>