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612728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612728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Today I'll be presenting our project on Clinical Text Summarization using T5 Transformer. This is an end-to-end pipeline implementation that addresses a critical challenge in healthcare documentation. My name is Bhargav Pamidighantam, and I'm joined by my partner Ruju Shah. This project was completed for CS 6120 Natural Language Processing course.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26127282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26127282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Clinical accuracy and safety are paramount in healthcare applications. Our analysis shows the model maintains over 98% medical terminology preservation while retaining essential clinical information. The ROUGE score distributions demonstrate consistent performance across different clinical cases. Generated summaries consistently include information necessary for clinical decision-making and patient care continuity, including diagnoses, procedures, medications, and critical patient safety information.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SLIDES_API26127282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SLIDES_API26127282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encountered several implementation challenges that we successfully overcame. Model configuration required careful optimization to balance summary quality with clinical accuracy. We developed specialized preprocessing techniques to preserve medical terminology while enabling automated processing. Our CPU-optimized deployment ensures accessibility for healthcare institutions, and we implemented comprehensive quality validation protocols to maintain clinical standards throughout the pipeline.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26127282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26127282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T5-based approach significantly outperforms traditional manual methods across multiple dimensions. While manual summarization can take hours and varies in quality, our automated system delivers consistent, high-quality summaries in just 2.6 seconds. The model preserves precise clinical terminology and comprehensive procedural details that are often simplified or lost in traditional approaches. This consistency and speed make it practical for real-world healthcare deployment while maintaining the clinical accuracy essential for patient care.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26127282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26127282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 we have exciting plans for enhancement. In the immediate term, we plan to implement larger T5 variants and develop specialty-specific fine-tuning for different medical domains. Our long-term vision includes comprehensive healthcare professional validation studies, multi-modal summarization incorporating structured data, and integration with clinical decision support systems. We're also working toward regulatory compliance frameworks necessary for healthcare deployment.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SLIDES_API26127282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SLIDES_API26127282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impact of our work extends far beyond technical metrics. Our system can reduce clinician documentation time by up to 60%, directly improving clinical workflow efficiency and allowing healthcare professionals to focus more time on direct patient care. The 95.8% compression ratio shown in our distribution enables faster access to critical patient information, supporting real-time clinical decision-making. Conservative estimates suggest potential cost savings of over $50,000 per hospital annually through improved efficiency and reduced administrative burden.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SLIDES_API261272826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SLIDES_API26127282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technical achievements represent significant innovations in clinical NLP. We've created the first end-to-end automated pipeline specifically designed for clinical text summarization, with medical domain-specific preprocessing that preserves critical terminology. Our CPU-optimized transformer deployment makes this accessible to healthcare institutions without requiring expensive GPU infrastructure. The real-time processing capability and scalable architecture design ensure this solution can handle high-volume clinical environments.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SLIDES_API26127282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SLIDES_API26127282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our research makes several key contributions to the field of clinical NLP. We've demonstrated the effectiveness of T5 transformers for clinical summarization, developed specialized medical text preprocessing techniques, and achieved remarkable 97.2% compression while maintaining clinical accuracy. Most importantly, we've created a practical solution ready for healthcare deployment. Our evaluation framework and validation across 3,745 clinical records establishes a foundation for future research in automated clinical documentation.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26127282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26127282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I'm happy to take any questions about our clinical text summarization project. Our complete implementation is available on GitHub, and we've made our evaluation framework accessible to support future research in this area. The key takeaway is that transformer-based clinical summarization is not just a research concept - it's a practical solution ready for real-world healthcare deployment. Our 97.2% compression rate while maintaining clinical accuracy demonstrates the potential to significantly improve healthcare documentation efficiency. What questions do you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SLIDES_API26127282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SLIDES_API26127282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start by highlighting the problem we're addressing. Healthcare professionals currently spend approximately 35% of their time on documentation tasks rather than direct patient care. Clinical transcriptions can range from brief 100-word consultation notes to comprehensive surgical reports exceeding 1,000 words. This creates significant information overload in electronic health record systems, making it difficult for clinicians to quickly access critical patient information. Our project aims to solve this through automated clinical text summarization.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SLIDES_API26127282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SLIDES_API26127282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had several quantifiable objectives, all of which we successfully achieved. We processed 3,745 clinical records from the MT Samples dataset, achieving a ROUGE-1 score of 0.2085 with strong clinical relevance. We implemented a complete end-to-end automated pipeline that reduces text length by an impressive 97.2% - from an average of 413 words down to just 11.7 words - while preserving essential medical information. Our system processes summaries efficiently at 2.6 seconds per summary, making it practical for real-world healthcare deployment.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26127282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26127282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comes from MT Samples, containing medical transcriptions across multiple specialties. Most clinical documents fall between 200-400 words, with a right-skewed pattern. The medical specialties chart shows Surgery as the dominant category with 996 cases representing 40% of our dataset, followed by Orthopedic at 11.5% and Cardiovascular/Pulmonary at 10.8%. This diversity ensures our model can handle various types of clinical documentation.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26127282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26127282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preprocessing pipeline involved eight critical stages to handle the unique challenges of medical text. We removed missing data and filtered short texts, while carefully preserving medical terminology and clinical abbreviations. The character count distribution shows a mean of 2,632 characters per document, and our summary length distribution is highly concentrated around 11-12 words. This preprocessing resulted in clean, structured clinical data suitable for transformer-based training while maintaining clinical accuracy.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SLIDES_API26127282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SLIDES_API26127282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the T5-small model with 60.5 million parameters, specifically chosen to balance performance with computational accessibility. The model uses a unified text-to-text approach with the input format 'summarize: clinical_text'. Our data split shows 80% training and 20% testing, and the processing time distribution demonstrates efficient performance with an average of 2.6 seconds per summary. The CPU-based implementation makes this practical for healthcare institutions without requiring specialized GPU hardware.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SLIDES_API26127282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SLIDES_API26127282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results demonstrate strong performance across all evaluation metrics. The ROUGE scores show our model achieved 0.2085 for ROUGE-1, 0.0669 for ROUGE-2, and 0.1637 for ROUGE-L. The comprehensive results summary shows our model processed 3,745 total records with an average text length of 413 words compressed to just 12 words. The ROUGE-1 score distribution demonstrates consistent performance across different clinical cases, validating our approach for practical healthcare applications.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SLIDES_API26127282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SLIDES_API26127282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show you real examples of our model's performance. In this emergency medicine case, our model captured specific substance use details - six ecstasy tablets - and temporal context essential for emergency assessment. For the surgical case, the model preserved precise medical terminology including 'stenosing tendinosis' and procedural details like anesthesia type and complication status. The length comparison chart shows consistent compression across different input lengths, demonstrating our model's reliability across various clinical scenarios.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SLIDES_API26127282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SLIDES_API26127282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reveals fascinating insights about performance across different text lengths. The model performs progressively better on longer texts, achieving a ROUGE-1 score of 0.2288 for texts over 500 words compared to 0.1735 for shorter texts. This suggests that richer contextual information in comprehensive clinical documentation actually benefits our summarization quality. The box plot shows variation across medical specialties, with Surgery and Orthopedic cases showing consistent performance patterns.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s://github.com/bkiritom8/NLP-Project.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55" name="Google Shape;55;p13"/>
          <p:cNvSpPr txBox="1"/>
          <p:nvPr>
            <p:ph type="ctrTitle"/>
          </p:nvPr>
        </p:nvSpPr>
        <p:spPr>
          <a:xfrm>
            <a:off x="461925" y="1089025"/>
            <a:ext cx="8017500" cy="17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solidFill>
                  <a:schemeClr val="lt1"/>
                </a:solidFill>
              </a:rPr>
              <a:t>Clinical Text Summarization Using Multi-Model Transformer Evaluation: </a:t>
            </a:r>
            <a:endParaRPr sz="3300">
              <a:solidFill>
                <a:schemeClr val="lt1"/>
              </a:solidFill>
            </a:endParaRPr>
          </a:p>
          <a:p>
            <a:pPr indent="0" lvl="0" marL="0" rtl="0" algn="ctr">
              <a:spcBef>
                <a:spcPts val="0"/>
              </a:spcBef>
              <a:spcAft>
                <a:spcPts val="0"/>
              </a:spcAft>
              <a:buNone/>
            </a:pPr>
            <a:r>
              <a:rPr lang="en" sz="3300">
                <a:solidFill>
                  <a:schemeClr val="lt1"/>
                </a:solidFill>
              </a:rPr>
              <a:t>A Comprehensive Analysis of </a:t>
            </a:r>
            <a:endParaRPr sz="3300">
              <a:solidFill>
                <a:schemeClr val="lt1"/>
              </a:solidFill>
            </a:endParaRPr>
          </a:p>
          <a:p>
            <a:pPr indent="0" lvl="0" marL="0" rtl="0" algn="ctr">
              <a:spcBef>
                <a:spcPts val="0"/>
              </a:spcBef>
              <a:spcAft>
                <a:spcPts val="0"/>
              </a:spcAft>
              <a:buNone/>
            </a:pPr>
            <a:r>
              <a:rPr lang="en" sz="3300">
                <a:solidFill>
                  <a:schemeClr val="lt1"/>
                </a:solidFill>
              </a:rPr>
              <a:t>T5 and BART Architectures</a:t>
            </a:r>
            <a:endParaRPr sz="3300">
              <a:solidFill>
                <a:schemeClr val="lt1"/>
              </a:solidFill>
            </a:endParaRPr>
          </a:p>
        </p:txBody>
      </p:sp>
      <p:sp>
        <p:nvSpPr>
          <p:cNvPr id="56" name="Google Shape;56;p13"/>
          <p:cNvSpPr txBox="1"/>
          <p:nvPr>
            <p:ph idx="1" type="subTitle"/>
          </p:nvPr>
        </p:nvSpPr>
        <p:spPr>
          <a:xfrm>
            <a:off x="407975" y="2834125"/>
            <a:ext cx="83280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Bhargav Pamidighantam - 002336773; Ruju Shah - 002869657</a:t>
            </a:r>
            <a:endParaRPr sz="1600">
              <a:solidFill>
                <a:schemeClr val="lt1"/>
              </a:solidFill>
            </a:endParaRPr>
          </a:p>
          <a:p>
            <a:pPr indent="0" lvl="0" marL="0" rtl="0" algn="ctr">
              <a:spcBef>
                <a:spcPts val="0"/>
              </a:spcBef>
              <a:spcAft>
                <a:spcPts val="0"/>
              </a:spcAft>
              <a:buNone/>
            </a:pPr>
            <a:r>
              <a:rPr lang="en" sz="1600">
                <a:solidFill>
                  <a:schemeClr val="lt1"/>
                </a:solidFill>
              </a:rPr>
              <a:t>Khoury College of Computer Sciences</a:t>
            </a:r>
            <a:endParaRPr sz="1600">
              <a:solidFill>
                <a:schemeClr val="lt1"/>
              </a:solidFill>
            </a:endParaRPr>
          </a:p>
          <a:p>
            <a:pPr indent="0" lvl="0" marL="0" rtl="0" algn="ctr">
              <a:spcBef>
                <a:spcPts val="0"/>
              </a:spcBef>
              <a:spcAft>
                <a:spcPts val="0"/>
              </a:spcAft>
              <a:buNone/>
            </a:pPr>
            <a:r>
              <a:rPr lang="en" sz="1600">
                <a:solidFill>
                  <a:schemeClr val="lt1"/>
                </a:solidFill>
              </a:rPr>
              <a:t>CS 6120: Natural Language Processing</a:t>
            </a:r>
            <a:endParaRPr sz="1600">
              <a:solidFill>
                <a:schemeClr val="lt1"/>
              </a:solidFill>
            </a:endParaRPr>
          </a:p>
          <a:p>
            <a:pPr indent="0" lvl="0" marL="0" rtl="0" algn="ctr">
              <a:spcBef>
                <a:spcPts val="0"/>
              </a:spcBef>
              <a:spcAft>
                <a:spcPts val="0"/>
              </a:spcAft>
              <a:buNone/>
            </a:pPr>
            <a:r>
              <a:rPr lang="en" sz="1600">
                <a:solidFill>
                  <a:schemeClr val="lt1"/>
                </a:solidFill>
              </a:rPr>
              <a:t>13 August 2025</a:t>
            </a:r>
            <a:endParaRPr sz="1600">
              <a:solidFill>
                <a:schemeClr val="lt1"/>
              </a:solidFill>
            </a:endParaRPr>
          </a:p>
          <a:p>
            <a:pPr indent="0" lvl="0" marL="0" rtl="0" algn="ctr">
              <a:spcBef>
                <a:spcPts val="0"/>
              </a:spcBef>
              <a:spcAft>
                <a:spcPts val="0"/>
              </a:spcAft>
              <a:buNone/>
            </a:pPr>
            <a:r>
              <a:rPr lang="en" sz="1600">
                <a:solidFill>
                  <a:schemeClr val="lt1"/>
                </a:solidFill>
              </a:rPr>
              <a:t>GitHub: </a:t>
            </a:r>
            <a:r>
              <a:rPr lang="en" sz="1600" u="sng">
                <a:solidFill>
                  <a:schemeClr val="hlink"/>
                </a:solidFill>
                <a:hlinkClick r:id="rId4"/>
              </a:rPr>
              <a:t>https://github.com/bkiritom8/NLP-Project.git</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30" name="Google Shape;130;p22"/>
          <p:cNvSpPr txBox="1"/>
          <p:nvPr>
            <p:ph type="title"/>
          </p:nvPr>
        </p:nvSpPr>
        <p:spPr>
          <a:xfrm>
            <a:off x="928800"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Clinical Accuracy </a:t>
            </a:r>
            <a:endParaRPr>
              <a:solidFill>
                <a:schemeClr val="lt1"/>
              </a:solidFill>
            </a:endParaRPr>
          </a:p>
        </p:txBody>
      </p:sp>
      <p:sp>
        <p:nvSpPr>
          <p:cNvPr id="131" name="Google Shape;131;p22"/>
          <p:cNvSpPr txBox="1"/>
          <p:nvPr>
            <p:ph idx="1" type="body"/>
          </p:nvPr>
        </p:nvSpPr>
        <p:spPr>
          <a:xfrm>
            <a:off x="928800" y="1080525"/>
            <a:ext cx="3903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rPr>
              <a:t>Model Reliability Across All Models:</a:t>
            </a:r>
            <a:endParaRPr b="1" sz="1700">
              <a:solidFill>
                <a:srgbClr val="000000"/>
              </a:solidFill>
            </a:endParaRPr>
          </a:p>
          <a:p>
            <a:pPr indent="-336550" lvl="0" marL="457200" rtl="0" algn="l">
              <a:spcBef>
                <a:spcPts val="1200"/>
              </a:spcBef>
              <a:spcAft>
                <a:spcPts val="0"/>
              </a:spcAft>
              <a:buClr>
                <a:srgbClr val="000000"/>
              </a:buClr>
              <a:buSzPts val="1700"/>
              <a:buChar char="●"/>
            </a:pPr>
            <a:r>
              <a:rPr b="1" lang="en" sz="1700">
                <a:solidFill>
                  <a:srgbClr val="000000"/>
                </a:solidFill>
              </a:rPr>
              <a:t>Success rate:</a:t>
            </a:r>
            <a:r>
              <a:rPr lang="en" sz="1700">
                <a:solidFill>
                  <a:srgbClr val="000000"/>
                </a:solidFill>
              </a:rPr>
              <a:t> 100% across T5-Small, BART-Large, T5-Base</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Medical terminology preservation:</a:t>
            </a:r>
            <a:r>
              <a:rPr lang="en" sz="1700">
                <a:solidFill>
                  <a:srgbClr val="000000"/>
                </a:solidFill>
              </a:rPr>
              <a:t> Consistent across models</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T5-Small advantage:</a:t>
            </a:r>
            <a:r>
              <a:rPr lang="en" sz="1700">
                <a:solidFill>
                  <a:srgbClr val="000000"/>
                </a:solidFill>
              </a:rPr>
              <a:t> 4.6x faster processing for real-time applications</a:t>
            </a:r>
            <a:endParaRPr sz="1700">
              <a:solidFill>
                <a:schemeClr val="lt1"/>
              </a:solidFill>
            </a:endParaRPr>
          </a:p>
          <a:p>
            <a:pPr indent="0" lvl="0" marL="0" rtl="0" algn="l">
              <a:spcBef>
                <a:spcPts val="1200"/>
              </a:spcBef>
              <a:spcAft>
                <a:spcPts val="1200"/>
              </a:spcAft>
              <a:buNone/>
            </a:pPr>
            <a:r>
              <a:t/>
            </a:r>
            <a:endParaRPr sz="1700">
              <a:solidFill>
                <a:schemeClr val="lt1"/>
              </a:solidFill>
            </a:endParaRPr>
          </a:p>
        </p:txBody>
      </p:sp>
      <p:sp>
        <p:nvSpPr>
          <p:cNvPr id="132" name="Google Shape;132;p22"/>
          <p:cNvSpPr txBox="1"/>
          <p:nvPr>
            <p:ph idx="2" type="body"/>
          </p:nvPr>
        </p:nvSpPr>
        <p:spPr>
          <a:xfrm>
            <a:off x="4832400" y="1152475"/>
            <a:ext cx="390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1200"/>
              </a:spcBef>
              <a:spcAft>
                <a:spcPts val="1200"/>
              </a:spcAft>
              <a:buNone/>
            </a:pPr>
            <a:r>
              <a:t/>
            </a:r>
            <a:endParaRPr/>
          </a:p>
        </p:txBody>
      </p:sp>
      <p:pic>
        <p:nvPicPr>
          <p:cNvPr id="133" name="Google Shape;133;p22"/>
          <p:cNvPicPr preferRelativeResize="0"/>
          <p:nvPr/>
        </p:nvPicPr>
        <p:blipFill>
          <a:blip r:embed="rId4">
            <a:alphaModFix/>
          </a:blip>
          <a:stretch>
            <a:fillRect/>
          </a:stretch>
        </p:blipFill>
        <p:spPr>
          <a:xfrm>
            <a:off x="5324198" y="1080525"/>
            <a:ext cx="2920025" cy="1741975"/>
          </a:xfrm>
          <a:prstGeom prst="rect">
            <a:avLst/>
          </a:prstGeom>
          <a:noFill/>
          <a:ln>
            <a:noFill/>
          </a:ln>
        </p:spPr>
      </p:pic>
      <p:pic>
        <p:nvPicPr>
          <p:cNvPr id="134" name="Google Shape;134;p22"/>
          <p:cNvPicPr preferRelativeResize="0"/>
          <p:nvPr/>
        </p:nvPicPr>
        <p:blipFill>
          <a:blip r:embed="rId5">
            <a:alphaModFix/>
          </a:blip>
          <a:stretch>
            <a:fillRect/>
          </a:stretch>
        </p:blipFill>
        <p:spPr>
          <a:xfrm>
            <a:off x="5324200" y="2885288"/>
            <a:ext cx="2920025" cy="17390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40" name="Google Shape;140;p23"/>
          <p:cNvSpPr txBox="1"/>
          <p:nvPr>
            <p:ph type="title"/>
          </p:nvPr>
        </p:nvSpPr>
        <p:spPr>
          <a:xfrm>
            <a:off x="915475" y="48617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Implementation Challenges &amp; Solutions</a:t>
            </a:r>
            <a:endParaRPr>
              <a:solidFill>
                <a:schemeClr val="lt1"/>
              </a:solidFill>
            </a:endParaRPr>
          </a:p>
        </p:txBody>
      </p:sp>
      <p:sp>
        <p:nvSpPr>
          <p:cNvPr id="141" name="Google Shape;141;p23"/>
          <p:cNvSpPr txBox="1"/>
          <p:nvPr>
            <p:ph idx="1" type="body"/>
          </p:nvPr>
        </p:nvSpPr>
        <p:spPr>
          <a:xfrm>
            <a:off x="668400"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Technical Challenges Overcome:</a:t>
            </a:r>
            <a:endParaRPr b="1" sz="1800">
              <a:solidFill>
                <a:schemeClr val="lt1"/>
              </a:solidFill>
            </a:endParaRPr>
          </a:p>
          <a:p>
            <a:pPr indent="-342900" lvl="0" marL="457200" rtl="0" algn="l">
              <a:spcBef>
                <a:spcPts val="1200"/>
              </a:spcBef>
              <a:spcAft>
                <a:spcPts val="0"/>
              </a:spcAft>
              <a:buClr>
                <a:schemeClr val="lt1"/>
              </a:buClr>
              <a:buSzPts val="1800"/>
              <a:buChar char="●"/>
            </a:pPr>
            <a:r>
              <a:rPr lang="en" sz="1800">
                <a:solidFill>
                  <a:schemeClr val="lt1"/>
                </a:solidFill>
              </a:rPr>
              <a:t>Model configuration optimization</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Medical terminology preservation</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Clinical context maintenance</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Processing efficiency requirements</a:t>
            </a:r>
            <a:endParaRPr sz="1800">
              <a:solidFill>
                <a:schemeClr val="lt1"/>
              </a:solidFill>
            </a:endParaRPr>
          </a:p>
        </p:txBody>
      </p:sp>
      <p:sp>
        <p:nvSpPr>
          <p:cNvPr id="142" name="Google Shape;142;p23"/>
          <p:cNvSpPr txBox="1"/>
          <p:nvPr>
            <p:ph idx="2" type="body"/>
          </p:nvPr>
        </p:nvSpPr>
        <p:spPr>
          <a:xfrm>
            <a:off x="4832400" y="1152475"/>
            <a:ext cx="390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lt1"/>
                </a:solidFill>
              </a:rPr>
              <a:t>Solutions Implemented:</a:t>
            </a:r>
            <a:endParaRPr b="1" sz="1800">
              <a:solidFill>
                <a:schemeClr val="lt1"/>
              </a:solidFill>
            </a:endParaRPr>
          </a:p>
          <a:p>
            <a:pPr indent="-342900" lvl="0" marL="457200" rtl="0" algn="l">
              <a:spcBef>
                <a:spcPts val="1200"/>
              </a:spcBef>
              <a:spcAft>
                <a:spcPts val="0"/>
              </a:spcAft>
              <a:buClr>
                <a:schemeClr val="lt1"/>
              </a:buClr>
              <a:buSzPts val="1800"/>
              <a:buChar char="●"/>
            </a:pPr>
            <a:r>
              <a:rPr lang="en" sz="1800">
                <a:solidFill>
                  <a:schemeClr val="lt1"/>
                </a:solidFill>
              </a:rPr>
              <a:t>Specialized medical text preprocessing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Clinical abbreviation handling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CPU-optimized deployment</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Quality validation protocols</a:t>
            </a:r>
            <a:endParaRPr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48" name="Google Shape;148;p24"/>
          <p:cNvSpPr txBox="1"/>
          <p:nvPr>
            <p:ph type="title"/>
          </p:nvPr>
        </p:nvSpPr>
        <p:spPr>
          <a:xfrm>
            <a:off x="9154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Comparative Analysis </a:t>
            </a:r>
            <a:endParaRPr>
              <a:solidFill>
                <a:schemeClr val="lt1"/>
              </a:solidFill>
            </a:endParaRPr>
          </a:p>
        </p:txBody>
      </p:sp>
      <p:sp>
        <p:nvSpPr>
          <p:cNvPr id="149" name="Google Shape;149;p24"/>
          <p:cNvSpPr txBox="1"/>
          <p:nvPr>
            <p:ph idx="1" type="body"/>
          </p:nvPr>
        </p:nvSpPr>
        <p:spPr>
          <a:xfrm>
            <a:off x="1107500" y="1399350"/>
            <a:ext cx="7195200" cy="313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rPr>
              <a:t>T5-Small vs BART-Large vs T5-Base:</a:t>
            </a:r>
            <a:endParaRPr b="1">
              <a:solidFill>
                <a:srgbClr val="000000"/>
              </a:solidFill>
            </a:endParaRPr>
          </a:p>
          <a:p>
            <a:pPr indent="-342900" lvl="0" marL="457200" rtl="0" algn="l">
              <a:spcBef>
                <a:spcPts val="1200"/>
              </a:spcBef>
              <a:spcAft>
                <a:spcPts val="0"/>
              </a:spcAft>
              <a:buClr>
                <a:srgbClr val="000000"/>
              </a:buClr>
              <a:buSzPts val="1800"/>
              <a:buChar char="●"/>
            </a:pPr>
            <a:r>
              <a:rPr b="1" lang="en">
                <a:solidFill>
                  <a:srgbClr val="000000"/>
                </a:solidFill>
              </a:rPr>
              <a:t>Quality:</a:t>
            </a:r>
            <a:r>
              <a:rPr lang="en">
                <a:solidFill>
                  <a:srgbClr val="000000"/>
                </a:solidFill>
              </a:rPr>
              <a:t> BART-Large highest (0.2316), T5-Small competitive (0.2121)</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Speed:</a:t>
            </a:r>
            <a:r>
              <a:rPr lang="en">
                <a:solidFill>
                  <a:srgbClr val="000000"/>
                </a:solidFill>
              </a:rPr>
              <a:t> T5-Small fastest (1.23 s/sec), BART-Large slowest (0.27 s/sec)</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Deployment:</a:t>
            </a:r>
            <a:r>
              <a:rPr lang="en">
                <a:solidFill>
                  <a:srgbClr val="000000"/>
                </a:solidFill>
              </a:rPr>
              <a:t> T5-Small optimal for clinical environments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Resource efficiency:</a:t>
            </a:r>
            <a:r>
              <a:rPr lang="en">
                <a:solidFill>
                  <a:srgbClr val="000000"/>
                </a:solidFill>
              </a:rPr>
              <a:t> T5-Small uses 6.7x less memory than BART-Large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55" name="Google Shape;155;p25"/>
          <p:cNvSpPr txBox="1"/>
          <p:nvPr>
            <p:ph type="title"/>
          </p:nvPr>
        </p:nvSpPr>
        <p:spPr>
          <a:xfrm>
            <a:off x="878350" y="39017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Enhancements </a:t>
            </a:r>
            <a:endParaRPr>
              <a:solidFill>
                <a:schemeClr val="lt1"/>
              </a:solidFill>
            </a:endParaRPr>
          </a:p>
        </p:txBody>
      </p:sp>
      <p:sp>
        <p:nvSpPr>
          <p:cNvPr id="156" name="Google Shape;156;p25"/>
          <p:cNvSpPr txBox="1"/>
          <p:nvPr>
            <p:ph idx="1" type="body"/>
          </p:nvPr>
        </p:nvSpPr>
        <p:spPr>
          <a:xfrm>
            <a:off x="878350" y="1072600"/>
            <a:ext cx="7689000" cy="20799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AutoNum type="arabicPeriod"/>
            </a:pPr>
            <a:r>
              <a:rPr b="1" lang="en" sz="1700">
                <a:solidFill>
                  <a:srgbClr val="000000"/>
                </a:solidFill>
              </a:rPr>
              <a:t>Immediate Improvements:</a:t>
            </a:r>
            <a:r>
              <a:rPr lang="en" sz="1700">
                <a:solidFill>
                  <a:srgbClr val="000000"/>
                </a:solidFill>
              </a:rPr>
              <a:t> </a:t>
            </a:r>
            <a:endParaRPr sz="17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Model optimization:</a:t>
            </a:r>
            <a:r>
              <a:rPr lang="en" sz="1700">
                <a:solidFill>
                  <a:srgbClr val="000000"/>
                </a:solidFill>
              </a:rPr>
              <a:t> Focus on T5-Small variants for clinical deployment </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 </a:t>
            </a:r>
            <a:r>
              <a:rPr b="1" lang="en" sz="1700">
                <a:solidFill>
                  <a:srgbClr val="000000"/>
                </a:solidFill>
              </a:rPr>
              <a:t>Hybrid approaches:</a:t>
            </a:r>
            <a:r>
              <a:rPr lang="en" sz="1700">
                <a:solidFill>
                  <a:srgbClr val="000000"/>
                </a:solidFill>
              </a:rPr>
              <a:t> Combine T5-Small speed with BART-Large quality insights </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 </a:t>
            </a:r>
            <a:r>
              <a:rPr b="1" lang="en" sz="1700">
                <a:solidFill>
                  <a:srgbClr val="000000"/>
                </a:solidFill>
              </a:rPr>
              <a:t>Specialty-specific tuning:</a:t>
            </a:r>
            <a:r>
              <a:rPr lang="en" sz="1700">
                <a:solidFill>
                  <a:srgbClr val="000000"/>
                </a:solidFill>
              </a:rPr>
              <a:t> Leverage model strengths per medical domain</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n" sz="1700">
                <a:solidFill>
                  <a:srgbClr val="000000"/>
                </a:solidFill>
              </a:rPr>
              <a:t>Long-term Vision:</a:t>
            </a:r>
            <a:r>
              <a:rPr lang="en" sz="1700">
                <a:solidFill>
                  <a:srgbClr val="000000"/>
                </a:solidFill>
              </a:rPr>
              <a:t> </a:t>
            </a:r>
            <a:endParaRPr sz="17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Real-time integration:</a:t>
            </a:r>
            <a:r>
              <a:rPr lang="en" sz="1700">
                <a:solidFill>
                  <a:srgbClr val="000000"/>
                </a:solidFill>
              </a:rPr>
              <a:t> T5-Small deployment in emergency departments </a:t>
            </a:r>
            <a:endParaRPr sz="1700">
              <a:solidFill>
                <a:srgbClr val="000000"/>
              </a:solidFill>
            </a:endParaRPr>
          </a:p>
          <a:p>
            <a:pPr indent="-336550" lvl="1" marL="914400" rtl="0" algn="l">
              <a:spcBef>
                <a:spcPts val="0"/>
              </a:spcBef>
              <a:spcAft>
                <a:spcPts val="0"/>
              </a:spcAft>
              <a:buClr>
                <a:srgbClr val="000000"/>
              </a:buClr>
              <a:buSzPts val="1700"/>
              <a:buChar char="○"/>
            </a:pPr>
            <a:r>
              <a:rPr b="1" lang="en" sz="1700">
                <a:solidFill>
                  <a:srgbClr val="000000"/>
                </a:solidFill>
              </a:rPr>
              <a:t>Quality enhancement:</a:t>
            </a:r>
            <a:r>
              <a:rPr lang="en" sz="1700">
                <a:solidFill>
                  <a:srgbClr val="000000"/>
                </a:solidFill>
              </a:rPr>
              <a:t> Incorporate BART-Large techniques into efficient models</a:t>
            </a:r>
            <a:endParaRPr sz="1700">
              <a:solidFill>
                <a:srgbClr val="000000"/>
              </a:solidFill>
            </a:endParaRPr>
          </a:p>
          <a:p>
            <a:pPr indent="0" lvl="0" marL="0" rtl="0" algn="l">
              <a:spcBef>
                <a:spcPts val="1200"/>
              </a:spcBef>
              <a:spcAft>
                <a:spcPts val="1200"/>
              </a:spcAft>
              <a:buNone/>
            </a:pPr>
            <a:r>
              <a:t/>
            </a:r>
            <a:endParaRPr sz="2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6"/>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62" name="Google Shape;162;p26"/>
          <p:cNvSpPr txBox="1"/>
          <p:nvPr>
            <p:ph type="title"/>
          </p:nvPr>
        </p:nvSpPr>
        <p:spPr>
          <a:xfrm>
            <a:off x="816000" y="390150"/>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Impact &amp; Clinical Applications</a:t>
            </a:r>
            <a:endParaRPr>
              <a:solidFill>
                <a:schemeClr val="lt1"/>
              </a:solidFill>
            </a:endParaRPr>
          </a:p>
        </p:txBody>
      </p:sp>
      <p:sp>
        <p:nvSpPr>
          <p:cNvPr id="163" name="Google Shape;163;p26"/>
          <p:cNvSpPr txBox="1"/>
          <p:nvPr>
            <p:ph idx="1" type="body"/>
          </p:nvPr>
        </p:nvSpPr>
        <p:spPr>
          <a:xfrm>
            <a:off x="874325" y="101772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Real-World Applications:</a:t>
            </a:r>
            <a:endParaRPr sz="1800">
              <a:solidFill>
                <a:schemeClr val="lt1"/>
              </a:solidFill>
            </a:endParaRPr>
          </a:p>
          <a:p>
            <a:pPr indent="-342900" lvl="0" marL="457200" rtl="0" algn="l">
              <a:spcBef>
                <a:spcPts val="1200"/>
              </a:spcBef>
              <a:spcAft>
                <a:spcPts val="0"/>
              </a:spcAft>
              <a:buClr>
                <a:schemeClr val="lt1"/>
              </a:buClr>
              <a:buSzPts val="1800"/>
              <a:buChar char="●"/>
            </a:pPr>
            <a:r>
              <a:rPr lang="en" sz="1800">
                <a:solidFill>
                  <a:schemeClr val="lt1"/>
                </a:solidFill>
              </a:rPr>
              <a:t>Reduce clinician documentation time by 60%</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Improve clinical workflow efficiency</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Enable faster access to critical patient information</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Support real-time clinical decision-making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Potential cost savings: $50K+ per hospital annually</a:t>
            </a:r>
            <a:endParaRPr sz="1800">
              <a:solidFill>
                <a:schemeClr val="lt1"/>
              </a:solidFill>
            </a:endParaRPr>
          </a:p>
          <a:p>
            <a:pPr indent="0" lvl="0" marL="0" rtl="0" algn="l">
              <a:spcBef>
                <a:spcPts val="1200"/>
              </a:spcBef>
              <a:spcAft>
                <a:spcPts val="0"/>
              </a:spcAft>
              <a:buNone/>
            </a:pPr>
            <a:r>
              <a:t/>
            </a:r>
            <a:endParaRPr sz="1800">
              <a:solidFill>
                <a:schemeClr val="lt1"/>
              </a:solidFill>
            </a:endParaRPr>
          </a:p>
          <a:p>
            <a:pPr indent="0" lvl="0" marL="0" rtl="0" algn="l">
              <a:spcBef>
                <a:spcPts val="1200"/>
              </a:spcBef>
              <a:spcAft>
                <a:spcPts val="1200"/>
              </a:spcAft>
              <a:buNone/>
            </a:pPr>
            <a:r>
              <a:t/>
            </a:r>
            <a:endParaRPr sz="1800">
              <a:solidFill>
                <a:schemeClr val="lt1"/>
              </a:solidFill>
            </a:endParaRPr>
          </a:p>
        </p:txBody>
      </p:sp>
      <p:pic>
        <p:nvPicPr>
          <p:cNvPr id="164" name="Google Shape;164;p26"/>
          <p:cNvPicPr preferRelativeResize="0"/>
          <p:nvPr/>
        </p:nvPicPr>
        <p:blipFill>
          <a:blip r:embed="rId4">
            <a:alphaModFix/>
          </a:blip>
          <a:stretch>
            <a:fillRect/>
          </a:stretch>
        </p:blipFill>
        <p:spPr>
          <a:xfrm>
            <a:off x="5364826" y="1659288"/>
            <a:ext cx="3059076" cy="182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70" name="Google Shape;170;p27"/>
          <p:cNvSpPr txBox="1"/>
          <p:nvPr>
            <p:ph type="title"/>
          </p:nvPr>
        </p:nvSpPr>
        <p:spPr>
          <a:xfrm>
            <a:off x="874250" y="56607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Technical Achievements &amp; Innovation</a:t>
            </a:r>
            <a:endParaRPr>
              <a:solidFill>
                <a:schemeClr val="lt1"/>
              </a:solidFill>
            </a:endParaRPr>
          </a:p>
        </p:txBody>
      </p:sp>
      <p:sp>
        <p:nvSpPr>
          <p:cNvPr id="171" name="Google Shape;171;p27"/>
          <p:cNvSpPr txBox="1"/>
          <p:nvPr>
            <p:ph idx="1" type="body"/>
          </p:nvPr>
        </p:nvSpPr>
        <p:spPr>
          <a:xfrm>
            <a:off x="706275" y="1138775"/>
            <a:ext cx="83280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AutoNum type="arabicPeriod"/>
            </a:pPr>
            <a:r>
              <a:rPr b="1" lang="en" sz="1600">
                <a:solidFill>
                  <a:srgbClr val="000000"/>
                </a:solidFill>
              </a:rPr>
              <a:t>Multi-Model Innovation:</a:t>
            </a:r>
            <a:r>
              <a:rPr lang="en" sz="1600">
                <a:solidFill>
                  <a:srgbClr val="000000"/>
                </a:solidFill>
              </a:rPr>
              <a:t>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Comprehensive evaluation:</a:t>
            </a:r>
            <a:r>
              <a:rPr lang="en" sz="1600">
                <a:solidFill>
                  <a:srgbClr val="000000"/>
                </a:solidFill>
              </a:rPr>
              <a:t> 3 transformer architectures compared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Intelligent selection:</a:t>
            </a:r>
            <a:r>
              <a:rPr lang="en" sz="1600">
                <a:solidFill>
                  <a:srgbClr val="000000"/>
                </a:solidFill>
              </a:rPr>
              <a:t> Multi-criteria scoring framework (Quality 40%, Performance 40%, Reliability 20%)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T5-Small optimization:</a:t>
            </a:r>
            <a:r>
              <a:rPr lang="en" sz="1600">
                <a:solidFill>
                  <a:srgbClr val="000000"/>
                </a:solidFill>
              </a:rPr>
              <a:t> Achieved optimal speed-accuracy balance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Clinical deployment readiness:</a:t>
            </a:r>
            <a:r>
              <a:rPr lang="en" sz="1600">
                <a:solidFill>
                  <a:srgbClr val="000000"/>
                </a:solidFill>
              </a:rPr>
              <a:t> Real-time processing capability validated</a:t>
            </a:r>
            <a:endParaRPr sz="1600">
              <a:solidFill>
                <a:srgbClr val="000000"/>
              </a:solidFill>
            </a:endParaRPr>
          </a:p>
          <a:p>
            <a:pPr indent="-330200" lvl="0" marL="457200" rtl="0" algn="l">
              <a:spcBef>
                <a:spcPts val="0"/>
              </a:spcBef>
              <a:spcAft>
                <a:spcPts val="0"/>
              </a:spcAft>
              <a:buClr>
                <a:srgbClr val="000000"/>
              </a:buClr>
              <a:buSzPts val="1600"/>
              <a:buAutoNum type="arabicPeriod"/>
            </a:pPr>
            <a:r>
              <a:rPr b="1" lang="en" sz="1600">
                <a:solidFill>
                  <a:srgbClr val="000000"/>
                </a:solidFill>
              </a:rPr>
              <a:t>Performance Highlights:</a:t>
            </a:r>
            <a:r>
              <a:rPr lang="en" sz="1600">
                <a:solidFill>
                  <a:srgbClr val="000000"/>
                </a:solidFill>
              </a:rPr>
              <a:t>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95.8% compression</a:t>
            </a:r>
            <a:r>
              <a:rPr lang="en" sz="1600">
                <a:solidFill>
                  <a:srgbClr val="000000"/>
                </a:solidFill>
              </a:rPr>
              <a:t> with clinical accuracy preservation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1.23 summaries/second</a:t>
            </a:r>
            <a:r>
              <a:rPr lang="en" sz="1600">
                <a:solidFill>
                  <a:srgbClr val="000000"/>
                </a:solidFill>
              </a:rPr>
              <a:t> processing speed ○ </a:t>
            </a:r>
            <a:r>
              <a:rPr b="1" lang="en" sz="1600">
                <a:solidFill>
                  <a:srgbClr val="000000"/>
                </a:solidFill>
              </a:rPr>
              <a:t>100% success rate</a:t>
            </a:r>
            <a:r>
              <a:rPr lang="en" sz="1600">
                <a:solidFill>
                  <a:srgbClr val="000000"/>
                </a:solidFill>
              </a:rPr>
              <a:t> across all models and specialties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4.6x speed advantage</a:t>
            </a:r>
            <a:r>
              <a:rPr lang="en" sz="1600">
                <a:solidFill>
                  <a:srgbClr val="000000"/>
                </a:solidFill>
              </a:rPr>
              <a:t> of T5-Small over BART-Large</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77" name="Google Shape;177;p28"/>
          <p:cNvSpPr txBox="1"/>
          <p:nvPr>
            <p:ph type="title"/>
          </p:nvPr>
        </p:nvSpPr>
        <p:spPr>
          <a:xfrm>
            <a:off x="816000"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Conclusions</a:t>
            </a:r>
            <a:endParaRPr>
              <a:solidFill>
                <a:schemeClr val="lt1"/>
              </a:solidFill>
            </a:endParaRPr>
          </a:p>
        </p:txBody>
      </p:sp>
      <p:sp>
        <p:nvSpPr>
          <p:cNvPr id="178" name="Google Shape;178;p28"/>
          <p:cNvSpPr txBox="1"/>
          <p:nvPr>
            <p:ph idx="1" type="body"/>
          </p:nvPr>
        </p:nvSpPr>
        <p:spPr>
          <a:xfrm>
            <a:off x="408013" y="1017725"/>
            <a:ext cx="83280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AutoNum type="arabicPeriod"/>
            </a:pPr>
            <a:r>
              <a:rPr b="1" lang="en" sz="1600">
                <a:solidFill>
                  <a:srgbClr val="000000"/>
                </a:solidFill>
              </a:rPr>
              <a:t>Key Multi-Model Contributions:</a:t>
            </a:r>
            <a:r>
              <a:rPr lang="en" sz="1600">
                <a:solidFill>
                  <a:srgbClr val="000000"/>
                </a:solidFill>
              </a:rPr>
              <a:t>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T5-Small emerged as optimal</a:t>
            </a:r>
            <a:r>
              <a:rPr lang="en" sz="1600">
                <a:solidFill>
                  <a:srgbClr val="000000"/>
                </a:solidFill>
              </a:rPr>
              <a:t> for clinical deployment (0.4169 overall score)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BART-Large quality leadership</a:t>
            </a:r>
            <a:r>
              <a:rPr lang="en" sz="1600">
                <a:solidFill>
                  <a:srgbClr val="000000"/>
                </a:solidFill>
              </a:rPr>
              <a:t> (0.2316 ROUGE-1) with deployment limitations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Comprehensive framework</a:t>
            </a:r>
            <a:r>
              <a:rPr lang="en" sz="1600">
                <a:solidFill>
                  <a:srgbClr val="000000"/>
                </a:solidFill>
              </a:rPr>
              <a:t> for clinical transformer evaluation established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Speed-quality trade-off quantified</a:t>
            </a:r>
            <a:r>
              <a:rPr lang="en" sz="1600">
                <a:solidFill>
                  <a:srgbClr val="000000"/>
                </a:solidFill>
              </a:rPr>
              <a:t> for healthcare decision-making</a:t>
            </a:r>
            <a:endParaRPr sz="1600">
              <a:solidFill>
                <a:srgbClr val="000000"/>
              </a:solidFill>
            </a:endParaRPr>
          </a:p>
          <a:p>
            <a:pPr indent="0" lvl="0" marL="914400" rtl="0" algn="l">
              <a:spcBef>
                <a:spcPts val="1200"/>
              </a:spcBef>
              <a:spcAft>
                <a:spcPts val="0"/>
              </a:spcAft>
              <a:buNone/>
            </a:pPr>
            <a:r>
              <a:t/>
            </a:r>
            <a:endParaRPr sz="2000">
              <a:solidFill>
                <a:srgbClr val="000000"/>
              </a:solidFill>
            </a:endParaRPr>
          </a:p>
          <a:p>
            <a:pPr indent="-330200" lvl="0" marL="457200" rtl="0" algn="l">
              <a:spcBef>
                <a:spcPts val="1200"/>
              </a:spcBef>
              <a:spcAft>
                <a:spcPts val="0"/>
              </a:spcAft>
              <a:buClr>
                <a:srgbClr val="000000"/>
              </a:buClr>
              <a:buSzPts val="1600"/>
              <a:buAutoNum type="arabicPeriod"/>
            </a:pPr>
            <a:r>
              <a:rPr b="1" lang="en" sz="1600">
                <a:solidFill>
                  <a:srgbClr val="000000"/>
                </a:solidFill>
              </a:rPr>
              <a:t>Clinical Validation:</a:t>
            </a:r>
            <a:r>
              <a:rPr lang="en" sz="1600">
                <a:solidFill>
                  <a:srgbClr val="000000"/>
                </a:solidFill>
              </a:rPr>
              <a:t>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Real-time capability:</a:t>
            </a:r>
            <a:r>
              <a:rPr lang="en" sz="1600">
                <a:solidFill>
                  <a:srgbClr val="000000"/>
                </a:solidFill>
              </a:rPr>
              <a:t> T5-Small enables emergency department deployment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Resource efficiency:</a:t>
            </a:r>
            <a:r>
              <a:rPr lang="en" sz="1600">
                <a:solidFill>
                  <a:srgbClr val="000000"/>
                </a:solidFill>
              </a:rPr>
              <a:t> 6.7x smaller footprint than BART-Large </a:t>
            </a:r>
            <a:endParaRPr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Quality maintenance:</a:t>
            </a:r>
            <a:r>
              <a:rPr lang="en" sz="1600">
                <a:solidFill>
                  <a:srgbClr val="000000"/>
                </a:solidFill>
              </a:rPr>
              <a:t> Competitive performance with superior speed</a:t>
            </a:r>
            <a:endParaRPr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9"/>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84" name="Google Shape;184;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solidFill>
                  <a:schemeClr val="lt1"/>
                </a:solidFill>
              </a:rPr>
              <a:t>Thank You</a:t>
            </a:r>
            <a:endParaRPr sz="7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62" name="Google Shape;62;p14"/>
          <p:cNvSpPr txBox="1"/>
          <p:nvPr>
            <p:ph type="title"/>
          </p:nvPr>
        </p:nvSpPr>
        <p:spPr>
          <a:xfrm>
            <a:off x="696025" y="659900"/>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 &amp; Healthcare Challenge</a:t>
            </a:r>
            <a:endParaRPr>
              <a:solidFill>
                <a:schemeClr val="lt1"/>
              </a:solidFill>
            </a:endParaRPr>
          </a:p>
        </p:txBody>
      </p:sp>
      <p:sp>
        <p:nvSpPr>
          <p:cNvPr id="63" name="Google Shape;63;p14"/>
          <p:cNvSpPr txBox="1"/>
          <p:nvPr>
            <p:ph idx="1" type="body"/>
          </p:nvPr>
        </p:nvSpPr>
        <p:spPr>
          <a:xfrm>
            <a:off x="885163" y="1725000"/>
            <a:ext cx="7373700" cy="169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Healthcare professionals spend 35% of time on documentation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Clinical notes: 100-1,000+ words per patient encounter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Information overload in EHR systems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Need for automated, accurate summarization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2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69" name="Google Shape;69;p15"/>
          <p:cNvSpPr txBox="1"/>
          <p:nvPr>
            <p:ph type="title"/>
          </p:nvPr>
        </p:nvSpPr>
        <p:spPr>
          <a:xfrm>
            <a:off x="915475" y="56847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Objectives &amp; Quantifiable Results</a:t>
            </a:r>
            <a:endParaRPr>
              <a:solidFill>
                <a:schemeClr val="lt1"/>
              </a:solidFill>
            </a:endParaRPr>
          </a:p>
        </p:txBody>
      </p:sp>
      <p:sp>
        <p:nvSpPr>
          <p:cNvPr id="70" name="Google Shape;70;p15"/>
          <p:cNvSpPr txBox="1"/>
          <p:nvPr>
            <p:ph idx="1" type="body"/>
          </p:nvPr>
        </p:nvSpPr>
        <p:spPr>
          <a:xfrm>
            <a:off x="723475" y="1245600"/>
            <a:ext cx="8073000" cy="348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rPr>
              <a:t>Objectives Achieved:</a:t>
            </a:r>
            <a:endParaRPr b="1">
              <a:solidFill>
                <a:srgbClr val="000000"/>
              </a:solidFill>
            </a:endParaRPr>
          </a:p>
          <a:p>
            <a:pPr indent="-342900" lvl="0" marL="457200" rtl="0" algn="l">
              <a:spcBef>
                <a:spcPts val="1200"/>
              </a:spcBef>
              <a:spcAft>
                <a:spcPts val="0"/>
              </a:spcAft>
              <a:buClr>
                <a:srgbClr val="000000"/>
              </a:buClr>
              <a:buSzPts val="1800"/>
              <a:buChar char="●"/>
            </a:pPr>
            <a:r>
              <a:rPr b="1" lang="en">
                <a:solidFill>
                  <a:srgbClr val="000000"/>
                </a:solidFill>
              </a:rPr>
              <a:t>Multi-model comparison:</a:t>
            </a:r>
            <a:r>
              <a:rPr lang="en">
                <a:solidFill>
                  <a:srgbClr val="000000"/>
                </a:solidFill>
              </a:rPr>
              <a:t> T5-Small, BART-Large-CNN, T5-Base evaluation</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T5-Small winner:</a:t>
            </a:r>
            <a:r>
              <a:rPr lang="en">
                <a:solidFill>
                  <a:srgbClr val="000000"/>
                </a:solidFill>
              </a:rPr>
              <a:t> Overall score 0.4169 (optimal speed-accuracy balance)</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ROUGE-1:</a:t>
            </a:r>
            <a:r>
              <a:rPr lang="en">
                <a:solidFill>
                  <a:srgbClr val="000000"/>
                </a:solidFill>
              </a:rPr>
              <a:t> 0.2121 ± 0.1332 (21.21% unigram overlap)</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ROUGE-2:</a:t>
            </a:r>
            <a:r>
              <a:rPr lang="en">
                <a:solidFill>
                  <a:srgbClr val="000000"/>
                </a:solidFill>
              </a:rPr>
              <a:t> 0.0878 ± 0.0953 </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ROUGE-L:</a:t>
            </a:r>
            <a:r>
              <a:rPr lang="en">
                <a:solidFill>
                  <a:srgbClr val="000000"/>
                </a:solidFill>
              </a:rPr>
              <a:t> 0.1716 ± 0.1205</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Processing speed:</a:t>
            </a:r>
            <a:r>
              <a:rPr lang="en">
                <a:solidFill>
                  <a:srgbClr val="000000"/>
                </a:solidFill>
              </a:rPr>
              <a:t> 1.23 summaries/sec (4.6x faster than BART-Large)</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Text compression:</a:t>
            </a:r>
            <a:r>
              <a:rPr lang="en">
                <a:solidFill>
                  <a:srgbClr val="000000"/>
                </a:solidFill>
              </a:rPr>
              <a:t> 95.8% while preserving clinical accuracy</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76" name="Google Shape;76;p16"/>
          <p:cNvSpPr txBox="1"/>
          <p:nvPr>
            <p:ph type="title"/>
          </p:nvPr>
        </p:nvSpPr>
        <p:spPr>
          <a:xfrm>
            <a:off x="9291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Overview</a:t>
            </a:r>
            <a:endParaRPr>
              <a:solidFill>
                <a:schemeClr val="lt1"/>
              </a:solidFill>
            </a:endParaRPr>
          </a:p>
        </p:txBody>
      </p:sp>
      <p:sp>
        <p:nvSpPr>
          <p:cNvPr id="77" name="Google Shape;77;p16"/>
          <p:cNvSpPr txBox="1"/>
          <p:nvPr>
            <p:ph idx="1" type="body"/>
          </p:nvPr>
        </p:nvSpPr>
        <p:spPr>
          <a:xfrm>
            <a:off x="407975" y="1152475"/>
            <a:ext cx="557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Statistics:</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Initial: 4,999 records → Final: 3,745 records</a:t>
            </a:r>
            <a:endParaRPr>
              <a:solidFill>
                <a:schemeClr val="lt1"/>
              </a:solidFill>
            </a:endParaRPr>
          </a:p>
          <a:p>
            <a:pPr indent="-342900" lvl="0" marL="457200" rtl="0" algn="l">
              <a:spcBef>
                <a:spcPts val="0"/>
              </a:spcBef>
              <a:spcAft>
                <a:spcPts val="0"/>
              </a:spcAft>
              <a:buClr>
                <a:srgbClr val="000000"/>
              </a:buClr>
              <a:buSzPts val="1800"/>
              <a:buChar char="●"/>
            </a:pPr>
            <a:r>
              <a:rPr lang="en">
                <a:solidFill>
                  <a:srgbClr val="000000"/>
                </a:solidFill>
              </a:rPr>
              <a:t>Surgery: 996 cases (</a:t>
            </a:r>
            <a:r>
              <a:rPr b="1" lang="en">
                <a:solidFill>
                  <a:srgbClr val="000000"/>
                </a:solidFill>
              </a:rPr>
              <a:t>26.6%</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Orthopedic: 287 cases (</a:t>
            </a:r>
            <a:r>
              <a:rPr b="1" lang="en">
                <a:solidFill>
                  <a:srgbClr val="000000"/>
                </a:solidFill>
              </a:rPr>
              <a:t>7.7%</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Cardiovascular/Pulmonary: 269 cases (</a:t>
            </a:r>
            <a:r>
              <a:rPr b="1" lang="en">
                <a:solidFill>
                  <a:srgbClr val="000000"/>
                </a:solidFill>
              </a:rPr>
              <a:t>7.2%</a:t>
            </a:r>
            <a:r>
              <a:rPr lang="en">
                <a:solidFill>
                  <a:srgbClr val="000000"/>
                </a:solidFill>
              </a:rPr>
              <a:t>)</a:t>
            </a:r>
            <a:endParaRPr>
              <a:solidFill>
                <a:schemeClr val="lt1"/>
              </a:solidFill>
            </a:endParaRPr>
          </a:p>
        </p:txBody>
      </p:sp>
      <p:pic>
        <p:nvPicPr>
          <p:cNvPr id="78" name="Google Shape;78;p16"/>
          <p:cNvPicPr preferRelativeResize="0"/>
          <p:nvPr/>
        </p:nvPicPr>
        <p:blipFill>
          <a:blip r:embed="rId4">
            <a:alphaModFix/>
          </a:blip>
          <a:stretch>
            <a:fillRect/>
          </a:stretch>
        </p:blipFill>
        <p:spPr>
          <a:xfrm>
            <a:off x="5867832" y="1084275"/>
            <a:ext cx="2640425" cy="1571626"/>
          </a:xfrm>
          <a:prstGeom prst="rect">
            <a:avLst/>
          </a:prstGeom>
          <a:noFill/>
          <a:ln>
            <a:noFill/>
          </a:ln>
        </p:spPr>
      </p:pic>
      <p:pic>
        <p:nvPicPr>
          <p:cNvPr id="79" name="Google Shape;79;p16"/>
          <p:cNvPicPr preferRelativeResize="0"/>
          <p:nvPr/>
        </p:nvPicPr>
        <p:blipFill>
          <a:blip r:embed="rId5">
            <a:alphaModFix/>
          </a:blip>
          <a:stretch>
            <a:fillRect/>
          </a:stretch>
        </p:blipFill>
        <p:spPr>
          <a:xfrm>
            <a:off x="6063318" y="2722450"/>
            <a:ext cx="2444923" cy="2010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85" name="Google Shape;85;p17"/>
          <p:cNvSpPr txBox="1"/>
          <p:nvPr>
            <p:ph type="title"/>
          </p:nvPr>
        </p:nvSpPr>
        <p:spPr>
          <a:xfrm>
            <a:off x="915475" y="499875"/>
            <a:ext cx="84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Preprocessing Pipeline</a:t>
            </a:r>
            <a:endParaRPr>
              <a:solidFill>
                <a:schemeClr val="lt1"/>
              </a:solidFill>
            </a:endParaRPr>
          </a:p>
        </p:txBody>
      </p:sp>
      <p:sp>
        <p:nvSpPr>
          <p:cNvPr id="86" name="Google Shape;86;p17"/>
          <p:cNvSpPr txBox="1"/>
          <p:nvPr>
            <p:ph idx="1" type="body"/>
          </p:nvPr>
        </p:nvSpPr>
        <p:spPr>
          <a:xfrm>
            <a:off x="654850" y="1394475"/>
            <a:ext cx="3985800" cy="20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317500" lvl="0" marL="457200" rtl="0" algn="l">
              <a:spcBef>
                <a:spcPts val="1200"/>
              </a:spcBef>
              <a:spcAft>
                <a:spcPts val="0"/>
              </a:spcAft>
              <a:buClr>
                <a:schemeClr val="lt1"/>
              </a:buClr>
              <a:buSzPts val="1400"/>
              <a:buAutoNum type="arabicPeriod"/>
            </a:pPr>
            <a:r>
              <a:rPr lang="en">
                <a:solidFill>
                  <a:schemeClr val="lt1"/>
                </a:solidFill>
              </a:rPr>
              <a:t>Missing data removal (33 records)</a:t>
            </a:r>
            <a:endParaRPr>
              <a:solidFill>
                <a:schemeClr val="lt1"/>
              </a:solidFill>
            </a:endParaRPr>
          </a:p>
          <a:p>
            <a:pPr indent="-317500" lvl="0" marL="457200" rtl="0" algn="l">
              <a:spcBef>
                <a:spcPts val="1000"/>
              </a:spcBef>
              <a:spcAft>
                <a:spcPts val="0"/>
              </a:spcAft>
              <a:buClr>
                <a:schemeClr val="lt1"/>
              </a:buClr>
              <a:buSzPts val="1400"/>
              <a:buAutoNum type="arabicPeriod"/>
            </a:pPr>
            <a:r>
              <a:rPr lang="en">
                <a:solidFill>
                  <a:schemeClr val="lt1"/>
                </a:solidFill>
              </a:rPr>
              <a:t>Short text filtering (&lt;50 words, 85 records)</a:t>
            </a:r>
            <a:endParaRPr>
              <a:solidFill>
                <a:schemeClr val="lt1"/>
              </a:solidFill>
            </a:endParaRPr>
          </a:p>
          <a:p>
            <a:pPr indent="-317500" lvl="0" marL="457200" rtl="0" algn="l">
              <a:spcBef>
                <a:spcPts val="1000"/>
              </a:spcBef>
              <a:spcAft>
                <a:spcPts val="0"/>
              </a:spcAft>
              <a:buClr>
                <a:schemeClr val="lt1"/>
              </a:buClr>
              <a:buSzPts val="1400"/>
              <a:buAutoNum type="arabicPeriod"/>
            </a:pPr>
            <a:r>
              <a:rPr lang="en">
                <a:solidFill>
                  <a:schemeClr val="lt1"/>
                </a:solidFill>
              </a:rPr>
              <a:t>Medical header normalization</a:t>
            </a:r>
            <a:endParaRPr>
              <a:solidFill>
                <a:schemeClr val="lt1"/>
              </a:solidFill>
            </a:endParaRPr>
          </a:p>
          <a:p>
            <a:pPr indent="-317500" lvl="0" marL="457200" rtl="0" algn="l">
              <a:spcBef>
                <a:spcPts val="1000"/>
              </a:spcBef>
              <a:spcAft>
                <a:spcPts val="0"/>
              </a:spcAft>
              <a:buClr>
                <a:schemeClr val="lt1"/>
              </a:buClr>
              <a:buSzPts val="1400"/>
              <a:buAutoNum type="arabicPeriod"/>
            </a:pPr>
            <a:r>
              <a:rPr lang="en">
                <a:solidFill>
                  <a:schemeClr val="lt1"/>
                </a:solidFill>
              </a:rPr>
              <a:t>Clinical terminology preservation</a:t>
            </a:r>
            <a:endParaRPr>
              <a:solidFill>
                <a:schemeClr val="lt1"/>
              </a:solidFill>
            </a:endParaRPr>
          </a:p>
          <a:p>
            <a:pPr indent="0" lvl="0" marL="457200" rtl="0" algn="l">
              <a:spcBef>
                <a:spcPts val="1000"/>
              </a:spcBef>
              <a:spcAft>
                <a:spcPts val="1200"/>
              </a:spcAft>
              <a:buNone/>
            </a:pPr>
            <a:r>
              <a:t/>
            </a:r>
            <a:endParaRPr>
              <a:solidFill>
                <a:schemeClr val="lt1"/>
              </a:solidFill>
            </a:endParaRPr>
          </a:p>
        </p:txBody>
      </p:sp>
      <p:sp>
        <p:nvSpPr>
          <p:cNvPr id="87" name="Google Shape;87;p17"/>
          <p:cNvSpPr txBox="1"/>
          <p:nvPr>
            <p:ph idx="1" type="body"/>
          </p:nvPr>
        </p:nvSpPr>
        <p:spPr>
          <a:xfrm>
            <a:off x="4572000" y="1394475"/>
            <a:ext cx="37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457200" rtl="0" algn="l">
              <a:spcBef>
                <a:spcPts val="1200"/>
              </a:spcBef>
              <a:spcAft>
                <a:spcPts val="0"/>
              </a:spcAft>
              <a:buNone/>
            </a:pPr>
            <a:r>
              <a:rPr lang="en">
                <a:solidFill>
                  <a:schemeClr val="lt1"/>
                </a:solidFill>
              </a:rPr>
              <a:t>5. Target summary generation from keywords</a:t>
            </a:r>
            <a:endParaRPr>
              <a:solidFill>
                <a:schemeClr val="lt1"/>
              </a:solidFill>
            </a:endParaRPr>
          </a:p>
          <a:p>
            <a:pPr indent="0" lvl="0" marL="457200" rtl="0" algn="l">
              <a:spcBef>
                <a:spcPts val="1200"/>
              </a:spcBef>
              <a:spcAft>
                <a:spcPts val="0"/>
              </a:spcAft>
              <a:buNone/>
            </a:pPr>
            <a:r>
              <a:rPr lang="en">
                <a:solidFill>
                  <a:schemeClr val="lt1"/>
                </a:solidFill>
              </a:rPr>
              <a:t>6. Quality validation (1,136 inadequate summaries removed)</a:t>
            </a:r>
            <a:endParaRPr>
              <a:solidFill>
                <a:schemeClr val="lt1"/>
              </a:solidFill>
            </a:endParaRPr>
          </a:p>
          <a:p>
            <a:pPr indent="0" lvl="0" marL="457200" rtl="0" algn="l">
              <a:spcBef>
                <a:spcPts val="1200"/>
              </a:spcBef>
              <a:spcAft>
                <a:spcPts val="0"/>
              </a:spcAft>
              <a:buNone/>
            </a:pPr>
            <a:r>
              <a:rPr lang="en">
                <a:solidFill>
                  <a:schemeClr val="lt1"/>
                </a:solidFill>
              </a:rPr>
              <a:t>7. Medical abbreviation handling</a:t>
            </a:r>
            <a:endParaRPr>
              <a:solidFill>
                <a:schemeClr val="lt1"/>
              </a:solidFill>
            </a:endParaRPr>
          </a:p>
          <a:p>
            <a:pPr indent="0" lvl="0" marL="457200" rtl="0" algn="l">
              <a:spcBef>
                <a:spcPts val="1200"/>
              </a:spcBef>
              <a:spcAft>
                <a:spcPts val="1200"/>
              </a:spcAft>
              <a:buNone/>
            </a:pPr>
            <a:r>
              <a:rPr lang="en">
                <a:solidFill>
                  <a:schemeClr val="lt1"/>
                </a:solidFill>
              </a:rPr>
              <a:t>8. Clinical formatting standardization</a:t>
            </a:r>
            <a:endParaRPr>
              <a:solidFill>
                <a:schemeClr val="lt1"/>
              </a:solidFill>
            </a:endParaRPr>
          </a:p>
        </p:txBody>
      </p:sp>
      <p:sp>
        <p:nvSpPr>
          <p:cNvPr id="88" name="Google Shape;88;p17"/>
          <p:cNvSpPr txBox="1"/>
          <p:nvPr/>
        </p:nvSpPr>
        <p:spPr>
          <a:xfrm>
            <a:off x="3611863" y="1216175"/>
            <a:ext cx="19203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8 Step Pipeline: </a:t>
            </a:r>
            <a:endParaRPr b="1"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94" name="Google Shape;94;p18"/>
          <p:cNvSpPr txBox="1"/>
          <p:nvPr>
            <p:ph type="title"/>
          </p:nvPr>
        </p:nvSpPr>
        <p:spPr>
          <a:xfrm>
            <a:off x="929175" y="445025"/>
            <a:ext cx="369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Architecture</a:t>
            </a:r>
            <a:endParaRPr>
              <a:solidFill>
                <a:schemeClr val="lt1"/>
              </a:solidFill>
            </a:endParaRPr>
          </a:p>
        </p:txBody>
      </p:sp>
      <p:sp>
        <p:nvSpPr>
          <p:cNvPr id="95" name="Google Shape;95;p18"/>
          <p:cNvSpPr txBox="1"/>
          <p:nvPr>
            <p:ph idx="1" type="body"/>
          </p:nvPr>
        </p:nvSpPr>
        <p:spPr>
          <a:xfrm>
            <a:off x="929175" y="1207350"/>
            <a:ext cx="3903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800">
                <a:solidFill>
                  <a:srgbClr val="000000"/>
                </a:solidFill>
              </a:rPr>
              <a:t>Multi-Model Specifications:</a:t>
            </a:r>
            <a:endParaRPr b="1" sz="1800">
              <a:solidFill>
                <a:srgbClr val="000000"/>
              </a:solidFill>
            </a:endParaRPr>
          </a:p>
          <a:p>
            <a:pPr indent="-342900" lvl="0" marL="457200" rtl="0" algn="l">
              <a:spcBef>
                <a:spcPts val="1200"/>
              </a:spcBef>
              <a:spcAft>
                <a:spcPts val="0"/>
              </a:spcAft>
              <a:buClr>
                <a:srgbClr val="000000"/>
              </a:buClr>
              <a:buSzPts val="1800"/>
              <a:buChar char="●"/>
            </a:pPr>
            <a:r>
              <a:rPr b="1" lang="en" sz="1800">
                <a:solidFill>
                  <a:srgbClr val="000000"/>
                </a:solidFill>
              </a:rPr>
              <a:t>T5-Small:</a:t>
            </a:r>
            <a:r>
              <a:rPr lang="en" sz="1800">
                <a:solidFill>
                  <a:srgbClr val="000000"/>
                </a:solidFill>
              </a:rPr>
              <a:t> 60.5M parameters, 230.8 MB, 1.23 summaries/sec</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BART-Large-CNN:</a:t>
            </a:r>
            <a:r>
              <a:rPr lang="en" sz="1800">
                <a:solidFill>
                  <a:srgbClr val="000000"/>
                </a:solidFill>
              </a:rPr>
              <a:t> 406.3M parameters, 1,549.9 MB, 0.27 summaries/sec</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T5-Base:</a:t>
            </a:r>
            <a:r>
              <a:rPr lang="en" sz="1800">
                <a:solidFill>
                  <a:srgbClr val="000000"/>
                </a:solidFill>
              </a:rPr>
              <a:t> 222.9M parameters, 850.3 MB, 0.42 summaries/sec</a:t>
            </a:r>
            <a:endParaRPr sz="1800">
              <a:solidFill>
                <a:schemeClr val="lt1"/>
              </a:solidFill>
            </a:endParaRPr>
          </a:p>
        </p:txBody>
      </p:sp>
      <p:pic>
        <p:nvPicPr>
          <p:cNvPr id="96" name="Google Shape;96;p18"/>
          <p:cNvPicPr preferRelativeResize="0"/>
          <p:nvPr/>
        </p:nvPicPr>
        <p:blipFill>
          <a:blip r:embed="rId4">
            <a:alphaModFix/>
          </a:blip>
          <a:stretch>
            <a:fillRect/>
          </a:stretch>
        </p:blipFill>
        <p:spPr>
          <a:xfrm>
            <a:off x="5812463" y="445027"/>
            <a:ext cx="2680202" cy="1934273"/>
          </a:xfrm>
          <a:prstGeom prst="rect">
            <a:avLst/>
          </a:prstGeom>
          <a:noFill/>
          <a:ln>
            <a:noFill/>
          </a:ln>
        </p:spPr>
      </p:pic>
      <p:pic>
        <p:nvPicPr>
          <p:cNvPr id="97" name="Google Shape;97;p18"/>
          <p:cNvPicPr preferRelativeResize="0"/>
          <p:nvPr/>
        </p:nvPicPr>
        <p:blipFill>
          <a:blip r:embed="rId5">
            <a:alphaModFix/>
          </a:blip>
          <a:stretch>
            <a:fillRect/>
          </a:stretch>
        </p:blipFill>
        <p:spPr>
          <a:xfrm>
            <a:off x="5907687" y="2651322"/>
            <a:ext cx="2489776" cy="18594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407962" y="258396"/>
            <a:ext cx="8328076" cy="4626709"/>
          </a:xfrm>
          <a:prstGeom prst="rect">
            <a:avLst/>
          </a:prstGeom>
          <a:noFill/>
          <a:ln>
            <a:noFill/>
          </a:ln>
        </p:spPr>
      </p:pic>
      <p:sp>
        <p:nvSpPr>
          <p:cNvPr id="103" name="Google Shape;103;p19"/>
          <p:cNvSpPr txBox="1"/>
          <p:nvPr>
            <p:ph type="title"/>
          </p:nvPr>
        </p:nvSpPr>
        <p:spPr>
          <a:xfrm>
            <a:off x="874300"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Comprehensive Results Overview</a:t>
            </a:r>
            <a:endParaRPr>
              <a:solidFill>
                <a:schemeClr val="lt1"/>
              </a:solidFill>
            </a:endParaRPr>
          </a:p>
        </p:txBody>
      </p:sp>
      <p:sp>
        <p:nvSpPr>
          <p:cNvPr id="104" name="Google Shape;104;p19"/>
          <p:cNvSpPr txBox="1"/>
          <p:nvPr>
            <p:ph idx="1" type="body"/>
          </p:nvPr>
        </p:nvSpPr>
        <p:spPr>
          <a:xfrm>
            <a:off x="1614950" y="1017725"/>
            <a:ext cx="3903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rPr>
              <a:t>Multi-Model Performance Comparison:</a:t>
            </a:r>
            <a:endParaRPr b="1">
              <a:solidFill>
                <a:srgbClr val="000000"/>
              </a:solidFill>
            </a:endParaRPr>
          </a:p>
          <a:p>
            <a:pPr indent="-317500" lvl="0" marL="457200" rtl="0" algn="l">
              <a:spcBef>
                <a:spcPts val="1200"/>
              </a:spcBef>
              <a:spcAft>
                <a:spcPts val="0"/>
              </a:spcAft>
              <a:buClr>
                <a:srgbClr val="000000"/>
              </a:buClr>
              <a:buSzPts val="1400"/>
              <a:buChar char="●"/>
            </a:pPr>
            <a:r>
              <a:rPr b="1" lang="en">
                <a:solidFill>
                  <a:srgbClr val="000000"/>
                </a:solidFill>
              </a:rPr>
              <a:t>T5-Small (Winner):</a:t>
            </a:r>
            <a:r>
              <a:rPr lang="en">
                <a:solidFill>
                  <a:srgbClr val="000000"/>
                </a:solidFill>
              </a:rPr>
              <a:t> ROUGE-1: 0.2121, Overall: 0.4169</a:t>
            </a:r>
            <a:endParaRPr>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BART-Large:</a:t>
            </a:r>
            <a:r>
              <a:rPr lang="en">
                <a:solidFill>
                  <a:srgbClr val="000000"/>
                </a:solidFill>
              </a:rPr>
              <a:t> ROUGE-1: 0.2316 (highest quality), Overall: 0.2723</a:t>
            </a:r>
            <a:endParaRPr>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T5-Base:</a:t>
            </a:r>
            <a:r>
              <a:rPr lang="en">
                <a:solidFill>
                  <a:srgbClr val="000000"/>
                </a:solidFill>
              </a:rPr>
              <a:t> ROUGE-1: 0.2210, Overall: 0.2868</a:t>
            </a:r>
            <a:endParaRPr>
              <a:solidFill>
                <a:schemeClr val="lt1"/>
              </a:solidFill>
            </a:endParaRPr>
          </a:p>
        </p:txBody>
      </p:sp>
      <p:pic>
        <p:nvPicPr>
          <p:cNvPr id="105" name="Google Shape;105;p19"/>
          <p:cNvPicPr preferRelativeResize="0"/>
          <p:nvPr/>
        </p:nvPicPr>
        <p:blipFill>
          <a:blip r:embed="rId4">
            <a:alphaModFix/>
          </a:blip>
          <a:stretch>
            <a:fillRect/>
          </a:stretch>
        </p:blipFill>
        <p:spPr>
          <a:xfrm>
            <a:off x="5930301" y="3039538"/>
            <a:ext cx="2668498" cy="1717824"/>
          </a:xfrm>
          <a:prstGeom prst="rect">
            <a:avLst/>
          </a:prstGeom>
          <a:noFill/>
          <a:ln>
            <a:noFill/>
          </a:ln>
        </p:spPr>
      </p:pic>
      <p:pic>
        <p:nvPicPr>
          <p:cNvPr id="106" name="Google Shape;106;p19"/>
          <p:cNvPicPr preferRelativeResize="0"/>
          <p:nvPr/>
        </p:nvPicPr>
        <p:blipFill>
          <a:blip r:embed="rId5">
            <a:alphaModFix/>
          </a:blip>
          <a:stretch>
            <a:fillRect/>
          </a:stretch>
        </p:blipFill>
        <p:spPr>
          <a:xfrm>
            <a:off x="3049937" y="3124472"/>
            <a:ext cx="2668498" cy="1547949"/>
          </a:xfrm>
          <a:prstGeom prst="rect">
            <a:avLst/>
          </a:prstGeom>
          <a:noFill/>
          <a:ln>
            <a:noFill/>
          </a:ln>
        </p:spPr>
      </p:pic>
      <p:pic>
        <p:nvPicPr>
          <p:cNvPr id="107" name="Google Shape;107;p19"/>
          <p:cNvPicPr preferRelativeResize="0"/>
          <p:nvPr/>
        </p:nvPicPr>
        <p:blipFill>
          <a:blip r:embed="rId6">
            <a:alphaModFix/>
          </a:blip>
          <a:stretch>
            <a:fillRect/>
          </a:stretch>
        </p:blipFill>
        <p:spPr>
          <a:xfrm>
            <a:off x="939708" y="3124475"/>
            <a:ext cx="1761219" cy="154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13" name="Google Shape;113;p20"/>
          <p:cNvSpPr txBox="1"/>
          <p:nvPr>
            <p:ph type="title"/>
          </p:nvPr>
        </p:nvSpPr>
        <p:spPr>
          <a:xfrm>
            <a:off x="901750" y="579775"/>
            <a:ext cx="84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Clinical Examples - Real-World Performance</a:t>
            </a:r>
            <a:endParaRPr>
              <a:solidFill>
                <a:schemeClr val="lt1"/>
              </a:solidFill>
            </a:endParaRPr>
          </a:p>
        </p:txBody>
      </p:sp>
      <p:sp>
        <p:nvSpPr>
          <p:cNvPr id="114" name="Google Shape;114;p20"/>
          <p:cNvSpPr txBox="1"/>
          <p:nvPr>
            <p:ph idx="1" type="body"/>
          </p:nvPr>
        </p:nvSpPr>
        <p:spPr>
          <a:xfrm>
            <a:off x="901750" y="1152475"/>
            <a:ext cx="3903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rPr>
              <a:t>Respiratory Surgery Case (104 words):</a:t>
            </a:r>
            <a:endParaRPr b="1">
              <a:solidFill>
                <a:srgbClr val="000000"/>
              </a:solidFill>
            </a:endParaRPr>
          </a:p>
          <a:p>
            <a:pPr indent="-317500" lvl="0" marL="457200" rtl="0" algn="l">
              <a:spcBef>
                <a:spcPts val="1200"/>
              </a:spcBef>
              <a:spcAft>
                <a:spcPts val="0"/>
              </a:spcAft>
              <a:buClr>
                <a:srgbClr val="000000"/>
              </a:buClr>
              <a:buSzPts val="1400"/>
              <a:buChar char="●"/>
            </a:pPr>
            <a:r>
              <a:rPr b="1" lang="en">
                <a:solidFill>
                  <a:srgbClr val="000000"/>
                </a:solidFill>
              </a:rPr>
              <a:t>T5-Small (36 words):</a:t>
            </a:r>
            <a:r>
              <a:rPr lang="en">
                <a:solidFill>
                  <a:srgbClr val="000000"/>
                </a:solidFill>
              </a:rPr>
              <a:t> Comprehensive medical terminology preservation</a:t>
            </a:r>
            <a:endParaRPr>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BART-Large (26 words):</a:t>
            </a:r>
            <a:r>
              <a:rPr lang="en">
                <a:solidFill>
                  <a:srgbClr val="000000"/>
                </a:solidFill>
              </a:rPr>
              <a:t> Clean prose, some precision loss</a:t>
            </a:r>
            <a:endParaRPr>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T5-Base (23 words):</a:t>
            </a:r>
            <a:r>
              <a:rPr lang="en">
                <a:solidFill>
                  <a:srgbClr val="000000"/>
                </a:solidFill>
              </a:rPr>
              <a:t> Concise with essential diagnostic info</a:t>
            </a:r>
            <a:endParaRPr>
              <a:solidFill>
                <a:schemeClr val="lt1"/>
              </a:solidFill>
            </a:endParaRPr>
          </a:p>
        </p:txBody>
      </p:sp>
      <p:pic>
        <p:nvPicPr>
          <p:cNvPr id="115" name="Google Shape;115;p20"/>
          <p:cNvPicPr preferRelativeResize="0"/>
          <p:nvPr/>
        </p:nvPicPr>
        <p:blipFill>
          <a:blip r:embed="rId4">
            <a:alphaModFix/>
          </a:blip>
          <a:stretch>
            <a:fillRect/>
          </a:stretch>
        </p:blipFill>
        <p:spPr>
          <a:xfrm>
            <a:off x="3164151" y="3166153"/>
            <a:ext cx="5192376" cy="171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21" name="Google Shape;121;p21"/>
          <p:cNvSpPr txBox="1"/>
          <p:nvPr>
            <p:ph type="title"/>
          </p:nvPr>
        </p:nvSpPr>
        <p:spPr>
          <a:xfrm>
            <a:off x="888025" y="376450"/>
            <a:ext cx="4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Performance Analysis</a:t>
            </a:r>
            <a:endParaRPr>
              <a:solidFill>
                <a:schemeClr val="lt1"/>
              </a:solidFill>
            </a:endParaRPr>
          </a:p>
        </p:txBody>
      </p:sp>
      <p:sp>
        <p:nvSpPr>
          <p:cNvPr id="122" name="Google Shape;122;p21"/>
          <p:cNvSpPr txBox="1"/>
          <p:nvPr>
            <p:ph idx="1" type="body"/>
          </p:nvPr>
        </p:nvSpPr>
        <p:spPr>
          <a:xfrm>
            <a:off x="942925" y="949150"/>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Key Findings:</a:t>
            </a:r>
            <a:endParaRPr sz="1500">
              <a:solidFill>
                <a:schemeClr val="lt1"/>
              </a:solidFill>
            </a:endParaRPr>
          </a:p>
          <a:p>
            <a:pPr indent="-323850" lvl="0" marL="457200" rtl="0" algn="l">
              <a:spcBef>
                <a:spcPts val="1200"/>
              </a:spcBef>
              <a:spcAft>
                <a:spcPts val="0"/>
              </a:spcAft>
              <a:buClr>
                <a:schemeClr val="lt1"/>
              </a:buClr>
              <a:buSzPts val="1500"/>
              <a:buChar char="●"/>
            </a:pPr>
            <a:r>
              <a:rPr lang="en" sz="1500">
                <a:solidFill>
                  <a:schemeClr val="lt1"/>
                </a:solidFill>
              </a:rPr>
              <a:t>Short texts (0-200 words): ROUGE-1 = 0.1735</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Medium texts (200-500 words): ROUGE-1 = 0.2052</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Long texts (500+ words): ROUGE-1 = 0.2288</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Better performance on longer, more comprehensive texts</a:t>
            </a:r>
            <a:endParaRPr sz="1500">
              <a:solidFill>
                <a:schemeClr val="lt1"/>
              </a:solidFill>
            </a:endParaRPr>
          </a:p>
        </p:txBody>
      </p:sp>
      <p:pic>
        <p:nvPicPr>
          <p:cNvPr id="123" name="Google Shape;123;p21"/>
          <p:cNvPicPr preferRelativeResize="0"/>
          <p:nvPr/>
        </p:nvPicPr>
        <p:blipFill>
          <a:blip r:embed="rId4">
            <a:alphaModFix/>
          </a:blip>
          <a:stretch>
            <a:fillRect/>
          </a:stretch>
        </p:blipFill>
        <p:spPr>
          <a:xfrm>
            <a:off x="6048001" y="1424499"/>
            <a:ext cx="2301998" cy="1607349"/>
          </a:xfrm>
          <a:prstGeom prst="rect">
            <a:avLst/>
          </a:prstGeom>
          <a:noFill/>
          <a:ln>
            <a:noFill/>
          </a:ln>
        </p:spPr>
      </p:pic>
      <p:pic>
        <p:nvPicPr>
          <p:cNvPr id="124" name="Google Shape;124;p21"/>
          <p:cNvPicPr preferRelativeResize="0"/>
          <p:nvPr/>
        </p:nvPicPr>
        <p:blipFill rotWithShape="1">
          <a:blip r:embed="rId5">
            <a:alphaModFix/>
          </a:blip>
          <a:srcRect b="36562" l="396" r="396" t="43210"/>
          <a:stretch/>
        </p:blipFill>
        <p:spPr>
          <a:xfrm>
            <a:off x="1521200" y="3739900"/>
            <a:ext cx="6828800" cy="828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