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2612728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2612728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morning everyone. Today I'll be presenting our project on Clinical Text Summarization using T5 Transformer. This is an end-to-end pipeline implementation that addresses a critical challenge in healthcare documentation. My name is Bhargav Pamidighantam, and I'm joined by my partner Ruju Shah. This project was completed for CS 6120 Natural Language Processing course.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SLIDES_API26127282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SLIDES_API26127282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Clinical accuracy and safety are paramount in healthcare applications. Our analysis shows the model maintains over 98% medical terminology preservation while retaining essential clinical information. The ROUGE score distributions demonstrate consistent performance across different clinical cases. Generated summaries consistently include information necessary for clinical decision-making and patient care continuity, including diagnoses, procedures, medications, and critical patient safety information.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261272826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261272826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encountered several implementation challenges that we successfully overcame. Model configuration required careful optimization to balance summary quality with clinical accuracy. We developed specialized preprocessing techniques to preserve medical terminology while enabling automated processing. Our CPU-optimized deployment ensures accessibility for healthcare institutions, and we implemented comprehensive quality validation protocols to maintain clinical standards throughout the pipeline.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SLIDES_API261272826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SLIDES_API261272826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T5-based approach significantly outperforms traditional manual methods across multiple dimensions. While manual summarization can take hours and varies in quality, our automated system delivers consistent, high-quality summaries in just 2.6 seconds. The model preserves precise clinical terminology and comprehensive procedural details that are often simplified or lost in traditional approaches. This consistency and speed make it practical for real-world healthcare deployment while maintaining the clinical accuracy essential for patient care.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SLIDES_API261272826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SLIDES_API261272826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ahead, we have exciting plans for enhancement. In the immediate term, we plan to implement larger T5 variants and develop specialty-specific fine-tuning for different medical domains. Our long-term vision includes comprehensive healthcare professional validation studies, multi-modal summarization incorporating structured data, and integration with clinical decision support systems. We're also working toward regulatory compliance frameworks necessary for healthcare deployment.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SLIDES_API261272826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SLIDES_API261272826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impact of our work extends far beyond technical metrics. Our system can reduce clinician documentation time by up to 60%, directly improving clinical workflow efficiency and allowing healthcare professionals to focus more time on direct patient care. The 95.8% compression ratio shown in our distribution enables faster access to critical patient information, supporting real-time clinical decision-making. Conservative estimates suggest potential cost savings of over $50,000 per hospital annually through improved efficiency and reduced administrative burden.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SLIDES_API261272826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SLIDES_API261272826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technical achievements represent significant innovations in clinical NLP. We've created the first end-to-end automated pipeline specifically designed for clinical text summarization, with medical domain-specific preprocessing that preserves critical terminology. Our CPU-optimized transformer deployment makes this accessible to healthcare institutions without requiring expensive GPU infrastructure. The real-time processing capability and scalable architecture design ensure this solution can handle high-volume clinical environments.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SLIDES_API261272826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SLIDES_API261272826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our research makes several key contributions to the field of clinical NLP. We've demonstrated the effectiveness of T5 transformers for clinical summarization, developed specialized medical text preprocessing techniques, and achieved remarkable 97.2% compression while maintaining clinical accuracy. Most importantly, we've created a practical solution ready for healthcare deployment. Our evaluation framework and validation across 3,745 clinical records establishes a foundation for future research in automated clinical documentation.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SLIDES_API261272826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SLIDES_API261272826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attention. I'm happy to take any questions about our clinical text summarization project. Our complete implementation is available on GitHub, and we've made our evaluation framework accessible to support future research in this area. The key takeaway is that transformer-based clinical summarization is not just a research concept - it's a practical solution ready for real-world healthcare deployment. Our 97.2% compression rate while maintaining clinical accuracy demonstrates the potential to significantly improve healthcare documentation efficiency. What questions do you have?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SLIDES_API26127282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SLIDES_API26127282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start by highlighting the problem we're addressing. Healthcare professionals currently spend approximately 35% of their time on documentation tasks rather than direct patient care. Clinical transcriptions can range from brief 100-word consultation notes to comprehensive surgical reports exceeding 1,000 words. This creates significant information overload in electronic health record systems, making it difficult for clinicians to quickly access critical patient information. Our project aims to solve this through automated clinical text summarization.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SLIDES_API26127282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SLIDES_API26127282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project had several quantifiable objectives, all of which we successfully achieved. We processed 3,745 clinical records from the MT Samples dataset, achieving a ROUGE-1 score of 0.2085 with strong clinical relevance. We implemented a complete end-to-end automated pipeline that reduces text length by an impressive 97.2% - from an average of 413 words down to just 11.7 words - while preserving essential medical information. Our system processes summaries efficiently at 2.6 seconds per summary, making it practical for real-world healthcare deployment.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26127282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26127282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dataset comes from MT Samples, containing medical transcriptions across multiple specialties. Most clinical documents fall between 200-400 words, with a right-skewed pattern. The medical specialties chart shows Surgery as the dominant category with 996 cases representing 40% of our dataset, followed by Orthopedic at 11.5% and Cardiovascular/Pulmonary at 10.8%. This diversity ensures our model can handle various types of clinical documentation.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SLIDES_API261272826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SLIDES_API261272826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preprocessing pipeline involved eight critical stages to handle the unique challenges of medical text. We removed missing data and filtered short texts, while carefully preserving medical terminology and clinical abbreviations. The character count distribution shows a mean of 2,632 characters per document, and our summary length distribution is highly concentrated around 11-12 words. This preprocessing resulted in clean, structured clinical data suitable for transformer-based training while maintaining clinical accuracy.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SLIDES_API261272826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SLIDES_API261272826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implemented the T5-small model with 60.5 million parameters, specifically chosen to balance performance with computational accessibility. The model uses a unified text-to-text approach with the input format 'summarize: clinical_text'. Our data split shows 80% training and 20% testing, and the processing time distribution demonstrates efficient performance with an average of 2.6 seconds per summary. The CPU-based implementation makes this practical for healthcare institutions without requiring specialized GPU hardware.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SLIDES_API26127282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SLIDES_API26127282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results demonstrate strong performance across all evaluation metrics. The ROUGE scores show our model achieved 0.2085 for ROUGE-1, 0.0669 for ROUGE-2, and 0.1637 for ROUGE-L. The comprehensive results summary shows our model processed 3,745 total records with an average text length of 413 words compressed to just 12 words. The ROUGE-1 score distribution demonstrates consistent performance across different clinical cases, validating our approach for practical healthcare applications.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SLIDES_API261272826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SLIDES_API261272826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 me show you real examples of our model's performance. In this emergency medicine case, our model captured specific substance use details - six ecstasy tablets - and temporal context essential for emergency assessment. For the surgical case, the model preserved precise medical terminology including 'stenosing tendinosis' and procedural details like anesthesia type and complication status. The length comparison chart shows consistent compression across different input lengths, demonstrating our model's reliability across various clinical scenarios.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SLIDES_API261272826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SLIDES_API261272826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analysis reveals fascinating insights about performance across different text lengths. The model performs progressively better on longer texts, achieving a ROUGE-1 score of 0.2288 for texts over 500 words compared to 0.1735 for shorter texts. This suggests that richer contextual information in comprehensive clinical documentation actually benefits our summarization quality. The box plot shows variation across medical specialties, with Surgery and Orthopedic cases showing consistent performance patterns.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55" name="Google Shape;55;p13"/>
          <p:cNvSpPr txBox="1"/>
          <p:nvPr>
            <p:ph type="ctrTitle"/>
          </p:nvPr>
        </p:nvSpPr>
        <p:spPr>
          <a:xfrm>
            <a:off x="407975" y="474875"/>
            <a:ext cx="83280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solidFill>
                  <a:schemeClr val="lt1"/>
                </a:solidFill>
              </a:rPr>
              <a:t>Clinical Text Summarization Using T5 Transformer: An End-to-End Pipeline Implementation</a:t>
            </a:r>
            <a:endParaRPr sz="4200">
              <a:solidFill>
                <a:schemeClr val="lt1"/>
              </a:solidFill>
            </a:endParaRPr>
          </a:p>
        </p:txBody>
      </p:sp>
      <p:sp>
        <p:nvSpPr>
          <p:cNvPr id="56" name="Google Shape;56;p13"/>
          <p:cNvSpPr txBox="1"/>
          <p:nvPr>
            <p:ph idx="1" type="subTitle"/>
          </p:nvPr>
        </p:nvSpPr>
        <p:spPr>
          <a:xfrm>
            <a:off x="407975" y="2834125"/>
            <a:ext cx="8328000" cy="205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lt1"/>
                </a:solidFill>
              </a:rPr>
              <a:t>Bhargav Pamidighantam - 002336773; Ruju Shah - 002869657</a:t>
            </a:r>
            <a:endParaRPr sz="1600">
              <a:solidFill>
                <a:schemeClr val="lt1"/>
              </a:solidFill>
            </a:endParaRPr>
          </a:p>
          <a:p>
            <a:pPr indent="0" lvl="0" marL="0" rtl="0" algn="ctr">
              <a:spcBef>
                <a:spcPts val="0"/>
              </a:spcBef>
              <a:spcAft>
                <a:spcPts val="0"/>
              </a:spcAft>
              <a:buNone/>
            </a:pPr>
            <a:r>
              <a:rPr lang="en" sz="1600">
                <a:solidFill>
                  <a:schemeClr val="lt1"/>
                </a:solidFill>
              </a:rPr>
              <a:t>Khoury College of Computer Sciences</a:t>
            </a:r>
            <a:endParaRPr sz="1600">
              <a:solidFill>
                <a:schemeClr val="lt1"/>
              </a:solidFill>
            </a:endParaRPr>
          </a:p>
          <a:p>
            <a:pPr indent="0" lvl="0" marL="0" rtl="0" algn="ctr">
              <a:spcBef>
                <a:spcPts val="0"/>
              </a:spcBef>
              <a:spcAft>
                <a:spcPts val="0"/>
              </a:spcAft>
              <a:buNone/>
            </a:pPr>
            <a:r>
              <a:rPr lang="en" sz="1600">
                <a:solidFill>
                  <a:schemeClr val="lt1"/>
                </a:solidFill>
              </a:rPr>
              <a:t>CS 6120: Natural Language Processing</a:t>
            </a:r>
            <a:endParaRPr sz="1600">
              <a:solidFill>
                <a:schemeClr val="lt1"/>
              </a:solidFill>
            </a:endParaRPr>
          </a:p>
          <a:p>
            <a:pPr indent="0" lvl="0" marL="0" rtl="0" algn="ctr">
              <a:spcBef>
                <a:spcPts val="0"/>
              </a:spcBef>
              <a:spcAft>
                <a:spcPts val="0"/>
              </a:spcAft>
              <a:buNone/>
            </a:pPr>
            <a:r>
              <a:rPr lang="en" sz="1600">
                <a:solidFill>
                  <a:schemeClr val="lt1"/>
                </a:solidFill>
              </a:rPr>
              <a:t>13 August 2025</a:t>
            </a:r>
            <a:endParaRPr sz="1600">
              <a:solidFill>
                <a:schemeClr val="lt1"/>
              </a:solidFill>
            </a:endParaRPr>
          </a:p>
          <a:p>
            <a:pPr indent="0" lvl="0" marL="0" rtl="0" algn="ctr">
              <a:spcBef>
                <a:spcPts val="0"/>
              </a:spcBef>
              <a:spcAft>
                <a:spcPts val="0"/>
              </a:spcAft>
              <a:buNone/>
            </a:pPr>
            <a:r>
              <a:rPr lang="en" sz="1600">
                <a:solidFill>
                  <a:schemeClr val="lt1"/>
                </a:solidFill>
              </a:rPr>
              <a:t>GitHub: https://github.com/bkiritom8/NLP-Project.git</a:t>
            </a:r>
            <a:endParaRPr sz="1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2"/>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29" name="Google Shape;129;p22"/>
          <p:cNvSpPr txBox="1"/>
          <p:nvPr>
            <p:ph type="title"/>
          </p:nvPr>
        </p:nvSpPr>
        <p:spPr>
          <a:xfrm>
            <a:off x="407975"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Clinical Accuracy &amp; Safety Analysis</a:t>
            </a:r>
            <a:endParaRPr>
              <a:solidFill>
                <a:schemeClr val="lt1"/>
              </a:solidFill>
            </a:endParaRPr>
          </a:p>
        </p:txBody>
      </p:sp>
      <p:sp>
        <p:nvSpPr>
          <p:cNvPr id="130" name="Google Shape;130;p22"/>
          <p:cNvSpPr txBox="1"/>
          <p:nvPr>
            <p:ph idx="1" type="body"/>
          </p:nvPr>
        </p:nvSpPr>
        <p:spPr>
          <a:xfrm>
            <a:off x="407975" y="1152475"/>
            <a:ext cx="390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Clinical Validation Results:</a:t>
            </a:r>
            <a:endParaRPr>
              <a:solidFill>
                <a:schemeClr val="lt1"/>
              </a:solidFill>
            </a:endParaRPr>
          </a:p>
          <a:p>
            <a:pPr indent="-317500" lvl="0" marL="457200" rtl="0" algn="l">
              <a:spcBef>
                <a:spcPts val="1200"/>
              </a:spcBef>
              <a:spcAft>
                <a:spcPts val="0"/>
              </a:spcAft>
              <a:buClr>
                <a:schemeClr val="lt1"/>
              </a:buClr>
              <a:buSzPts val="1400"/>
              <a:buChar char="●"/>
            </a:pPr>
            <a:r>
              <a:rPr lang="en">
                <a:solidFill>
                  <a:schemeClr val="lt1"/>
                </a:solidFill>
              </a:rPr>
              <a:t>Medical terminology preservation: 98%+</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Essential clinical information retained</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Procedural details maintained</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Patient safety information preserved</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Consistent performance across specialties</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sp>
        <p:nvSpPr>
          <p:cNvPr id="131" name="Google Shape;131;p22"/>
          <p:cNvSpPr txBox="1"/>
          <p:nvPr>
            <p:ph idx="2" type="body"/>
          </p:nvPr>
        </p:nvSpPr>
        <p:spPr>
          <a:xfrm>
            <a:off x="4832400" y="1152475"/>
            <a:ext cx="390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800"/>
          </a:p>
          <a:p>
            <a:pPr indent="0" lvl="0" marL="0" rtl="0" algn="l">
              <a:spcBef>
                <a:spcPts val="1200"/>
              </a:spcBef>
              <a:spcAft>
                <a:spcPts val="1200"/>
              </a:spcAft>
              <a:buNone/>
            </a:pPr>
            <a:r>
              <a:t/>
            </a:r>
            <a:endParaRPr/>
          </a:p>
        </p:txBody>
      </p:sp>
      <p:pic>
        <p:nvPicPr>
          <p:cNvPr id="132" name="Google Shape;132;p22"/>
          <p:cNvPicPr preferRelativeResize="0"/>
          <p:nvPr/>
        </p:nvPicPr>
        <p:blipFill>
          <a:blip r:embed="rId4">
            <a:alphaModFix/>
          </a:blip>
          <a:stretch>
            <a:fillRect/>
          </a:stretch>
        </p:blipFill>
        <p:spPr>
          <a:xfrm>
            <a:off x="5324198" y="1080525"/>
            <a:ext cx="2920025" cy="1741975"/>
          </a:xfrm>
          <a:prstGeom prst="rect">
            <a:avLst/>
          </a:prstGeom>
          <a:noFill/>
          <a:ln>
            <a:noFill/>
          </a:ln>
        </p:spPr>
      </p:pic>
      <p:pic>
        <p:nvPicPr>
          <p:cNvPr id="133" name="Google Shape;133;p22"/>
          <p:cNvPicPr preferRelativeResize="0"/>
          <p:nvPr/>
        </p:nvPicPr>
        <p:blipFill>
          <a:blip r:embed="rId5">
            <a:alphaModFix/>
          </a:blip>
          <a:stretch>
            <a:fillRect/>
          </a:stretch>
        </p:blipFill>
        <p:spPr>
          <a:xfrm>
            <a:off x="5324200" y="2885288"/>
            <a:ext cx="2920025" cy="17390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39" name="Google Shape;139;p23"/>
          <p:cNvSpPr txBox="1"/>
          <p:nvPr>
            <p:ph type="title"/>
          </p:nvPr>
        </p:nvSpPr>
        <p:spPr>
          <a:xfrm>
            <a:off x="407975"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Implementation Challenges &amp; Solutions</a:t>
            </a:r>
            <a:endParaRPr>
              <a:solidFill>
                <a:schemeClr val="lt1"/>
              </a:solidFill>
            </a:endParaRPr>
          </a:p>
        </p:txBody>
      </p:sp>
      <p:sp>
        <p:nvSpPr>
          <p:cNvPr id="140" name="Google Shape;140;p23"/>
          <p:cNvSpPr txBox="1"/>
          <p:nvPr>
            <p:ph idx="1" type="body"/>
          </p:nvPr>
        </p:nvSpPr>
        <p:spPr>
          <a:xfrm>
            <a:off x="407975" y="1152475"/>
            <a:ext cx="390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Technical Challenges Overcome:</a:t>
            </a:r>
            <a:endParaRPr>
              <a:solidFill>
                <a:schemeClr val="lt1"/>
              </a:solidFill>
            </a:endParaRPr>
          </a:p>
          <a:p>
            <a:pPr indent="-317500" lvl="0" marL="457200" rtl="0" algn="l">
              <a:spcBef>
                <a:spcPts val="1200"/>
              </a:spcBef>
              <a:spcAft>
                <a:spcPts val="0"/>
              </a:spcAft>
              <a:buClr>
                <a:schemeClr val="lt1"/>
              </a:buClr>
              <a:buSzPts val="1400"/>
              <a:buChar char="●"/>
            </a:pPr>
            <a:r>
              <a:rPr lang="en">
                <a:solidFill>
                  <a:schemeClr val="lt1"/>
                </a:solidFill>
              </a:rPr>
              <a:t>Model configuration optimization</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Medical terminology preservation</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Clinical context maintenance</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Processing efficiency requirements</a:t>
            </a:r>
            <a:endParaRPr>
              <a:solidFill>
                <a:schemeClr val="lt1"/>
              </a:solidFill>
            </a:endParaRPr>
          </a:p>
        </p:txBody>
      </p:sp>
      <p:sp>
        <p:nvSpPr>
          <p:cNvPr id="141" name="Google Shape;141;p23"/>
          <p:cNvSpPr txBox="1"/>
          <p:nvPr>
            <p:ph idx="2" type="body"/>
          </p:nvPr>
        </p:nvSpPr>
        <p:spPr>
          <a:xfrm>
            <a:off x="4832400" y="1152475"/>
            <a:ext cx="3903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Solutions Implemented:</a:t>
            </a:r>
            <a:endParaRPr>
              <a:solidFill>
                <a:schemeClr val="lt1"/>
              </a:solidFill>
            </a:endParaRPr>
          </a:p>
          <a:p>
            <a:pPr indent="-317500" lvl="0" marL="457200" rtl="0" algn="l">
              <a:spcBef>
                <a:spcPts val="1200"/>
              </a:spcBef>
              <a:spcAft>
                <a:spcPts val="0"/>
              </a:spcAft>
              <a:buClr>
                <a:schemeClr val="lt1"/>
              </a:buClr>
              <a:buSzPts val="1400"/>
              <a:buChar char="●"/>
            </a:pPr>
            <a:r>
              <a:rPr lang="en">
                <a:solidFill>
                  <a:schemeClr val="lt1"/>
                </a:solidFill>
              </a:rPr>
              <a:t>Specialized medical text preprocessing</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Clinical abbreviation handling</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CPU-optimized deployment</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Quality validation protocols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47" name="Google Shape;147;p24"/>
          <p:cNvSpPr txBox="1"/>
          <p:nvPr>
            <p:ph type="title"/>
          </p:nvPr>
        </p:nvSpPr>
        <p:spPr>
          <a:xfrm>
            <a:off x="407975"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Comparative Analysis &amp; Clinical Impact</a:t>
            </a:r>
            <a:endParaRPr>
              <a:solidFill>
                <a:schemeClr val="lt1"/>
              </a:solidFill>
            </a:endParaRPr>
          </a:p>
        </p:txBody>
      </p:sp>
      <p:sp>
        <p:nvSpPr>
          <p:cNvPr id="148" name="Google Shape;148;p24"/>
          <p:cNvSpPr txBox="1"/>
          <p:nvPr>
            <p:ph idx="1" type="body"/>
          </p:nvPr>
        </p:nvSpPr>
        <p:spPr>
          <a:xfrm>
            <a:off x="407975" y="1152475"/>
            <a:ext cx="832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Generated vs. Traditional Approaches:</a:t>
            </a:r>
            <a:endParaRPr>
              <a:solidFill>
                <a:schemeClr val="lt1"/>
              </a:solidFill>
            </a:endParaRPr>
          </a:p>
          <a:p>
            <a:pPr indent="-342900" lvl="0" marL="457200" rtl="0" algn="l">
              <a:spcBef>
                <a:spcPts val="1200"/>
              </a:spcBef>
              <a:spcAft>
                <a:spcPts val="0"/>
              </a:spcAft>
              <a:buClr>
                <a:schemeClr val="lt1"/>
              </a:buClr>
              <a:buSzPts val="1800"/>
              <a:buAutoNum type="arabicPeriod"/>
            </a:pPr>
            <a:r>
              <a:rPr lang="en">
                <a:solidFill>
                  <a:schemeClr val="lt1"/>
                </a:solidFill>
              </a:rPr>
              <a:t>Medical Terminology: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Our T5 Model: Precise clinical terms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Traditional: Often simplified</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Processing Speed:</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Our T5 Model: 2.6 sec/summary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Traditional: Manual hours</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Consistency: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Our T5 Model: Standardized quality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Traditional: Variable human quality</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5"/>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54" name="Google Shape;154;p25"/>
          <p:cNvSpPr txBox="1"/>
          <p:nvPr>
            <p:ph type="title"/>
          </p:nvPr>
        </p:nvSpPr>
        <p:spPr>
          <a:xfrm>
            <a:off x="407975"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Future Enhancements &amp; Research Directions</a:t>
            </a:r>
            <a:endParaRPr>
              <a:solidFill>
                <a:schemeClr val="lt1"/>
              </a:solidFill>
            </a:endParaRPr>
          </a:p>
        </p:txBody>
      </p:sp>
      <p:sp>
        <p:nvSpPr>
          <p:cNvPr id="155" name="Google Shape;155;p25"/>
          <p:cNvSpPr txBox="1"/>
          <p:nvPr>
            <p:ph idx="1" type="body"/>
          </p:nvPr>
        </p:nvSpPr>
        <p:spPr>
          <a:xfrm>
            <a:off x="407975" y="1152475"/>
            <a:ext cx="8328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AutoNum type="arabicPeriod"/>
            </a:pPr>
            <a:r>
              <a:rPr lang="en">
                <a:solidFill>
                  <a:schemeClr val="lt1"/>
                </a:solidFill>
              </a:rPr>
              <a:t>Immediate Improvements (Next 6 months):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T5-base/T5-large model variants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Domain-specific fine-tuning</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Specialty-specific adaptations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Real-time EHR integration</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Long-term Vision (1-2 years):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Healthcare professional validation studies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Multi-modal summarization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Clinical decision support integration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Regulatory compliance frameworks</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26"/>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61" name="Google Shape;161;p26"/>
          <p:cNvSpPr txBox="1"/>
          <p:nvPr>
            <p:ph type="title"/>
          </p:nvPr>
        </p:nvSpPr>
        <p:spPr>
          <a:xfrm>
            <a:off x="407975"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Project Impact &amp; Clinical Applications</a:t>
            </a:r>
            <a:endParaRPr>
              <a:solidFill>
                <a:schemeClr val="lt1"/>
              </a:solidFill>
            </a:endParaRPr>
          </a:p>
        </p:txBody>
      </p:sp>
      <p:sp>
        <p:nvSpPr>
          <p:cNvPr id="162" name="Google Shape;162;p26"/>
          <p:cNvSpPr txBox="1"/>
          <p:nvPr>
            <p:ph idx="1" type="body"/>
          </p:nvPr>
        </p:nvSpPr>
        <p:spPr>
          <a:xfrm>
            <a:off x="407975" y="1152475"/>
            <a:ext cx="390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Real-World Applications:</a:t>
            </a:r>
            <a:endParaRPr>
              <a:solidFill>
                <a:schemeClr val="lt1"/>
              </a:solidFill>
            </a:endParaRPr>
          </a:p>
          <a:p>
            <a:pPr indent="-317500" lvl="0" marL="457200" rtl="0" algn="l">
              <a:spcBef>
                <a:spcPts val="1200"/>
              </a:spcBef>
              <a:spcAft>
                <a:spcPts val="0"/>
              </a:spcAft>
              <a:buClr>
                <a:schemeClr val="lt1"/>
              </a:buClr>
              <a:buSzPts val="1400"/>
              <a:buChar char="●"/>
            </a:pPr>
            <a:r>
              <a:rPr lang="en">
                <a:solidFill>
                  <a:schemeClr val="lt1"/>
                </a:solidFill>
              </a:rPr>
              <a:t>Reduce clinician documentation time by 60%</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Improve clinical workflow efficiency</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Enable faster access to critical patient information</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Support real-time clinical decision-making</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Potential cost savings: $50K+ per hospital annually</a:t>
            </a:r>
            <a:endParaRPr>
              <a:solidFill>
                <a:schemeClr val="lt1"/>
              </a:solidFill>
            </a:endParaRPr>
          </a:p>
          <a:p>
            <a:pPr indent="0" lvl="0" marL="0" rtl="0" algn="l">
              <a:spcBef>
                <a:spcPts val="1200"/>
              </a:spcBef>
              <a:spcAft>
                <a:spcPts val="0"/>
              </a:spcAft>
              <a:buNone/>
            </a:pPr>
            <a:r>
              <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163" name="Google Shape;163;p26"/>
          <p:cNvPicPr preferRelativeResize="0"/>
          <p:nvPr/>
        </p:nvPicPr>
        <p:blipFill>
          <a:blip r:embed="rId4">
            <a:alphaModFix/>
          </a:blip>
          <a:stretch>
            <a:fillRect/>
          </a:stretch>
        </p:blipFill>
        <p:spPr>
          <a:xfrm>
            <a:off x="5364826" y="1659288"/>
            <a:ext cx="3059076" cy="1824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69" name="Google Shape;169;p27"/>
          <p:cNvSpPr txBox="1"/>
          <p:nvPr>
            <p:ph type="title"/>
          </p:nvPr>
        </p:nvSpPr>
        <p:spPr>
          <a:xfrm>
            <a:off x="407925"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Technical Achievements &amp; Innovation</a:t>
            </a:r>
            <a:endParaRPr>
              <a:solidFill>
                <a:schemeClr val="lt1"/>
              </a:solidFill>
            </a:endParaRPr>
          </a:p>
        </p:txBody>
      </p:sp>
      <p:sp>
        <p:nvSpPr>
          <p:cNvPr id="170" name="Google Shape;170;p27"/>
          <p:cNvSpPr txBox="1"/>
          <p:nvPr>
            <p:ph idx="1" type="body"/>
          </p:nvPr>
        </p:nvSpPr>
        <p:spPr>
          <a:xfrm>
            <a:off x="407975" y="1152475"/>
            <a:ext cx="8328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AutoNum type="arabicPeriod"/>
            </a:pPr>
            <a:r>
              <a:rPr lang="en">
                <a:solidFill>
                  <a:schemeClr val="lt1"/>
                </a:solidFill>
              </a:rPr>
              <a:t>Key Technical Innovations: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End-to-end automated pipeline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Medical domain-specific preprocessing</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CPU-optimized transformer deployment</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Real-time processing capability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Scalable architecture design</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Performance Highlights: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97.2% text compression achieved</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2.6 seconds average processing time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Consistent across 10+ medical specialties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230.8 MB lightweight model deployment</a:t>
            </a:r>
            <a:endParaRPr>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28"/>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76" name="Google Shape;176;p28"/>
          <p:cNvSpPr txBox="1"/>
          <p:nvPr>
            <p:ph type="title"/>
          </p:nvPr>
        </p:nvSpPr>
        <p:spPr>
          <a:xfrm>
            <a:off x="407975"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Conclusions &amp; Research Contributions</a:t>
            </a:r>
            <a:endParaRPr>
              <a:solidFill>
                <a:schemeClr val="lt1"/>
              </a:solidFill>
            </a:endParaRPr>
          </a:p>
        </p:txBody>
      </p:sp>
      <p:sp>
        <p:nvSpPr>
          <p:cNvPr id="177" name="Google Shape;177;p28"/>
          <p:cNvSpPr txBox="1"/>
          <p:nvPr>
            <p:ph idx="1" type="body"/>
          </p:nvPr>
        </p:nvSpPr>
        <p:spPr>
          <a:xfrm>
            <a:off x="407975" y="1152475"/>
            <a:ext cx="83280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AutoNum type="arabicPeriod"/>
            </a:pPr>
            <a:r>
              <a:rPr lang="en">
                <a:solidFill>
                  <a:schemeClr val="lt1"/>
                </a:solidFill>
              </a:rPr>
              <a:t>Key Research Contributions: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Demonstrated T5 effectiveness for clinical summarization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Developed specialized medical text preprocessing</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Achieved 97.2% compression with clinical accuracy</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Created practical healthcare deployment solution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Established evaluation framework for clinical NLP</a:t>
            </a:r>
            <a:endParaRPr>
              <a:solidFill>
                <a:schemeClr val="lt1"/>
              </a:solidFill>
            </a:endParaRPr>
          </a:p>
          <a:p>
            <a:pPr indent="-342900" lvl="0" marL="457200" rtl="0" algn="l">
              <a:spcBef>
                <a:spcPts val="0"/>
              </a:spcBef>
              <a:spcAft>
                <a:spcPts val="0"/>
              </a:spcAft>
              <a:buClr>
                <a:schemeClr val="lt1"/>
              </a:buClr>
              <a:buSzPts val="1800"/>
              <a:buAutoNum type="arabicPeriod"/>
            </a:pPr>
            <a:r>
              <a:rPr lang="en">
                <a:solidFill>
                  <a:schemeClr val="lt1"/>
                </a:solidFill>
              </a:rPr>
              <a:t>Validation Results: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3,745 clinical records successfully processed</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Consistent performance across medical specialties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Clinical relevance maintained in generated summaries</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9"/>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83" name="Google Shape;183;p2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000">
                <a:solidFill>
                  <a:schemeClr val="lt1"/>
                </a:solidFill>
              </a:rPr>
              <a:t>Thank You</a:t>
            </a:r>
            <a:endParaRPr sz="70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62" name="Google Shape;62;p14"/>
          <p:cNvSpPr txBox="1"/>
          <p:nvPr>
            <p:ph type="title"/>
          </p:nvPr>
        </p:nvSpPr>
        <p:spPr>
          <a:xfrm>
            <a:off x="407975" y="46787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Problem Statement &amp; Healthcare Challenge</a:t>
            </a:r>
            <a:endParaRPr>
              <a:solidFill>
                <a:schemeClr val="lt1"/>
              </a:solidFill>
            </a:endParaRPr>
          </a:p>
        </p:txBody>
      </p:sp>
      <p:sp>
        <p:nvSpPr>
          <p:cNvPr id="63" name="Google Shape;63;p14"/>
          <p:cNvSpPr txBox="1"/>
          <p:nvPr>
            <p:ph idx="1" type="body"/>
          </p:nvPr>
        </p:nvSpPr>
        <p:spPr>
          <a:xfrm>
            <a:off x="407975" y="1725000"/>
            <a:ext cx="8328000" cy="169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Healthcare professionals spend 35% of time on documentation</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Clinical notes: 100-1,000+ words per patient encounter</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Information overload in EHR systems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Need for automated, accurate summarization</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pic>
        <p:nvPicPr>
          <p:cNvPr id="68" name="Google Shape;68;p15"/>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69" name="Google Shape;69;p15"/>
          <p:cNvSpPr txBox="1"/>
          <p:nvPr>
            <p:ph type="title"/>
          </p:nvPr>
        </p:nvSpPr>
        <p:spPr>
          <a:xfrm>
            <a:off x="407975"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Project Objectives &amp; Quantifiable Results</a:t>
            </a:r>
            <a:endParaRPr>
              <a:solidFill>
                <a:schemeClr val="lt1"/>
              </a:solidFill>
            </a:endParaRPr>
          </a:p>
        </p:txBody>
      </p:sp>
      <p:sp>
        <p:nvSpPr>
          <p:cNvPr id="70" name="Google Shape;70;p15"/>
          <p:cNvSpPr txBox="1"/>
          <p:nvPr>
            <p:ph idx="1" type="body"/>
          </p:nvPr>
        </p:nvSpPr>
        <p:spPr>
          <a:xfrm>
            <a:off x="407963" y="1711950"/>
            <a:ext cx="8328000" cy="242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Objectives Achieved:</a:t>
            </a:r>
            <a:endParaRPr>
              <a:solidFill>
                <a:schemeClr val="lt1"/>
              </a:solidFill>
            </a:endParaRPr>
          </a:p>
          <a:p>
            <a:pPr indent="-330200" lvl="0" marL="457200" rtl="0" algn="l">
              <a:spcBef>
                <a:spcPts val="1200"/>
              </a:spcBef>
              <a:spcAft>
                <a:spcPts val="0"/>
              </a:spcAft>
              <a:buClr>
                <a:schemeClr val="lt1"/>
              </a:buClr>
              <a:buSzPts val="1600"/>
              <a:buChar char="●"/>
            </a:pPr>
            <a:r>
              <a:rPr lang="en" sz="1600">
                <a:solidFill>
                  <a:schemeClr val="lt1"/>
                </a:solidFill>
              </a:rPr>
              <a:t>Process 3,745 clinical records from MT Samples dataset</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Achieve ROUGE-1 score of 0.2085 with clinical relevance</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Implement end-to-end automated pipeline</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Reduce text length by 97.2% while preserving essential information</a:t>
            </a:r>
            <a:endParaRPr sz="1600">
              <a:solidFill>
                <a:schemeClr val="lt1"/>
              </a:solidFill>
            </a:endParaRPr>
          </a:p>
          <a:p>
            <a:pPr indent="-330200" lvl="0" marL="457200" rtl="0" algn="l">
              <a:spcBef>
                <a:spcPts val="0"/>
              </a:spcBef>
              <a:spcAft>
                <a:spcPts val="0"/>
              </a:spcAft>
              <a:buClr>
                <a:schemeClr val="lt1"/>
              </a:buClr>
              <a:buSzPts val="1600"/>
              <a:buChar char="●"/>
            </a:pPr>
            <a:r>
              <a:rPr lang="en" sz="1600">
                <a:solidFill>
                  <a:schemeClr val="lt1"/>
                </a:solidFill>
              </a:rPr>
              <a:t>Processing efficiency: 2.6 seconds per summary</a:t>
            </a:r>
            <a:endParaRPr sz="1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76" name="Google Shape;76;p16"/>
          <p:cNvSpPr txBox="1"/>
          <p:nvPr>
            <p:ph type="title"/>
          </p:nvPr>
        </p:nvSpPr>
        <p:spPr>
          <a:xfrm>
            <a:off x="407975"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 Overview &amp; Medical Specialties</a:t>
            </a:r>
            <a:endParaRPr>
              <a:solidFill>
                <a:schemeClr val="lt1"/>
              </a:solidFill>
            </a:endParaRPr>
          </a:p>
        </p:txBody>
      </p:sp>
      <p:sp>
        <p:nvSpPr>
          <p:cNvPr id="77" name="Google Shape;77;p16"/>
          <p:cNvSpPr txBox="1"/>
          <p:nvPr>
            <p:ph idx="1" type="body"/>
          </p:nvPr>
        </p:nvSpPr>
        <p:spPr>
          <a:xfrm>
            <a:off x="407975" y="1152475"/>
            <a:ext cx="557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Dataset Statistics:</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Initial: 4,999 records → Final: 3,745 records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Surgery: 996 cases (40.0%)</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Orthopedic: 287 cases (11.5%)</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Cardiovascular/Pulmonary: 269 cases (10.8%)</a:t>
            </a:r>
            <a:endParaRPr>
              <a:solidFill>
                <a:schemeClr val="lt1"/>
              </a:solidFill>
            </a:endParaRPr>
          </a:p>
        </p:txBody>
      </p:sp>
      <p:pic>
        <p:nvPicPr>
          <p:cNvPr id="78" name="Google Shape;78;p16"/>
          <p:cNvPicPr preferRelativeResize="0"/>
          <p:nvPr/>
        </p:nvPicPr>
        <p:blipFill>
          <a:blip r:embed="rId4">
            <a:alphaModFix/>
          </a:blip>
          <a:stretch>
            <a:fillRect/>
          </a:stretch>
        </p:blipFill>
        <p:spPr>
          <a:xfrm>
            <a:off x="5880825" y="1017717"/>
            <a:ext cx="2778600" cy="1657608"/>
          </a:xfrm>
          <a:prstGeom prst="rect">
            <a:avLst/>
          </a:prstGeom>
          <a:noFill/>
          <a:ln>
            <a:noFill/>
          </a:ln>
        </p:spPr>
      </p:pic>
      <p:pic>
        <p:nvPicPr>
          <p:cNvPr id="79" name="Google Shape;79;p16"/>
          <p:cNvPicPr preferRelativeResize="0"/>
          <p:nvPr/>
        </p:nvPicPr>
        <p:blipFill>
          <a:blip r:embed="rId5">
            <a:alphaModFix/>
          </a:blip>
          <a:stretch>
            <a:fillRect/>
          </a:stretch>
        </p:blipFill>
        <p:spPr>
          <a:xfrm>
            <a:off x="5880825" y="2868025"/>
            <a:ext cx="2778601" cy="18461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85" name="Google Shape;85;p17"/>
          <p:cNvSpPr txBox="1"/>
          <p:nvPr>
            <p:ph type="title"/>
          </p:nvPr>
        </p:nvSpPr>
        <p:spPr>
          <a:xfrm>
            <a:off x="407975" y="445025"/>
            <a:ext cx="842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Data Preprocessing Pipeline</a:t>
            </a:r>
            <a:endParaRPr>
              <a:solidFill>
                <a:schemeClr val="lt1"/>
              </a:solidFill>
            </a:endParaRPr>
          </a:p>
        </p:txBody>
      </p:sp>
      <p:sp>
        <p:nvSpPr>
          <p:cNvPr id="86" name="Google Shape;86;p17"/>
          <p:cNvSpPr txBox="1"/>
          <p:nvPr>
            <p:ph idx="1" type="body"/>
          </p:nvPr>
        </p:nvSpPr>
        <p:spPr>
          <a:xfrm>
            <a:off x="407975" y="1152475"/>
            <a:ext cx="390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8-Stage Processing Pipeline:</a:t>
            </a:r>
            <a:endParaRPr>
              <a:solidFill>
                <a:schemeClr val="lt1"/>
              </a:solidFill>
            </a:endParaRPr>
          </a:p>
          <a:p>
            <a:pPr indent="-317500" lvl="0" marL="457200" rtl="0" algn="l">
              <a:spcBef>
                <a:spcPts val="1200"/>
              </a:spcBef>
              <a:spcAft>
                <a:spcPts val="0"/>
              </a:spcAft>
              <a:buClr>
                <a:schemeClr val="lt1"/>
              </a:buClr>
              <a:buSzPts val="1400"/>
              <a:buAutoNum type="arabicPeriod"/>
            </a:pPr>
            <a:r>
              <a:rPr lang="en">
                <a:solidFill>
                  <a:schemeClr val="lt1"/>
                </a:solidFill>
              </a:rPr>
              <a:t>Missing data removal (33 records)</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Short text filtering (&lt;50 words, 85 records)</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Medical header normalization</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Clinical terminology preservation</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Target summary generation from keywords</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Quality validation (1,136 inadequate summaries removed)</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Medical abbreviation handling</a:t>
            </a:r>
            <a:endParaRPr>
              <a:solidFill>
                <a:schemeClr val="lt1"/>
              </a:solidFill>
            </a:endParaRPr>
          </a:p>
          <a:p>
            <a:pPr indent="-317500" lvl="0" marL="457200" rtl="0" algn="l">
              <a:spcBef>
                <a:spcPts val="0"/>
              </a:spcBef>
              <a:spcAft>
                <a:spcPts val="0"/>
              </a:spcAft>
              <a:buClr>
                <a:schemeClr val="lt1"/>
              </a:buClr>
              <a:buSzPts val="1400"/>
              <a:buAutoNum type="arabicPeriod"/>
            </a:pPr>
            <a:r>
              <a:rPr lang="en">
                <a:solidFill>
                  <a:schemeClr val="lt1"/>
                </a:solidFill>
              </a:rPr>
              <a:t>Clinical formatting standardization</a:t>
            </a:r>
            <a:endParaRPr>
              <a:solidFill>
                <a:schemeClr val="lt1"/>
              </a:solidFill>
            </a:endParaRPr>
          </a:p>
        </p:txBody>
      </p:sp>
      <p:pic>
        <p:nvPicPr>
          <p:cNvPr id="87" name="Google Shape;87;p17"/>
          <p:cNvPicPr preferRelativeResize="0"/>
          <p:nvPr/>
        </p:nvPicPr>
        <p:blipFill>
          <a:blip r:embed="rId4">
            <a:alphaModFix/>
          </a:blip>
          <a:stretch>
            <a:fillRect/>
          </a:stretch>
        </p:blipFill>
        <p:spPr>
          <a:xfrm>
            <a:off x="5116650" y="1017725"/>
            <a:ext cx="3168101" cy="1889975"/>
          </a:xfrm>
          <a:prstGeom prst="rect">
            <a:avLst/>
          </a:prstGeom>
          <a:noFill/>
          <a:ln>
            <a:noFill/>
          </a:ln>
        </p:spPr>
      </p:pic>
      <p:pic>
        <p:nvPicPr>
          <p:cNvPr id="88" name="Google Shape;88;p17"/>
          <p:cNvPicPr preferRelativeResize="0"/>
          <p:nvPr/>
        </p:nvPicPr>
        <p:blipFill>
          <a:blip r:embed="rId5">
            <a:alphaModFix/>
          </a:blip>
          <a:stretch>
            <a:fillRect/>
          </a:stretch>
        </p:blipFill>
        <p:spPr>
          <a:xfrm>
            <a:off x="5116630" y="2907700"/>
            <a:ext cx="3168145" cy="1889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94" name="Google Shape;94;p18"/>
          <p:cNvSpPr txBox="1"/>
          <p:nvPr>
            <p:ph type="title"/>
          </p:nvPr>
        </p:nvSpPr>
        <p:spPr>
          <a:xfrm>
            <a:off x="407975"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T5 Model Architecture &amp; Implementation</a:t>
            </a:r>
            <a:endParaRPr>
              <a:solidFill>
                <a:schemeClr val="lt1"/>
              </a:solidFill>
            </a:endParaRPr>
          </a:p>
        </p:txBody>
      </p:sp>
      <p:sp>
        <p:nvSpPr>
          <p:cNvPr id="95" name="Google Shape;95;p18"/>
          <p:cNvSpPr txBox="1"/>
          <p:nvPr>
            <p:ph idx="1" type="body"/>
          </p:nvPr>
        </p:nvSpPr>
        <p:spPr>
          <a:xfrm>
            <a:off x="407975" y="1152475"/>
            <a:ext cx="390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Model Specifications:</a:t>
            </a:r>
            <a:endParaRPr>
              <a:solidFill>
                <a:schemeClr val="lt1"/>
              </a:solidFill>
            </a:endParaRPr>
          </a:p>
          <a:p>
            <a:pPr indent="-317500" lvl="0" marL="457200" rtl="0" algn="l">
              <a:spcBef>
                <a:spcPts val="1200"/>
              </a:spcBef>
              <a:spcAft>
                <a:spcPts val="0"/>
              </a:spcAft>
              <a:buClr>
                <a:schemeClr val="lt1"/>
              </a:buClr>
              <a:buSzPts val="1400"/>
              <a:buChar char="●"/>
            </a:pPr>
            <a:r>
              <a:rPr lang="en">
                <a:solidFill>
                  <a:schemeClr val="lt1"/>
                </a:solidFill>
              </a:rPr>
              <a:t>T5-small: 60.5M parameters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Model size: 230.8 MB</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Input format: "summarize: [clinical_text]"</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Max input: 512 tokens, Output: ~100 tokens</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CPU-based processing for accessibility</a:t>
            </a:r>
            <a:endParaRPr>
              <a:solidFill>
                <a:schemeClr val="lt1"/>
              </a:solidFill>
            </a:endParaRPr>
          </a:p>
        </p:txBody>
      </p:sp>
      <p:pic>
        <p:nvPicPr>
          <p:cNvPr id="96" name="Google Shape;96;p18" title="10_processing_time_distribution.png"/>
          <p:cNvPicPr preferRelativeResize="0"/>
          <p:nvPr/>
        </p:nvPicPr>
        <p:blipFill>
          <a:blip r:embed="rId4">
            <a:alphaModFix/>
          </a:blip>
          <a:stretch>
            <a:fillRect/>
          </a:stretch>
        </p:blipFill>
        <p:spPr>
          <a:xfrm>
            <a:off x="5534800" y="1017723"/>
            <a:ext cx="2622769" cy="1564651"/>
          </a:xfrm>
          <a:prstGeom prst="rect">
            <a:avLst/>
          </a:prstGeom>
          <a:noFill/>
          <a:ln>
            <a:noFill/>
          </a:ln>
        </p:spPr>
      </p:pic>
      <p:pic>
        <p:nvPicPr>
          <p:cNvPr id="97" name="Google Shape;97;p18"/>
          <p:cNvPicPr preferRelativeResize="0"/>
          <p:nvPr/>
        </p:nvPicPr>
        <p:blipFill>
          <a:blip r:embed="rId5">
            <a:alphaModFix/>
          </a:blip>
          <a:stretch>
            <a:fillRect/>
          </a:stretch>
        </p:blipFill>
        <p:spPr>
          <a:xfrm>
            <a:off x="5666737" y="2708927"/>
            <a:ext cx="2358900" cy="176172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407962" y="258396"/>
            <a:ext cx="8328076" cy="4626709"/>
          </a:xfrm>
          <a:prstGeom prst="rect">
            <a:avLst/>
          </a:prstGeom>
          <a:noFill/>
          <a:ln>
            <a:noFill/>
          </a:ln>
        </p:spPr>
      </p:pic>
      <p:sp>
        <p:nvSpPr>
          <p:cNvPr id="103" name="Google Shape;103;p19"/>
          <p:cNvSpPr txBox="1"/>
          <p:nvPr>
            <p:ph type="title"/>
          </p:nvPr>
        </p:nvSpPr>
        <p:spPr>
          <a:xfrm>
            <a:off x="407950"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Comprehensive Results Overview</a:t>
            </a:r>
            <a:endParaRPr>
              <a:solidFill>
                <a:schemeClr val="lt1"/>
              </a:solidFill>
            </a:endParaRPr>
          </a:p>
        </p:txBody>
      </p:sp>
      <p:sp>
        <p:nvSpPr>
          <p:cNvPr id="104" name="Google Shape;104;p19"/>
          <p:cNvSpPr txBox="1"/>
          <p:nvPr>
            <p:ph idx="1" type="body"/>
          </p:nvPr>
        </p:nvSpPr>
        <p:spPr>
          <a:xfrm>
            <a:off x="407950" y="1152475"/>
            <a:ext cx="390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lt1"/>
                </a:solidFill>
              </a:rPr>
              <a:t>Top Performance Metrics:</a:t>
            </a:r>
            <a:endParaRPr sz="1500">
              <a:solidFill>
                <a:schemeClr val="lt1"/>
              </a:solidFill>
            </a:endParaRPr>
          </a:p>
          <a:p>
            <a:pPr indent="-311150" lvl="0" marL="457200" rtl="0" algn="l">
              <a:spcBef>
                <a:spcPts val="1200"/>
              </a:spcBef>
              <a:spcAft>
                <a:spcPts val="0"/>
              </a:spcAft>
              <a:buClr>
                <a:schemeClr val="lt1"/>
              </a:buClr>
              <a:buSzPts val="1300"/>
              <a:buChar char="●"/>
            </a:pPr>
            <a:r>
              <a:rPr lang="en" sz="1300">
                <a:solidFill>
                  <a:schemeClr val="lt1"/>
                </a:solidFill>
              </a:rPr>
              <a:t>ROUGE-1: 0.2085 (20.85% unigram overlap)</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ROUGE-2: 0.0669 (6.69% bigram overlap)</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ROUGE-L: 0.1637 (16.37% longest common subsequence)</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Text Compression: 97.2%</a:t>
            </a:r>
            <a:endParaRPr sz="1300">
              <a:solidFill>
                <a:schemeClr val="lt1"/>
              </a:solidFill>
            </a:endParaRPr>
          </a:p>
        </p:txBody>
      </p:sp>
      <p:pic>
        <p:nvPicPr>
          <p:cNvPr id="105" name="Google Shape;105;p19"/>
          <p:cNvPicPr preferRelativeResize="0"/>
          <p:nvPr/>
        </p:nvPicPr>
        <p:blipFill>
          <a:blip r:embed="rId4">
            <a:alphaModFix/>
          </a:blip>
          <a:stretch>
            <a:fillRect/>
          </a:stretch>
        </p:blipFill>
        <p:spPr>
          <a:xfrm>
            <a:off x="5011274" y="1017725"/>
            <a:ext cx="3138999" cy="1869426"/>
          </a:xfrm>
          <a:prstGeom prst="rect">
            <a:avLst/>
          </a:prstGeom>
          <a:noFill/>
          <a:ln>
            <a:noFill/>
          </a:ln>
        </p:spPr>
      </p:pic>
      <p:pic>
        <p:nvPicPr>
          <p:cNvPr id="106" name="Google Shape;106;p19"/>
          <p:cNvPicPr preferRelativeResize="0"/>
          <p:nvPr/>
        </p:nvPicPr>
        <p:blipFill>
          <a:blip r:embed="rId5">
            <a:alphaModFix/>
          </a:blip>
          <a:stretch>
            <a:fillRect/>
          </a:stretch>
        </p:blipFill>
        <p:spPr>
          <a:xfrm>
            <a:off x="5011275" y="2887150"/>
            <a:ext cx="3139002" cy="1913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12" name="Google Shape;112;p20"/>
          <p:cNvSpPr txBox="1"/>
          <p:nvPr>
            <p:ph type="title"/>
          </p:nvPr>
        </p:nvSpPr>
        <p:spPr>
          <a:xfrm>
            <a:off x="407975" y="445025"/>
            <a:ext cx="8424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Clinical Examples - Real-World Performance</a:t>
            </a:r>
            <a:endParaRPr>
              <a:solidFill>
                <a:schemeClr val="lt1"/>
              </a:solidFill>
            </a:endParaRPr>
          </a:p>
        </p:txBody>
      </p:sp>
      <p:sp>
        <p:nvSpPr>
          <p:cNvPr id="113" name="Google Shape;113;p20"/>
          <p:cNvSpPr txBox="1"/>
          <p:nvPr>
            <p:ph idx="1" type="body"/>
          </p:nvPr>
        </p:nvSpPr>
        <p:spPr>
          <a:xfrm>
            <a:off x="407975" y="1152475"/>
            <a:ext cx="390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Example 1: Emergency Medicine Case</a:t>
            </a:r>
            <a:endParaRPr>
              <a:solidFill>
                <a:schemeClr val="lt1"/>
              </a:solidFill>
            </a:endParaRPr>
          </a:p>
          <a:p>
            <a:pPr indent="-311150" lvl="0" marL="457200" rtl="0" algn="l">
              <a:spcBef>
                <a:spcPts val="1200"/>
              </a:spcBef>
              <a:spcAft>
                <a:spcPts val="0"/>
              </a:spcAft>
              <a:buClr>
                <a:schemeClr val="lt1"/>
              </a:buClr>
              <a:buSzPts val="1300"/>
              <a:buChar char="●"/>
            </a:pPr>
            <a:r>
              <a:rPr lang="en" sz="1300">
                <a:solidFill>
                  <a:schemeClr val="lt1"/>
                </a:solidFill>
              </a:rPr>
              <a:t>Original: "...patient ended up taking six ecstasy tablets..."</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Generated: "patient went out partying and drank two mixed drinks...took six ecstasy tablets...mother called EMS when patient vomited"</a:t>
            </a:r>
            <a:endParaRPr sz="1300">
              <a:solidFill>
                <a:schemeClr val="lt1"/>
              </a:solidFill>
            </a:endParaRPr>
          </a:p>
          <a:p>
            <a:pPr indent="-311150" lvl="0" marL="457200" rtl="0" algn="l">
              <a:spcBef>
                <a:spcPts val="0"/>
              </a:spcBef>
              <a:spcAft>
                <a:spcPts val="0"/>
              </a:spcAft>
              <a:buClr>
                <a:schemeClr val="lt1"/>
              </a:buClr>
              <a:buSzPts val="1300"/>
              <a:buChar char="●"/>
            </a:pPr>
            <a:r>
              <a:rPr lang="en" sz="1300">
                <a:solidFill>
                  <a:schemeClr val="lt1"/>
                </a:solidFill>
              </a:rPr>
              <a:t>Analysis: Preserved specific quantities and timeline</a:t>
            </a:r>
            <a:endParaRPr sz="1300">
              <a:solidFill>
                <a:schemeClr val="lt1"/>
              </a:solidFill>
            </a:endParaRPr>
          </a:p>
        </p:txBody>
      </p:sp>
      <p:pic>
        <p:nvPicPr>
          <p:cNvPr id="114" name="Google Shape;114;p20"/>
          <p:cNvPicPr preferRelativeResize="0"/>
          <p:nvPr/>
        </p:nvPicPr>
        <p:blipFill>
          <a:blip r:embed="rId4">
            <a:alphaModFix/>
          </a:blip>
          <a:stretch>
            <a:fillRect/>
          </a:stretch>
        </p:blipFill>
        <p:spPr>
          <a:xfrm>
            <a:off x="4311575" y="1474009"/>
            <a:ext cx="4424474" cy="219549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1"/>
          <p:cNvPicPr preferRelativeResize="0"/>
          <p:nvPr/>
        </p:nvPicPr>
        <p:blipFill>
          <a:blip r:embed="rId3">
            <a:alphaModFix/>
          </a:blip>
          <a:stretch>
            <a:fillRect/>
          </a:stretch>
        </p:blipFill>
        <p:spPr>
          <a:xfrm>
            <a:off x="407963" y="258400"/>
            <a:ext cx="8328076" cy="4626709"/>
          </a:xfrm>
          <a:prstGeom prst="rect">
            <a:avLst/>
          </a:prstGeom>
          <a:noFill/>
          <a:ln>
            <a:noFill/>
          </a:ln>
        </p:spPr>
      </p:pic>
      <p:sp>
        <p:nvSpPr>
          <p:cNvPr id="120" name="Google Shape;120;p21"/>
          <p:cNvSpPr txBox="1"/>
          <p:nvPr>
            <p:ph type="title"/>
          </p:nvPr>
        </p:nvSpPr>
        <p:spPr>
          <a:xfrm>
            <a:off x="407975" y="445025"/>
            <a:ext cx="83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Performance Analysis by Text Length</a:t>
            </a:r>
            <a:endParaRPr>
              <a:solidFill>
                <a:schemeClr val="lt1"/>
              </a:solidFill>
            </a:endParaRPr>
          </a:p>
        </p:txBody>
      </p:sp>
      <p:sp>
        <p:nvSpPr>
          <p:cNvPr id="121" name="Google Shape;121;p21"/>
          <p:cNvSpPr txBox="1"/>
          <p:nvPr>
            <p:ph idx="1" type="body"/>
          </p:nvPr>
        </p:nvSpPr>
        <p:spPr>
          <a:xfrm>
            <a:off x="407975" y="1152475"/>
            <a:ext cx="3903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Key Findings:</a:t>
            </a:r>
            <a:endParaRPr>
              <a:solidFill>
                <a:schemeClr val="lt1"/>
              </a:solidFill>
            </a:endParaRPr>
          </a:p>
          <a:p>
            <a:pPr indent="-317500" lvl="0" marL="457200" rtl="0" algn="l">
              <a:spcBef>
                <a:spcPts val="1200"/>
              </a:spcBef>
              <a:spcAft>
                <a:spcPts val="0"/>
              </a:spcAft>
              <a:buClr>
                <a:schemeClr val="lt1"/>
              </a:buClr>
              <a:buSzPts val="1400"/>
              <a:buChar char="●"/>
            </a:pPr>
            <a:r>
              <a:rPr lang="en">
                <a:solidFill>
                  <a:schemeClr val="lt1"/>
                </a:solidFill>
              </a:rPr>
              <a:t>Short texts (0-200 words): ROUGE-1 = 0.1735</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Medium texts (200-500 words): ROUGE-1 = 0.2052</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Long texts (500+ words): ROUGE-1 = 0.2288</a:t>
            </a:r>
            <a:endParaRPr>
              <a:solidFill>
                <a:schemeClr val="lt1"/>
              </a:solidFill>
            </a:endParaRPr>
          </a:p>
          <a:p>
            <a:pPr indent="-317500" lvl="0" marL="457200" rtl="0" algn="l">
              <a:spcBef>
                <a:spcPts val="0"/>
              </a:spcBef>
              <a:spcAft>
                <a:spcPts val="0"/>
              </a:spcAft>
              <a:buClr>
                <a:schemeClr val="lt1"/>
              </a:buClr>
              <a:buSzPts val="1400"/>
              <a:buChar char="●"/>
            </a:pPr>
            <a:r>
              <a:rPr lang="en">
                <a:solidFill>
                  <a:schemeClr val="lt1"/>
                </a:solidFill>
              </a:rPr>
              <a:t>Better performance on longer, more comprehensive texts</a:t>
            </a:r>
            <a:endParaRPr>
              <a:solidFill>
                <a:schemeClr val="lt1"/>
              </a:solidFill>
            </a:endParaRPr>
          </a:p>
        </p:txBody>
      </p:sp>
      <p:pic>
        <p:nvPicPr>
          <p:cNvPr id="122" name="Google Shape;122;p21"/>
          <p:cNvPicPr preferRelativeResize="0"/>
          <p:nvPr/>
        </p:nvPicPr>
        <p:blipFill>
          <a:blip r:embed="rId4">
            <a:alphaModFix/>
          </a:blip>
          <a:stretch>
            <a:fillRect/>
          </a:stretch>
        </p:blipFill>
        <p:spPr>
          <a:xfrm>
            <a:off x="5350184" y="1152475"/>
            <a:ext cx="2868026" cy="1708050"/>
          </a:xfrm>
          <a:prstGeom prst="rect">
            <a:avLst/>
          </a:prstGeom>
          <a:noFill/>
          <a:ln>
            <a:noFill/>
          </a:ln>
        </p:spPr>
      </p:pic>
      <p:pic>
        <p:nvPicPr>
          <p:cNvPr id="123" name="Google Shape;123;p21"/>
          <p:cNvPicPr preferRelativeResize="0"/>
          <p:nvPr/>
        </p:nvPicPr>
        <p:blipFill>
          <a:blip r:embed="rId5">
            <a:alphaModFix/>
          </a:blip>
          <a:stretch>
            <a:fillRect/>
          </a:stretch>
        </p:blipFill>
        <p:spPr>
          <a:xfrm>
            <a:off x="5350175" y="2995275"/>
            <a:ext cx="2868026" cy="1708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