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11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White/Blu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C79CAF-4936-4A78-B138-67EA0CAEBB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igh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2B5440C-6DA9-4CAB-ABE5-2C69B860AF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DD6BED7-121B-46E9-AA4F-47D7FB9396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FF88B8-1667-4980-93F5-2EB838CEFA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244E4-618F-4253-BD7B-95205C2C8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55841-E42D-46B8-B01D-B7749BAE5B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E3D56B-622B-494B-83E5-A3FCE49567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hre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B30726-890C-45E2-8E9E-CF8619B3A6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Fou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5798F2-0FBD-4342-83DA-7843033FF5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/Whi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C4C4517-5AD5-45B0-9554-D5B357D994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C8A7FB3-B1BD-415C-9488-87C2BC92B6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69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6CA00BF-D8FC-4EF5-A3EC-062ED02FCC5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EBDAC32-54BA-437A-B76B-FB14AA19084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E863415-F5CB-47C3-9E34-3DB369955CF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38B391-CFBD-44C3-B1CA-4CF5DE732920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36A22FD-4E9B-4FA1-830A-2C5B6DC3030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D8CB11C-1B53-4B09-A92F-B9ACFE1F487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E84905B-67D3-4716-80DF-7DB68A9A2344}" type="slidenum">
              <a:rPr b="0" lang="en-US" sz="14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4C139C9-F53D-42FD-A8CB-4D89F142F0E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C38CAEB-864E-42DE-97FF-A0C5D01452A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8CCB264-883F-434F-8584-7D75EC80153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Noto Sans"/>
              </a:rPr>
              <a:t>GRANTS MANAGEMENT SYSTEM (GMS)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Streamlining collaboration between sub-grantors and sub-grantees, from opportunity to impact.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</a:rPr>
              <a:t>A Tale of two users in GMS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580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4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SUB-GRANTOR</a:t>
            </a: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  <a:p>
            <a:pPr marL="432000" indent="0" algn="ctr">
              <a:spcBef>
                <a:spcPts val="1414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  <a:p>
            <a:pPr marL="432000" indent="0" algn="ctr">
              <a:spcBef>
                <a:spcPts val="1414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4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SUB-GRANTEE</a:t>
            </a:r>
            <a:endParaRPr b="1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"/>
          <p:cNvSpPr/>
          <p:nvPr/>
        </p:nvSpPr>
        <p:spPr>
          <a:xfrm>
            <a:off x="1143000" y="2057400"/>
            <a:ext cx="3429000" cy="1600200"/>
          </a:xfrm>
          <a:prstGeom prst="cloudCallout">
            <a:avLst>
              <a:gd name="adj1" fmla="val -14060"/>
              <a:gd name="adj2" fmla="val 121768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90" name=""/>
          <p:cNvSpPr/>
          <p:nvPr/>
        </p:nvSpPr>
        <p:spPr>
          <a:xfrm>
            <a:off x="6400800" y="2057400"/>
            <a:ext cx="3174840" cy="1600200"/>
          </a:xfrm>
          <a:prstGeom prst="cloudCallout">
            <a:avLst>
              <a:gd name="adj1" fmla="val -13018"/>
              <a:gd name="adj2" fmla="val 8121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600200" y="2424240"/>
            <a:ext cx="228600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imbus Sans"/>
              </a:rPr>
              <a:t>How can I efficiently manage our grant programs?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858000" y="2424240"/>
            <a:ext cx="228600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imbus Sans"/>
              </a:rPr>
              <a:t>Where can I find funding for our new initiative?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4572000" y="685800"/>
            <a:ext cx="5486400" cy="508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Adding a new grant opportunity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Defines application requirements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Sets eligibility criteria, KPIs and reporting timeline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Approving registered sub-grantees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Approves or declines registered sub-grantees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Reviewing application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Assesses submitted applications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Conducts evaluation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Approves or rejects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Disbursing funds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Disburses funds to the approved accounts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Reviewing reports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Reviews the submitted reports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Comments basing on review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Handling requests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Reviews the requests made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Approves or rejects a request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Closes a grant with a reason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43400" y="-457200"/>
            <a:ext cx="59900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4400" spc="-1" strike="noStrike">
                <a:solidFill>
                  <a:srgbClr val="0d84a1"/>
                </a:solidFill>
                <a:latin typeface="Noto Sans"/>
              </a:rPr>
              <a:t>Sub-grantor Journey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12640" y="712800"/>
            <a:ext cx="3784320" cy="42447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228600" y="2514600"/>
            <a:ext cx="32004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Registration &amp; Application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Registers and awaits approval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Creates organization profile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Sees the different available opportunities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Reviews eligibility and requirements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Completes and submits application with required documents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57600" y="2514600"/>
            <a:ext cx="32004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Funds &amp; Reports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On application approval, goes ahead and creates a budget and the items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On disbursement, goes ahead and allocates funds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Tracks project progress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Compiles financial report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Submits reports on schedules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858000" y="2514600"/>
            <a:ext cx="3218760" cy="29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666666"/>
                </a:solidFill>
                <a:latin typeface="Noto Sans"/>
              </a:rPr>
              <a:t>Making Requests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Submits different requests forexample grant closeouts with reason, grant requirements, extensions etc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666666"/>
                </a:solidFill>
                <a:latin typeface="Noto Sans"/>
              </a:rPr>
              <a:t>Awaits for approval from the sub-grantor</a:t>
            </a:r>
            <a:endParaRPr b="0" lang="en-US" sz="15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Noto Sans"/>
              </a:rPr>
              <a:t>THE SUB-GRANTEE’S PATH</a:t>
            </a:r>
            <a:endParaRPr b="0" lang="en-US" sz="4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457200" y="2057400"/>
            <a:ext cx="2602800" cy="13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Sub-grantee register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Sub-grantor approves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57200" y="4114800"/>
            <a:ext cx="2602800" cy="138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Sub-grantee submits report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Sub-grantor reviews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291840" y="2057400"/>
            <a:ext cx="264816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Sub-grantor adds grant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Sub-grantee applies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291840" y="4114800"/>
            <a:ext cx="2648160" cy="136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Sub-grantee makes a request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Sub-grantor handles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0d84a1"/>
                </a:solidFill>
                <a:latin typeface="Noto Sans"/>
              </a:rPr>
              <a:t>WHERE SUB-GRANTOR AND </a:t>
            </a:r>
            <a:br>
              <a:rPr sz="2400"/>
            </a:br>
            <a:r>
              <a:rPr b="1" lang="en-US" sz="2400" spc="-1" strike="noStrike">
                <a:solidFill>
                  <a:srgbClr val="0d84a1"/>
                </a:solidFill>
                <a:latin typeface="Noto Sans"/>
              </a:rPr>
              <a:t>SUB-GRANTEE PATHS CROSS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>
            <a:lum bright="4000"/>
            <a:alphaModFix amt="99000"/>
          </a:blip>
          <a:stretch/>
        </p:blipFill>
        <p:spPr>
          <a:xfrm>
            <a:off x="6591600" y="777960"/>
            <a:ext cx="3039120" cy="41140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347480" y="1371600"/>
            <a:ext cx="709920" cy="7099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4114800" y="13716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1143000" y="3394800"/>
            <a:ext cx="925200" cy="6858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4271760" y="342900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1469160" y="2383560"/>
            <a:ext cx="359640" cy="359640"/>
          </a:xfrm>
          <a:prstGeom prst="upDownArrow">
            <a:avLst>
              <a:gd name="adj1" fmla="val 50000"/>
              <a:gd name="adj2" fmla="val 1990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111" name=""/>
          <p:cNvSpPr/>
          <p:nvPr/>
        </p:nvSpPr>
        <p:spPr>
          <a:xfrm>
            <a:off x="1469160" y="2383560"/>
            <a:ext cx="359640" cy="359640"/>
          </a:xfrm>
          <a:prstGeom prst="upDownArrow">
            <a:avLst>
              <a:gd name="adj1" fmla="val 50000"/>
              <a:gd name="adj2" fmla="val 1990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112" name=""/>
          <p:cNvSpPr/>
          <p:nvPr/>
        </p:nvSpPr>
        <p:spPr>
          <a:xfrm>
            <a:off x="4343400" y="2383560"/>
            <a:ext cx="359640" cy="359640"/>
          </a:xfrm>
          <a:prstGeom prst="upDownArrow">
            <a:avLst>
              <a:gd name="adj1" fmla="val 50000"/>
              <a:gd name="adj2" fmla="val 1990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69160" y="4440960"/>
            <a:ext cx="359640" cy="359640"/>
          </a:xfrm>
          <a:prstGeom prst="upDownArrow">
            <a:avLst>
              <a:gd name="adj1" fmla="val 50000"/>
              <a:gd name="adj2" fmla="val 1990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114" name=""/>
          <p:cNvSpPr/>
          <p:nvPr/>
        </p:nvSpPr>
        <p:spPr>
          <a:xfrm>
            <a:off x="4343400" y="4440960"/>
            <a:ext cx="359640" cy="359640"/>
          </a:xfrm>
          <a:prstGeom prst="upDownArrow">
            <a:avLst>
              <a:gd name="adj1" fmla="val 50000"/>
              <a:gd name="adj2" fmla="val 19907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Noto Sans"/>
              </a:rPr>
              <a:t>THE SYSTEM </a:t>
            </a:r>
            <a:r>
              <a:rPr b="1" lang="en-US" sz="2800" spc="-1" strike="noStrike">
                <a:solidFill>
                  <a:srgbClr val="ffffff"/>
                </a:solidFill>
                <a:latin typeface="Noto Sans"/>
              </a:rPr>
              <a:t>THAT </a:t>
            </a:r>
            <a:r>
              <a:rPr b="1" lang="en-US" sz="2800" spc="-1" strike="noStrike">
                <a:solidFill>
                  <a:srgbClr val="ffffff"/>
                </a:solidFill>
                <a:latin typeface="Noto Sans"/>
              </a:rPr>
              <a:t>CONNECTS </a:t>
            </a:r>
            <a:r>
              <a:rPr b="1" lang="en-US" sz="2800" spc="-1" strike="noStrike">
                <a:solidFill>
                  <a:srgbClr val="ffffff"/>
                </a:solidFill>
                <a:latin typeface="Noto Sans"/>
              </a:rPr>
              <a:t>THEM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4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SYSTEM OVERVIEW</a:t>
            </a:r>
            <a:endParaRPr b="1" lang="en-US" sz="18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User-specific portal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Sub-grantor data analytics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In-app notifications and emails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4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KEY BENEFITS</a:t>
            </a:r>
            <a:endParaRPr b="1" lang="en-US" sz="18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0" algn="ctr">
              <a:spcBef>
                <a:spcPts val="1134"/>
              </a:spcBef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2024-09-10T13:37:17Z</dcterms:created>
  <dc:creator/>
  <dc:description/>
  <dc:language>en-US</dc:language>
  <cp:lastModifiedBy/>
  <dcterms:modified xsi:type="dcterms:W3CDTF">2024-09-10T15:11:05Z</dcterms:modified>
  <cp:revision>2</cp:revision>
  <dc:subject/>
  <dc:title>Freshes</dc:title>
</cp:coreProperties>
</file>