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2" r:id="rId2"/>
    <p:sldId id="359" r:id="rId3"/>
    <p:sldId id="360" r:id="rId4"/>
    <p:sldId id="3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715CB-16D1-4C95-8AF0-6CBDE6FD9F9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FF23-C092-491A-B5F4-F6E3CAB5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2480735" y="0"/>
            <a:ext cx="91313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/>
                <a:ea typeface="ＭＳ Ｐゴシック" charset="-128"/>
                <a:cs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Picture 3" descr="TCH_Stacked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4" y="5511800"/>
            <a:ext cx="2264833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5215470" y="6604005"/>
            <a:ext cx="6965951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700" dirty="0">
                <a:solidFill>
                  <a:srgbClr val="A6A6A6"/>
                </a:solidFill>
              </a:rPr>
              <a:t>© 2011 Texas Children’s Hospital. All rights reserved. </a:t>
            </a:r>
          </a:p>
        </p:txBody>
      </p:sp>
      <p:pic>
        <p:nvPicPr>
          <p:cNvPr id="7" name="Picture 13" descr="BIPAI_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351217"/>
            <a:ext cx="1955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BCM_Logo_4c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3" y="4487868"/>
            <a:ext cx="174836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 userDrawn="1"/>
        </p:nvGraphicFramePr>
        <p:xfrm>
          <a:off x="215900" y="1657350"/>
          <a:ext cx="19558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48531" imgH="3123810" progId="">
                  <p:embed/>
                </p:oleObj>
              </mc:Choice>
              <mc:Fallback>
                <p:oleObj r:id="rId5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657350"/>
                        <a:ext cx="19558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76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26512" y="4060825"/>
            <a:ext cx="7179733" cy="427038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826512" y="2016125"/>
            <a:ext cx="7179733" cy="1676400"/>
          </a:xfrm>
        </p:spPr>
        <p:txBody>
          <a:bodyPr lIns="0" tIns="0" rIns="0" bIns="0" anchor="b"/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6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1603" y="934720"/>
            <a:ext cx="3867151" cy="376936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603357" y="-398993"/>
            <a:ext cx="2583464" cy="6923192"/>
          </a:xfrm>
        </p:spPr>
        <p:txBody>
          <a:bodyPr vert="eaVert"/>
          <a:lstStyle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46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2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1" y="120655"/>
            <a:ext cx="10985500" cy="1012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3252" y="1238253"/>
            <a:ext cx="5391149" cy="2583464"/>
          </a:xfrm>
        </p:spPr>
        <p:txBody>
          <a:bodyPr/>
          <a:lstStyle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3" y="1238255"/>
            <a:ext cx="5391151" cy="430887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2264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22" y="103950"/>
            <a:ext cx="11254154" cy="86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622" y="1393200"/>
            <a:ext cx="11254154" cy="2583464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4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1" y="1238250"/>
            <a:ext cx="10985500" cy="2583476"/>
          </a:xfrm>
        </p:spPr>
        <p:txBody>
          <a:bodyPr/>
          <a:lstStyle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4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308" y="1478445"/>
            <a:ext cx="11581333" cy="862993"/>
          </a:xfrm>
        </p:spPr>
        <p:txBody>
          <a:bodyPr anchor="b"/>
          <a:lstStyle>
            <a:lvl1pPr marL="0" indent="0" algn="ctr">
              <a:buNone/>
              <a:defRPr sz="28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44511" y="5071849"/>
            <a:ext cx="11783132" cy="862993"/>
          </a:xfrm>
        </p:spPr>
        <p:txBody>
          <a:bodyPr anchor="b"/>
          <a:lstStyle>
            <a:lvl1pPr marL="0" indent="0" algn="ctr">
              <a:buNone/>
              <a:defRPr sz="2800" b="1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503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2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252" y="1238252"/>
            <a:ext cx="5391149" cy="23987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238252"/>
            <a:ext cx="5391151" cy="23987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8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5543"/>
            <a:ext cx="5386917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80"/>
            <a:ext cx="5386917" cy="20889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805543"/>
            <a:ext cx="5389033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80"/>
            <a:ext cx="5389033" cy="20889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6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2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27533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595120"/>
            <a:ext cx="4011084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77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2"/>
          <p:cNvGraphicFramePr>
            <a:graphicFrameLocks noChangeAspect="1"/>
          </p:cNvGraphicFramePr>
          <p:nvPr userDrawn="1"/>
        </p:nvGraphicFramePr>
        <p:xfrm>
          <a:off x="5418668" y="6172200"/>
          <a:ext cx="104351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72200"/>
                        <a:ext cx="104351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584" y="213360"/>
            <a:ext cx="7315200" cy="370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59844"/>
            <a:ext cx="73152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4318000"/>
            <a:ext cx="73152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 userDrawn="1"/>
        </p:nvGraphicFramePr>
        <p:xfrm>
          <a:off x="5418668" y="6149980"/>
          <a:ext cx="104351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531" imgH="3123810" progId="">
                  <p:embed/>
                </p:oleObj>
              </mc:Choice>
              <mc:Fallback>
                <p:oleObj r:id="rId2" imgW="3448531" imgH="3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8" y="6149980"/>
                        <a:ext cx="104351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4402" y="1238248"/>
            <a:ext cx="3014351" cy="4552952"/>
          </a:xfrm>
        </p:spPr>
        <p:txBody>
          <a:bodyPr vert="eaVert"/>
          <a:lstStyle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45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75" name="Rectangle 6"/>
          <p:cNvSpPr>
            <a:spLocks noChangeArrowheads="1"/>
          </p:cNvSpPr>
          <p:nvPr/>
        </p:nvSpPr>
        <p:spPr bwMode="auto">
          <a:xfrm>
            <a:off x="0" y="0"/>
            <a:ext cx="12192000" cy="6102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Arial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36276" name="Line 52"/>
          <p:cNvCxnSpPr>
            <a:cxnSpLocks noChangeShapeType="1"/>
          </p:cNvCxnSpPr>
          <p:nvPr/>
        </p:nvCxnSpPr>
        <p:spPr bwMode="auto">
          <a:xfrm rot="10800000">
            <a:off x="0" y="6096000"/>
            <a:ext cx="12192000" cy="0"/>
          </a:xfrm>
          <a:prstGeom prst="line">
            <a:avLst/>
          </a:prstGeom>
          <a:noFill/>
          <a:ln w="25400">
            <a:solidFill>
              <a:srgbClr val="C50B2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1" y="120655"/>
            <a:ext cx="109855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93" tIns="86493" rIns="86493" bIns="8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3251" y="1238250"/>
            <a:ext cx="109855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invGray">
          <a:xfrm>
            <a:off x="5933099" y="6415093"/>
            <a:ext cx="42960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Arial" panose="020B0604020202020204" pitchFamily="34" charset="0"/>
              </a:rPr>
              <a:t>Page  </a:t>
            </a:r>
            <a:fld id="{F59FD793-2DF5-4530-8DCF-46BF46519813}" type="slidenum">
              <a:rPr lang="en-US" sz="800" b="1" smtClean="0">
                <a:solidFill>
                  <a:srgbClr val="FFFFFF"/>
                </a:solidFill>
                <a:latin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invGray">
          <a:xfrm>
            <a:off x="5405081" y="6692469"/>
            <a:ext cx="19820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0" rIns="0" bIns="0" anchor="ctr">
            <a:spAutoFit/>
          </a:bodyPr>
          <a:lstStyle>
            <a:lvl1pPr defTabSz="865188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65188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65188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65188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65188"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>
                <a:solidFill>
                  <a:srgbClr val="FFFFFF"/>
                </a:solidFill>
                <a:latin typeface="Arial" panose="020B0604020202020204" pitchFamily="34" charset="0"/>
              </a:rPr>
              <a:t>xxx00.#####.ppt  </a:t>
            </a:r>
            <a:fld id="{BFD03B16-32B0-437F-994F-3BBEDAAEC7CB}" type="datetime9">
              <a:rPr lang="en-US" alt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2/1/2024 10:34:34 AM</a:t>
            </a:fld>
            <a:endParaRPr lang="en-US" alt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2" name="Content Placeholder 5" descr="TCH_Logo_Small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75" b="-23375"/>
          <a:stretch>
            <a:fillRect/>
          </a:stretch>
        </p:blipFill>
        <p:spPr bwMode="auto">
          <a:xfrm>
            <a:off x="10227733" y="6192838"/>
            <a:ext cx="1828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3"/>
          <p:cNvSpPr txBox="1">
            <a:spLocks noChangeArrowheads="1"/>
          </p:cNvSpPr>
          <p:nvPr/>
        </p:nvSpPr>
        <p:spPr bwMode="auto">
          <a:xfrm>
            <a:off x="19054" y="6637343"/>
            <a:ext cx="5759449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16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700" dirty="0">
                <a:solidFill>
                  <a:srgbClr val="7F7F7F"/>
                </a:solidFill>
              </a:rPr>
              <a:t>© 2011 Texas Children’s Hospital All rights reserved.</a:t>
            </a:r>
          </a:p>
        </p:txBody>
      </p:sp>
      <p:pic>
        <p:nvPicPr>
          <p:cNvPr id="2" name="Picture 1" descr="BIPAI_Logo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35" y="6278568"/>
            <a:ext cx="126788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" descr="BCM_Logo_4c.eps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4" y="6335718"/>
            <a:ext cx="110278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F48B2F-6C70-45BB-8C8F-DE4D36FBFC24}" type="slidenum">
              <a:rPr lang="en-US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7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/>
          <a:ea typeface="ＭＳ Ｐゴシック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-6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-6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-6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-68" charset="0"/>
        </a:defRPr>
      </a:lvl9pPr>
    </p:titleStyle>
    <p:bodyStyle>
      <a:lvl1pPr marL="111125" indent="-111125" algn="l" rtl="0" eaLnBrk="0" fontAlgn="base" hangingPunct="0">
        <a:spcBef>
          <a:spcPct val="100000"/>
        </a:spcBef>
        <a:spcAft>
          <a:spcPct val="36000"/>
        </a:spcAft>
        <a:buClr>
          <a:schemeClr val="bg1"/>
        </a:buClr>
        <a:buChar char="•"/>
        <a:defRPr sz="2800">
          <a:solidFill>
            <a:schemeClr val="bg1"/>
          </a:solidFill>
          <a:latin typeface="Arial"/>
          <a:ea typeface="ＭＳ Ｐゴシック" charset="0"/>
          <a:cs typeface="Geneva" charset="0"/>
        </a:defRPr>
      </a:lvl1pPr>
      <a:lvl2pPr marL="573088" indent="-111125" algn="l" rtl="0" eaLnBrk="0" fontAlgn="base" hangingPunct="0">
        <a:spcBef>
          <a:spcPct val="0"/>
        </a:spcBef>
        <a:spcAft>
          <a:spcPct val="45000"/>
        </a:spcAft>
        <a:buClr>
          <a:schemeClr val="bg1"/>
        </a:buClr>
        <a:buFont typeface="Calibri" panose="020F0502020204030204" pitchFamily="34" charset="0"/>
        <a:buChar char="‐"/>
        <a:defRPr sz="2200">
          <a:solidFill>
            <a:schemeClr val="bg1"/>
          </a:solidFill>
          <a:latin typeface="Arial"/>
          <a:ea typeface="Geneva" pitchFamily="-68" charset="-128"/>
          <a:cs typeface="Geneva" charset="0"/>
        </a:defRPr>
      </a:lvl2pPr>
      <a:lvl3pPr marL="1025525" indent="-111125" algn="l" rtl="0" eaLnBrk="0" fontAlgn="base" hangingPunct="0">
        <a:spcBef>
          <a:spcPct val="0"/>
        </a:spcBef>
        <a:spcAft>
          <a:spcPct val="45000"/>
        </a:spcAft>
        <a:buClr>
          <a:schemeClr val="bg1"/>
        </a:buClr>
        <a:buChar char="•"/>
        <a:defRPr sz="2200">
          <a:solidFill>
            <a:schemeClr val="bg1"/>
          </a:solidFill>
          <a:latin typeface="Arial"/>
          <a:ea typeface="Geneva" pitchFamily="-68" charset="-128"/>
          <a:cs typeface="Geneva" charset="0"/>
        </a:defRPr>
      </a:lvl3pPr>
      <a:lvl4pPr marL="1766888" indent="6350" algn="l" rtl="0" eaLnBrk="0" fontAlgn="base" hangingPunct="0">
        <a:spcBef>
          <a:spcPct val="50000"/>
        </a:spcBef>
        <a:spcAft>
          <a:spcPct val="0"/>
        </a:spcAft>
        <a:buClr>
          <a:srgbClr val="808080"/>
        </a:buClr>
        <a:buChar char="•"/>
        <a:defRPr sz="2200">
          <a:solidFill>
            <a:srgbClr val="808080"/>
          </a:solidFill>
          <a:latin typeface="+mn-lt"/>
          <a:ea typeface="Geneva" pitchFamily="-68" charset="-128"/>
          <a:cs typeface="Geneva" charset="0"/>
        </a:defRPr>
      </a:lvl4pPr>
      <a:lvl5pPr marL="2149475" indent="-203200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Char char="•"/>
        <a:defRPr sz="2200">
          <a:solidFill>
            <a:schemeClr val="tx1"/>
          </a:solidFill>
          <a:latin typeface="+mn-lt"/>
          <a:ea typeface="Geneva" pitchFamily="-68" charset="-128"/>
          <a:cs typeface="Geneva" charset="0"/>
        </a:defRPr>
      </a:lvl5pPr>
      <a:lvl6pPr marL="2606675" indent="-203200" algn="l" rtl="0" eaLnBrk="1" fontAlgn="base" hangingPunct="1">
        <a:spcBef>
          <a:spcPct val="50000"/>
        </a:spcBef>
        <a:spcAft>
          <a:spcPct val="0"/>
        </a:spcAft>
        <a:buClr>
          <a:schemeClr val="folHlink"/>
        </a:buClr>
        <a:buChar char="•"/>
        <a:defRPr sz="2200">
          <a:solidFill>
            <a:schemeClr val="tx1"/>
          </a:solidFill>
          <a:latin typeface="+mn-lt"/>
          <a:ea typeface="Geneva" pitchFamily="-68" charset="-128"/>
        </a:defRPr>
      </a:lvl6pPr>
      <a:lvl7pPr marL="3063875" indent="-203200" algn="l" rtl="0" eaLnBrk="1" fontAlgn="base" hangingPunct="1">
        <a:spcBef>
          <a:spcPct val="50000"/>
        </a:spcBef>
        <a:spcAft>
          <a:spcPct val="0"/>
        </a:spcAft>
        <a:buClr>
          <a:schemeClr val="folHlink"/>
        </a:buClr>
        <a:buChar char="•"/>
        <a:defRPr sz="2200">
          <a:solidFill>
            <a:schemeClr val="tx1"/>
          </a:solidFill>
          <a:latin typeface="+mn-lt"/>
          <a:ea typeface="Geneva" pitchFamily="-68" charset="-128"/>
        </a:defRPr>
      </a:lvl7pPr>
      <a:lvl8pPr marL="3521075" indent="-203200" algn="l" rtl="0" eaLnBrk="1" fontAlgn="base" hangingPunct="1">
        <a:spcBef>
          <a:spcPct val="50000"/>
        </a:spcBef>
        <a:spcAft>
          <a:spcPct val="0"/>
        </a:spcAft>
        <a:buClr>
          <a:schemeClr val="folHlink"/>
        </a:buClr>
        <a:buChar char="•"/>
        <a:defRPr sz="2200">
          <a:solidFill>
            <a:schemeClr val="tx1"/>
          </a:solidFill>
          <a:latin typeface="+mn-lt"/>
          <a:ea typeface="Geneva" pitchFamily="-68" charset="-128"/>
        </a:defRPr>
      </a:lvl8pPr>
      <a:lvl9pPr marL="3978275" indent="-203200" algn="l" rtl="0" eaLnBrk="1" fontAlgn="base" hangingPunct="1">
        <a:spcBef>
          <a:spcPct val="50000"/>
        </a:spcBef>
        <a:spcAft>
          <a:spcPct val="0"/>
        </a:spcAft>
        <a:buClr>
          <a:schemeClr val="folHlink"/>
        </a:buClr>
        <a:buChar char="•"/>
        <a:defRPr sz="2200">
          <a:solidFill>
            <a:schemeClr val="tx1"/>
          </a:solidFill>
          <a:latin typeface="+mn-lt"/>
          <a:ea typeface="Geneva" pitchFamily="-6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68" y="882095"/>
            <a:ext cx="11855449" cy="4089809"/>
          </a:xfrm>
        </p:spPr>
        <p:txBody>
          <a:bodyPr/>
          <a:lstStyle/>
          <a:p>
            <a:r>
              <a:rPr lang="en-GB" sz="4400" dirty="0">
                <a:solidFill>
                  <a:srgbClr val="FFC000"/>
                </a:solidFill>
              </a:rPr>
              <a:t>Sub grants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8698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A0358F-2B29-7A42-3E4F-41326904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1" y="120655"/>
            <a:ext cx="10985500" cy="1012825"/>
          </a:xfrm>
        </p:spPr>
        <p:txBody>
          <a:bodyPr/>
          <a:lstStyle/>
          <a:p>
            <a:r>
              <a:rPr lang="en-US" dirty="0"/>
              <a:t>Grant MGT Cycle-1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5BF2B-FE43-9932-CE80-9FAFC485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11" y="1038225"/>
            <a:ext cx="10708578" cy="452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611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0A2C1E-94FA-9043-302A-9CCB89DF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1" y="120655"/>
            <a:ext cx="10985500" cy="736595"/>
          </a:xfrm>
        </p:spPr>
        <p:txBody>
          <a:bodyPr/>
          <a:lstStyle/>
          <a:p>
            <a:r>
              <a:rPr lang="en-US" dirty="0"/>
              <a:t>Grant MGT Cycle-2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93480-E755-8090-1E97-400BB3D2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45" y="1123951"/>
            <a:ext cx="11416109" cy="3653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06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Object 25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58" name="Object 25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" name="Rectangle 235"/>
          <p:cNvSpPr/>
          <p:nvPr/>
        </p:nvSpPr>
        <p:spPr>
          <a:xfrm>
            <a:off x="9266053" y="416432"/>
            <a:ext cx="1383817" cy="3191537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rgbClr val="EE1B2E"/>
              </a:buClr>
            </a:pPr>
            <a:endParaRPr lang="en-GB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764389" y="421488"/>
            <a:ext cx="1426733" cy="3176477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rgbClr val="EE1B2E"/>
              </a:buClr>
            </a:pPr>
            <a:endParaRPr lang="en-GB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218744" y="435286"/>
            <a:ext cx="1383817" cy="3162679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rgbClr val="EE1B2E"/>
              </a:buClr>
            </a:pPr>
            <a:endParaRPr lang="en-GB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85453" y="406428"/>
            <a:ext cx="1285128" cy="3191537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rgbClr val="EE1B2E"/>
              </a:buClr>
            </a:pPr>
            <a:r>
              <a:rPr lang="en-US" sz="12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171434" y="406429"/>
            <a:ext cx="1511141" cy="3191536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rgbClr val="EE1B2E"/>
              </a:buClr>
            </a:pPr>
            <a:endParaRPr lang="en-GB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651300" y="378725"/>
            <a:ext cx="1383817" cy="3219240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rgbClr val="EE1B2E"/>
              </a:buClr>
            </a:pPr>
            <a:endParaRPr lang="en-GB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166609" y="-43333"/>
            <a:ext cx="9807944" cy="62803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rgbClr val="EE1B2E"/>
              </a:buClr>
            </a:pPr>
            <a:r>
              <a:rPr lang="en-GB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DOCUMENTS DO I NEED TO UPLOAD TO GRANTS MANAGEMENT SYSTEM?</a:t>
            </a:r>
          </a:p>
          <a:p>
            <a:pPr algn="ctr">
              <a:buClr>
                <a:srgbClr val="EE1B2E"/>
              </a:buClr>
            </a:pPr>
            <a:r>
              <a:rPr lang="en-GB" sz="11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270405" y="473993"/>
            <a:ext cx="1383817" cy="520312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rgbClr val="EE1B2E"/>
              </a:buClr>
            </a:pPr>
            <a:r>
              <a:rPr lang="es-E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PROPOSAL / AMENDMENT </a:t>
            </a:r>
            <a:endParaRPr lang="es-ES" sz="11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716124" y="472953"/>
            <a:ext cx="1396551" cy="520312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rgbClr val="EE1B2E"/>
              </a:buClr>
            </a:pPr>
            <a:r>
              <a:rPr lang="es-E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AGREEMENT / KICK - OFF</a:t>
            </a:r>
            <a:endParaRPr lang="es-ES" sz="11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7732375" y="472953"/>
            <a:ext cx="1383817" cy="520312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rgbClr val="EE1B2E"/>
              </a:buClr>
            </a:pPr>
            <a:r>
              <a:rPr lang="es-E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AUDITS &amp; EVALUATIONS</a:t>
            </a:r>
            <a:endParaRPr lang="es-ES" sz="11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630731" y="4035790"/>
            <a:ext cx="8998570" cy="1655901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rgbClr val="EE1B2E"/>
              </a:buClr>
            </a:pPr>
            <a:endParaRPr lang="en-GB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107572" y="457238"/>
            <a:ext cx="1570619" cy="520312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rgbClr val="EE1B2E"/>
              </a:buClr>
            </a:pPr>
            <a:r>
              <a:rPr lang="es-E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REPORT / REGULAR REVIEW</a:t>
            </a:r>
            <a:endParaRPr lang="es-ES" sz="11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221229" y="539465"/>
            <a:ext cx="1385882" cy="351035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rgbClr val="EE1B2E"/>
              </a:buClr>
            </a:pPr>
            <a:r>
              <a:rPr lang="es-E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CLOSE</a:t>
            </a:r>
            <a:endParaRPr lang="es-ES" sz="11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755110" y="433948"/>
            <a:ext cx="1383817" cy="520312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rgbClr val="EE1B2E"/>
              </a:buClr>
            </a:pPr>
            <a:r>
              <a:rPr lang="es-ES" sz="1100" b="1" dirty="0">
                <a:latin typeface="Arial" pitchFamily="34" charset="0"/>
                <a:cs typeface="Arial" pitchFamily="34" charset="0"/>
              </a:rPr>
              <a:t>PREPARE / OPPORTUNITY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630731" y="3644938"/>
            <a:ext cx="8349309" cy="351035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>
              <a:buClr>
                <a:srgbClr val="EE1B2E"/>
              </a:buClr>
            </a:pPr>
            <a:r>
              <a:rPr lang="es-E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PARTNERS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1695588" y="1020389"/>
            <a:ext cx="1367410" cy="30777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Call for Proposals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900" dirty="0">
              <a:solidFill>
                <a:srgbClr val="57575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3201226" y="954260"/>
            <a:ext cx="1476611" cy="240065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Final Concept Note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Proposal Development Plan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Final Proposal Narrative &amp; Budget including all donor required documents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9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Grant Risk Assessment </a:t>
            </a: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Procurement Plan</a:t>
            </a:r>
            <a:endParaRPr lang="en-GB" sz="1000" dirty="0">
              <a:solidFill>
                <a:srgbClr val="575757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Cost share plan where applicable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HR plans</a:t>
            </a:r>
            <a:endParaRPr lang="en-US" sz="900" dirty="0">
              <a:solidFill>
                <a:srgbClr val="575757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9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Amended documents </a:t>
            </a:r>
            <a:r>
              <a:rPr lang="en-GB" sz="900" dirty="0">
                <a:solidFill>
                  <a:srgbClr val="575757"/>
                </a:solidFill>
                <a:latin typeface="Arial" pitchFamily="34" charset="0"/>
                <a:cs typeface="Arial" pitchFamily="34" charset="0"/>
              </a:rPr>
              <a:t>If an amendment has been approved </a:t>
            </a:r>
            <a:endParaRPr lang="en-US" sz="900" dirty="0">
              <a:solidFill>
                <a:srgbClr val="575757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4804342" y="915994"/>
            <a:ext cx="1305966" cy="261610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Donor Contract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Approved Budget &amp; Plan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Detailed Implementation Plan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Kick-off meeting pack including donor compliance information and any specific document information for audit requirements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Kick-off meeting action points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6316425" y="915995"/>
            <a:ext cx="1273533" cy="261610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Final versions of all donor reports submitted to donor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Case Studies submitted to donor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Grant Correspondence </a:t>
            </a:r>
            <a:r>
              <a:rPr lang="en-US" sz="1000" dirty="0">
                <a:solidFill>
                  <a:srgbClr val="575757"/>
                </a:solidFill>
                <a:latin typeface="Arial" pitchFamily="34" charset="0"/>
                <a:cs typeface="Arial" pitchFamily="34" charset="0"/>
              </a:rPr>
              <a:t>(between </a:t>
            </a:r>
            <a:r>
              <a:rPr lang="en-GB" sz="1000" dirty="0">
                <a:solidFill>
                  <a:srgbClr val="575757"/>
                </a:solidFill>
                <a:latin typeface="Arial" pitchFamily="34" charset="0"/>
                <a:cs typeface="Arial" pitchFamily="34" charset="0"/>
              </a:rPr>
              <a:t>Donor, Partners etc.) </a:t>
            </a: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Cost share Report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Assets Register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Documents to support committed costs/ accruals to donor</a:t>
            </a:r>
            <a:endParaRPr lang="en-US" sz="900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7776906" y="915995"/>
            <a:ext cx="1367410" cy="21390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Full Final Audit reports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Final Evaluation reports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Donor/ Auditor correspondence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Final Notification of Disallowances from Donor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Partner/ Sub Recipient Audit Reports / Annual Certificates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endParaRPr lang="en-US" sz="900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9296369" y="915995"/>
            <a:ext cx="1304462" cy="1523494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Completed Close Out Plan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Lessons Learnt on Grant Report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Final Inventory Report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Asset / Stock Disposal Plan Agreed by Donor</a:t>
            </a:r>
            <a:r>
              <a:rPr lang="en-US" sz="900" dirty="0">
                <a:solidFill>
                  <a:srgbClr val="575757"/>
                </a:solidFill>
                <a:latin typeface="Arial" pitchFamily="34" charset="0"/>
                <a:cs typeface="Arial" pitchFamily="34" charset="0"/>
              </a:rPr>
              <a:t> (if applicable)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87743" y="5749107"/>
            <a:ext cx="640150" cy="581647"/>
            <a:chOff x="8648676" y="111006"/>
            <a:chExt cx="675108" cy="675105"/>
          </a:xfrm>
        </p:grpSpPr>
        <p:sp>
          <p:nvSpPr>
            <p:cNvPr id="382" name="Oval 381"/>
            <p:cNvSpPr/>
            <p:nvPr/>
          </p:nvSpPr>
          <p:spPr>
            <a:xfrm>
              <a:off x="8648676" y="111006"/>
              <a:ext cx="675108" cy="675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>
                <a:buClr>
                  <a:srgbClr val="EE1B2E"/>
                </a:buClr>
              </a:pPr>
              <a:endParaRPr lang="es-E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83" name="Picture 8" descr="\\10.91.38.45\Everest$\Workfolder\00. Live\31102017\OC17-10590-Alexandra Vedernikova\02. WIP\meeting.png"/>
            <p:cNvPicPr>
              <a:picLocks noChangeAspect="1" noChangeArrowheads="1"/>
            </p:cNvPicPr>
            <p:nvPr/>
          </p:nvPicPr>
          <p:blipFill>
            <a:blip r:embed="rId6" cstate="print">
              <a:lum bright="96000"/>
            </a:blip>
            <a:srcRect/>
            <a:stretch>
              <a:fillRect/>
            </a:stretch>
          </p:blipFill>
          <p:spPr bwMode="auto">
            <a:xfrm>
              <a:off x="8725731" y="188059"/>
              <a:ext cx="520998" cy="520998"/>
            </a:xfrm>
            <a:prstGeom prst="rect">
              <a:avLst/>
            </a:prstGeom>
            <a:noFill/>
          </p:spPr>
        </p:pic>
      </p:grpSp>
      <p:sp>
        <p:nvSpPr>
          <p:cNvPr id="385" name="Rectangle 384"/>
          <p:cNvSpPr/>
          <p:nvPr/>
        </p:nvSpPr>
        <p:spPr>
          <a:xfrm>
            <a:off x="1928191" y="3978918"/>
            <a:ext cx="3810000" cy="169277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Original Partner Contract &amp; Amendments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Partner Assessment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Contracts committee / SMT /Donor (for USAID) approval of CSOs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Partner Information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Evidence of orientation workshop-Reports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Agreed Capacity Strengthening Plan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Documentation / Approvals for items/actions requiring prior approval from donor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6218744" y="4215675"/>
            <a:ext cx="3608911" cy="1384995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Minutes of Partnership Review Meetings 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Correspondence </a:t>
            </a:r>
            <a:r>
              <a:rPr lang="en-GB" sz="1000" dirty="0">
                <a:solidFill>
                  <a:srgbClr val="575757"/>
                </a:solidFill>
                <a:latin typeface="Arial" pitchFamily="34" charset="0"/>
                <a:cs typeface="Arial" pitchFamily="34" charset="0"/>
              </a:rPr>
              <a:t>with Partners 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GB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Funding notification letters to the CAOs</a:t>
            </a: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Verification of Site Visits</a:t>
            </a: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Narrative and Financial reports from partners </a:t>
            </a:r>
            <a:r>
              <a:rPr lang="en-GB" sz="1000" dirty="0">
                <a:solidFill>
                  <a:srgbClr val="575757"/>
                </a:solidFill>
                <a:latin typeface="Arial" pitchFamily="34" charset="0"/>
                <a:cs typeface="Arial" pitchFamily="34" charset="0"/>
              </a:rPr>
              <a:t>including transaction list</a:t>
            </a: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EE1B2E"/>
              </a:buClr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Baylor-Uganda feedback on Partner Financial and Narrative Reports</a:t>
            </a:r>
          </a:p>
          <a:p>
            <a:pPr>
              <a:buClr>
                <a:srgbClr val="EE1B2E"/>
              </a:buClr>
            </a:pPr>
            <a:endParaRPr lang="en-US" sz="1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90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CH-BCM_BIPAI_LCD-Temp">
  <a:themeElements>
    <a:clrScheme name="TCH LCD Template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254E"/>
      </a:accent1>
      <a:accent2>
        <a:srgbClr val="3F80CD"/>
      </a:accent2>
      <a:accent3>
        <a:srgbClr val="FFFFFF"/>
      </a:accent3>
      <a:accent4>
        <a:srgbClr val="000000"/>
      </a:accent4>
      <a:accent5>
        <a:srgbClr val="AAACB2"/>
      </a:accent5>
      <a:accent6>
        <a:srgbClr val="3873BA"/>
      </a:accent6>
      <a:hlink>
        <a:srgbClr val="F15A29"/>
      </a:hlink>
      <a:folHlink>
        <a:srgbClr val="C0C0C0"/>
      </a:folHlink>
    </a:clrScheme>
    <a:fontScheme name="TCH LCD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pitchFamily="-6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pitchFamily="-68" charset="0"/>
          </a:defRPr>
        </a:defPPr>
      </a:lstStyle>
    </a:lnDef>
  </a:objectDefaults>
  <a:extraClrSchemeLst>
    <a:extraClrScheme>
      <a:clrScheme name="TCH LCD Template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254E"/>
        </a:accent1>
        <a:accent2>
          <a:srgbClr val="3F80CD"/>
        </a:accent2>
        <a:accent3>
          <a:srgbClr val="FFFFFF"/>
        </a:accent3>
        <a:accent4>
          <a:srgbClr val="000000"/>
        </a:accent4>
        <a:accent5>
          <a:srgbClr val="AAACB2"/>
        </a:accent5>
        <a:accent6>
          <a:srgbClr val="3873BA"/>
        </a:accent6>
        <a:hlink>
          <a:srgbClr val="F15A2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15935</TotalTime>
  <Words>277</Words>
  <Application>Microsoft Office PowerPoint</Application>
  <PresentationFormat>Widescreen</PresentationFormat>
  <Paragraphs>59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TCH-BCM_BIPAI_LCD-Temp</vt:lpstr>
      <vt:lpstr>think-cell Slide</vt:lpstr>
      <vt:lpstr>Sub grants Management System</vt:lpstr>
      <vt:lpstr>Grant MGT Cycle-1</vt:lpstr>
      <vt:lpstr>Grant MGT Cycle-2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ACE-FORT Project  Performance Update</dc:title>
  <dc:creator>Edgar Sserunkuma</dc:creator>
  <cp:lastModifiedBy>Joachim Akankwasa</cp:lastModifiedBy>
  <cp:revision>440</cp:revision>
  <dcterms:created xsi:type="dcterms:W3CDTF">2021-07-27T07:48:27Z</dcterms:created>
  <dcterms:modified xsi:type="dcterms:W3CDTF">2024-02-01T07:34:49Z</dcterms:modified>
</cp:coreProperties>
</file>