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4"/>
      <p:bold r:id="rId25"/>
      <p:italic r:id="rId26"/>
      <p:boldItalic r:id="rId27"/>
    </p:embeddedFont>
    <p:embeddedFont>
      <p:font typeface="Raleway" panose="020B0503030101060003" pitchFamily="34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Mon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>
      <p:cViewPr varScale="1">
        <p:scale>
          <a:sx n="121" d="100"/>
          <a:sy n="121" d="100"/>
        </p:scale>
        <p:origin x="8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034d50f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034d50f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c6cb699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c6cb699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034d50f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034d50f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c6cb699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c6cb6992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c6cb6992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c6cb6992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c6cb6992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c6cb6992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034d50f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034d50f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c6cb699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c6cb699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034d50ff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c034d50ff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c034d50ff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c034d50ff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 - periodicity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- properties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c6cb699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c6cb699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c034d50ff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c034d50ff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c6cb699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5c6cb699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09e7b8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09e7b8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c6cb699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c6cb699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introduce, v derive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c6cb699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c6cb699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explain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c6cb699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c6cb699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Billy: resemble hexagonal group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c6cb699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c6cb699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Billy. Rotational matrix from general rule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c6cb6992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c6cb6992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c6cb699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c6cb699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4" y="630225"/>
            <a:ext cx="6331501" cy="154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Pentagonal Crystal System</a:t>
            </a:r>
            <a:endParaRPr b="0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Vivian </a:t>
            </a: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Qiang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Billy </a:t>
            </a: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Koech</a:t>
            </a:r>
            <a:endParaRPr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2390267" y="1894876"/>
            <a:ext cx="6680161" cy="10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Plausible effects of the existence of 5 fold rotational symmetry</a:t>
            </a:r>
            <a:endParaRPr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1st rank tensor property: Pyroelectricity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>
            <a:spLocks noGrp="1"/>
          </p:cNvSpPr>
          <p:nvPr>
            <p:ph type="subTitle" idx="4294967295"/>
          </p:nvPr>
        </p:nvSpPr>
        <p:spPr>
          <a:xfrm>
            <a:off x="426450" y="1158550"/>
            <a:ext cx="1815600" cy="27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Derived by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Neumann’s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Principle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p’ = a.p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7" name="Google Shape;147;p22"/>
          <p:cNvCxnSpPr/>
          <p:nvPr/>
        </p:nvCxnSpPr>
        <p:spPr>
          <a:xfrm>
            <a:off x="2271350" y="1406775"/>
            <a:ext cx="0" cy="2403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l="11643" r="19623" b="9132"/>
          <a:stretch/>
        </p:blipFill>
        <p:spPr>
          <a:xfrm>
            <a:off x="2482350" y="983275"/>
            <a:ext cx="4453298" cy="372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6252900" y="2447175"/>
            <a:ext cx="2891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Does not allow ferroelectricity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6299800" y="3241425"/>
            <a:ext cx="2891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Does not allow ferroelectricity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252900" y="4204613"/>
            <a:ext cx="2891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Does not allow ferroelectricity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1st rank tensor property: Pyromagnetism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>
            <a:spLocks noGrp="1"/>
          </p:cNvSpPr>
          <p:nvPr>
            <p:ph type="subTitle" idx="4294967295"/>
          </p:nvPr>
        </p:nvSpPr>
        <p:spPr>
          <a:xfrm>
            <a:off x="322375" y="1158550"/>
            <a:ext cx="1919700" cy="27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Derived by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Neumann’s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Principle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Q’= +-|a|a.Q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>
            <a:off x="2271350" y="1406775"/>
            <a:ext cx="0" cy="2403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 l="13355" r="20066" b="6006"/>
          <a:stretch/>
        </p:blipFill>
        <p:spPr>
          <a:xfrm>
            <a:off x="3189250" y="1126875"/>
            <a:ext cx="3962800" cy="356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1st rank tensor property: Pyromagnetism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>
            <a:spLocks noGrp="1"/>
          </p:cNvSpPr>
          <p:nvPr>
            <p:ph type="subTitle" idx="4294967295"/>
          </p:nvPr>
        </p:nvSpPr>
        <p:spPr>
          <a:xfrm>
            <a:off x="322375" y="1158550"/>
            <a:ext cx="1919700" cy="27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Derived by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Neumann’s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Principle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Q’= +-|a|a.Q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>
            <a:off x="2271350" y="1406775"/>
            <a:ext cx="0" cy="2403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 l="13355" r="20066" b="6006"/>
          <a:stretch/>
        </p:blipFill>
        <p:spPr>
          <a:xfrm>
            <a:off x="3189250" y="1126875"/>
            <a:ext cx="3962800" cy="356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6252900" y="3273650"/>
            <a:ext cx="2891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Does not allow pyromagnetism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6299800" y="4100125"/>
            <a:ext cx="2891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Does not allow pyromagnetism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1st rank tensor property: Pyromagnetism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150" y="1385475"/>
            <a:ext cx="7667878" cy="16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>
            <a:spLocks noGrp="1"/>
          </p:cNvSpPr>
          <p:nvPr>
            <p:ph type="subTitle" idx="4294967295"/>
          </p:nvPr>
        </p:nvSpPr>
        <p:spPr>
          <a:xfrm>
            <a:off x="1478025" y="3198525"/>
            <a:ext cx="73089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				5/m				 522			  5mm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4294967295"/>
          </p:nvPr>
        </p:nvSpPr>
        <p:spPr>
          <a:xfrm>
            <a:off x="1004651" y="3534625"/>
            <a:ext cx="77823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Ferromagnetic		 ferromagnetic		 non-ferromagnetic    non-ferromagnetic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1st rank tensor properties: Observations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525" y="1369375"/>
            <a:ext cx="6597123" cy="23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7288525" y="1705675"/>
            <a:ext cx="16062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Same 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crystallographic 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direction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2nd rank tensor property: thermal expansion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050" y="1068328"/>
            <a:ext cx="3777401" cy="23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/>
          <p:nvPr/>
        </p:nvSpPr>
        <p:spPr>
          <a:xfrm>
            <a:off x="4822050" y="3311627"/>
            <a:ext cx="3052500" cy="135300"/>
          </a:xfrm>
          <a:prstGeom prst="rect">
            <a:avLst/>
          </a:prstGeom>
          <a:solidFill>
            <a:srgbClr val="FFEF00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800" y="1068325"/>
            <a:ext cx="4017716" cy="30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6">
            <a:alphaModFix/>
          </a:blip>
          <a:srcRect l="14037" r="13603" b="11260"/>
          <a:stretch/>
        </p:blipFill>
        <p:spPr>
          <a:xfrm>
            <a:off x="4083575" y="3798950"/>
            <a:ext cx="4703250" cy="56385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2nd rank tensor property: thermal expansion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4">
            <a:alphaModFix/>
          </a:blip>
          <a:srcRect l="11396" r="17555" b="11292"/>
          <a:stretch/>
        </p:blipFill>
        <p:spPr>
          <a:xfrm>
            <a:off x="2491150" y="1050675"/>
            <a:ext cx="4103073" cy="33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Pentagonal bravais lattice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>
            <a:spLocks noGrp="1"/>
          </p:cNvSpPr>
          <p:nvPr>
            <p:ph type="subTitle" idx="4294967295"/>
          </p:nvPr>
        </p:nvSpPr>
        <p:spPr>
          <a:xfrm>
            <a:off x="421800" y="1347100"/>
            <a:ext cx="4813500" cy="3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Only Bravais lattice is </a:t>
            </a:r>
            <a:r>
              <a:rPr lang="en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”primitive” pentagonal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Based on hexagonal, the only crystal system above 4 fold - has only primitive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Not a parallelogram base. New, different lattice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 nonequivalent points: 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(0,0,0) (0.7236,0.7236,0)</a:t>
            </a:r>
            <a:endParaRPr sz="1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975" y="389648"/>
            <a:ext cx="3403856" cy="436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Structure factor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975" y="389648"/>
            <a:ext cx="3403856" cy="43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5">
            <a:alphaModFix/>
          </a:blip>
          <a:srcRect l="18744" r="19332" b="3465"/>
          <a:stretch/>
        </p:blipFill>
        <p:spPr>
          <a:xfrm>
            <a:off x="659425" y="1126875"/>
            <a:ext cx="3655109" cy="282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Application: Quasicrystals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3"/>
          <p:cNvSpPr txBox="1">
            <a:spLocks noGrp="1"/>
          </p:cNvSpPr>
          <p:nvPr>
            <p:ph type="subTitle" idx="4294967295"/>
          </p:nvPr>
        </p:nvSpPr>
        <p:spPr>
          <a:xfrm>
            <a:off x="421800" y="1034625"/>
            <a:ext cx="4794000" cy="3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Are ordered but are not periodic. Our crystal is both.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Quasicrystal properties: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High thermal, electrical resistance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Hardness and brittleness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Resistance to corrosion (low coefficient of friction)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Non-stick properties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Periodicity could solve the main challenge of Quasicrystals: brittleness</a:t>
            </a:r>
            <a:endParaRPr sz="1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825" y="1163400"/>
            <a:ext cx="3506075" cy="3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Presentation Structure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20525" y="1050675"/>
            <a:ext cx="64965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Point Groups of Pentagonal Crystal System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Transformation Matrices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1st rank tensor properties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2nd rank tensor properties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Quasicrystal areas of application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4"/>
          <p:cNvSpPr txBox="1">
            <a:spLocks noGrp="1"/>
          </p:cNvSpPr>
          <p:nvPr>
            <p:ph type="subTitle" idx="4294967295"/>
          </p:nvPr>
        </p:nvSpPr>
        <p:spPr>
          <a:xfrm>
            <a:off x="421800" y="1034625"/>
            <a:ext cx="4794000" cy="3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Frying pan coating to make non-stick pans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Reinforcement of steel(employs hardness and resistance to corrosion properties)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Embedding particles in plastic to make hard and low friction plastic gear like helmets and elbow guards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825" y="1163400"/>
            <a:ext cx="3506075" cy="3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Thank Y</a:t>
            </a:r>
            <a:r>
              <a:rPr lang="en-US" b="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b="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u!</a:t>
            </a:r>
            <a:br>
              <a:rPr lang="en" b="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b="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b="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q u e s t </a:t>
            </a:r>
            <a:r>
              <a:rPr lang="en" b="0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b="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o n s ? : )</a:t>
            </a:r>
            <a:endParaRPr b="0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4294967295"/>
          </p:nvPr>
        </p:nvSpPr>
        <p:spPr>
          <a:xfrm>
            <a:off x="421800" y="1050675"/>
            <a:ext cx="22158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Why this doesn’t work right now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r="1283"/>
          <a:stretch/>
        </p:blipFill>
        <p:spPr>
          <a:xfrm>
            <a:off x="2828100" y="634725"/>
            <a:ext cx="5346626" cy="38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Novel Crystal System: Pentagonal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421800" y="1050675"/>
            <a:ext cx="66351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Point groups of the pentagonal crystal system: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5, 5/m, 522, 5mm</a:t>
            </a:r>
            <a:endParaRPr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Point groups of tetragonal and hexagonal crystal systems: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4,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-4, </a:t>
            </a: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4/m, 422, 4mm,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-42m, 4/mmm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6,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-6, </a:t>
            </a: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6/m, 622, 6mm,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-6m2, 6/mmm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>
            <a:spLocks noGrp="1"/>
          </p:cNvSpPr>
          <p:nvPr>
            <p:ph type="subTitle" idx="4294967295"/>
          </p:nvPr>
        </p:nvSpPr>
        <p:spPr>
          <a:xfrm>
            <a:off x="6300300" y="1718500"/>
            <a:ext cx="2421600" cy="19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* Derived from observations of the pattern of point groups in the hexagonal and tetragonal crystal systems </a:t>
            </a:r>
            <a:endParaRPr i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Crystal system assumptions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>
            <a:spLocks noGrp="1"/>
          </p:cNvSpPr>
          <p:nvPr>
            <p:ph type="subTitle" idx="4294967295"/>
          </p:nvPr>
        </p:nvSpPr>
        <p:spPr>
          <a:xfrm>
            <a:off x="421800" y="1274900"/>
            <a:ext cx="56097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tetragonal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and </a:t>
            </a:r>
            <a:r>
              <a:rPr lang="en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hexagonal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crystal systems: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1st notation along c axis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2nd notation along/perp a or b axis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3rd notation along/perp x degrees from a or b axis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pentagonal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crystal system: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1st notation along c axis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2nd notation along/perp a axis*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3rd notation along/perp 28 degrees from b axis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* a axis aligned with stereogram rotation edge, b is perp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728" y="939850"/>
            <a:ext cx="1828925" cy="32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7898950" y="2571750"/>
            <a:ext cx="5205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28 from b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Stereograms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4294967295"/>
          </p:nvPr>
        </p:nvSpPr>
        <p:spPr>
          <a:xfrm>
            <a:off x="1478025" y="3198525"/>
            <a:ext cx="73089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				5/m				 522			  5mm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338" y="1367787"/>
            <a:ext cx="7669326" cy="16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fold rotational symmetry matrix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294967295"/>
          </p:nvPr>
        </p:nvSpPr>
        <p:spPr>
          <a:xfrm>
            <a:off x="421800" y="1050675"/>
            <a:ext cx="53973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1175" y="1084175"/>
            <a:ext cx="3761643" cy="2975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Final matrices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l="11772" t="6515" r="11581"/>
          <a:stretch/>
        </p:blipFill>
        <p:spPr>
          <a:xfrm>
            <a:off x="2295738" y="1050675"/>
            <a:ext cx="4552225" cy="34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 idx="4294967295"/>
          </p:nvPr>
        </p:nvSpPr>
        <p:spPr>
          <a:xfrm>
            <a:off x="421800" y="415275"/>
            <a:ext cx="8300100" cy="6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1st rank tensor property: Pyroelectricity</a:t>
            </a:r>
            <a:endParaRPr b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4025825"/>
            <a:ext cx="2104599" cy="6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>
            <a:spLocks noGrp="1"/>
          </p:cNvSpPr>
          <p:nvPr>
            <p:ph type="subTitle" idx="4294967295"/>
          </p:nvPr>
        </p:nvSpPr>
        <p:spPr>
          <a:xfrm>
            <a:off x="426450" y="1158550"/>
            <a:ext cx="1815600" cy="27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Derived by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Neumann’s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Principle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p’ = a.p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>
            <a:off x="2271350" y="1406775"/>
            <a:ext cx="0" cy="2403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l="11643" r="19623" b="9132"/>
          <a:stretch/>
        </p:blipFill>
        <p:spPr>
          <a:xfrm>
            <a:off x="2482350" y="983275"/>
            <a:ext cx="4453298" cy="37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Macintosh PowerPoint</Application>
  <PresentationFormat>On-screen Show (16:9)</PresentationFormat>
  <Paragraphs>113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 Mono</vt:lpstr>
      <vt:lpstr>Arial</vt:lpstr>
      <vt:lpstr>Roboto</vt:lpstr>
      <vt:lpstr>Raleway</vt:lpstr>
      <vt:lpstr>Lato</vt:lpstr>
      <vt:lpstr>Swiss</vt:lpstr>
      <vt:lpstr>Pentagonal Crystal System</vt:lpstr>
      <vt:lpstr>Presentation Structure</vt:lpstr>
      <vt:lpstr>Background</vt:lpstr>
      <vt:lpstr>Novel Crystal System: Pentagonal</vt:lpstr>
      <vt:lpstr>Crystal system assumptions</vt:lpstr>
      <vt:lpstr>Stereograms</vt:lpstr>
      <vt:lpstr>5 fold rotational symmetry matrix</vt:lpstr>
      <vt:lpstr>Final matrices</vt:lpstr>
      <vt:lpstr>1st rank tensor property: Pyroelectricity</vt:lpstr>
      <vt:lpstr>1st rank tensor property: Pyroelectricity</vt:lpstr>
      <vt:lpstr>1st rank tensor property: Pyromagnetism</vt:lpstr>
      <vt:lpstr>1st rank tensor property: Pyromagnetism</vt:lpstr>
      <vt:lpstr>1st rank tensor property: Pyromagnetism</vt:lpstr>
      <vt:lpstr>1st rank tensor properties: Observations</vt:lpstr>
      <vt:lpstr>2nd rank tensor property: thermal expansion</vt:lpstr>
      <vt:lpstr>2nd rank tensor property: thermal expansion</vt:lpstr>
      <vt:lpstr>Pentagonal bravais lattice</vt:lpstr>
      <vt:lpstr>Structure factor</vt:lpstr>
      <vt:lpstr>Application: Quasicrystals</vt:lpstr>
      <vt:lpstr>Quasicrystal areas of application</vt:lpstr>
      <vt:lpstr>Thank You!  q u e s t i o n s ? :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Pentagonal Crystal System</dc:title>
  <cp:lastModifiedBy>Koech, Billy Kimutai</cp:lastModifiedBy>
  <cp:revision>1</cp:revision>
  <dcterms:modified xsi:type="dcterms:W3CDTF">2020-01-31T20:05:58Z</dcterms:modified>
</cp:coreProperties>
</file>