
<file path=[Content_Types].xml><?xml version="1.0" encoding="utf-8"?>
<Types xmlns="http://schemas.openxmlformats.org/package/2006/content-types">
  <Override PartName="/_rels/.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12.png" ContentType="image/png"/>
  <Override PartName="/ppt/media/image10.png" ContentType="image/png"/>
  <Override PartName="/ppt/media/image9.png" ContentType="image/png"/>
  <Override PartName="/ppt/media/image8.png" ContentType="image/png"/>
  <Override PartName="/ppt/media/image7.png" ContentType="image/png"/>
  <Override PartName="/ppt/media/image11.png" ContentType="image/png"/>
  <Override PartName="/ppt/media/image6.png" ContentType="image/png"/>
  <Override PartName="/ppt/media/image5.png" ContentType="image/png"/>
  <Override PartName="/ppt/media/image4.png" ContentType="image/png"/>
  <Override PartName="/ppt/media/image3.jpeg" ContentType="image/jpeg"/>
  <Override PartName="/ppt/media/image2.png" ContentType="image/png"/>
  <Override PartName="/ppt/media/image1.png" ContentType="image/png"/>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1040" y="1768680"/>
            <a:ext cx="5496840" cy="4384440"/>
          </a:xfrm>
          <a:prstGeom prst="rect">
            <a:avLst/>
          </a:prstGeom>
          <a:ln>
            <a:noFill/>
          </a:ln>
        </p:spPr>
      </p:pic>
      <p:pic>
        <p:nvPicPr>
          <p:cNvPr id="38" name="" descr=""/>
          <p:cNvPicPr/>
          <p:nvPr/>
        </p:nvPicPr>
        <p:blipFill>
          <a:blip r:embed="rId3"/>
          <a:stretch/>
        </p:blipFill>
        <p:spPr>
          <a:xfrm>
            <a:off x="2291040" y="1768680"/>
            <a:ext cx="54968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17408810-360E-48E8-9A78-845C6E26FB83}"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mailto:mark@naumowicz.net" TargetMode="External"/><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hyperlink" Target="mailto:mgn@home" TargetMode="External"/><Relationship Id="rId2" Type="http://schemas.openxmlformats.org/officeDocument/2006/relationships/image" Target="../media/image4.pn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 </a:t>
            </a:r>
            <a:endParaRPr b="0" lang="en-US" sz="4400" spc="-1" strike="noStrike">
              <a:solidFill>
                <a:srgbClr val="000000"/>
              </a:solidFill>
              <a:uFill>
                <a:solidFill>
                  <a:srgbClr val="ffffff"/>
                </a:solidFill>
              </a:uFill>
              <a:latin typeface="Arial"/>
            </a:endParaRPr>
          </a:p>
        </p:txBody>
      </p:sp>
      <p:sp>
        <p:nvSpPr>
          <p:cNvPr id="40" name="TextShape 2"/>
          <p:cNvSpPr txBox="1"/>
          <p:nvPr/>
        </p:nvSpPr>
        <p:spPr>
          <a:xfrm>
            <a:off x="504000" y="1769040"/>
            <a:ext cx="9071640" cy="4384440"/>
          </a:xfrm>
          <a:prstGeom prst="rect">
            <a:avLst/>
          </a:prstGeom>
          <a:noFill/>
          <a:ln>
            <a:noFill/>
          </a:ln>
        </p:spPr>
        <p:txBody>
          <a:bodyPr lIns="0" rIns="0" tIns="0" bIns="0" anchor="ctr"/>
          <a:p>
            <a:pPr algn="ctr"/>
            <a:r>
              <a:rPr b="0" lang="en-US" sz="3200" spc="-1" strike="noStrike">
                <a:solidFill>
                  <a:srgbClr val="000000"/>
                </a:solidFill>
                <a:uFill>
                  <a:solidFill>
                    <a:srgbClr val="ffffff"/>
                  </a:solidFill>
                </a:uFill>
                <a:latin typeface="Arial"/>
              </a:rPr>
              <a:t>Quick assignment for Comcast</a:t>
            </a:r>
            <a:endParaRPr b="0" lang="en-US" sz="3200" spc="-1" strike="noStrike">
              <a:solidFill>
                <a:srgbClr val="000000"/>
              </a:solidFill>
              <a:uFill>
                <a:solidFill>
                  <a:srgbClr val="ffffff"/>
                </a:solidFill>
              </a:uFill>
              <a:latin typeface="Arial"/>
            </a:endParaRPr>
          </a:p>
          <a:p>
            <a:pPr algn="ctr"/>
            <a:r>
              <a:rPr b="0" lang="en-US" sz="3200" spc="-1" strike="noStrike">
                <a:solidFill>
                  <a:srgbClr val="000000"/>
                </a:solidFill>
                <a:uFill>
                  <a:solidFill>
                    <a:srgbClr val="ffffff"/>
                  </a:solidFill>
                </a:uFill>
                <a:latin typeface="Arial"/>
              </a:rPr>
              <a:t>WebApp on AWS</a:t>
            </a:r>
            <a:endParaRPr b="0" lang="en-US" sz="3200" spc="-1" strike="noStrike">
              <a:solidFill>
                <a:srgbClr val="000000"/>
              </a:solidFill>
              <a:uFill>
                <a:solidFill>
                  <a:srgbClr val="ffffff"/>
                </a:solidFill>
              </a:uFill>
              <a:latin typeface="Arial"/>
            </a:endParaRPr>
          </a:p>
        </p:txBody>
      </p:sp>
      <p:pic>
        <p:nvPicPr>
          <p:cNvPr id="41" name="" descr=""/>
          <p:cNvPicPr/>
          <p:nvPr/>
        </p:nvPicPr>
        <p:blipFill>
          <a:blip r:embed="rId1"/>
          <a:stretch/>
        </p:blipFill>
        <p:spPr>
          <a:xfrm>
            <a:off x="3200400" y="59400"/>
            <a:ext cx="3470760" cy="195228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91440" y="91440"/>
            <a:ext cx="9875520" cy="341784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The next task was : “Develop and apply automated tests to validate the correctness of the server configuration” I’m not sure I understand this… test for what? If the configuration I provided was incorrect I would not be able to deploy the application. ElasticBeanstalk has build in checking procedures and it does check for correctness during the deployment. There is not much to check afterwards, it was already done by the system.</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That’s pretty much all Folks, I will put this pitch on github and will send you a link</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Thank You for the opportunity</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Mark Naumowicz</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hlinkClick r:id="rId1"/>
              </a:rPr>
              <a:t>mark@naumowicz.net</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standalone="yes"?>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p:cSld><p:spTree><p:nvGrpSpPr>        <p:cNvPr id="1" name=""/>        <p:cNvGrpSpPr/>        <p:nvPr/>      </p:nvGrpSpPr>      <p:grpSpPr>        <a:xfrm>          <a:off x="0" y="0"/>          <a:ext cx="0" cy="0"/>          <a:chOff x="0" y="0"/>          <a:chExt cx="0" cy="0"/>        </a:xfrm>      </p:grpSpPr><p:sp><p:nvSpPr><p:cNvPr id="42" name="TextShape 1"/><p:cNvSpPr txBox="1"/><p:nvPr/></p:nvSpPr><p:spPr><a:xfrm><a:off x="91440" y="91440"/><a:ext cx="9784080" cy="2359800"/></a:xfrm><a:prstGeom prst="rect"><a:avLst/></a:prstGeom><a:noFill/><a:ln><a:noFill/></a:ln></p:spPr><p:txBody><a:bodyPr lIns="90000" rIns="90000" tIns="45000" bIns="45000"></a:bodyPr><a:p><a:r><a:rPr b="0" lang="en-US" sz="1000" spc="-1" strike="noStrike"><a:solidFill><a:srgbClr val="000000"/></a:solidFill><a:uFill><a:solidFill><a:srgbClr val="ffffff"/></a:solidFill></a:uFill><a:latin typeface="Arial"/></a:rPr><a:t>There are many ways to approach this problem, I used ElasticBeanstalk to create webapp that is secure and scalable.</a:t></a:r><a:endParaRPr b="0" lang="en-US" sz="1000" spc="-1" strike="noStrike"><a:solidFill><a:srgbClr val="000000"/></a:solidFill><a:uFill><a:solidFill><a:srgbClr val="ffffff"/></a:solidFill></a:uFill><a:latin typeface="Arial"/></a:endParaRPr></a:p><a:p><a:r><a:rPr b="0" lang="en-US" sz="1000" spc="-1" strike="noStrike"><a:solidFill><a:srgbClr val="000000"/></a:solidFill><a:uFill><a:solidFill><a:srgbClr val="ffffff"/></a:solidFill></a:uFill><a:latin typeface="Arial"/></a:rPr><a:t>I will use a combination of screenshots from AWS web GUI (picture is worth a thousand words :-)) and aws CLI since some folks are more comfortable with the command line rather than point and click. One of the first steps one needs to install awscli and eb in order to talk to aws eb…</a:t></a:r><a:endParaRPr b="0" lang="en-US" sz="1000" spc="-1" strike="noStrike"><a:solidFill><a:srgbClr val="000000"/></a:solidFill><a:uFill><a:solidFill><a:srgbClr val="ffffff"/></a:solidFill></a:uFill><a:latin typeface="Arial"/></a:endParaRPr></a:p><a:p><a:r><a:rPr b="0" lang="en-US" sz="1000" spc="-1" strike="noStrike"><a:solidFill><a:srgbClr val="000000"/></a:solidFill><a:uFill><a:solidFill><a:srgbClr val="ffffff"/></a:solidFill></a:uFill><a:latin typeface="Arial"/></a:rPr><a:t>One can accomplish that by utilizing pip (“python package management system” since I’m on MAC OS)</a:t></a:r><a:endParaRPr b="0" lang="en-US" sz="1000" spc="-1" strike="noStrike"><a:solidFill><a:srgbClr val="000000"/></a:solidFill><a:uFill><a:solidFill><a:srgbClr val="ffffff"/></a:solidFill></a:uFill><a:latin typeface="Arial"/></a:endParaRPr></a:p><a:p><a:r><a:rPr b="0" lang="en-US" sz="1000" spc="-1" strike="noStrike"><a:solidFill><a:srgbClr val="000000"/></a:solidFill><a:uFill><a:solidFill><a:srgbClr val="ffffff"/></a:solidFill></a:uFill><a:latin typeface="Arial"/></a:rPr><a:t>[mgn@home( 0:44:32)]:~$ pip install --upgrade --user awsebcli</a:t></a:r><a:endParaRPr b="0" lang="en-US" sz="1000" spc="-1" strike="noStrike"><a:solidFill><a:srgbClr val="000000"/></a:solidFill><a:uFill><a:solidFill><a:srgbClr val="ffffff"/></a:solidFill></a:uFill><a:latin typeface="Arial"/></a:endParaRPr></a:p><a:p><a:r><a:rPr b="0" lang="en-US" sz="1000" spc="-1" strike="noStrike"><a:solidFill><a:srgbClr val="000000"/></a:solidFill><a:uFill><a:solidFill><a:srgbClr val="ffffff"/></a:solidFill></a:uFill><a:latin typeface="Arial"/></a:rPr><a:t>...</a:t></a:r><a:endParaRPr b="0" lang="en-US" sz="1000" spc="-1" strike="noStrike"><a:solidFill><a:srgbClr val="000000"/></a:solidFill><a:uFill><a:solidFill><a:srgbClr val="ffffff"/></a:solidFill></a:uFill><a:latin typeface="Arial"/></a:endParaRPr></a:p><a:p><a:r><a:rPr b="0" lang="en-US" sz="1000" spc="-1" strike="noStrike"><a:solidFill><a:srgbClr val="000000"/></a:solidFill><a:uFill><a:solidFill><a:srgbClr val="ffffff"/></a:solidFill></a:uFill><a:latin typeface="Arial"/></a:rPr><a:t>[mgn@home( 0:40:23)]:~$ eb --version</a:t></a:r><a:endParaRPr b="0" lang="en-US" sz="1000" spc="-1" strike="noStrike"><a:solidFill><a:srgbClr val="000000"/></a:solidFill><a:uFill><a:solidFill><a:srgbClr val="ffffff"/></a:solidFill></a:uFill><a:latin typeface="Arial"/></a:endParaRPr></a:p><a:p><a:r><a:rPr b="0" lang="en-US" sz="1000" spc="-1" strike="noStrike"><a:solidFill><a:srgbClr val="000000"/></a:solidFill><a:uFill><a:solidFill><a:srgbClr val="ffffff"/></a:solidFill></a:uFill><a:latin typeface="Arial"/></a:rPr><a:t>EB CLI 3.10.4 (Python 2.7.1)</a:t></a:r><a:endParaRPr b="0" lang="en-US" sz="1000" spc="-1" strike="noStrike"><a:solidFill><a:srgbClr val="000000"/></a:solidFill><a:uFill><a:solidFill><a:srgbClr val="ffffff"/></a:solidFill></a:uFill><a:latin typeface="Arial"/></a:endParaRPr></a:p><a:p><a:r><a:rPr b="0" lang="en-US" sz="1000" spc="-1" strike="noStrike"><a:solidFill><a:srgbClr val="000000"/></a:solidFill><a:uFill><a:solidFill><a:srgbClr val="ffffff"/></a:solidFill></a:uFill><a:latin typeface="Arial"/></a:rPr><a:t>…</a:t></a:r><a:endParaRPr b="0" lang="en-US" sz="1000" spc="-1" strike="noStrike"><a:solidFill><a:srgbClr val="000000"/></a:solidFill><a:uFill><a:solidFill><a:srgbClr val="ffffff"/></a:solidFill></a:uFill><a:latin typeface="Arial"/></a:endParaRPr></a:p><a:p><a:r><a:rPr b="0" lang="en-US" sz="1000" spc="-1" strike="noStrike"><a:solidFill><a:srgbClr val="000000"/></a:solidFill><a:uFill><a:solidFill><a:srgbClr val="ffffff"/></a:solidFill></a:uFill><a:latin typeface="Arial"/></a:rPr><a:t>After that, we start…</a:t></a:r><a:endParaRPr b="0" lang="en-US" sz="1000" spc="-1" strike="noStrike"><a:solidFill><a:srgbClr val="000000"/></a:solidFill><a:uFill><a:solidFill><a:srgbClr val="ffffff"/></a:solidFill></a:uFill><a:latin typeface="Arial"/></a:endParaRPr></a:p><a:p><a:r><a:rPr b="0" lang="en-US" sz="1000" spc="-1" strike="noStrike"><a:solidFill><a:srgbClr val="000000"/></a:solidFill><a:uFill><a:solidFill><a:srgbClr val="ffffff"/></a:solidFill></a:uFill><a:latin typeface="Arial"/></a:rPr><a:t>I have followed a basic procedure to create an instance of dev-env</a:t></a:r><a:endParaRPr b="0" lang="en-US" sz="1000" spc="-1" strike="noStrike"><a:solidFill><a:srgbClr val="000000"/></a:solidFill><a:uFill><a:solidFill><a:srgbClr val="ffffff"/></a:solidFill></a:uFill><a:latin typeface="Arial"/></a:endParaRPr></a:p><a:p><a:r><a:rPr b="0" lang="en-US" sz="1000" spc="-1" strike="noStrike"><a:solidFill><a:srgbClr val="000000"/></a:solidFill><a:uFill><a:solidFill><a:srgbClr val="ffffff"/></a:solidFill></a:uFill><a:latin typeface="Arial"/></a:rPr><a:t>…</a:t></a:r><a:endParaRPr b="0" lang="en-US" sz="1000" spc="-1" strike="noStrike"><a:solidFill><a:srgbClr val="000000"/></a:solidFill><a:uFill><a:solidFill><a:srgbClr val="ffffff"/></a:solidFill></a:uFill><a:latin typeface="Arial"/></a:endParaRPr></a:p><a:p><a:r><a:rPr b="0" lang="en-US" sz="1000" spc="-1" strike="noStrike"><a:solidFill><a:srgbClr val="000000"/></a:solidFill><a:uFill><a:solidFill><a:srgbClr val="ffffff"/></a:solidFill></a:uFill><a:latin typeface="Arial"/></a:rPr><a:t>[</a:t></a:r><a:r><a:rPr b="0" lang="en-US" sz="1000" spc="-1" strike="noStrike"><a:solidFill><a:srgbClr val="000000"/></a:solidFill><a:uFill><a:solidFill><a:srgbClr val="ffffff"/></a:solidFill></a:uFill><a:latin typeface="Arial"/><a:hlinkClick r:id="rId1"/></a:rPr><a:t>mgn@home</a:t></a:r><a:r><a:rPr b="0" lang="en-US" sz="1000" spc="-1" strike="noStrike"><a:solidFill><a:srgbClr val="000000"/></a:solidFill><a:uFill><a:solidFill><a:srgbClr val="ffffff"/></a:solidFill></a:uFill><a:latin typeface="Arial"/></a:rPr><a:t>]:~$ mkdir HelloWorld</a:t></a:r><a:endParaRPr b="0" lang="en-US" sz="1000" spc="-1" strike="noStrike"><a:solidFill><a:srgbClr val="000000"/></a:solidFill><a:uFill><a:solidFill><a:srgbClr val="ffffff"/></a:solidFill></a:uFill><a:latin typeface="Arial"/></a:endParaRPr></a:p><a:p><a:r><a:rPr b="0" lang="en-US" sz="1000" spc="-1" strike="noStrike"><a:solidFill><a:srgbClr val="000000"/></a:solidFill><a:uFill><a:solidFill><a:srgbClr val="ffffff"/></a:solidFill></a:uFill><a:latin typeface="Arial"/></a:rPr><a:t>[mgn@home]:~$ cd HelloWorld</a:t></a:r><a:endParaRPr b="0" lang="en-US" sz="1000" spc="-1" strike="noStrike"><a:solidFill><a:srgbClr val="000000"/></a:solidFill><a:uFill><a:solidFill><a:srgbClr val="ffffff"/></a:solidFill></a:uFill><a:latin typeface="Arial"/></a:endParaRPr></a:p><a:p><a:r><a:rPr b="0" lang="en-US" sz="1000" spc="-1" strike="noStrike"><a:solidFill><a:srgbClr val="000000"/></a:solidFill><a:uFill><a:solidFill><a:srgbClr val="ffffff"/></a:solidFill></a:uFill><a:latin typeface="Arial"/></a:rPr><a:t>[mgn@home( 0:44:14)]:~/HelloWorld$ eb init -p PHP</a:t></a:r><a:endParaRPr b="0" lang="en-US" sz="1000" spc="-1" strike="noStrike"><a:solidFill><a:srgbClr val="000000"/></a:solidFill><a:uFill><a:solidFill><a:srgbClr val="ffffff"/></a:solidFill></a:uFill><a:latin typeface="Arial"/></a:endParaRPr></a:p><a:p><a:r><a:rPr b="0" lang="en-US" sz="1000" spc="-1" strike="noStrike"><a:solidFill><a:srgbClr val="000000"/></a:solidFill><a:uFill><a:solidFill><a:srgbClr val="ffffff"/></a:solidFill></a:uFill><a:latin typeface="Arial"/></a:rPr><a:t>[mgn@home( 0:45:22)]:~/HelloWorld$ echo &quot;Hello World&quot; &gt; index.html</a:t></a:r><a:endParaRPr b="0" lang="en-US" sz="1000" spc="-1" strike="noStrike"><a:solidFill><a:srgbClr val="000000"/></a:solidFill><a:uFill><a:solidFill><a:srgbClr val="ffffff"/></a:solidFill></a:uFill><a:latin typeface="Arial"/></a:endParaRPr></a:p></p:txBody></p:sp><p:sp><p:nvSpPr><p:cNvPr id="43" name="TextShape 2"/><p:cNvSpPr txBox="1"/><p:nvPr/></p:nvSpPr><p:spPr><a:xfrm><a:off x="182880" y="1645920"/><a:ext cx="8412480" cy="602280"/></a:xfrm><a:prstGeom prst="rect"><a:avLst/></a:prstGeom><a:noFill/><a:ln><a:noFill/></a:ln></p:spPr><p:txBody><a:bodyPr lIns="90000" rIns="90000" tIns="45000" bIns="45000"></a:bodyPr><a:p><a:endParaRPr b="0" lang="en-US" sz="1800" spc="-1" strike="noStrike"><a:solidFill><a:srgbClr val="000000"/></a:solidFill><a:uFill><a:solidFill><a:srgbClr val="ffffff"/></a:solidFill></a:uFill><a:latin typeface="Arial"/></a:endParaRPr></a:p><a:p><a:endParaRPr b="0" lang="en-US" sz="1800" spc="-1" strike="noStrike"><a:solidFill><a:srgbClr val="000000"/></a:solidFill><a:uFill><a:solidFill><a:srgbClr val="ffffff"/></a:solidFill></a:uFill><a:latin typeface="Arial"/></a:endParaRPr></a:p></p:txBody></p:sp><p:pic><p:nvPicPr><p:cNvPr id="44" name="" descr=""/><p:cNvPicPr/><p:nvPr/></p:nvPicPr><p:blipFill><a:blip r:embed="rId2"></a:blip><a:stretch/></p:blipFill><p:spPr><a:xfrm><a:off x="731520" y="3200400"/><a:ext cx="8138160" cy="4369320"/></a:xfrm><a:prstGeom prst="rect"><a:avLst/></a:prstGeom><a:ln><a:noFill/></a:ln></p:spPr></p:pic></p:spTree></p:cSld><p:timing><p:tnLst><p:par><p:cTn id="3" dur="indefinite" restart="never" nodeType="tmRoot"><p:childTnLst><p:seq><p:cTn id="4" nodeType="mainSeq"></p:cTn><p:prevCondLst><p:cond delay="0" evt="onPrev"><p:tgtEl><p:sldTgt/></p:tgtEl></p:cond></p:prevCondLst><p:nextCondLst><p:cond delay="0" evt="onNext"><p:tgtEl><p:sldTgt/></p:tgtEl></p:cond></p:nextCondLst></p:seq></p:childTnLst></p:cTn></p:par></p:tnLst></p:timing></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182880" y="91440"/>
            <a:ext cx="9144000" cy="7040520"/>
          </a:xfrm>
          <a:prstGeom prst="rect">
            <a:avLst/>
          </a:prstGeom>
          <a:noFill/>
          <a:ln>
            <a:noFill/>
          </a:ln>
        </p:spPr>
        <p:txBody>
          <a:bodyPr lIns="90000" rIns="90000" tIns="45000" bIns="45000"/>
          <a:p>
            <a:r>
              <a:rPr b="0" lang="en-US" sz="1000" spc="-1" strike="noStrike">
                <a:solidFill>
                  <a:srgbClr val="000000"/>
                </a:solidFill>
                <a:uFill>
                  <a:solidFill>
                    <a:srgbClr val="ffffff"/>
                  </a:solidFill>
                </a:uFill>
                <a:latin typeface="Arial"/>
              </a:rPr>
              <a:t>The command line will look like this…</a:t>
            </a:r>
            <a:endParaRPr b="0" lang="en-US" sz="1000" spc="-1" strike="noStrike">
              <a:solidFill>
                <a:srgbClr val="000000"/>
              </a:solidFill>
              <a:uFill>
                <a:solidFill>
                  <a:srgbClr val="ffffff"/>
                </a:solidFill>
              </a:uFill>
              <a:latin typeface="Arial"/>
            </a:endParaRPr>
          </a:p>
          <a:p>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[mgn@home( 0:54:06)]:~/HelloWorld$ eb create dev-env</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Creating application version archive "app-170719_005409".</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Uploading HelloWorld/app-170719_005409.zip to S3. This may take a while.</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Upload Complete.</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Environment details for: dev-env</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  </a:t>
            </a:r>
            <a:r>
              <a:rPr b="0" lang="en-US" sz="1000" spc="-1" strike="noStrike">
                <a:solidFill>
                  <a:srgbClr val="000000"/>
                </a:solidFill>
                <a:uFill>
                  <a:solidFill>
                    <a:srgbClr val="ffffff"/>
                  </a:solidFill>
                </a:uFill>
                <a:latin typeface="Arial"/>
              </a:rPr>
              <a:t>Application name: HelloWorld</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  </a:t>
            </a:r>
            <a:r>
              <a:rPr b="0" lang="en-US" sz="1000" spc="-1" strike="noStrike">
                <a:solidFill>
                  <a:srgbClr val="000000"/>
                </a:solidFill>
                <a:uFill>
                  <a:solidFill>
                    <a:srgbClr val="ffffff"/>
                  </a:solidFill>
                </a:uFill>
                <a:latin typeface="Arial"/>
              </a:rPr>
              <a:t>Region: us-west-2</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  </a:t>
            </a:r>
            <a:r>
              <a:rPr b="0" lang="en-US" sz="1000" spc="-1" strike="noStrike">
                <a:solidFill>
                  <a:srgbClr val="000000"/>
                </a:solidFill>
                <a:uFill>
                  <a:solidFill>
                    <a:srgbClr val="ffffff"/>
                  </a:solidFill>
                </a:uFill>
                <a:latin typeface="Arial"/>
              </a:rPr>
              <a:t>Deployed Version: app-170719_005409</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  </a:t>
            </a:r>
            <a:r>
              <a:rPr b="0" lang="en-US" sz="1000" spc="-1" strike="noStrike">
                <a:solidFill>
                  <a:srgbClr val="000000"/>
                </a:solidFill>
                <a:uFill>
                  <a:solidFill>
                    <a:srgbClr val="ffffff"/>
                  </a:solidFill>
                </a:uFill>
                <a:latin typeface="Arial"/>
              </a:rPr>
              <a:t>Environment ID: e-4a62fez5kr</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  </a:t>
            </a:r>
            <a:r>
              <a:rPr b="0" lang="en-US" sz="1000" spc="-1" strike="noStrike">
                <a:solidFill>
                  <a:srgbClr val="000000"/>
                </a:solidFill>
                <a:uFill>
                  <a:solidFill>
                    <a:srgbClr val="ffffff"/>
                  </a:solidFill>
                </a:uFill>
                <a:latin typeface="Arial"/>
              </a:rPr>
              <a:t>Platform: arn:aws:elasticbeanstalk:us-west-2::platform/PHP 5.4 running on 64bit Amazon Linux/2.4.1</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  </a:t>
            </a:r>
            <a:r>
              <a:rPr b="0" lang="en-US" sz="1000" spc="-1" strike="noStrike">
                <a:solidFill>
                  <a:srgbClr val="000000"/>
                </a:solidFill>
                <a:uFill>
                  <a:solidFill>
                    <a:srgbClr val="ffffff"/>
                  </a:solidFill>
                </a:uFill>
                <a:latin typeface="Arial"/>
              </a:rPr>
              <a:t>Tier: WebServer-Standard</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  </a:t>
            </a:r>
            <a:r>
              <a:rPr b="0" lang="en-US" sz="1000" spc="-1" strike="noStrike">
                <a:solidFill>
                  <a:srgbClr val="000000"/>
                </a:solidFill>
                <a:uFill>
                  <a:solidFill>
                    <a:srgbClr val="ffffff"/>
                  </a:solidFill>
                </a:uFill>
                <a:latin typeface="Arial"/>
              </a:rPr>
              <a:t>CNAME: UNKNOWN</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  </a:t>
            </a:r>
            <a:r>
              <a:rPr b="0" lang="en-US" sz="1000" spc="-1" strike="noStrike">
                <a:solidFill>
                  <a:srgbClr val="000000"/>
                </a:solidFill>
                <a:uFill>
                  <a:solidFill>
                    <a:srgbClr val="ffffff"/>
                  </a:solidFill>
                </a:uFill>
                <a:latin typeface="Arial"/>
              </a:rPr>
              <a:t>Updated: 2017-07-19 04:54:13.276000+00:00</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Printing Status:</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INFO: createEnvironment is starting.</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INFO: Using elasticbeanstalk-us-west-2-396604198235 as Amazon S3 storage bucket for environment data.</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INFO: Created security group named: sg-552b812f</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INFO: Created load balancer named: awseb-e-4-AWSEBLoa-196M6W4C0LCTS</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INFO: Environment health has transitioned to Pending. Initialization in progress (running for 12 seconds). There are no instances.</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INFO: Created security group named: awseb-e-4a62fez5kr-stack-AWSEBSecurityGroup-XC6GV2S4D44I</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INFO: Created Auto Scaling launch configuration named: awseb-e-4a62fez5kr-stack-AWSEBAutoScalingLaunchConfiguration-17WU03UC57FWD</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INFO: Added instance [i-0ee9d5d3e3294a7fa] to your environment.</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INFO: Created Auto Scaling group named: awseb-e-4a62fez5kr-stack-AWSEBAutoScalingGroup-K4B7HFJ6Q9DL</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INFO: Waiting for EC2 instances to launch. This may take a few minutes.</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INFO: Created Auto Scaling group policy named: arn:aws:autoscaling:us-west-2:396604198235:scalingPolicy:5e6ffa90-9eea-498e-87c5-8c6533929d3e:autoScalingGroupName/awseb-e-4a62fez5kr-stack-AWSEBAutoScalingGroup-K4B7HFJ6Q9DL:policyName/awseb-e-4a62fez5kr-stack-AWSEBAutoScalingScaleUpPolicy-NTOINW6XO1NO</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INFO: Created Auto Scaling group policy named: arn:aws:autoscaling:us-west-2:396604198235:scalingPolicy:9f1ec4b9-1809-49f2-932a-449d4b157456:autoScalingGroupName/awseb-e-4a62fez5kr-stack-AWSEBAutoScalingGroup-K4B7HFJ6Q9DL:policyName/awseb-e-4a62fez5kr-stack-AWSEBAutoScalingScaleDownPolicy-1ERPCGBL3OLIR</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INFO: Created CloudWatch alarm named: awseb-e-4a62fez5kr-stack-AWSEBCloudwatchAlarmHigh-1NSR0VLQEHLHV</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INFO: Created CloudWatch alarm named: awseb-e-4a62fez5kr-stack-AWSEBCloudwatchAlarmLow-1VQFB92REIN7S</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INFO: Environment health has transitioned from Pending to Ok. Initialization completed 10 seconds ago and took 2 minutes.</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INFO: Successfully launched environment: dev-env</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a:t>
            </a:r>
            <a:r>
              <a:rPr b="0" lang="en-US" sz="1000" spc="-1" strike="noStrike">
                <a:solidFill>
                  <a:srgbClr val="000000"/>
                </a:solidFill>
                <a:uFill>
                  <a:solidFill>
                    <a:srgbClr val="ffffff"/>
                  </a:solidFill>
                </a:uFill>
                <a:latin typeface="Arial"/>
              </a:rPr>
              <a:t>.</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After simple Hello world in text I added recommended html code</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&lt;html&gt;</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&lt;head&gt;</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&lt;title&gt;Hello World&lt;/title&gt; &lt;/head&gt;</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&lt;body&gt;</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&lt;h1&gt;Hello World!&lt;/h1&gt; &lt;/body&gt;</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&lt;/html&gt;</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And the next side will show you the result</a:t>
            </a:r>
            <a:endParaRPr b="0" lang="en-US" sz="1000" spc="-1" strike="noStrike">
              <a:solidFill>
                <a:srgbClr val="000000"/>
              </a:solidFill>
              <a:uFill>
                <a:solidFill>
                  <a:srgbClr val="ffffff"/>
                </a:solidFill>
              </a:uFill>
              <a:latin typeface="Arial"/>
            </a:endParaRPr>
          </a:p>
          <a:p>
            <a:endParaRPr b="0" lang="en-US" sz="1000" spc="-1" strike="noStrike">
              <a:solidFill>
                <a:srgbClr val="000000"/>
              </a:solidFill>
              <a:uFill>
                <a:solidFill>
                  <a:srgbClr val="ffffff"/>
                </a:solidFill>
              </a:uFill>
              <a:latin typeface="Arial"/>
            </a:endParaRPr>
          </a:p>
          <a:p>
            <a:endParaRPr b="0" lang="en-US" sz="10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6" name="" descr=""/>
          <p:cNvPicPr/>
          <p:nvPr/>
        </p:nvPicPr>
        <p:blipFill>
          <a:blip r:embed="rId1"/>
          <a:stretch/>
        </p:blipFill>
        <p:spPr>
          <a:xfrm>
            <a:off x="182880" y="182880"/>
            <a:ext cx="4480560" cy="227448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7" name="" descr=""/>
          <p:cNvPicPr/>
          <p:nvPr/>
        </p:nvPicPr>
        <p:blipFill>
          <a:blip r:embed="rId1"/>
          <a:stretch/>
        </p:blipFill>
        <p:spPr>
          <a:xfrm>
            <a:off x="0" y="65880"/>
            <a:ext cx="6309360" cy="3111840"/>
          </a:xfrm>
          <a:prstGeom prst="rect">
            <a:avLst/>
          </a:prstGeom>
          <a:ln>
            <a:noFill/>
          </a:ln>
        </p:spPr>
      </p:pic>
      <p:sp>
        <p:nvSpPr>
          <p:cNvPr id="48" name="TextShape 1"/>
          <p:cNvSpPr txBox="1"/>
          <p:nvPr/>
        </p:nvSpPr>
        <p:spPr>
          <a:xfrm>
            <a:off x="91440" y="3474720"/>
            <a:ext cx="9601200" cy="232200"/>
          </a:xfrm>
          <a:prstGeom prst="rect">
            <a:avLst/>
          </a:prstGeom>
          <a:noFill/>
          <a:ln>
            <a:noFill/>
          </a:ln>
        </p:spPr>
        <p:txBody>
          <a:bodyPr lIns="90000" rIns="90000" tIns="45000" bIns="45000"/>
          <a:p>
            <a:r>
              <a:rPr b="0" lang="en-US" sz="1000" spc="-1" strike="noStrike">
                <a:solidFill>
                  <a:srgbClr val="000000"/>
                </a:solidFill>
                <a:uFill>
                  <a:solidFill>
                    <a:srgbClr val="ffffff"/>
                  </a:solidFill>
                </a:uFill>
                <a:latin typeface="Arial"/>
              </a:rPr>
              <a:t>As you probably have already spotted, the instance is load balanced and set to autoscale should the load increase...</a:t>
            </a:r>
            <a:endParaRPr b="0" lang="en-US" sz="1000" spc="-1" strike="noStrike">
              <a:solidFill>
                <a:srgbClr val="000000"/>
              </a:solidFill>
              <a:uFill>
                <a:solidFill>
                  <a:srgbClr val="ffffff"/>
                </a:solidFill>
              </a:uFill>
              <a:latin typeface="Arial"/>
            </a:endParaRPr>
          </a:p>
        </p:txBody>
      </p:sp>
      <p:pic>
        <p:nvPicPr>
          <p:cNvPr id="49" name="" descr=""/>
          <p:cNvPicPr/>
          <p:nvPr/>
        </p:nvPicPr>
        <p:blipFill>
          <a:blip r:embed="rId2"/>
          <a:stretch/>
        </p:blipFill>
        <p:spPr>
          <a:xfrm>
            <a:off x="91440" y="3706920"/>
            <a:ext cx="6400800" cy="36583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0" name="" descr=""/>
          <p:cNvPicPr/>
          <p:nvPr/>
        </p:nvPicPr>
        <p:blipFill>
          <a:blip r:embed="rId1"/>
          <a:stretch/>
        </p:blipFill>
        <p:spPr>
          <a:xfrm>
            <a:off x="360" y="0"/>
            <a:ext cx="10079640" cy="1720440"/>
          </a:xfrm>
          <a:prstGeom prst="rect">
            <a:avLst/>
          </a:prstGeom>
          <a:ln>
            <a:noFill/>
          </a:ln>
        </p:spPr>
      </p:pic>
      <p:sp>
        <p:nvSpPr>
          <p:cNvPr id="51" name="TextShape 1"/>
          <p:cNvSpPr txBox="1"/>
          <p:nvPr/>
        </p:nvSpPr>
        <p:spPr>
          <a:xfrm>
            <a:off x="0" y="1828800"/>
            <a:ext cx="9966960" cy="3463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Next I need to enable port 443 on load balancer and add self signed cert I generated...</a:t>
            </a:r>
            <a:endParaRPr b="0" lang="en-US" sz="1800" spc="-1" strike="noStrike">
              <a:solidFill>
                <a:srgbClr val="000000"/>
              </a:solidFill>
              <a:uFill>
                <a:solidFill>
                  <a:srgbClr val="ffffff"/>
                </a:solidFill>
              </a:uFill>
              <a:latin typeface="Arial"/>
            </a:endParaRPr>
          </a:p>
        </p:txBody>
      </p:sp>
      <p:pic>
        <p:nvPicPr>
          <p:cNvPr id="52" name="" descr=""/>
          <p:cNvPicPr/>
          <p:nvPr/>
        </p:nvPicPr>
        <p:blipFill>
          <a:blip r:embed="rId2"/>
          <a:stretch/>
        </p:blipFill>
        <p:spPr>
          <a:xfrm>
            <a:off x="360" y="2952720"/>
            <a:ext cx="10079640" cy="37224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91440" y="91440"/>
            <a:ext cx="9875520" cy="1508760"/>
          </a:xfrm>
          <a:prstGeom prst="rect">
            <a:avLst/>
          </a:prstGeom>
          <a:noFill/>
          <a:ln>
            <a:noFill/>
          </a:ln>
        </p:spPr>
        <p:txBody>
          <a:bodyPr lIns="90000" rIns="90000" tIns="45000" bIns="45000"/>
          <a:p>
            <a:r>
              <a:rPr b="0" lang="en-US" sz="1000" spc="-1" strike="noStrike">
                <a:solidFill>
                  <a:srgbClr val="000000"/>
                </a:solidFill>
                <a:uFill>
                  <a:solidFill>
                    <a:srgbClr val="ffffff"/>
                  </a:solidFill>
                </a:uFill>
                <a:latin typeface="Arial"/>
              </a:rPr>
              <a:t>SSL cert generation involves few steps</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#1 – Private key generation (e.g. openssl genrsa -des3 -out server.key 1024)</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#2 – Certificate signing request generation (CSR) e.g openssl req -new -key server.key -out server.csr</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#3 – The key requires a password so we will need to remove it otherwise you will have to supply it every time the web server restarts (not really practical). You can do that like this…</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cp server.key server.key.org</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openssl rsa -in server.key.org -out server.key</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#4 – Now we can generate and self-sign the cert, just answer the questions being asked, company name, location, etc…</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openssl x509 -req -days 365 -in server.csr -signkey server.key -out server.crt</a:t>
            </a:r>
            <a:endParaRPr b="0" lang="en-US" sz="1000" spc="-1" strike="noStrike">
              <a:solidFill>
                <a:srgbClr val="000000"/>
              </a:solidFill>
              <a:uFill>
                <a:solidFill>
                  <a:srgbClr val="ffffff"/>
                </a:solidFill>
              </a:uFill>
              <a:latin typeface="Arial"/>
            </a:endParaRPr>
          </a:p>
          <a:p>
            <a:r>
              <a:rPr b="0" lang="en-US" sz="1000" spc="-1" strike="noStrike">
                <a:solidFill>
                  <a:srgbClr val="000000"/>
                </a:solidFill>
                <a:uFill>
                  <a:solidFill>
                    <a:srgbClr val="ffffff"/>
                  </a:solidFill>
                </a:uFill>
                <a:latin typeface="Arial"/>
              </a:rPr>
              <a:t>… </a:t>
            </a:r>
            <a:r>
              <a:rPr b="0" lang="en-US" sz="1000" spc="-1" strike="noStrike">
                <a:solidFill>
                  <a:srgbClr val="000000"/>
                </a:solidFill>
                <a:uFill>
                  <a:solidFill>
                    <a:srgbClr val="ffffff"/>
                  </a:solidFill>
                </a:uFill>
                <a:latin typeface="Arial"/>
              </a:rPr>
              <a:t>and the last step is to place it on the LB and restart the service to take effect.</a:t>
            </a:r>
            <a:endParaRPr b="0" lang="en-US" sz="1000" spc="-1" strike="noStrike">
              <a:solidFill>
                <a:srgbClr val="000000"/>
              </a:solidFill>
              <a:uFill>
                <a:solidFill>
                  <a:srgbClr val="ffffff"/>
                </a:solidFill>
              </a:uFill>
              <a:latin typeface="Arial"/>
            </a:endParaRPr>
          </a:p>
        </p:txBody>
      </p:sp>
      <p:pic>
        <p:nvPicPr>
          <p:cNvPr id="54" name="" descr=""/>
          <p:cNvPicPr/>
          <p:nvPr/>
        </p:nvPicPr>
        <p:blipFill>
          <a:blip r:embed="rId1"/>
          <a:stretch/>
        </p:blipFill>
        <p:spPr>
          <a:xfrm>
            <a:off x="0" y="1761840"/>
            <a:ext cx="10079640" cy="555336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91440" y="91440"/>
            <a:ext cx="8869680" cy="85824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After I installed the secure certificate, we are getting the notice that the CA is not valid (that is true since I self signed it) for now I will just accept it.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But for now we have scalable and secure static page running on AWS...</a:t>
            </a:r>
            <a:endParaRPr b="0" lang="en-US" sz="1800" spc="-1" strike="noStrike">
              <a:solidFill>
                <a:srgbClr val="000000"/>
              </a:solidFill>
              <a:uFill>
                <a:solidFill>
                  <a:srgbClr val="ffffff"/>
                </a:solidFill>
              </a:uFill>
              <a:latin typeface="Arial"/>
            </a:endParaRPr>
          </a:p>
        </p:txBody>
      </p:sp>
      <p:pic>
        <p:nvPicPr>
          <p:cNvPr id="56" name="" descr=""/>
          <p:cNvPicPr/>
          <p:nvPr/>
        </p:nvPicPr>
        <p:blipFill>
          <a:blip r:embed="rId1"/>
          <a:stretch/>
        </p:blipFill>
        <p:spPr>
          <a:xfrm>
            <a:off x="360" y="1081800"/>
            <a:ext cx="10079640" cy="394740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7" name="" descr=""/>
          <p:cNvPicPr/>
          <p:nvPr/>
        </p:nvPicPr>
        <p:blipFill>
          <a:blip r:embed="rId1"/>
          <a:stretch/>
        </p:blipFill>
        <p:spPr>
          <a:xfrm>
            <a:off x="-91440" y="0"/>
            <a:ext cx="10079640" cy="6339960"/>
          </a:xfrm>
          <a:prstGeom prst="rect">
            <a:avLst/>
          </a:prstGeom>
          <a:ln>
            <a:noFill/>
          </a:ln>
        </p:spPr>
      </p:pic>
      <p:sp>
        <p:nvSpPr>
          <p:cNvPr id="58" name="TextShape 1"/>
          <p:cNvSpPr txBox="1"/>
          <p:nvPr/>
        </p:nvSpPr>
        <p:spPr>
          <a:xfrm>
            <a:off x="91440" y="6492240"/>
            <a:ext cx="9692640" cy="60228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The instance is now secure and allows the traffic only on authorized ports 80 and 443 (http and https)</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556</TotalTime>
  <Application>LibreOffice/5.2.7.2$MacOSX_X86_64 LibreOffice_project/2b7f1e640c46ceb28adf43ee075a6e8b8439ed10</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2017-07-18T21:47:49Z</dcterms:created>
  <dc:creator/>
  <dc:description/>
  <dc:language>en-US</dc:language>
  <cp:lastModifiedBy/>
  <dcterms:modified xsi:type="dcterms:W3CDTF">2017-07-20T01:00:00Z</dcterms:modified>
  <cp:revision>23</cp:revision>
  <dc:subject/>
  <dc:title/>
</cp:coreProperties>
</file>