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259" r:id="rId4"/>
    <p:sldId id="261" r:id="rId5"/>
    <p:sldId id="267" r:id="rId6"/>
    <p:sldId id="262" r:id="rId7"/>
    <p:sldId id="266" r:id="rId8"/>
    <p:sldId id="264" r:id="rId9"/>
    <p:sldId id="263" r:id="rId10"/>
    <p:sldId id="269" r:id="rId11"/>
    <p:sldId id="270" r:id="rId12"/>
    <p:sldId id="265" r:id="rId13"/>
    <p:sldId id="271" r:id="rId14"/>
    <p:sldId id="272" r:id="rId15"/>
    <p:sldId id="273" r:id="rId16"/>
    <p:sldId id="276" r:id="rId17"/>
    <p:sldId id="277" r:id="rId18"/>
    <p:sldId id="274" r:id="rId19"/>
    <p:sldId id="275" r:id="rId20"/>
    <p:sldId id="281" r:id="rId21"/>
    <p:sldId id="278" r:id="rId22"/>
    <p:sldId id="279" r:id="rId23"/>
    <p:sldId id="280" r:id="rId24"/>
    <p:sldId id="268" r:id="rId25"/>
    <p:sldId id="283" r:id="rId26"/>
    <p:sldId id="284" r:id="rId27"/>
    <p:sldId id="282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/>
    <p:restoredTop sz="94753"/>
  </p:normalViewPr>
  <p:slideViewPr>
    <p:cSldViewPr snapToGrid="0" snapToObjects="1" showGuides="1">
      <p:cViewPr varScale="1">
        <p:scale>
          <a:sx n="93" d="100"/>
          <a:sy n="93" d="100"/>
        </p:scale>
        <p:origin x="5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2DF25-9467-8F4F-9C7F-2B1EF5ECD2C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6795E-FF3C-C241-9A8A-40BCF8B1D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795E-FF3C-C241-9A8A-40BCF8B1D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0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795E-FF3C-C241-9A8A-40BCF8B1D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3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374933" y="1643197"/>
            <a:ext cx="8272211" cy="4022226"/>
          </a:xfrm>
        </p:spPr>
        <p:txBody>
          <a:bodyPr vert="horz" anchor="t"/>
          <a:lstStyle/>
          <a:p>
            <a:pPr algn="just"/>
            <a:r>
              <a:rPr lang="en-US" dirty="0" smtClean="0"/>
              <a:t>Sample sub-title</a:t>
            </a:r>
          </a:p>
          <a:p>
            <a:pPr lvl="1" algn="just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5894" y="702156"/>
            <a:ext cx="8272212" cy="1013800"/>
          </a:xfrm>
          <a:prstGeom prst="rect">
            <a:avLst/>
          </a:prstGeom>
        </p:spPr>
        <p:txBody>
          <a:bodyPr/>
          <a:lstStyle>
            <a:lvl1pPr>
              <a:defRPr sz="3300" cap="none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Build an Alexa Skill for the Amazon Echo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3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675731"/>
            <a:ext cx="1503123" cy="5183073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5" y="675731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7" y="5956142"/>
            <a:ext cx="99610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5" y="5951816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Build an Alexa Skill for the Amazon Echo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3" y="5956142"/>
            <a:ext cx="87314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4" y="5141979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864" y="3043915"/>
            <a:ext cx="846814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300" b="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5864" y="4541417"/>
            <a:ext cx="8468145" cy="600556"/>
          </a:xfrm>
        </p:spPr>
        <p:txBody>
          <a:bodyPr anchor="t">
            <a:noAutofit/>
          </a:bodyPr>
          <a:lstStyle>
            <a:lvl1pPr marL="0" indent="0" algn="l">
              <a:buNone/>
              <a:defRPr sz="2550" cap="none">
                <a:solidFill>
                  <a:schemeClr val="accent2"/>
                </a:solidFill>
              </a:defRPr>
            </a:lvl1pPr>
            <a:lvl2pPr marL="34288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7" y="2228004"/>
            <a:ext cx="4066793" cy="3633047"/>
          </a:xfrm>
        </p:spPr>
        <p:txBody>
          <a:bodyPr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7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7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4" y="2250897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7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" y="4212235"/>
            <a:ext cx="9143999" cy="12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4932" y="4385067"/>
            <a:ext cx="7793708" cy="752383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>
              <a:defRPr sz="3300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4932" y="5738667"/>
            <a:ext cx="8245160" cy="62789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2"/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374931" y="1938914"/>
            <a:ext cx="9143998" cy="58207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400" kern="1200" cap="none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0" dirty="0" smtClean="0">
                <a:solidFill>
                  <a:schemeClr val="bg1"/>
                </a:solidFill>
              </a:rPr>
              <a:t>Conference 2018</a:t>
            </a:r>
            <a:endParaRPr lang="en-US" sz="2100" b="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908" y="668905"/>
            <a:ext cx="3732515" cy="1094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"/>
          <a:stretch/>
        </p:blipFill>
        <p:spPr>
          <a:xfrm>
            <a:off x="0" y="0"/>
            <a:ext cx="9140060" cy="42122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908" y="959944"/>
            <a:ext cx="3732514" cy="1094222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 userDrawn="1"/>
        </p:nvSpPr>
        <p:spPr>
          <a:xfrm>
            <a:off x="374931" y="2229953"/>
            <a:ext cx="12191997" cy="5820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400" kern="1200" cap="none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 smtClean="0">
                <a:solidFill>
                  <a:schemeClr val="bg1"/>
                </a:solidFill>
              </a:rPr>
              <a:t>Conference 2018</a:t>
            </a:r>
            <a:endParaRPr lang="en-US" sz="2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894" y="5262296"/>
            <a:ext cx="3682084" cy="689514"/>
          </a:xfrm>
          <a:prstGeom prst="rect">
            <a:avLst/>
          </a:prstGeom>
        </p:spPr>
        <p:txBody>
          <a:bodyPr anchor="ctr"/>
          <a:lstStyle>
            <a:lvl1pPr algn="l">
              <a:defRPr sz="3300" b="0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9" y="5262301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884" indent="0">
              <a:buNone/>
              <a:defRPr sz="825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Build an Alexa Skill for the Amazon Echo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895" y="4693389"/>
            <a:ext cx="8272212" cy="56673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300" b="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84" indent="0">
              <a:buNone/>
              <a:defRPr sz="1200"/>
            </a:lvl2pPr>
            <a:lvl3pPr marL="685766" indent="0">
              <a:buNone/>
              <a:defRPr sz="1200"/>
            </a:lvl3pPr>
            <a:lvl4pPr marL="1028649" indent="0">
              <a:buNone/>
              <a:defRPr sz="1200"/>
            </a:lvl4pPr>
            <a:lvl5pPr marL="1371532" indent="0">
              <a:buNone/>
              <a:defRPr sz="1200"/>
            </a:lvl5pPr>
            <a:lvl6pPr marL="1714415" indent="0">
              <a:buNone/>
              <a:defRPr sz="1200"/>
            </a:lvl6pPr>
            <a:lvl7pPr marL="2057297" indent="0">
              <a:buNone/>
              <a:defRPr sz="1200"/>
            </a:lvl7pPr>
            <a:lvl8pPr marL="2400180" indent="0">
              <a:buNone/>
              <a:defRPr sz="1200"/>
            </a:lvl8pPr>
            <a:lvl9pPr marL="2743064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6" y="5260132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Build an Alexa Skill for the Amazon Echo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930" y="1643197"/>
            <a:ext cx="8272212" cy="4377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"/>
          <a:stretch/>
        </p:blipFill>
        <p:spPr>
          <a:xfrm>
            <a:off x="3940" y="0"/>
            <a:ext cx="9140060" cy="629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49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342884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488" indent="-229488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Arial" charset="0"/>
          <a:ea typeface="Arial" charset="0"/>
          <a:cs typeface="Arial" charset="0"/>
        </a:defRPr>
      </a:lvl1pPr>
      <a:lvl2pPr marL="472476" indent="-229488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marL="674967" indent="-202490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marL="931454" indent="-17549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marL="1201440" indent="-17549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1424930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49918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907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099896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a/alexa-skills-kit-sdk-for-nodej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klug/bcnet-alexa-workshop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portal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com/docs/custom-skills/request-and-response-json-reference.html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lexa.amazon.com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com/docs/custom-skills/slot-type-reference.html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ws.amazon.com/cli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mazon.com/" TargetMode="External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choism.io/" TargetMode="External"/><Relationship Id="rId4" Type="http://schemas.openxmlformats.org/officeDocument/2006/relationships/hyperlink" Target="https://alexa.amazon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an Alexa Skill for the Amazon Echo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736334"/>
            <a:ext cx="8272208" cy="4124718"/>
          </a:xfrm>
        </p:spPr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github.com/alexa/alexa-skills-kit-sdk-for-nodejs</a:t>
            </a:r>
            <a:endParaRPr lang="en-US" sz="3200" dirty="0" smtClean="0"/>
          </a:p>
          <a:p>
            <a:r>
              <a:rPr lang="en-US" sz="3200" dirty="0" err="1"/>
              <a:t>n</a:t>
            </a:r>
            <a:r>
              <a:rPr lang="en-US" sz="3200" dirty="0" err="1" smtClean="0"/>
              <a:t>pm</a:t>
            </a:r>
            <a:r>
              <a:rPr lang="en-US" sz="3200" dirty="0" smtClean="0"/>
              <a:t> install --save </a:t>
            </a:r>
            <a:r>
              <a:rPr lang="en-US" sz="3200" dirty="0" err="1" smtClean="0"/>
              <a:t>alexa-sdk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Alexa Node.js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Visual Studio Code</a:t>
            </a:r>
          </a:p>
          <a:p>
            <a:pPr lvl="1"/>
            <a:r>
              <a:rPr lang="en-US" sz="3050" dirty="0">
                <a:hlinkClick r:id="rId2"/>
              </a:rPr>
              <a:t>https://code.visualstudio.com</a:t>
            </a:r>
            <a:r>
              <a:rPr lang="en-US" sz="3050" dirty="0" smtClean="0">
                <a:hlinkClick r:id="rId2"/>
              </a:rPr>
              <a:t>/</a:t>
            </a:r>
            <a:endParaRPr lang="en-US" sz="3050" dirty="0" smtClean="0"/>
          </a:p>
          <a:p>
            <a:r>
              <a:rPr lang="en-US" sz="3200" dirty="0" smtClean="0"/>
              <a:t>Atom</a:t>
            </a:r>
          </a:p>
          <a:p>
            <a:pPr lvl="1"/>
            <a:r>
              <a:rPr lang="en-US" sz="3050" dirty="0">
                <a:hlinkClick r:id="rId3"/>
              </a:rPr>
              <a:t>https://atom.io</a:t>
            </a:r>
            <a:r>
              <a:rPr lang="en-US" sz="3050" dirty="0" smtClean="0">
                <a:hlinkClick r:id="rId3"/>
              </a:rPr>
              <a:t>/</a:t>
            </a:r>
            <a:endParaRPr lang="en-US" sz="3050" dirty="0" smtClean="0"/>
          </a:p>
          <a:p>
            <a:pPr marL="242988" lvl="1" indent="0">
              <a:buNone/>
            </a:pPr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Text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Files on GitHub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858963"/>
            <a:ext cx="8270875" cy="40020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a directory on your laptop</a:t>
            </a:r>
          </a:p>
          <a:p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github.com/bklug/bcnet-alexa-workshop</a:t>
            </a:r>
            <a:endParaRPr lang="en-US" sz="3200" dirty="0" smtClean="0"/>
          </a:p>
          <a:p>
            <a:r>
              <a:rPr lang="en-US" sz="3200" dirty="0" smtClean="0"/>
              <a:t>Download the zip file to the directory</a:t>
            </a:r>
          </a:p>
          <a:p>
            <a:r>
              <a:rPr lang="en-US" sz="3200" dirty="0" smtClean="0"/>
              <a:t>Open the “00-hello-basic-skill” folder in your editor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24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Intent Schema</a:t>
            </a:r>
          </a:p>
          <a:p>
            <a:pPr lvl="1"/>
            <a:r>
              <a:rPr lang="en-US" sz="2400" dirty="0" smtClean="0"/>
              <a:t>Voice “slots” that capture words spoken by the user</a:t>
            </a:r>
          </a:p>
          <a:p>
            <a:r>
              <a:rPr lang="en-US" sz="2400" dirty="0" smtClean="0"/>
              <a:t>Sample Utterances</a:t>
            </a:r>
          </a:p>
          <a:p>
            <a:pPr lvl="1"/>
            <a:r>
              <a:rPr lang="en-US" sz="2400" dirty="0" smtClean="0"/>
              <a:t>Phrases used to invoke the intents</a:t>
            </a:r>
          </a:p>
          <a:p>
            <a:r>
              <a:rPr lang="en-US" sz="2400" dirty="0" smtClean="0"/>
              <a:t>Custom Slot Types</a:t>
            </a:r>
          </a:p>
          <a:p>
            <a:pPr lvl="1"/>
            <a:r>
              <a:rPr lang="en-US" sz="2400" dirty="0" smtClean="0"/>
              <a:t>User-defined voice slots versus built-in intents</a:t>
            </a:r>
          </a:p>
          <a:p>
            <a:r>
              <a:rPr lang="en-US" sz="2550" dirty="0" smtClean="0"/>
              <a:t>Lambda code</a:t>
            </a:r>
          </a:p>
          <a:p>
            <a:pPr lvl="1"/>
            <a:r>
              <a:rPr lang="en-US" sz="2400" dirty="0" smtClean="0"/>
              <a:t>Processes user interaction with the device</a:t>
            </a:r>
          </a:p>
          <a:p>
            <a:pPr lvl="1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Voice Model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hlinkClick r:id="rId2"/>
              </a:rPr>
              <a:t>https://developer.amazon.portal</a:t>
            </a:r>
            <a:endParaRPr lang="en-US" sz="3200" dirty="0" smtClean="0"/>
          </a:p>
          <a:p>
            <a:r>
              <a:rPr lang="en-US" sz="3200" dirty="0" smtClean="0"/>
              <a:t>Create a skill - “BCNET 2018”</a:t>
            </a:r>
          </a:p>
          <a:p>
            <a:r>
              <a:rPr lang="en-US" sz="3200" dirty="0" smtClean="0"/>
              <a:t>Custom skill</a:t>
            </a:r>
          </a:p>
          <a:p>
            <a:r>
              <a:rPr lang="en-US" sz="3200" dirty="0" smtClean="0"/>
              <a:t>Skill invocation name – “b c net”</a:t>
            </a:r>
          </a:p>
          <a:p>
            <a:pPr lvl="1"/>
            <a:r>
              <a:rPr lang="en-US" sz="3050" dirty="0" smtClean="0"/>
              <a:t>Spaces important!</a:t>
            </a:r>
          </a:p>
          <a:p>
            <a:pPr lvl="1"/>
            <a:r>
              <a:rPr lang="en-US" sz="3050" dirty="0" smtClean="0"/>
              <a:t>Save Model</a:t>
            </a:r>
          </a:p>
          <a:p>
            <a:r>
              <a:rPr lang="en-US" sz="3200" dirty="0" smtClean="0"/>
              <a:t>Add an Intent – “Hello”</a:t>
            </a:r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Developer Portal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0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pPr lvl="1"/>
            <a:r>
              <a:rPr lang="en-US" sz="3050" dirty="0" smtClean="0"/>
              <a:t>Add the Sample Utterances</a:t>
            </a:r>
          </a:p>
          <a:p>
            <a:pPr lvl="2"/>
            <a:r>
              <a:rPr lang="en-US" sz="2900" dirty="0" smtClean="0"/>
              <a:t>Intent name followed by a phrase</a:t>
            </a:r>
          </a:p>
          <a:p>
            <a:pPr lvl="2"/>
            <a:r>
              <a:rPr lang="en-US" sz="2900" dirty="0" smtClean="0"/>
              <a:t>Save Model</a:t>
            </a:r>
          </a:p>
          <a:p>
            <a:pPr lvl="1"/>
            <a:r>
              <a:rPr lang="en-US" sz="3050" dirty="0" smtClean="0"/>
              <a:t>Build Model</a:t>
            </a:r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Developer Portal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1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Index.js</a:t>
            </a:r>
          </a:p>
          <a:p>
            <a:r>
              <a:rPr lang="en-US" sz="3200" dirty="0" err="1" smtClean="0"/>
              <a:t>exports.handler</a:t>
            </a:r>
            <a:r>
              <a:rPr lang="en-US" sz="3200" dirty="0" smtClean="0"/>
              <a:t> parameters</a:t>
            </a:r>
          </a:p>
          <a:p>
            <a:pPr lvl="1"/>
            <a:r>
              <a:rPr lang="en-US" sz="3050" dirty="0" smtClean="0"/>
              <a:t>Event – JSON file sent from device to the handlers</a:t>
            </a:r>
          </a:p>
          <a:p>
            <a:pPr lvl="1"/>
            <a:r>
              <a:rPr lang="en-US" sz="3050" dirty="0" smtClean="0"/>
              <a:t>Context – runtime information</a:t>
            </a:r>
          </a:p>
          <a:p>
            <a:pPr lvl="1"/>
            <a:r>
              <a:rPr lang="en-US" sz="3050" dirty="0" smtClean="0"/>
              <a:t>Callback – optional; returns information to the caller. (We’ll use this later.)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Code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15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Handlers</a:t>
            </a:r>
          </a:p>
          <a:p>
            <a:pPr lvl="1"/>
            <a:r>
              <a:rPr lang="en-US" sz="3050" dirty="0" err="1" smtClean="0"/>
              <a:t>LauchRequest</a:t>
            </a:r>
            <a:r>
              <a:rPr lang="en-US" sz="3050" dirty="0" smtClean="0"/>
              <a:t> intent</a:t>
            </a:r>
          </a:p>
          <a:p>
            <a:pPr lvl="1"/>
            <a:r>
              <a:rPr lang="en-US" sz="3050" dirty="0" smtClean="0"/>
              <a:t>Hello intent</a:t>
            </a:r>
          </a:p>
          <a:p>
            <a:r>
              <a:rPr lang="en-US" sz="2950" dirty="0"/>
              <a:t>You should have one for each </a:t>
            </a:r>
            <a:r>
              <a:rPr lang="en-US" sz="2950" dirty="0" smtClean="0"/>
              <a:t>intent</a:t>
            </a:r>
          </a:p>
          <a:p>
            <a:pPr lvl="1"/>
            <a:r>
              <a:rPr lang="en-US" sz="2800" dirty="0" smtClean="0"/>
              <a:t>Not required for built-in intents</a:t>
            </a:r>
          </a:p>
          <a:p>
            <a:pPr lvl="1"/>
            <a:r>
              <a:rPr lang="en-US" sz="2800" dirty="0" smtClean="0"/>
              <a:t>Good practice, however, to include them</a:t>
            </a:r>
            <a:endParaRPr lang="en-US" sz="2800" dirty="0"/>
          </a:p>
          <a:p>
            <a:pPr lvl="1"/>
            <a:endParaRPr lang="en-US" sz="305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Code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23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>
                <a:hlinkClick r:id="rId2"/>
              </a:rPr>
              <a:t>https://aws.amazon.com</a:t>
            </a:r>
            <a:endParaRPr lang="en-US" sz="3200" dirty="0" smtClean="0"/>
          </a:p>
          <a:p>
            <a:r>
              <a:rPr lang="en-US" sz="3200" dirty="0" smtClean="0"/>
              <a:t>Create a function from scratch</a:t>
            </a:r>
          </a:p>
          <a:p>
            <a:r>
              <a:rPr lang="en-US" sz="3200" dirty="0" smtClean="0"/>
              <a:t>Name – “bcnet-2018”</a:t>
            </a:r>
          </a:p>
          <a:p>
            <a:r>
              <a:rPr lang="en-US" sz="3200" dirty="0" smtClean="0"/>
              <a:t>Runtime – Node.js 6.10</a:t>
            </a:r>
          </a:p>
          <a:p>
            <a:r>
              <a:rPr lang="en-US" sz="3200" dirty="0" smtClean="0"/>
              <a:t>Choose an existing role</a:t>
            </a:r>
          </a:p>
          <a:p>
            <a:pPr lvl="1"/>
            <a:r>
              <a:rPr lang="en-US" sz="3050" dirty="0" err="1" smtClean="0"/>
              <a:t>lamba_basic_execution</a:t>
            </a:r>
            <a:endParaRPr lang="en-US" sz="3050" dirty="0" smtClean="0"/>
          </a:p>
          <a:p>
            <a:endParaRPr lang="en-US" sz="320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52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 triggers</a:t>
            </a:r>
          </a:p>
          <a:p>
            <a:pPr lvl="1"/>
            <a:r>
              <a:rPr lang="en-US" sz="3050" dirty="0" smtClean="0"/>
              <a:t>Alexa Skills Kit</a:t>
            </a:r>
          </a:p>
          <a:p>
            <a:r>
              <a:rPr lang="en-US" sz="3200" dirty="0" smtClean="0"/>
              <a:t>Save</a:t>
            </a:r>
          </a:p>
          <a:p>
            <a:pPr lvl="1"/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6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Bill Klug</a:t>
            </a:r>
          </a:p>
          <a:p>
            <a:r>
              <a:rPr lang="en-US" sz="3200" dirty="0" smtClean="0"/>
              <a:t>Cloud Computing Option Head &amp; Instructor</a:t>
            </a:r>
          </a:p>
          <a:p>
            <a:r>
              <a:rPr lang="en-US" sz="3200" dirty="0" smtClean="0"/>
              <a:t>BCIT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Artur</a:t>
            </a:r>
            <a:r>
              <a:rPr lang="en-US" sz="3200" dirty="0"/>
              <a:t> </a:t>
            </a:r>
            <a:r>
              <a:rPr lang="en-US" sz="3200" dirty="0" smtClean="0"/>
              <a:t>Rodrigues</a:t>
            </a:r>
          </a:p>
          <a:p>
            <a:r>
              <a:rPr lang="en-US" sz="3200" dirty="0" smtClean="0"/>
              <a:t>Senior Solutions Architect</a:t>
            </a:r>
          </a:p>
          <a:p>
            <a:r>
              <a:rPr lang="en-US" sz="3200" dirty="0" smtClean="0"/>
              <a:t>Amazon Web Services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pPr lvl="1"/>
            <a:r>
              <a:rPr lang="en-US" sz="3050" dirty="0" smtClean="0"/>
              <a:t>Copy the Lambda function ARN to your skill in the developer portal</a:t>
            </a:r>
          </a:p>
          <a:p>
            <a:pPr lvl="1"/>
            <a:r>
              <a:rPr lang="en-US" sz="3050" dirty="0" smtClean="0"/>
              <a:t>On the left, select </a:t>
            </a:r>
            <a:r>
              <a:rPr lang="en-US" sz="3050" dirty="0" err="1" smtClean="0"/>
              <a:t>Endpoiunt</a:t>
            </a:r>
            <a:endParaRPr lang="en-US" sz="3050" dirty="0" smtClean="0"/>
          </a:p>
          <a:p>
            <a:pPr lvl="1"/>
            <a:r>
              <a:rPr lang="en-US" sz="3050" dirty="0" smtClean="0"/>
              <a:t>Service Endpoint Type </a:t>
            </a:r>
          </a:p>
          <a:p>
            <a:pPr lvl="2"/>
            <a:r>
              <a:rPr lang="en-US" sz="2900" dirty="0" smtClean="0"/>
              <a:t>AWS Lambda ARN</a:t>
            </a:r>
          </a:p>
          <a:p>
            <a:pPr lvl="2"/>
            <a:r>
              <a:rPr lang="en-US" sz="2900" dirty="0" smtClean="0"/>
              <a:t>Paste ARN into the Default Region field</a:t>
            </a:r>
          </a:p>
          <a:p>
            <a:pPr lvl="1"/>
            <a:r>
              <a:rPr lang="en-US" sz="3050" dirty="0" smtClean="0"/>
              <a:t>Save Endpoints</a:t>
            </a:r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91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From your terminal window, navigate to the </a:t>
            </a:r>
            <a:r>
              <a:rPr lang="en-US" sz="3200" dirty="0" err="1" smtClean="0"/>
              <a:t>lamba</a:t>
            </a:r>
            <a:r>
              <a:rPr lang="en-US" sz="3200" dirty="0" smtClean="0"/>
              <a:t> directory under “00-hello-basic-skill”</a:t>
            </a:r>
          </a:p>
          <a:p>
            <a:r>
              <a:rPr lang="en-US" sz="3200" dirty="0" smtClean="0"/>
              <a:t>Run “</a:t>
            </a:r>
            <a:r>
              <a:rPr lang="en-US" sz="3200" dirty="0" err="1" smtClean="0"/>
              <a:t>npm</a:t>
            </a:r>
            <a:r>
              <a:rPr lang="en-US" sz="3200" dirty="0" smtClean="0"/>
              <a:t> install --save </a:t>
            </a:r>
            <a:r>
              <a:rPr lang="en-US" sz="3200" dirty="0" err="1" smtClean="0"/>
              <a:t>alexa-sdk</a:t>
            </a:r>
            <a:r>
              <a:rPr lang="en-US" sz="3200" dirty="0" smtClean="0"/>
              <a:t>”</a:t>
            </a:r>
          </a:p>
          <a:p>
            <a:pPr lvl="1"/>
            <a:r>
              <a:rPr lang="en-US" sz="3050" dirty="0" smtClean="0"/>
              <a:t>Installs the Alexa SDK (</a:t>
            </a:r>
            <a:r>
              <a:rPr lang="en-US" sz="3050" dirty="0" err="1" smtClean="0"/>
              <a:t>node_modules</a:t>
            </a:r>
            <a:r>
              <a:rPr lang="en-US" sz="3050" dirty="0" smtClean="0"/>
              <a:t>)</a:t>
            </a:r>
          </a:p>
          <a:p>
            <a:pPr marL="0" indent="0">
              <a:buNone/>
            </a:pP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 Lambda Code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06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 lnSpcReduction="10000"/>
          </a:bodyPr>
          <a:lstStyle/>
          <a:p>
            <a:r>
              <a:rPr lang="en-US" sz="3050" dirty="0" smtClean="0"/>
              <a:t>Mac or Linux – execute the publish_lambda.sh</a:t>
            </a:r>
          </a:p>
          <a:p>
            <a:r>
              <a:rPr lang="en-US" sz="3050" dirty="0" smtClean="0"/>
              <a:t>Windows</a:t>
            </a:r>
          </a:p>
          <a:p>
            <a:pPr lvl="1"/>
            <a:r>
              <a:rPr lang="en-US" sz="2900" dirty="0" smtClean="0"/>
              <a:t>PowerShell “compress-archive” won’t work</a:t>
            </a:r>
          </a:p>
          <a:p>
            <a:pPr lvl="1"/>
            <a:r>
              <a:rPr lang="en-US" sz="2900" dirty="0" smtClean="0"/>
              <a:t>From File Explorer, select the files in the  </a:t>
            </a:r>
            <a:r>
              <a:rPr lang="en-US" sz="2900" dirty="0" err="1" smtClean="0"/>
              <a:t>lamba</a:t>
            </a:r>
            <a:r>
              <a:rPr lang="en-US" sz="2900" dirty="0" smtClean="0"/>
              <a:t> directory (not the </a:t>
            </a:r>
            <a:r>
              <a:rPr lang="en-US" sz="2900" dirty="0" err="1" smtClean="0"/>
              <a:t>lamba</a:t>
            </a:r>
            <a:r>
              <a:rPr lang="en-US" sz="2900" dirty="0" smtClean="0"/>
              <a:t> dir. itself)</a:t>
            </a:r>
          </a:p>
          <a:p>
            <a:pPr lvl="1"/>
            <a:r>
              <a:rPr lang="en-US" sz="2900" dirty="0" smtClean="0"/>
              <a:t>Send to -&gt; Compressed (zipped) folder</a:t>
            </a:r>
          </a:p>
          <a:p>
            <a:pPr lvl="2"/>
            <a:r>
              <a:rPr lang="en-US" sz="2750" dirty="0" smtClean="0"/>
              <a:t>Save as lambda.zip</a:t>
            </a:r>
          </a:p>
          <a:p>
            <a:pPr marL="0" indent="0">
              <a:buNone/>
            </a:pP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 Lambda Code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39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From your terminal window, navigate to the directory containing the lambda.zip file</a:t>
            </a:r>
          </a:p>
          <a:p>
            <a:r>
              <a:rPr lang="en-US" sz="3200" dirty="0" smtClean="0"/>
              <a:t>Copy and paste the last line in the publish_lambda.sh file</a:t>
            </a:r>
          </a:p>
          <a:p>
            <a:r>
              <a:rPr lang="en-US" sz="3200" dirty="0" smtClean="0"/>
              <a:t>Make sure the --function-name makes the lambda function in the AWS console</a:t>
            </a: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 Lambda Code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05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 the Alexa console, select Build.</a:t>
            </a:r>
          </a:p>
          <a:p>
            <a:pPr lvl="1"/>
            <a:r>
              <a:rPr lang="en-US" sz="3050" dirty="0" smtClean="0"/>
              <a:t>Verify the skill builder checklist is green</a:t>
            </a:r>
          </a:p>
          <a:p>
            <a:r>
              <a:rPr lang="en-US" sz="3200" dirty="0" smtClean="0"/>
              <a:t>Select Test</a:t>
            </a:r>
          </a:p>
          <a:p>
            <a:pPr lvl="1"/>
            <a:r>
              <a:rPr lang="en-US" sz="3050" dirty="0" smtClean="0"/>
              <a:t>Enable test for this skill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Your Skill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66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Alexa Simulator</a:t>
            </a:r>
          </a:p>
          <a:p>
            <a:pPr lvl="1"/>
            <a:r>
              <a:rPr lang="en-US" sz="3050" dirty="0" smtClean="0"/>
              <a:t>Type “open b c net” or</a:t>
            </a:r>
          </a:p>
          <a:p>
            <a:pPr lvl="1"/>
            <a:r>
              <a:rPr lang="en-US" sz="3050" dirty="0" smtClean="0"/>
              <a:t>Click and hold the microphone and speak </a:t>
            </a:r>
          </a:p>
          <a:p>
            <a:pPr marL="242988" lvl="1" indent="0">
              <a:buNone/>
            </a:pPr>
            <a:r>
              <a:rPr lang="en-US" sz="3050" dirty="0"/>
              <a:t>	</a:t>
            </a:r>
            <a:r>
              <a:rPr lang="en-US" sz="3050" dirty="0" smtClean="0"/>
              <a:t>	“ Alexa, open b c net”  </a:t>
            </a:r>
          </a:p>
          <a:p>
            <a:r>
              <a:rPr lang="en-US" sz="3200" dirty="0" smtClean="0"/>
              <a:t>Then, type or speak an utterance</a:t>
            </a:r>
          </a:p>
          <a:p>
            <a:pPr lvl="1"/>
            <a:r>
              <a:rPr lang="en-US" sz="3050" dirty="0" smtClean="0"/>
              <a:t>“Hello”</a:t>
            </a:r>
          </a:p>
          <a:p>
            <a:pPr lvl="1"/>
            <a:r>
              <a:rPr lang="en-US" sz="3050" dirty="0" smtClean="0"/>
              <a:t>“Hi”</a:t>
            </a:r>
          </a:p>
          <a:p>
            <a:pPr lvl="1"/>
            <a:endParaRPr lang="en-US" sz="305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Your Skill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00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/>
              <a:t>Alexa </a:t>
            </a:r>
            <a:r>
              <a:rPr lang="en-US" sz="3200" dirty="0" smtClean="0"/>
              <a:t>Simulator - </a:t>
            </a:r>
            <a:r>
              <a:rPr lang="en-US" sz="3050" dirty="0"/>
              <a:t>t</a:t>
            </a:r>
            <a:r>
              <a:rPr lang="en-US" sz="3050" dirty="0" smtClean="0"/>
              <a:t>ype </a:t>
            </a:r>
            <a:r>
              <a:rPr lang="en-US" sz="3050" dirty="0"/>
              <a:t>“open b c net</a:t>
            </a:r>
            <a:r>
              <a:rPr lang="en-US" sz="3050" dirty="0" smtClean="0"/>
              <a:t>”</a:t>
            </a:r>
          </a:p>
          <a:p>
            <a:r>
              <a:rPr lang="en-US" sz="3050" dirty="0" smtClean="0"/>
              <a:t>Copy the JSON Input code</a:t>
            </a:r>
          </a:p>
          <a:p>
            <a:r>
              <a:rPr lang="en-US" sz="3050" dirty="0" smtClean="0"/>
              <a:t>Go to your Lambda function in the </a:t>
            </a:r>
            <a:r>
              <a:rPr lang="en-US" sz="3050" dirty="0"/>
              <a:t>A</a:t>
            </a:r>
            <a:r>
              <a:rPr lang="en-US" sz="3050" dirty="0" smtClean="0"/>
              <a:t>WS console</a:t>
            </a:r>
          </a:p>
          <a:p>
            <a:r>
              <a:rPr lang="en-US" sz="3050" dirty="0" smtClean="0"/>
              <a:t>Click the Test button and paste the code</a:t>
            </a:r>
          </a:p>
          <a:p>
            <a:r>
              <a:rPr lang="en-US" sz="3050" dirty="0" smtClean="0"/>
              <a:t>View the Execution results</a:t>
            </a:r>
          </a:p>
          <a:p>
            <a:r>
              <a:rPr lang="en-US" sz="3050" dirty="0" smtClean="0"/>
              <a:t>Should match JSON output in Alexa console</a:t>
            </a:r>
            <a:endParaRPr lang="en-US" sz="305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JSON Request </a:t>
            </a:r>
            <a:r>
              <a:rPr lang="en-US" dirty="0"/>
              <a:t>and </a:t>
            </a:r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45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/>
          <a:lstStyle/>
          <a:p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developer.amazon.com/docs/custom-skills/request-and-response-json-reference.html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Request and </a:t>
            </a:r>
            <a:r>
              <a:rPr lang="en-US" dirty="0" smtClean="0"/>
              <a:t>Response JSON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50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/>
          <a:lstStyle/>
          <a:p>
            <a:r>
              <a:rPr lang="en-US" sz="3200" dirty="0" smtClean="0"/>
              <a:t>Log into </a:t>
            </a:r>
            <a:r>
              <a:rPr lang="en-US" sz="3200" dirty="0" smtClean="0">
                <a:hlinkClick r:id="rId2"/>
              </a:rPr>
              <a:t>https://alexa.amazon.com</a:t>
            </a:r>
            <a:endParaRPr lang="en-US" sz="3200" dirty="0" smtClean="0"/>
          </a:p>
          <a:p>
            <a:r>
              <a:rPr lang="en-US" sz="3200" dirty="0" smtClean="0"/>
              <a:t>Notice the output from your skill</a:t>
            </a:r>
          </a:p>
          <a:p>
            <a:r>
              <a:rPr lang="en-US" sz="3200" dirty="0" smtClean="0"/>
              <a:t>Do you have the Alexa app on your cell phone?</a:t>
            </a:r>
          </a:p>
          <a:p>
            <a:pPr lvl="1"/>
            <a:r>
              <a:rPr lang="en-US" sz="3050" dirty="0" smtClean="0"/>
              <a:t>Output from your skill will appear </a:t>
            </a:r>
            <a:r>
              <a:rPr lang="en-US" sz="3050" dirty="0" err="1" smtClean="0"/>
              <a:t>there,too</a:t>
            </a:r>
            <a:endParaRPr lang="en-US" sz="305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Your Alexa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47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/>
          <a:lstStyle/>
          <a:p>
            <a:r>
              <a:rPr lang="en-US" sz="3200" dirty="0" smtClean="0"/>
              <a:t>Add Lambda code to handle </a:t>
            </a:r>
            <a:r>
              <a:rPr lang="en-US" sz="3200" dirty="0" smtClean="0"/>
              <a:t>these </a:t>
            </a:r>
            <a:r>
              <a:rPr lang="en-US" sz="3200" dirty="0" smtClean="0"/>
              <a:t>three, built-in intents</a:t>
            </a:r>
          </a:p>
          <a:p>
            <a:pPr lvl="1"/>
            <a:r>
              <a:rPr lang="en-US" sz="3050" dirty="0" err="1" smtClean="0"/>
              <a:t>StopIntent</a:t>
            </a:r>
            <a:endParaRPr lang="en-US" sz="3050" dirty="0" smtClean="0"/>
          </a:p>
          <a:p>
            <a:pPr lvl="1"/>
            <a:r>
              <a:rPr lang="en-US" sz="3050" dirty="0" err="1" smtClean="0"/>
              <a:t>CancelIntent</a:t>
            </a:r>
            <a:endParaRPr lang="en-US" sz="3050" dirty="0" smtClean="0"/>
          </a:p>
          <a:p>
            <a:pPr lvl="1"/>
            <a:r>
              <a:rPr lang="en-US" sz="3050" dirty="0" err="1" smtClean="0"/>
              <a:t>HelpIntent</a:t>
            </a:r>
            <a:endParaRPr lang="en-US" sz="3050" dirty="0" smtClean="0"/>
          </a:p>
          <a:p>
            <a:r>
              <a:rPr lang="en-US" sz="3200" dirty="0" smtClean="0"/>
              <a:t>Test each built-in intent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Finish This Skill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6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94" y="1417638"/>
            <a:ext cx="4443412" cy="444341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Echo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Custom Slot Types</a:t>
            </a:r>
          </a:p>
          <a:p>
            <a:pPr lvl="1"/>
            <a:r>
              <a:rPr lang="en-US" sz="3200" dirty="0" smtClean="0"/>
              <a:t>Gather user data</a:t>
            </a:r>
          </a:p>
          <a:p>
            <a:pPr lvl="1"/>
            <a:r>
              <a:rPr lang="en-US" sz="3200" dirty="0" smtClean="0"/>
              <a:t>Slot Type Reference</a:t>
            </a:r>
            <a:endParaRPr lang="en-US" sz="3200" dirty="0"/>
          </a:p>
          <a:p>
            <a:pPr marL="445479" lvl="2" indent="0">
              <a:buNone/>
            </a:pPr>
            <a:r>
              <a:rPr lang="en-US" sz="3050" dirty="0" smtClean="0">
                <a:hlinkClick r:id="rId2"/>
              </a:rPr>
              <a:t>https</a:t>
            </a:r>
            <a:r>
              <a:rPr lang="en-US" sz="3050" dirty="0">
                <a:hlinkClick r:id="rId2"/>
              </a:rPr>
              <a:t>://</a:t>
            </a:r>
            <a:r>
              <a:rPr lang="en-US" sz="3050" dirty="0" smtClean="0">
                <a:hlinkClick r:id="rId2"/>
              </a:rPr>
              <a:t>developer.amazon.com/docs/custom-skills/slot-type-reference.html</a:t>
            </a:r>
            <a:endParaRPr lang="en-US" sz="3050" dirty="0" smtClean="0"/>
          </a:p>
          <a:p>
            <a:r>
              <a:rPr lang="en-US" sz="3350" dirty="0" smtClean="0"/>
              <a:t>Session Attributes</a:t>
            </a:r>
          </a:p>
          <a:p>
            <a:pPr lvl="1"/>
            <a:r>
              <a:rPr lang="en-US" sz="3200" dirty="0" smtClean="0"/>
              <a:t>Store input data between intents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Blood Test Results Skill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71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“01-blood-test-results”</a:t>
            </a:r>
          </a:p>
          <a:p>
            <a:r>
              <a:rPr lang="en-US" sz="3350" dirty="0" smtClean="0"/>
              <a:t>Speech Assets</a:t>
            </a:r>
          </a:p>
          <a:p>
            <a:pPr lvl="1"/>
            <a:r>
              <a:rPr lang="en-US" sz="3200" dirty="0" smtClean="0"/>
              <a:t>Intent Schema</a:t>
            </a:r>
          </a:p>
          <a:p>
            <a:pPr lvl="1"/>
            <a:r>
              <a:rPr lang="en-US" sz="3200" dirty="0" smtClean="0"/>
              <a:t>Sample Utterances</a:t>
            </a:r>
          </a:p>
          <a:p>
            <a:r>
              <a:rPr lang="en-US" sz="3350" dirty="0" smtClean="0"/>
              <a:t>Modify the skill in the developer portal</a:t>
            </a:r>
            <a:endParaRPr lang="en-US" sz="335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Results Skill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50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 fontScale="85000" lnSpcReduction="20000"/>
          </a:bodyPr>
          <a:lstStyle/>
          <a:p>
            <a:r>
              <a:rPr lang="en-US" sz="3350" dirty="0"/>
              <a:t>Data directory</a:t>
            </a:r>
          </a:p>
          <a:p>
            <a:pPr lvl="1"/>
            <a:r>
              <a:rPr lang="en-US" sz="3200" dirty="0"/>
              <a:t>bloodWork.js</a:t>
            </a:r>
          </a:p>
          <a:p>
            <a:pPr lvl="1"/>
            <a:r>
              <a:rPr lang="en-US" sz="3200" dirty="0"/>
              <a:t>bloodWorkRanges.js</a:t>
            </a:r>
          </a:p>
          <a:p>
            <a:pPr lvl="1"/>
            <a:r>
              <a:rPr lang="en-US" sz="3200" dirty="0"/>
              <a:t>displayBloodResults.js</a:t>
            </a:r>
          </a:p>
          <a:p>
            <a:r>
              <a:rPr lang="en-US" sz="3200" dirty="0" smtClean="0"/>
              <a:t>Index.js</a:t>
            </a:r>
          </a:p>
          <a:p>
            <a:pPr lvl="1"/>
            <a:r>
              <a:rPr lang="en-US" sz="3050" dirty="0" smtClean="0"/>
              <a:t>New intents</a:t>
            </a:r>
          </a:p>
          <a:p>
            <a:pPr lvl="1"/>
            <a:r>
              <a:rPr lang="en-US" sz="3050" dirty="0" smtClean="0"/>
              <a:t>Storing patient number – session attribute</a:t>
            </a:r>
          </a:p>
          <a:p>
            <a:pPr lvl="1"/>
            <a:r>
              <a:rPr lang="en-US" sz="3050" dirty="0" smtClean="0"/>
              <a:t>Cards</a:t>
            </a:r>
          </a:p>
          <a:p>
            <a:pPr lvl="2"/>
            <a:r>
              <a:rPr lang="en-US" sz="2900" dirty="0" smtClean="0"/>
              <a:t>Displays information in Alexa app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Results Skill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819" y="1436688"/>
            <a:ext cx="4424362" cy="442436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Alexa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3" y="1191803"/>
            <a:ext cx="8224837" cy="4129615"/>
          </a:xfrm>
        </p:spPr>
      </p:pic>
    </p:spTree>
    <p:extLst>
      <p:ext uri="{BB962C8B-B14F-4D97-AF65-F5344CB8AC3E}">
        <p14:creationId xmlns:p14="http://schemas.microsoft.com/office/powerpoint/2010/main" val="29188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849348"/>
            <a:ext cx="8272208" cy="401170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an AWS account</a:t>
            </a:r>
          </a:p>
          <a:p>
            <a:pPr lvl="1"/>
            <a:r>
              <a:rPr lang="en-US" sz="3200" dirty="0" smtClean="0">
                <a:hlinkClick r:id="rId3"/>
              </a:rPr>
              <a:t>https://aws.amazon.com</a:t>
            </a:r>
            <a:endParaRPr lang="en-US" sz="3200" dirty="0" smtClean="0"/>
          </a:p>
          <a:p>
            <a:r>
              <a:rPr lang="en-US" sz="3200" dirty="0" smtClean="0"/>
              <a:t>Install the AWS CLI</a:t>
            </a:r>
          </a:p>
          <a:p>
            <a:pPr lvl="1"/>
            <a:r>
              <a:rPr lang="en-US" sz="3200" dirty="0" smtClean="0">
                <a:hlinkClick r:id="rId4"/>
              </a:rPr>
              <a:t>https://</a:t>
            </a:r>
            <a:r>
              <a:rPr lang="en-US" sz="3200" dirty="0">
                <a:hlinkClick r:id="rId4"/>
              </a:rPr>
              <a:t>aws.amazon.com/cli</a:t>
            </a:r>
            <a:r>
              <a:rPr lang="en-US" sz="3200" dirty="0" smtClean="0">
                <a:hlinkClick r:id="rId4"/>
              </a:rPr>
              <a:t>/</a:t>
            </a:r>
            <a:endParaRPr lang="en-US" sz="3200" dirty="0" smtClean="0"/>
          </a:p>
          <a:p>
            <a:pPr lvl="1"/>
            <a:r>
              <a:rPr lang="en-US" sz="3200" dirty="0" smtClean="0"/>
              <a:t>Works with PowerShell or </a:t>
            </a:r>
            <a:r>
              <a:rPr lang="en-US" sz="3200" dirty="0" err="1" smtClean="0"/>
              <a:t>Git</a:t>
            </a:r>
            <a:r>
              <a:rPr lang="en-US" sz="3200" dirty="0" smtClean="0"/>
              <a:t> Bash</a:t>
            </a: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Your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60"/>
          </a:xfrm>
        </p:spPr>
        <p:txBody>
          <a:bodyPr>
            <a:noAutofit/>
          </a:bodyPr>
          <a:lstStyle/>
          <a:p>
            <a:r>
              <a:rPr lang="en-US" sz="2400" dirty="0" smtClean="0"/>
              <a:t>AWS Console</a:t>
            </a:r>
          </a:p>
          <a:p>
            <a:pPr lvl="1"/>
            <a:r>
              <a:rPr lang="en-US" sz="2400" dirty="0">
                <a:hlinkClick r:id="rId2"/>
              </a:rPr>
              <a:t>https://aws.amazon.com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Amazon Developer Portal</a:t>
            </a:r>
          </a:p>
          <a:p>
            <a:pPr lvl="1"/>
            <a:r>
              <a:rPr lang="en-US" sz="2400" dirty="0">
                <a:hlinkClick r:id="rId3"/>
              </a:rPr>
              <a:t>https://developer.amazon.com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Amazon Alexa Account</a:t>
            </a:r>
          </a:p>
          <a:p>
            <a:pPr lvl="1"/>
            <a:r>
              <a:rPr lang="en-US" sz="2400" dirty="0" smtClean="0">
                <a:hlinkClick r:id="rId4"/>
              </a:rPr>
              <a:t>https://alexa.amazon.com</a:t>
            </a:r>
            <a:endParaRPr lang="en-US" sz="2400" dirty="0" smtClean="0"/>
          </a:p>
          <a:p>
            <a:r>
              <a:rPr lang="en-US" sz="2400" dirty="0" smtClean="0"/>
              <a:t>Alexa Skill Testing Tool</a:t>
            </a:r>
          </a:p>
          <a:p>
            <a:pPr lvl="1"/>
            <a:r>
              <a:rPr lang="en-US" sz="2400" dirty="0" smtClean="0">
                <a:hlinkClick r:id="rId5"/>
              </a:rPr>
              <a:t>https://echoism.io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Developer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890445"/>
            <a:ext cx="8272208" cy="39706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Download your AWS Access Key ID &amp; Secret Access Key</a:t>
            </a:r>
          </a:p>
          <a:p>
            <a:pPr lvl="1"/>
            <a:r>
              <a:rPr lang="en-US" sz="3050" dirty="0" smtClean="0"/>
              <a:t>AWS Console – IAM</a:t>
            </a:r>
          </a:p>
          <a:p>
            <a:r>
              <a:rPr lang="en-US" sz="3200" dirty="0" smtClean="0"/>
              <a:t>Login into your AWS account from the CLI</a:t>
            </a:r>
          </a:p>
          <a:p>
            <a:pPr lvl="1"/>
            <a:r>
              <a:rPr lang="en-US" sz="3200" dirty="0" err="1"/>
              <a:t>a</a:t>
            </a:r>
            <a:r>
              <a:rPr lang="en-US" sz="3200" dirty="0" err="1" smtClean="0"/>
              <a:t>ws</a:t>
            </a:r>
            <a:r>
              <a:rPr lang="en-US" sz="3200" dirty="0" smtClean="0"/>
              <a:t> configure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Configure Your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Install Node.js</a:t>
            </a:r>
          </a:p>
          <a:p>
            <a:pPr lvl="1"/>
            <a:r>
              <a:rPr lang="en-US" sz="3050" dirty="0">
                <a:hlinkClick r:id="rId2"/>
              </a:rPr>
              <a:t>https://nodejs.org/en</a:t>
            </a:r>
            <a:r>
              <a:rPr lang="en-US" sz="3050" dirty="0" smtClean="0">
                <a:hlinkClick r:id="rId2"/>
              </a:rPr>
              <a:t>/</a:t>
            </a:r>
            <a:endParaRPr lang="en-US" sz="3050" dirty="0" smtClean="0"/>
          </a:p>
          <a:p>
            <a:pPr lvl="1"/>
            <a:r>
              <a:rPr lang="en-US" sz="3050" dirty="0"/>
              <a:t>n</a:t>
            </a:r>
            <a:r>
              <a:rPr lang="en-US" sz="3050" dirty="0" smtClean="0"/>
              <a:t>ode -v</a:t>
            </a:r>
          </a:p>
          <a:p>
            <a:pPr lvl="1"/>
            <a:r>
              <a:rPr lang="en-US" sz="3050" dirty="0" err="1"/>
              <a:t>n</a:t>
            </a:r>
            <a:r>
              <a:rPr lang="en-US" sz="3050" dirty="0" err="1" smtClean="0"/>
              <a:t>pm</a:t>
            </a:r>
            <a:r>
              <a:rPr lang="en-US" sz="3050" dirty="0" smtClean="0"/>
              <a:t> -v</a:t>
            </a:r>
          </a:p>
          <a:p>
            <a:r>
              <a:rPr lang="en-US" sz="3200" dirty="0" smtClean="0"/>
              <a:t>Install Python</a:t>
            </a:r>
          </a:p>
          <a:p>
            <a:pPr lvl="1"/>
            <a:r>
              <a:rPr lang="en-US" sz="3050" dirty="0">
                <a:hlinkClick r:id="rId3"/>
              </a:rPr>
              <a:t>https://www.python.org/downloads</a:t>
            </a:r>
            <a:r>
              <a:rPr lang="en-US" sz="3050" dirty="0" smtClean="0">
                <a:hlinkClick r:id="rId3"/>
              </a:rPr>
              <a:t>/</a:t>
            </a:r>
            <a:endParaRPr lang="en-US" sz="3050" dirty="0" smtClean="0"/>
          </a:p>
          <a:p>
            <a:pPr lvl="1"/>
            <a:r>
              <a:rPr lang="en-US" sz="3050" dirty="0" smtClean="0"/>
              <a:t>python --version</a:t>
            </a:r>
          </a:p>
          <a:p>
            <a:pPr lvl="1"/>
            <a:endParaRPr lang="en-US" sz="3050" dirty="0" smtClean="0"/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Install Your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BCNET 2018">
      <a:dk1>
        <a:srgbClr val="000000"/>
      </a:dk1>
      <a:lt1>
        <a:srgbClr val="FFFFFF"/>
      </a:lt1>
      <a:dk2>
        <a:srgbClr val="454545"/>
      </a:dk2>
      <a:lt2>
        <a:srgbClr val="DCDCE0"/>
      </a:lt2>
      <a:accent1>
        <a:srgbClr val="004961"/>
      </a:accent1>
      <a:accent2>
        <a:srgbClr val="4D92A8"/>
      </a:accent2>
      <a:accent3>
        <a:srgbClr val="EE8701"/>
      </a:accent3>
      <a:accent4>
        <a:srgbClr val="FFB234"/>
      </a:accent4>
      <a:accent5>
        <a:srgbClr val="80B50A"/>
      </a:accent5>
      <a:accent6>
        <a:srgbClr val="886CBA"/>
      </a:accent6>
      <a:hlink>
        <a:srgbClr val="CB458D"/>
      </a:hlink>
      <a:folHlink>
        <a:srgbClr val="A1A9B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/>
      <a:bodyPr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775</TotalTime>
  <Words>792</Words>
  <Application>Microsoft Office PowerPoint</Application>
  <PresentationFormat>On-screen Show (4:3)</PresentationFormat>
  <Paragraphs>177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Arial Black</vt:lpstr>
      <vt:lpstr>Calibri</vt:lpstr>
      <vt:lpstr>Wingdings 2</vt:lpstr>
      <vt:lpstr>Dividend</vt:lpstr>
      <vt:lpstr>Build an Alexa Skill for the Amazon Echo</vt:lpstr>
      <vt:lpstr>Presenters</vt:lpstr>
      <vt:lpstr>Amazon Echo</vt:lpstr>
      <vt:lpstr>Alexa</vt:lpstr>
      <vt:lpstr>PowerPoint Presentation</vt:lpstr>
      <vt:lpstr>Create Your Environment</vt:lpstr>
      <vt:lpstr>Developer Links</vt:lpstr>
      <vt:lpstr>Configure Your Environment</vt:lpstr>
      <vt:lpstr>Install Your Language</vt:lpstr>
      <vt:lpstr>Alexa Node.js SDK</vt:lpstr>
      <vt:lpstr>Text Editor</vt:lpstr>
      <vt:lpstr>Code Files on GitHub</vt:lpstr>
      <vt:lpstr>Voice Model Components</vt:lpstr>
      <vt:lpstr>Amazon Developer Portal (1)</vt:lpstr>
      <vt:lpstr>Amazon Developer Portal (2)</vt:lpstr>
      <vt:lpstr>Lambda Code (1)</vt:lpstr>
      <vt:lpstr>Lambda Code (2)</vt:lpstr>
      <vt:lpstr>Lambda Function (1)</vt:lpstr>
      <vt:lpstr>Lambda Function (2)</vt:lpstr>
      <vt:lpstr>Lambda Function (3)</vt:lpstr>
      <vt:lpstr>Deploy Lambda Code (1)</vt:lpstr>
      <vt:lpstr>Deploy Lambda Code (2)</vt:lpstr>
      <vt:lpstr>Deploy Lambda Code (3)</vt:lpstr>
      <vt:lpstr>Test Your Skill (1)</vt:lpstr>
      <vt:lpstr>Test Your Skill (2)</vt:lpstr>
      <vt:lpstr>JSON Request and Response</vt:lpstr>
      <vt:lpstr>Request and Response JSON Reference</vt:lpstr>
      <vt:lpstr>Your Alexa Account</vt:lpstr>
      <vt:lpstr>Finish This Skill</vt:lpstr>
      <vt:lpstr>Blood Test Results Skill (1)</vt:lpstr>
      <vt:lpstr>Blood Test Results Skill (2)</vt:lpstr>
      <vt:lpstr>Blood Test Results Skill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</dc:title>
  <dc:creator>Jenna Wu</dc:creator>
  <cp:lastModifiedBy>William E. Klug</cp:lastModifiedBy>
  <cp:revision>170</cp:revision>
  <dcterms:created xsi:type="dcterms:W3CDTF">2018-01-31T00:29:30Z</dcterms:created>
  <dcterms:modified xsi:type="dcterms:W3CDTF">2018-04-01T17:27:31Z</dcterms:modified>
</cp:coreProperties>
</file>